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8" r:id="rId2"/>
    <p:sldId id="349" r:id="rId3"/>
    <p:sldId id="352" r:id="rId4"/>
    <p:sldId id="351" r:id="rId5"/>
    <p:sldId id="353" r:id="rId6"/>
    <p:sldId id="357" r:id="rId7"/>
    <p:sldId id="354" r:id="rId8"/>
    <p:sldId id="358" r:id="rId9"/>
    <p:sldId id="359" r:id="rId10"/>
    <p:sldId id="360" r:id="rId11"/>
    <p:sldId id="361" r:id="rId12"/>
    <p:sldId id="362" r:id="rId13"/>
    <p:sldId id="355" r:id="rId14"/>
    <p:sldId id="363" r:id="rId15"/>
    <p:sldId id="364" r:id="rId16"/>
    <p:sldId id="365" r:id="rId17"/>
    <p:sldId id="366" r:id="rId18"/>
    <p:sldId id="367" r:id="rId19"/>
    <p:sldId id="336" r:id="rId20"/>
    <p:sldId id="342" r:id="rId21"/>
    <p:sldId id="343" r:id="rId22"/>
    <p:sldId id="3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9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0E139-BB19-4CC9-B13F-A9C9D4D5F50C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0177-0788-482A-96E3-C32B38491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20C6-A9FE-4591-9C25-13C8D938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262912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Lab 7:  Plotting Data on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96D6-459F-4073-8040-44C8EB06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61" y="2438400"/>
            <a:ext cx="3116131" cy="3785419"/>
          </a:xfrm>
        </p:spPr>
        <p:txBody>
          <a:bodyPr>
            <a:normAutofit/>
          </a:bodyPr>
          <a:lstStyle/>
          <a:p>
            <a:r>
              <a:rPr lang="en-US" sz="2400" dirty="0"/>
              <a:t>Learn to use ggplot2 and </a:t>
            </a:r>
            <a:r>
              <a:rPr lang="en-US" sz="2400" dirty="0" err="1"/>
              <a:t>gganimate</a:t>
            </a:r>
            <a:r>
              <a:rPr lang="en-US" sz="2400" dirty="0"/>
              <a:t> packages to plot data on simple maps.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557784"/>
            <a:ext cx="493807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591A2EF-4FAA-4272-A0D8-2DA5378C4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96" y="1815056"/>
            <a:ext cx="4514498" cy="32246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17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8EA-A163-4FED-8634-A959402E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Base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28B6-9CFF-4C47-9DE4-DA1A0F4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base_map</a:t>
            </a:r>
            <a:r>
              <a:rPr lang="en-US" sz="2800" dirty="0"/>
              <a:t> &lt;- </a:t>
            </a:r>
            <a:r>
              <a:rPr lang="en-US" sz="2800" dirty="0" err="1">
                <a:solidFill>
                  <a:srgbClr val="FF0000"/>
                </a:solidFill>
              </a:rPr>
              <a:t>ggplot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data = </a:t>
            </a:r>
            <a:r>
              <a:rPr lang="en-US" sz="2800" dirty="0" err="1">
                <a:solidFill>
                  <a:srgbClr val="FF0000"/>
                </a:solidFill>
              </a:rPr>
              <a:t>county_info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800" dirty="0"/>
              <a:t>	mapping = </a:t>
            </a:r>
            <a:r>
              <a:rPr lang="en-US" sz="2800" dirty="0" err="1"/>
              <a:t>aes</a:t>
            </a:r>
            <a:r>
              <a:rPr lang="en-US" sz="2800" dirty="0"/>
              <a:t>(x = long, y = </a:t>
            </a:r>
            <a:r>
              <a:rPr lang="en-US" sz="2800" dirty="0" err="1"/>
              <a:t>lat</a:t>
            </a:r>
            <a:r>
              <a:rPr lang="en-US" sz="2800" dirty="0"/>
              <a:t>, group = group))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>
                <a:solidFill>
                  <a:srgbClr val="FF0000"/>
                </a:solidFill>
              </a:rPr>
              <a:t>geom_polygon</a:t>
            </a:r>
            <a:r>
              <a:rPr lang="en-US" sz="2800" dirty="0">
                <a:solidFill>
                  <a:srgbClr val="FF0000"/>
                </a:solidFill>
              </a:rPr>
              <a:t>(color = "black", fill = "white")</a:t>
            </a:r>
            <a:r>
              <a:rPr lang="en-US" sz="2800" dirty="0"/>
              <a:t>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coord_quickmap</a:t>
            </a:r>
            <a:r>
              <a:rPr lang="en-US" sz="2800" dirty="0"/>
              <a:t>()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theme_void</a:t>
            </a:r>
            <a:r>
              <a:rPr lang="en-US" sz="2800" dirty="0"/>
              <a:t>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4054C-7051-43A9-A4A0-6FEFCB61832B}"/>
              </a:ext>
            </a:extLst>
          </p:cNvPr>
          <p:cNvSpPr txBox="1"/>
          <p:nvPr/>
        </p:nvSpPr>
        <p:spPr>
          <a:xfrm>
            <a:off x="1143000" y="4604118"/>
            <a:ext cx="7540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Specify the line color (black) and</a:t>
            </a:r>
          </a:p>
          <a:p>
            <a:r>
              <a:rPr lang="en-US" sz="4000" i="1" dirty="0">
                <a:solidFill>
                  <a:srgbClr val="FF0000"/>
                </a:solidFill>
              </a:rPr>
              <a:t>the color to fill the polygons (white)</a:t>
            </a:r>
          </a:p>
        </p:txBody>
      </p:sp>
    </p:spTree>
    <p:extLst>
      <p:ext uri="{BB962C8B-B14F-4D97-AF65-F5344CB8AC3E}">
        <p14:creationId xmlns:p14="http://schemas.microsoft.com/office/powerpoint/2010/main" val="92573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8EA-A163-4FED-8634-A959402E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Base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28B6-9CFF-4C47-9DE4-DA1A0F4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base_map</a:t>
            </a:r>
            <a:r>
              <a:rPr lang="en-US" sz="2800" dirty="0"/>
              <a:t> &lt;- </a:t>
            </a:r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pPr marL="0" indent="0">
              <a:buNone/>
            </a:pPr>
            <a:r>
              <a:rPr lang="en-US" sz="2800" dirty="0"/>
              <a:t>	data = </a:t>
            </a:r>
            <a:r>
              <a:rPr lang="en-US" sz="2800" dirty="0" err="1"/>
              <a:t>county_info</a:t>
            </a:r>
            <a:r>
              <a:rPr lang="en-US" sz="2800" dirty="0"/>
              <a:t>, </a:t>
            </a:r>
          </a:p>
          <a:p>
            <a:pPr marL="0" indent="0">
              <a:buNone/>
            </a:pPr>
            <a:r>
              <a:rPr lang="en-US" sz="2800" dirty="0"/>
              <a:t>	mapping = </a:t>
            </a:r>
            <a:r>
              <a:rPr lang="en-US" sz="2800" dirty="0" err="1"/>
              <a:t>aes</a:t>
            </a:r>
            <a:r>
              <a:rPr lang="en-US" sz="2800" dirty="0"/>
              <a:t>(x = long, y = </a:t>
            </a:r>
            <a:r>
              <a:rPr lang="en-US" sz="2800" dirty="0" err="1"/>
              <a:t>lat</a:t>
            </a:r>
            <a:r>
              <a:rPr lang="en-US" sz="2800" dirty="0"/>
              <a:t>, group = group))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geom_polygon</a:t>
            </a:r>
            <a:r>
              <a:rPr lang="en-US" sz="2800" dirty="0"/>
              <a:t>(color = "black", fill = "white")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>
                <a:solidFill>
                  <a:srgbClr val="FF0000"/>
                </a:solidFill>
              </a:rPr>
              <a:t>coord_quickmap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theme_void</a:t>
            </a:r>
            <a:r>
              <a:rPr lang="en-US" sz="2800" dirty="0"/>
              <a:t>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4054C-7051-43A9-A4A0-6FEFCB61832B}"/>
              </a:ext>
            </a:extLst>
          </p:cNvPr>
          <p:cNvSpPr txBox="1"/>
          <p:nvPr/>
        </p:nvSpPr>
        <p:spPr>
          <a:xfrm>
            <a:off x="1143000" y="4604118"/>
            <a:ext cx="671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Make the map shape look good</a:t>
            </a:r>
          </a:p>
        </p:txBody>
      </p:sp>
    </p:spTree>
    <p:extLst>
      <p:ext uri="{BB962C8B-B14F-4D97-AF65-F5344CB8AC3E}">
        <p14:creationId xmlns:p14="http://schemas.microsoft.com/office/powerpoint/2010/main" val="21225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8EA-A163-4FED-8634-A959402E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Base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28B6-9CFF-4C47-9DE4-DA1A0F4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base_map</a:t>
            </a:r>
            <a:r>
              <a:rPr lang="en-US" sz="2800" dirty="0"/>
              <a:t> &lt;- </a:t>
            </a:r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pPr marL="0" indent="0">
              <a:buNone/>
            </a:pPr>
            <a:r>
              <a:rPr lang="en-US" sz="2800" dirty="0"/>
              <a:t>	data = </a:t>
            </a:r>
            <a:r>
              <a:rPr lang="en-US" sz="2800" dirty="0" err="1"/>
              <a:t>county_info</a:t>
            </a:r>
            <a:r>
              <a:rPr lang="en-US" sz="2800" dirty="0"/>
              <a:t>, </a:t>
            </a:r>
          </a:p>
          <a:p>
            <a:pPr marL="0" indent="0">
              <a:buNone/>
            </a:pPr>
            <a:r>
              <a:rPr lang="en-US" sz="2800" dirty="0"/>
              <a:t>	mapping = </a:t>
            </a:r>
            <a:r>
              <a:rPr lang="en-US" sz="2800" dirty="0" err="1"/>
              <a:t>aes</a:t>
            </a:r>
            <a:r>
              <a:rPr lang="en-US" sz="2800" dirty="0"/>
              <a:t>(x = long, y = </a:t>
            </a:r>
            <a:r>
              <a:rPr lang="en-US" sz="2800" dirty="0" err="1"/>
              <a:t>lat</a:t>
            </a:r>
            <a:r>
              <a:rPr lang="en-US" sz="2800" dirty="0"/>
              <a:t>, group = group))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geom_polygon</a:t>
            </a:r>
            <a:r>
              <a:rPr lang="en-US" sz="2800" dirty="0"/>
              <a:t>(color = "black", fill = "white")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coord_quickmap</a:t>
            </a:r>
            <a:r>
              <a:rPr lang="en-US" sz="2800" dirty="0"/>
              <a:t>()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>
                <a:solidFill>
                  <a:srgbClr val="FF0000"/>
                </a:solidFill>
              </a:rPr>
              <a:t>theme_void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4054C-7051-43A9-A4A0-6FEFCB61832B}"/>
              </a:ext>
            </a:extLst>
          </p:cNvPr>
          <p:cNvSpPr txBox="1"/>
          <p:nvPr/>
        </p:nvSpPr>
        <p:spPr>
          <a:xfrm>
            <a:off x="1090833" y="4648200"/>
            <a:ext cx="805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Set the background to nothing (white)</a:t>
            </a:r>
          </a:p>
        </p:txBody>
      </p:sp>
    </p:spTree>
    <p:extLst>
      <p:ext uri="{BB962C8B-B14F-4D97-AF65-F5344CB8AC3E}">
        <p14:creationId xmlns:p14="http://schemas.microsoft.com/office/powerpoint/2010/main" val="391554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A4ED-C300-4A13-B06E-FC98B467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“</a:t>
            </a:r>
            <a:r>
              <a:rPr lang="en-US" dirty="0" err="1"/>
              <a:t>base_map</a:t>
            </a:r>
            <a:r>
              <a:rPr lang="en-US" dirty="0"/>
              <a:t>” at R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BAA7D-B58B-4F10-9324-53085967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4" y="1499276"/>
            <a:ext cx="6625015" cy="50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CD8B-406B-465C-A369-2A10780B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Points to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260-8409-4654-9560-A0C0E9AE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map_with_data</a:t>
            </a:r>
            <a:r>
              <a:rPr lang="en-US" dirty="0"/>
              <a:t> &lt;- </a:t>
            </a:r>
            <a:r>
              <a:rPr lang="en-US" dirty="0" err="1"/>
              <a:t>base_map</a:t>
            </a:r>
            <a:r>
              <a:rPr lang="en-US" dirty="0"/>
              <a:t> + 	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(data = </a:t>
            </a:r>
            <a:r>
              <a:rPr lang="en-US" dirty="0" err="1">
                <a:solidFill>
                  <a:srgbClr val="FF0000"/>
                </a:solidFill>
              </a:rPr>
              <a:t>test_data</a:t>
            </a:r>
            <a:r>
              <a:rPr lang="en-US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 = </a:t>
            </a:r>
            <a:r>
              <a:rPr lang="en-US" dirty="0" err="1">
                <a:solidFill>
                  <a:srgbClr val="FF0000"/>
                </a:solidFill>
              </a:rPr>
              <a:t>long,y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lat</a:t>
            </a:r>
            <a:r>
              <a:rPr lang="en-US" dirty="0">
                <a:solidFill>
                  <a:srgbClr val="FF0000"/>
                </a:solidFill>
              </a:rPr>
              <a:t>, group=year))</a:t>
            </a:r>
          </a:p>
          <a:p>
            <a:r>
              <a:rPr lang="en-US" dirty="0" err="1"/>
              <a:t>map_with_data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E373B6-373D-4655-A4B3-B70EB0C4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14" y="2866567"/>
            <a:ext cx="4814486" cy="36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1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70A2-B998-47A1-B7BF-C9018AFF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in to the Area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6987-196E-4C56-8949-675F4409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min_long</a:t>
            </a:r>
            <a:r>
              <a:rPr lang="en-US" dirty="0"/>
              <a:t> &lt;- min(</a:t>
            </a:r>
            <a:r>
              <a:rPr lang="en-US" dirty="0" err="1"/>
              <a:t>test_data$long</a:t>
            </a:r>
            <a:r>
              <a:rPr lang="en-US" dirty="0"/>
              <a:t>)</a:t>
            </a:r>
          </a:p>
          <a:p>
            <a:r>
              <a:rPr lang="en-US" dirty="0" err="1"/>
              <a:t>max_long</a:t>
            </a:r>
            <a:r>
              <a:rPr lang="en-US" dirty="0"/>
              <a:t> &lt;- max(</a:t>
            </a:r>
            <a:r>
              <a:rPr lang="en-US" dirty="0" err="1"/>
              <a:t>test_data$long</a:t>
            </a:r>
            <a:r>
              <a:rPr lang="en-US" dirty="0"/>
              <a:t>)</a:t>
            </a:r>
          </a:p>
          <a:p>
            <a:r>
              <a:rPr lang="en-US" dirty="0" err="1"/>
              <a:t>min_lat</a:t>
            </a:r>
            <a:r>
              <a:rPr lang="en-US" dirty="0"/>
              <a:t> &lt;- min(</a:t>
            </a:r>
            <a:r>
              <a:rPr lang="en-US" dirty="0" err="1"/>
              <a:t>test_data$lat</a:t>
            </a:r>
            <a:r>
              <a:rPr lang="en-US" dirty="0"/>
              <a:t>)</a:t>
            </a:r>
          </a:p>
          <a:p>
            <a:r>
              <a:rPr lang="en-US" dirty="0" err="1"/>
              <a:t>max_lat</a:t>
            </a:r>
            <a:r>
              <a:rPr lang="en-US" dirty="0"/>
              <a:t> &lt;- max(</a:t>
            </a:r>
            <a:r>
              <a:rPr lang="en-US" dirty="0" err="1"/>
              <a:t>test_data$lat</a:t>
            </a:r>
            <a:r>
              <a:rPr lang="en-US" dirty="0"/>
              <a:t>)</a:t>
            </a:r>
          </a:p>
          <a:p>
            <a:r>
              <a:rPr lang="en-US" dirty="0" err="1"/>
              <a:t>map_with_data</a:t>
            </a:r>
            <a:r>
              <a:rPr lang="en-US" dirty="0"/>
              <a:t> &lt;- </a:t>
            </a:r>
            <a:r>
              <a:rPr lang="en-US" dirty="0" err="1"/>
              <a:t>map_with_data</a:t>
            </a:r>
            <a:r>
              <a:rPr lang="en-US" dirty="0"/>
              <a:t>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coord_quickmap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xlim</a:t>
            </a:r>
            <a:r>
              <a:rPr lang="en-US" dirty="0">
                <a:solidFill>
                  <a:srgbClr val="FF0000"/>
                </a:solidFill>
              </a:rPr>
              <a:t> = c(</a:t>
            </a:r>
            <a:r>
              <a:rPr lang="en-US" dirty="0" err="1">
                <a:solidFill>
                  <a:srgbClr val="FF0000"/>
                </a:solidFill>
              </a:rPr>
              <a:t>min_long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max_long</a:t>
            </a:r>
            <a:r>
              <a:rPr lang="en-US" dirty="0">
                <a:solidFill>
                  <a:srgbClr val="FF0000"/>
                </a:solidFill>
              </a:rPr>
              <a:t>),  </a:t>
            </a:r>
            <a:r>
              <a:rPr lang="en-US" dirty="0" err="1">
                <a:solidFill>
                  <a:srgbClr val="FF0000"/>
                </a:solidFill>
              </a:rPr>
              <a:t>ylim</a:t>
            </a:r>
            <a:r>
              <a:rPr lang="en-US" dirty="0">
                <a:solidFill>
                  <a:srgbClr val="FF0000"/>
                </a:solidFill>
              </a:rPr>
              <a:t> = c(</a:t>
            </a:r>
            <a:r>
              <a:rPr lang="en-US" dirty="0" err="1">
                <a:solidFill>
                  <a:srgbClr val="FF0000"/>
                </a:solidFill>
              </a:rPr>
              <a:t>min_lat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max_lat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 err="1"/>
              <a:t>map_with_data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C1D4C-9787-4FDD-BCC1-97104138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249744"/>
            <a:ext cx="4010320" cy="31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5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0A39-82C8-4659-B37E-7C9CB1B7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Color and Size of Data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4120-4D47-43C5-9324-BDC5F804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map_with_data</a:t>
            </a:r>
            <a:r>
              <a:rPr lang="en-US" dirty="0"/>
              <a:t> &lt;- </a:t>
            </a:r>
            <a:r>
              <a:rPr lang="en-US" dirty="0" err="1"/>
              <a:t>base_map</a:t>
            </a:r>
            <a:r>
              <a:rPr lang="en-US" dirty="0"/>
              <a:t> + </a:t>
            </a:r>
            <a:r>
              <a:rPr lang="en-US" dirty="0" err="1"/>
              <a:t>geom_point</a:t>
            </a:r>
            <a:r>
              <a:rPr lang="en-US" dirty="0"/>
              <a:t>(data = </a:t>
            </a:r>
            <a:r>
              <a:rPr lang="en-US" dirty="0" err="1"/>
              <a:t>test_data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aes</a:t>
            </a:r>
            <a:r>
              <a:rPr lang="en-US" dirty="0"/>
              <a:t>(x = long, y =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color=temp, size=temp</a:t>
            </a:r>
            <a:r>
              <a:rPr lang="en-US" dirty="0"/>
              <a:t>, group=year)) + 	</a:t>
            </a:r>
            <a:r>
              <a:rPr lang="en-US" dirty="0" err="1"/>
              <a:t>coord_quickmap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 = c(</a:t>
            </a:r>
            <a:r>
              <a:rPr lang="en-US" dirty="0" err="1"/>
              <a:t>min_long</a:t>
            </a:r>
            <a:r>
              <a:rPr lang="en-US" dirty="0"/>
              <a:t>, </a:t>
            </a:r>
            <a:r>
              <a:rPr lang="en-US" dirty="0" err="1"/>
              <a:t>max_long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ylim</a:t>
            </a:r>
            <a:r>
              <a:rPr lang="en-US" dirty="0"/>
              <a:t> = c(</a:t>
            </a:r>
            <a:r>
              <a:rPr lang="en-US" dirty="0" err="1"/>
              <a:t>min_lat</a:t>
            </a:r>
            <a:r>
              <a:rPr lang="en-US" dirty="0"/>
              <a:t>, </a:t>
            </a:r>
            <a:r>
              <a:rPr lang="en-US" dirty="0" err="1"/>
              <a:t>max_lat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map_with_data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737033B-CBD5-46CE-A8C0-11A138A6D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124200"/>
            <a:ext cx="4495824" cy="32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6FFD-BA89-45A4-8CD4-6E78FD6F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999-7A22-44FD-A68A-5F10AC57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807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map_with_animation</a:t>
            </a:r>
            <a:r>
              <a:rPr lang="en-US" dirty="0"/>
              <a:t> &lt;- </a:t>
            </a:r>
            <a:r>
              <a:rPr lang="en-US" dirty="0" err="1"/>
              <a:t>map_with_data</a:t>
            </a:r>
            <a:r>
              <a:rPr lang="en-US" dirty="0"/>
              <a:t> +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transition_time</a:t>
            </a:r>
            <a:r>
              <a:rPr lang="en-US" dirty="0">
                <a:solidFill>
                  <a:srgbClr val="FF0000"/>
                </a:solidFill>
              </a:rPr>
              <a:t>(year) +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ggtitle</a:t>
            </a:r>
            <a:r>
              <a:rPr lang="en-US" dirty="0"/>
              <a:t>('Year: {</a:t>
            </a:r>
            <a:r>
              <a:rPr lang="en-US" dirty="0" err="1"/>
              <a:t>frame_time</a:t>
            </a:r>
            <a:r>
              <a:rPr lang="en-US" dirty="0"/>
              <a:t>}’, </a:t>
            </a:r>
          </a:p>
          <a:p>
            <a:pPr marL="0" indent="0">
              <a:buNone/>
            </a:pPr>
            <a:r>
              <a:rPr lang="en-US" dirty="0"/>
              <a:t>	subtitle = 'Frame {frame} of {</a:t>
            </a:r>
            <a:r>
              <a:rPr lang="en-US" dirty="0" err="1"/>
              <a:t>nframes</a:t>
            </a:r>
            <a:r>
              <a:rPr lang="en-US" dirty="0"/>
              <a:t>}’) </a:t>
            </a:r>
          </a:p>
          <a:p>
            <a:pPr marL="0" indent="0">
              <a:buNone/>
            </a:pPr>
            <a:r>
              <a:rPr lang="en-US" dirty="0" err="1"/>
              <a:t>num_years</a:t>
            </a:r>
            <a:r>
              <a:rPr lang="en-US" dirty="0"/>
              <a:t> &lt; max(</a:t>
            </a:r>
            <a:r>
              <a:rPr lang="en-US" dirty="0" err="1"/>
              <a:t>test_data$year</a:t>
            </a:r>
            <a:r>
              <a:rPr lang="en-US" dirty="0"/>
              <a:t>) - min(</a:t>
            </a:r>
            <a:r>
              <a:rPr lang="en-US" dirty="0" err="1"/>
              <a:t>test_data$year</a:t>
            </a:r>
            <a:r>
              <a:rPr lang="en-US" dirty="0"/>
              <a:t>) + 1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animate(</a:t>
            </a:r>
            <a:r>
              <a:rPr lang="en-US" dirty="0" err="1">
                <a:solidFill>
                  <a:srgbClr val="FF0000"/>
                </a:solidFill>
              </a:rPr>
              <a:t>map_with_animation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nframes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num_years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CAB7B64-6169-4413-942A-C50D4408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80934"/>
            <a:ext cx="4343400" cy="3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3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1212-9FF5-418C-90F4-C3B648A1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the Old Data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1145-1EF6-4964-ACFC-E746B3F0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map_with_shadow</a:t>
            </a:r>
            <a:r>
              <a:rPr lang="en-US" dirty="0"/>
              <a:t> &lt;- </a:t>
            </a:r>
            <a:r>
              <a:rPr lang="en-US" dirty="0" err="1"/>
              <a:t>map_with_animation</a:t>
            </a:r>
            <a:r>
              <a:rPr lang="en-US" dirty="0"/>
              <a:t> + 	</a:t>
            </a:r>
            <a:r>
              <a:rPr lang="en-US" dirty="0" err="1">
                <a:solidFill>
                  <a:srgbClr val="FF0000"/>
                </a:solidFill>
              </a:rPr>
              <a:t>shadow_mark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animate(</a:t>
            </a:r>
            <a:r>
              <a:rPr lang="en-US" dirty="0" err="1"/>
              <a:t>map_with_shadow</a:t>
            </a:r>
            <a:r>
              <a:rPr lang="en-US" dirty="0"/>
              <a:t>, </a:t>
            </a:r>
            <a:r>
              <a:rPr lang="en-US" dirty="0" err="1"/>
              <a:t>nframes</a:t>
            </a:r>
            <a:r>
              <a:rPr lang="en-US" dirty="0"/>
              <a:t> = </a:t>
            </a:r>
            <a:r>
              <a:rPr lang="en-US" dirty="0" err="1"/>
              <a:t>num_years</a:t>
            </a:r>
            <a:r>
              <a:rPr lang="en-US" dirty="0"/>
              <a:t>)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849550D-3E32-48D7-9AAD-CACB37E46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429000"/>
            <a:ext cx="4267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 Plot House Price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data into training and testing sets</a:t>
            </a:r>
          </a:p>
          <a:p>
            <a:r>
              <a:rPr lang="en-US" dirty="0"/>
              <a:t>Training set</a:t>
            </a:r>
          </a:p>
          <a:p>
            <a:pPr lvl="1"/>
            <a:r>
              <a:rPr lang="en-US" dirty="0"/>
              <a:t>All inputs plus price</a:t>
            </a:r>
          </a:p>
          <a:p>
            <a:r>
              <a:rPr lang="en-US" dirty="0"/>
              <a:t>Testing set</a:t>
            </a:r>
          </a:p>
          <a:p>
            <a:pPr lvl="1"/>
            <a:r>
              <a:rPr lang="en-US" dirty="0"/>
              <a:t>Predict the price using the model you developed with the training set</a:t>
            </a:r>
          </a:p>
          <a:p>
            <a:r>
              <a:rPr lang="en-US" dirty="0"/>
              <a:t>Compute error between your predicted price and the actual priced provided in data set.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“percent error” this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14E9-3DB0-4536-BF7B-CE48CA9B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F8E6-EF8E-4B16-8E63-B1E28B2B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(x, y, t, z1, z2, …)</a:t>
            </a:r>
          </a:p>
          <a:p>
            <a:r>
              <a:rPr lang="en-US" dirty="0"/>
              <a:t>x = longitude</a:t>
            </a:r>
          </a:p>
          <a:p>
            <a:r>
              <a:rPr lang="en-US" dirty="0"/>
              <a:t>y = latitude</a:t>
            </a:r>
          </a:p>
          <a:p>
            <a:r>
              <a:rPr lang="en-US" dirty="0"/>
              <a:t>t = optional time parameter</a:t>
            </a:r>
          </a:p>
          <a:p>
            <a:r>
              <a:rPr lang="en-US" dirty="0"/>
              <a:t>z1, z2, … = optional values of some interesting characteristics of the data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4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4E31-0CAB-461F-AB24-D5DD686D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Predictions and Location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E44B-D840-40DB-9201-FD6FA273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house_data</a:t>
            </a:r>
            <a:r>
              <a:rPr lang="en-US" dirty="0"/>
              <a:t> &lt;- read.csv("house_data.csv")</a:t>
            </a:r>
          </a:p>
          <a:p>
            <a:pPr marL="0" indent="0">
              <a:buNone/>
            </a:pPr>
            <a:r>
              <a:rPr lang="en-US" dirty="0" err="1"/>
              <a:t>data_by_zipcode</a:t>
            </a:r>
            <a:r>
              <a:rPr lang="en-US" dirty="0"/>
              <a:t> &lt;- </a:t>
            </a:r>
            <a:r>
              <a:rPr lang="en-US" dirty="0" err="1"/>
              <a:t>house_data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zipcode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summarize(</a:t>
            </a:r>
          </a:p>
          <a:p>
            <a:pPr marL="0" indent="0">
              <a:buNone/>
            </a:pPr>
            <a:r>
              <a:rPr lang="en-US" dirty="0"/>
              <a:t>    count = n(),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med_price</a:t>
            </a:r>
            <a:r>
              <a:rPr lang="en-US" dirty="0"/>
              <a:t> = median(price),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mean_lat</a:t>
            </a:r>
            <a:r>
              <a:rPr lang="en-US" dirty="0">
                <a:solidFill>
                  <a:srgbClr val="FF0000"/>
                </a:solidFill>
              </a:rPr>
              <a:t> = mean(</a:t>
            </a:r>
            <a:r>
              <a:rPr lang="en-US" dirty="0" err="1">
                <a:solidFill>
                  <a:srgbClr val="FF0000"/>
                </a:solidFill>
              </a:rPr>
              <a:t>lat</a:t>
            </a:r>
            <a:r>
              <a:rPr lang="en-US" dirty="0">
                <a:solidFill>
                  <a:srgbClr val="FF0000"/>
                </a:solidFill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mean_long</a:t>
            </a:r>
            <a:r>
              <a:rPr lang="en-US" dirty="0">
                <a:solidFill>
                  <a:srgbClr val="FF0000"/>
                </a:solidFill>
              </a:rPr>
              <a:t> = mean(long),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med_yr_built</a:t>
            </a:r>
            <a:r>
              <a:rPr lang="en-US" dirty="0"/>
              <a:t> = median(</a:t>
            </a:r>
            <a:r>
              <a:rPr lang="en-US" dirty="0" err="1"/>
              <a:t>yr_built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percent_error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price_prediction_error</a:t>
            </a:r>
            <a:r>
              <a:rPr lang="en-US" dirty="0">
                <a:solidFill>
                  <a:srgbClr val="FF0000"/>
                </a:solidFill>
              </a:rPr>
              <a:t>(price, bedrooms, </a:t>
            </a:r>
            <a:r>
              <a:rPr lang="en-US" dirty="0" err="1">
                <a:solidFill>
                  <a:srgbClr val="FF0000"/>
                </a:solidFill>
              </a:rPr>
              <a:t>sqft_living</a:t>
            </a:r>
            <a:r>
              <a:rPr lang="en-US" dirty="0">
                <a:solidFill>
                  <a:srgbClr val="FF0000"/>
                </a:solidFill>
              </a:rPr>
              <a:t>, …..)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5AC6-BC87-4DAF-8B31-4BE09F2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head(</a:t>
            </a:r>
            <a:r>
              <a:rPr lang="en-US" dirty="0" err="1"/>
              <a:t>data_by_zipcode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F6B8A2-9E5E-4093-86CC-E886132BC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33096"/>
              </p:ext>
            </p:extLst>
          </p:nvPr>
        </p:nvGraphicFramePr>
        <p:xfrm>
          <a:off x="304800" y="2209800"/>
          <a:ext cx="8382000" cy="2834640"/>
        </p:xfrm>
        <a:graphic>
          <a:graphicData uri="http://schemas.openxmlformats.org/drawingml/2006/table">
            <a:tbl>
              <a:tblPr/>
              <a:tblGrid>
                <a:gridCol w="1194449">
                  <a:extLst>
                    <a:ext uri="{9D8B030D-6E8A-4147-A177-3AD203B41FA5}">
                      <a16:colId xmlns:a16="http://schemas.microsoft.com/office/drawing/2014/main" val="3683295924"/>
                    </a:ext>
                  </a:extLst>
                </a:gridCol>
                <a:gridCol w="840017">
                  <a:extLst>
                    <a:ext uri="{9D8B030D-6E8A-4147-A177-3AD203B41FA5}">
                      <a16:colId xmlns:a16="http://schemas.microsoft.com/office/drawing/2014/main" val="1389759068"/>
                    </a:ext>
                  </a:extLst>
                </a:gridCol>
                <a:gridCol w="1302058">
                  <a:extLst>
                    <a:ext uri="{9D8B030D-6E8A-4147-A177-3AD203B41FA5}">
                      <a16:colId xmlns:a16="http://schemas.microsoft.com/office/drawing/2014/main" val="3451344707"/>
                    </a:ext>
                  </a:extLst>
                </a:gridCol>
                <a:gridCol w="1139301">
                  <a:extLst>
                    <a:ext uri="{9D8B030D-6E8A-4147-A177-3AD203B41FA5}">
                      <a16:colId xmlns:a16="http://schemas.microsoft.com/office/drawing/2014/main" val="146535763"/>
                    </a:ext>
                  </a:extLst>
                </a:gridCol>
                <a:gridCol w="1421771">
                  <a:extLst>
                    <a:ext uri="{9D8B030D-6E8A-4147-A177-3AD203B41FA5}">
                      <a16:colId xmlns:a16="http://schemas.microsoft.com/office/drawing/2014/main" val="1183416420"/>
                    </a:ext>
                  </a:extLst>
                </a:gridCol>
                <a:gridCol w="1567717">
                  <a:extLst>
                    <a:ext uri="{9D8B030D-6E8A-4147-A177-3AD203B41FA5}">
                      <a16:colId xmlns:a16="http://schemas.microsoft.com/office/drawing/2014/main" val="3411951219"/>
                    </a:ext>
                  </a:extLst>
                </a:gridCol>
                <a:gridCol w="916687">
                  <a:extLst>
                    <a:ext uri="{9D8B030D-6E8A-4147-A177-3AD203B41FA5}">
                      <a16:colId xmlns:a16="http://schemas.microsoft.com/office/drawing/2014/main" val="2061318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Zipcode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med_price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mean_lat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mean_long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med_yr_built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Percent_error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2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98001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260000.0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47.30902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-122.2706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1981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57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235000.0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47.30878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-122.2134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96.7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80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267475.0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47.31574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-122.3101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124.4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051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1150000.0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47.61618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-122.2052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….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28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765475.0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47.61153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-122.1673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1967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….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676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98006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760184.5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47.55802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-122.1468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1978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….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4097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28CE61-09BA-49CA-BF52-5B115B79D196}"/>
              </a:ext>
            </a:extLst>
          </p:cNvPr>
          <p:cNvSpPr txBox="1"/>
          <p:nvPr/>
        </p:nvSpPr>
        <p:spPr>
          <a:xfrm>
            <a:off x="1219200" y="56388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Now plot your prediction errors on an appropriate map.</a:t>
            </a:r>
          </a:p>
        </p:txBody>
      </p:sp>
    </p:spTree>
    <p:extLst>
      <p:ext uri="{BB962C8B-B14F-4D97-AF65-F5344CB8AC3E}">
        <p14:creationId xmlns:p14="http://schemas.microsoft.com/office/powerpoint/2010/main" val="376166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6E50-ACF4-49D0-B342-238D53BE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1AAA-CE7D-4E28-B440-7CDC1389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complete Lab 7</a:t>
            </a:r>
          </a:p>
          <a:p>
            <a:r>
              <a:rPr lang="en-US" dirty="0"/>
              <a:t>See the tutorial for detailed examples</a:t>
            </a:r>
          </a:p>
          <a:p>
            <a:pPr lvl="1"/>
            <a:r>
              <a:rPr lang="en-US" dirty="0"/>
              <a:t>z.umn.edu/</a:t>
            </a:r>
            <a:r>
              <a:rPr lang="en-US" dirty="0" err="1"/>
              <a:t>mapsUsingR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0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03B5-9C14-4DF3-AD13-5C0FCFD0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7EDE-83E8-4113-8B06-C7559A41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head(</a:t>
            </a:r>
            <a:r>
              <a:rPr lang="en-US" dirty="0" err="1"/>
              <a:t>test_data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lat</a:t>
            </a:r>
            <a:r>
              <a:rPr lang="en-US" dirty="0"/>
              <a:t>            long         year      temp</a:t>
            </a:r>
          </a:p>
          <a:p>
            <a:pPr marL="0" indent="0">
              <a:buNone/>
            </a:pPr>
            <a:r>
              <a:rPr lang="en-US" dirty="0"/>
              <a:t>1  37.92775  -122.0816  2007   2.367641</a:t>
            </a:r>
          </a:p>
          <a:p>
            <a:pPr marL="0" indent="0">
              <a:buNone/>
            </a:pPr>
            <a:r>
              <a:rPr lang="en-US" dirty="0"/>
              <a:t>2  37.73751  -122.5401  2017  28.682083</a:t>
            </a:r>
          </a:p>
          <a:p>
            <a:pPr marL="0" indent="0">
              <a:buNone/>
            </a:pPr>
            <a:r>
              <a:rPr lang="en-US" dirty="0"/>
              <a:t>3  37.77283  -122.5401  2000  25.073657</a:t>
            </a:r>
          </a:p>
          <a:p>
            <a:pPr marL="0" indent="0">
              <a:buNone/>
            </a:pPr>
            <a:r>
              <a:rPr lang="en-US" dirty="0"/>
              <a:t>4  37.18677  -122.3946  1999  -6.554683</a:t>
            </a:r>
          </a:p>
          <a:p>
            <a:pPr marL="0" indent="0">
              <a:buNone/>
            </a:pPr>
            <a:r>
              <a:rPr lang="en-US" dirty="0"/>
              <a:t>5  37.93086  -121.9531  2017  27.434501</a:t>
            </a:r>
          </a:p>
          <a:p>
            <a:pPr marL="0" indent="0">
              <a:buNone/>
            </a:pPr>
            <a:r>
              <a:rPr lang="en-US" dirty="0"/>
              <a:t>6  37.89064  -122.2742  2014  -2.052456</a:t>
            </a:r>
          </a:p>
        </p:txBody>
      </p:sp>
    </p:spTree>
    <p:extLst>
      <p:ext uri="{BB962C8B-B14F-4D97-AF65-F5344CB8AC3E}">
        <p14:creationId xmlns:p14="http://schemas.microsoft.com/office/powerpoint/2010/main" val="32743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6989-0991-46EF-B9B8-B854BEA1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5E0E-B0E3-4612-A460-52331498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Generate base map</a:t>
            </a:r>
          </a:p>
          <a:p>
            <a:pPr lvl="1"/>
            <a:r>
              <a:rPr lang="en-US" dirty="0"/>
              <a:t>Use existing database of maps</a:t>
            </a:r>
          </a:p>
          <a:p>
            <a:pPr lvl="1"/>
            <a:r>
              <a:rPr lang="en-US" dirty="0"/>
              <a:t>Focus on region of interest</a:t>
            </a:r>
          </a:p>
          <a:p>
            <a:r>
              <a:rPr lang="en-US" dirty="0"/>
              <a:t>Plot a dot on the map for each data point</a:t>
            </a:r>
          </a:p>
          <a:p>
            <a:pPr lvl="1"/>
            <a:r>
              <a:rPr lang="en-US" dirty="0"/>
              <a:t>Location specified by (</a:t>
            </a:r>
            <a:r>
              <a:rPr lang="en-US" dirty="0" err="1"/>
              <a:t>x,y</a:t>
            </a:r>
            <a:r>
              <a:rPr lang="en-US" dirty="0"/>
              <a:t>) coordinates</a:t>
            </a:r>
          </a:p>
          <a:p>
            <a:pPr lvl="1"/>
            <a:r>
              <a:rPr lang="en-US" dirty="0"/>
              <a:t>Optionally, color and size controlled by (z1, z2, …)</a:t>
            </a:r>
          </a:p>
          <a:p>
            <a:r>
              <a:rPr lang="en-US" dirty="0"/>
              <a:t>Use time parameter t to show change vs time</a:t>
            </a:r>
          </a:p>
          <a:p>
            <a:r>
              <a:rPr lang="en-US" i="1" u="sng" dirty="0"/>
              <a:t>Philosophy</a:t>
            </a:r>
            <a:r>
              <a:rPr lang="en-US" i="1" dirty="0"/>
              <a:t> – add new parts to the base map as a series of smaller steps to layer on desired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94854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D7B1-3D53-469E-9835-06FE3B95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Packages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3BB1-EA7C-4F3F-93AD-A96A2B3C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library(ggplot2)</a:t>
            </a:r>
          </a:p>
          <a:p>
            <a:pPr lvl="1"/>
            <a:r>
              <a:rPr lang="en-US" dirty="0"/>
              <a:t>Extensive package for making many different types of plots</a:t>
            </a:r>
          </a:p>
          <a:p>
            <a:r>
              <a:rPr lang="en-US" dirty="0"/>
              <a:t>library(</a:t>
            </a:r>
            <a:r>
              <a:rPr lang="en-US" dirty="0" err="1"/>
              <a:t>gganimate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Package to provide simple animation</a:t>
            </a:r>
          </a:p>
          <a:p>
            <a:r>
              <a:rPr lang="en-US" dirty="0"/>
              <a:t>library(</a:t>
            </a:r>
            <a:r>
              <a:rPr lang="en-US" dirty="0" err="1"/>
              <a:t>gifski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Package to generate GIFs</a:t>
            </a:r>
          </a:p>
        </p:txBody>
      </p:sp>
    </p:spTree>
    <p:extLst>
      <p:ext uri="{BB962C8B-B14F-4D97-AF65-F5344CB8AC3E}">
        <p14:creationId xmlns:p14="http://schemas.microsoft.com/office/powerpoint/2010/main" val="41416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8EA-A163-4FED-8634-A959402E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Map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28B6-9CFF-4C47-9DE4-DA1A0F45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the “maps” package</a:t>
            </a:r>
          </a:p>
          <a:p>
            <a:pPr lvl="1"/>
            <a:r>
              <a:rPr lang="en-US" dirty="0"/>
              <a:t>Shapes of counties in U.S. states specified using (</a:t>
            </a:r>
            <a:r>
              <a:rPr lang="en-US" dirty="0" err="1"/>
              <a:t>long,lat</a:t>
            </a:r>
            <a:r>
              <a:rPr lang="en-US" dirty="0"/>
              <a:t>) of corners</a:t>
            </a:r>
          </a:p>
          <a:p>
            <a:r>
              <a:rPr lang="en-US" dirty="0" err="1"/>
              <a:t>which_state</a:t>
            </a:r>
            <a:r>
              <a:rPr lang="en-US" dirty="0"/>
              <a:t> &lt;- "</a:t>
            </a:r>
            <a:r>
              <a:rPr lang="en-US" dirty="0" err="1"/>
              <a:t>california</a:t>
            </a:r>
            <a:r>
              <a:rPr lang="en-US" dirty="0"/>
              <a:t>"</a:t>
            </a:r>
          </a:p>
          <a:p>
            <a:r>
              <a:rPr lang="en-US" dirty="0" err="1"/>
              <a:t>county_info</a:t>
            </a:r>
            <a:r>
              <a:rPr lang="en-US" dirty="0"/>
              <a:t> &lt;- </a:t>
            </a:r>
            <a:r>
              <a:rPr lang="en-US" dirty="0" err="1"/>
              <a:t>map_data</a:t>
            </a:r>
            <a:r>
              <a:rPr lang="en-US" dirty="0"/>
              <a:t>("county", region=</a:t>
            </a:r>
            <a:r>
              <a:rPr lang="en-US" dirty="0" err="1"/>
              <a:t>which_state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long           </a:t>
            </a:r>
            <a:r>
              <a:rPr lang="en-US" dirty="0" err="1"/>
              <a:t>lat</a:t>
            </a:r>
            <a:r>
              <a:rPr lang="en-US" dirty="0"/>
              <a:t>         group order     region subregion</a:t>
            </a:r>
          </a:p>
          <a:p>
            <a:pPr marL="0" indent="0">
              <a:buNone/>
            </a:pPr>
            <a:r>
              <a:rPr lang="en-US" dirty="0"/>
              <a:t>1  -121.4785  37.48290     1     1         </a:t>
            </a:r>
            <a:r>
              <a:rPr lang="en-US" dirty="0" err="1"/>
              <a:t>california</a:t>
            </a:r>
            <a:r>
              <a:rPr lang="en-US" dirty="0"/>
              <a:t>    alameda</a:t>
            </a:r>
          </a:p>
          <a:p>
            <a:pPr marL="0" indent="0">
              <a:buNone/>
            </a:pPr>
            <a:r>
              <a:rPr lang="en-US" dirty="0"/>
              <a:t>2  -121.5129  37.48290     1     2         </a:t>
            </a:r>
            <a:r>
              <a:rPr lang="en-US" dirty="0" err="1"/>
              <a:t>california</a:t>
            </a:r>
            <a:r>
              <a:rPr lang="en-US" dirty="0"/>
              <a:t>    alameda</a:t>
            </a:r>
          </a:p>
          <a:p>
            <a:pPr marL="0" indent="0">
              <a:buNone/>
            </a:pPr>
            <a:r>
              <a:rPr lang="en-US" dirty="0"/>
              <a:t>3  -121.8853  37.48290     1     3         </a:t>
            </a:r>
            <a:r>
              <a:rPr lang="en-US" dirty="0" err="1"/>
              <a:t>california</a:t>
            </a:r>
            <a:r>
              <a:rPr lang="en-US" dirty="0"/>
              <a:t>    alameda</a:t>
            </a:r>
          </a:p>
          <a:p>
            <a:pPr marL="0" indent="0">
              <a:buNone/>
            </a:pPr>
            <a:r>
              <a:rPr lang="en-US" dirty="0"/>
              <a:t>4  -121.8968  37.46571     1     4         </a:t>
            </a:r>
            <a:r>
              <a:rPr lang="en-US" dirty="0" err="1"/>
              <a:t>california</a:t>
            </a:r>
            <a:r>
              <a:rPr lang="en-US" dirty="0"/>
              <a:t>    alameda</a:t>
            </a:r>
          </a:p>
          <a:p>
            <a:pPr marL="0" indent="0">
              <a:buNone/>
            </a:pPr>
            <a:r>
              <a:rPr lang="en-US" dirty="0"/>
              <a:t>5  -121.9254  37.45998     1     5         </a:t>
            </a:r>
            <a:r>
              <a:rPr lang="en-US" dirty="0" err="1"/>
              <a:t>california</a:t>
            </a:r>
            <a:r>
              <a:rPr lang="en-US" dirty="0"/>
              <a:t>    alameda</a:t>
            </a:r>
          </a:p>
          <a:p>
            <a:pPr marL="0" indent="0">
              <a:buNone/>
            </a:pPr>
            <a:r>
              <a:rPr lang="en-US" dirty="0"/>
              <a:t>6  -121.9483  37.47717     1     6         </a:t>
            </a:r>
            <a:r>
              <a:rPr lang="en-US" dirty="0" err="1"/>
              <a:t>california</a:t>
            </a:r>
            <a:r>
              <a:rPr lang="en-US" dirty="0"/>
              <a:t>    alameda</a:t>
            </a:r>
          </a:p>
        </p:txBody>
      </p:sp>
    </p:spTree>
    <p:extLst>
      <p:ext uri="{BB962C8B-B14F-4D97-AF65-F5344CB8AC3E}">
        <p14:creationId xmlns:p14="http://schemas.microsoft.com/office/powerpoint/2010/main" val="196505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8EA-A163-4FED-8634-A959402E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Base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28B6-9CFF-4C47-9DE4-DA1A0F4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base_map</a:t>
            </a:r>
            <a:r>
              <a:rPr lang="en-US" sz="2800" dirty="0"/>
              <a:t> &lt;- </a:t>
            </a:r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pPr marL="0" indent="0">
              <a:buNone/>
            </a:pPr>
            <a:r>
              <a:rPr lang="en-US" sz="2800" dirty="0"/>
              <a:t>	data = </a:t>
            </a:r>
            <a:r>
              <a:rPr lang="en-US" sz="2800" dirty="0" err="1"/>
              <a:t>county_info</a:t>
            </a:r>
            <a:r>
              <a:rPr lang="en-US" sz="2800" dirty="0"/>
              <a:t>, </a:t>
            </a:r>
          </a:p>
          <a:p>
            <a:pPr marL="0" indent="0">
              <a:buNone/>
            </a:pPr>
            <a:r>
              <a:rPr lang="en-US" sz="2800" dirty="0"/>
              <a:t>	mapping = </a:t>
            </a:r>
            <a:r>
              <a:rPr lang="en-US" sz="2800" dirty="0" err="1"/>
              <a:t>aes</a:t>
            </a:r>
            <a:r>
              <a:rPr lang="en-US" sz="2800" dirty="0"/>
              <a:t>(x = long, y = </a:t>
            </a:r>
            <a:r>
              <a:rPr lang="en-US" sz="2800" dirty="0" err="1"/>
              <a:t>lat</a:t>
            </a:r>
            <a:r>
              <a:rPr lang="en-US" sz="2800" dirty="0"/>
              <a:t>, group = group))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geom_polygon</a:t>
            </a:r>
            <a:r>
              <a:rPr lang="en-US" sz="2800" dirty="0"/>
              <a:t>(color = "black", fill = "white")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coord_quickmap</a:t>
            </a:r>
            <a:r>
              <a:rPr lang="en-US" sz="2800" dirty="0"/>
              <a:t>()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theme_void</a:t>
            </a:r>
            <a:r>
              <a:rPr lang="en-US" sz="28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12467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8EA-A163-4FED-8634-A959402E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Base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28B6-9CFF-4C47-9DE4-DA1A0F4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base_map</a:t>
            </a:r>
            <a:r>
              <a:rPr lang="en-US" sz="2800" dirty="0"/>
              <a:t> &lt;- </a:t>
            </a:r>
            <a:r>
              <a:rPr lang="en-US" sz="2800" dirty="0" err="1">
                <a:solidFill>
                  <a:srgbClr val="FF0000"/>
                </a:solidFill>
              </a:rPr>
              <a:t>ggplot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data = </a:t>
            </a:r>
            <a:r>
              <a:rPr lang="en-US" sz="2800" dirty="0" err="1">
                <a:solidFill>
                  <a:srgbClr val="FF0000"/>
                </a:solidFill>
              </a:rPr>
              <a:t>county_info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800" dirty="0"/>
              <a:t>	mapping = </a:t>
            </a:r>
            <a:r>
              <a:rPr lang="en-US" sz="2800" dirty="0" err="1"/>
              <a:t>aes</a:t>
            </a:r>
            <a:r>
              <a:rPr lang="en-US" sz="2800" dirty="0"/>
              <a:t>(x = long, y = </a:t>
            </a:r>
            <a:r>
              <a:rPr lang="en-US" sz="2800" dirty="0" err="1"/>
              <a:t>lat</a:t>
            </a:r>
            <a:r>
              <a:rPr lang="en-US" sz="2800" dirty="0"/>
              <a:t>, group = group))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geom_polygon</a:t>
            </a:r>
            <a:r>
              <a:rPr lang="en-US" sz="2800" dirty="0"/>
              <a:t>(color = "black", fill = "white")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coord_quickmap</a:t>
            </a:r>
            <a:r>
              <a:rPr lang="en-US" sz="2800" dirty="0"/>
              <a:t>()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theme_void</a:t>
            </a:r>
            <a:r>
              <a:rPr lang="en-US" sz="2800" dirty="0"/>
              <a:t>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4054C-7051-43A9-A4A0-6FEFCB61832B}"/>
              </a:ext>
            </a:extLst>
          </p:cNvPr>
          <p:cNvSpPr txBox="1"/>
          <p:nvPr/>
        </p:nvSpPr>
        <p:spPr>
          <a:xfrm>
            <a:off x="1143000" y="4604118"/>
            <a:ext cx="7479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Tell </a:t>
            </a:r>
            <a:r>
              <a:rPr lang="en-US" sz="4000" i="1" dirty="0" err="1">
                <a:solidFill>
                  <a:srgbClr val="FF0000"/>
                </a:solidFill>
              </a:rPr>
              <a:t>ggplot</a:t>
            </a:r>
            <a:r>
              <a:rPr lang="en-US" sz="4000" i="1" dirty="0">
                <a:solidFill>
                  <a:srgbClr val="FF0000"/>
                </a:solidFill>
              </a:rPr>
              <a:t> which data frame to use</a:t>
            </a:r>
          </a:p>
        </p:txBody>
      </p:sp>
    </p:spTree>
    <p:extLst>
      <p:ext uri="{BB962C8B-B14F-4D97-AF65-F5344CB8AC3E}">
        <p14:creationId xmlns:p14="http://schemas.microsoft.com/office/powerpoint/2010/main" val="77648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8EA-A163-4FED-8634-A959402E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Base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28B6-9CFF-4C47-9DE4-DA1A0F4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base_map</a:t>
            </a:r>
            <a:r>
              <a:rPr lang="en-US" sz="2800" dirty="0"/>
              <a:t> &lt;- </a:t>
            </a:r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pPr marL="0" indent="0">
              <a:buNone/>
            </a:pPr>
            <a:r>
              <a:rPr lang="en-US" sz="2800" dirty="0"/>
              <a:t>	data = </a:t>
            </a:r>
            <a:r>
              <a:rPr lang="en-US" sz="2800" dirty="0" err="1"/>
              <a:t>county_info</a:t>
            </a:r>
            <a:r>
              <a:rPr lang="en-US" sz="2800" dirty="0"/>
              <a:t>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mapping = </a:t>
            </a:r>
            <a:r>
              <a:rPr lang="en-US" sz="2800" dirty="0" err="1">
                <a:solidFill>
                  <a:srgbClr val="FF0000"/>
                </a:solidFill>
              </a:rPr>
              <a:t>aes</a:t>
            </a:r>
            <a:r>
              <a:rPr lang="en-US" sz="2800" dirty="0">
                <a:solidFill>
                  <a:srgbClr val="FF0000"/>
                </a:solidFill>
              </a:rPr>
              <a:t>(x = long, y = </a:t>
            </a:r>
            <a:r>
              <a:rPr lang="en-US" sz="2800" dirty="0" err="1">
                <a:solidFill>
                  <a:srgbClr val="FF0000"/>
                </a:solidFill>
              </a:rPr>
              <a:t>lat</a:t>
            </a:r>
            <a:r>
              <a:rPr lang="en-US" sz="2800" dirty="0">
                <a:solidFill>
                  <a:srgbClr val="FF0000"/>
                </a:solidFill>
              </a:rPr>
              <a:t>, group = group))</a:t>
            </a:r>
            <a:r>
              <a:rPr lang="en-US" sz="2800" dirty="0"/>
              <a:t>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geom_polygon</a:t>
            </a:r>
            <a:r>
              <a:rPr lang="en-US" sz="2800" dirty="0"/>
              <a:t>(color = "black", fill = "white")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coord_quickmap</a:t>
            </a:r>
            <a:r>
              <a:rPr lang="en-US" sz="2800" dirty="0"/>
              <a:t>() +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theme_void</a:t>
            </a:r>
            <a:r>
              <a:rPr lang="en-US" sz="2800" dirty="0"/>
              <a:t>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4054C-7051-43A9-A4A0-6FEFCB61832B}"/>
              </a:ext>
            </a:extLst>
          </p:cNvPr>
          <p:cNvSpPr txBox="1"/>
          <p:nvPr/>
        </p:nvSpPr>
        <p:spPr>
          <a:xfrm>
            <a:off x="1143000" y="4604118"/>
            <a:ext cx="6013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How to use the specific data</a:t>
            </a:r>
          </a:p>
          <a:p>
            <a:r>
              <a:rPr lang="en-US" sz="4000" i="1" dirty="0">
                <a:solidFill>
                  <a:srgbClr val="FF0000"/>
                </a:solidFill>
              </a:rPr>
              <a:t>in </a:t>
            </a:r>
            <a:r>
              <a:rPr lang="en-US" sz="4000" i="1" dirty="0" err="1">
                <a:solidFill>
                  <a:srgbClr val="FF0000"/>
                </a:solidFill>
              </a:rPr>
              <a:t>county_info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8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1379</Words>
  <Application>Microsoft Office PowerPoint</Application>
  <PresentationFormat>On-screen Show (4:3)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Lab 7:  Plotting Data on a Map</vt:lpstr>
      <vt:lpstr>Data Format</vt:lpstr>
      <vt:lpstr>Example Test Data</vt:lpstr>
      <vt:lpstr>Basic Steps</vt:lpstr>
      <vt:lpstr>Load the Packages Needed</vt:lpstr>
      <vt:lpstr>Get the Map Information</vt:lpstr>
      <vt:lpstr>Create the Base Map</vt:lpstr>
      <vt:lpstr>Create the Base Map</vt:lpstr>
      <vt:lpstr>Create the Base Map</vt:lpstr>
      <vt:lpstr>Create the Base Map</vt:lpstr>
      <vt:lpstr>Create the Base Map</vt:lpstr>
      <vt:lpstr>Create the Base Map</vt:lpstr>
      <vt:lpstr>Type “base_map” at R prompt</vt:lpstr>
      <vt:lpstr>Add Data Points to the Map</vt:lpstr>
      <vt:lpstr>Zoom in to the Area with Data</vt:lpstr>
      <vt:lpstr>Set Color and Size of Data Points</vt:lpstr>
      <vt:lpstr>Add Motion</vt:lpstr>
      <vt:lpstr>Keep the Old Data Points</vt:lpstr>
      <vt:lpstr>Lab 7:  Plot House Price Predictions</vt:lpstr>
      <vt:lpstr>Add Your Predictions and Location</vt:lpstr>
      <vt:lpstr>head(data_by_zipcode)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EE5940:  Introduction to Data Modeling Using R</dc:title>
  <dc:creator>david</dc:creator>
  <cp:lastModifiedBy>David J Lilja</cp:lastModifiedBy>
  <cp:revision>304</cp:revision>
  <dcterms:created xsi:type="dcterms:W3CDTF">2006-08-16T00:00:00Z</dcterms:created>
  <dcterms:modified xsi:type="dcterms:W3CDTF">2022-08-03T20:36:10Z</dcterms:modified>
</cp:coreProperties>
</file>