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4"/>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Hanken Grotesk"/>
      <p:regular r:id="rId21"/>
      <p:bold r:id="rId22"/>
      <p:italic r:id="rId23"/>
      <p:boldItalic r:id="rId24"/>
    </p:embeddedFont>
    <p:embeddedFont>
      <p:font typeface="Balsamiq Sans"/>
      <p:regular r:id="rId25"/>
      <p:bold r:id="rId26"/>
      <p:italic r:id="rId27"/>
      <p:boldItalic r:id="rId28"/>
    </p:embeddedFont>
    <p:embeddedFont>
      <p:font typeface="Poppins"/>
      <p:regular r:id="rId29"/>
      <p:bold r:id="rId30"/>
      <p:italic r:id="rId31"/>
      <p:boldItalic r:id="rId32"/>
    </p:embeddedFont>
    <p:embeddedFont>
      <p:font typeface="Montserrat"/>
      <p:regular r:id="rId33"/>
      <p:bold r:id="rId34"/>
      <p:italic r:id="rId35"/>
      <p:boldItalic r:id="rId36"/>
    </p:embeddedFont>
    <p:embeddedFont>
      <p:font typeface="Lato Light"/>
      <p:regular r:id="rId37"/>
      <p:bold r:id="rId38"/>
      <p:italic r:id="rId39"/>
      <p:boldItalic r:id="rId40"/>
    </p:embeddedFont>
    <p:embeddedFont>
      <p:font typeface="Open Sans Medium"/>
      <p:regular r:id="rId41"/>
      <p:bold r:id="rId42"/>
      <p:italic r:id="rId43"/>
      <p:boldItalic r:id="rId44"/>
    </p:embeddedFont>
    <p:embeddedFont>
      <p:font typeface="Space Grotesk SemiBold"/>
      <p:regular r:id="rId45"/>
      <p:bold r:id="rId46"/>
    </p:embeddedFont>
    <p:embeddedFont>
      <p:font typeface="Inter Medium"/>
      <p:regular r:id="rId47"/>
      <p:bold r:id="rId48"/>
    </p:embeddedFont>
    <p:embeddedFont>
      <p:font typeface="Quicksand Medium"/>
      <p:regular r:id="rId49"/>
      <p:bold r:id="rId50"/>
    </p:embeddedFont>
    <p:embeddedFont>
      <p:font typeface="Space Grotesk"/>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boldItalic.fntdata"/><Relationship Id="rId42" Type="http://schemas.openxmlformats.org/officeDocument/2006/relationships/font" Target="fonts/OpenSansMedium-bold.fntdata"/><Relationship Id="rId41" Type="http://schemas.openxmlformats.org/officeDocument/2006/relationships/font" Target="fonts/OpenSansMedium-regular.fntdata"/><Relationship Id="rId44" Type="http://schemas.openxmlformats.org/officeDocument/2006/relationships/font" Target="fonts/OpenSansMedium-boldItalic.fntdata"/><Relationship Id="rId43" Type="http://schemas.openxmlformats.org/officeDocument/2006/relationships/font" Target="fonts/OpenSansMedium-italic.fntdata"/><Relationship Id="rId46" Type="http://schemas.openxmlformats.org/officeDocument/2006/relationships/font" Target="fonts/SpaceGroteskSemiBold-bold.fntdata"/><Relationship Id="rId45" Type="http://schemas.openxmlformats.org/officeDocument/2006/relationships/font" Target="fonts/SpaceGrotesk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Medium-bold.fntdata"/><Relationship Id="rId47" Type="http://schemas.openxmlformats.org/officeDocument/2006/relationships/font" Target="fonts/InterMedium-regular.fntdata"/><Relationship Id="rId49" Type="http://schemas.openxmlformats.org/officeDocument/2006/relationships/font" Target="fonts/QuicksandMedium-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italic.fntdata"/><Relationship Id="rId30" Type="http://schemas.openxmlformats.org/officeDocument/2006/relationships/font" Target="fonts/Poppins-bold.fntdata"/><Relationship Id="rId33" Type="http://schemas.openxmlformats.org/officeDocument/2006/relationships/font" Target="fonts/Montserrat-regular.fntdata"/><Relationship Id="rId32" Type="http://schemas.openxmlformats.org/officeDocument/2006/relationships/font" Target="fonts/Poppins-boldItalic.fntdata"/><Relationship Id="rId35" Type="http://schemas.openxmlformats.org/officeDocument/2006/relationships/font" Target="fonts/Montserrat-italic.fntdata"/><Relationship Id="rId34" Type="http://schemas.openxmlformats.org/officeDocument/2006/relationships/font" Target="fonts/Montserrat-bold.fntdata"/><Relationship Id="rId37" Type="http://schemas.openxmlformats.org/officeDocument/2006/relationships/font" Target="fonts/LatoLight-regular.fntdata"/><Relationship Id="rId36" Type="http://schemas.openxmlformats.org/officeDocument/2006/relationships/font" Target="fonts/Montserrat-boldItalic.fntdata"/><Relationship Id="rId39" Type="http://schemas.openxmlformats.org/officeDocument/2006/relationships/font" Target="fonts/LatoLight-italic.fntdata"/><Relationship Id="rId38" Type="http://schemas.openxmlformats.org/officeDocument/2006/relationships/font" Target="fonts/LatoLight-bold.fntdata"/><Relationship Id="rId20" Type="http://schemas.openxmlformats.org/officeDocument/2006/relationships/slide" Target="slides/slide14.xml"/><Relationship Id="rId22" Type="http://schemas.openxmlformats.org/officeDocument/2006/relationships/font" Target="fonts/HankenGrotesk-bold.fntdata"/><Relationship Id="rId21" Type="http://schemas.openxmlformats.org/officeDocument/2006/relationships/font" Target="fonts/HankenGrotesk-regular.fntdata"/><Relationship Id="rId24" Type="http://schemas.openxmlformats.org/officeDocument/2006/relationships/font" Target="fonts/HankenGrotesk-boldItalic.fntdata"/><Relationship Id="rId23" Type="http://schemas.openxmlformats.org/officeDocument/2006/relationships/font" Target="fonts/HankenGrotesk-italic.fntdata"/><Relationship Id="rId26" Type="http://schemas.openxmlformats.org/officeDocument/2006/relationships/font" Target="fonts/BalsamiqSans-bold.fntdata"/><Relationship Id="rId25" Type="http://schemas.openxmlformats.org/officeDocument/2006/relationships/font" Target="fonts/BalsamiqSans-regular.fntdata"/><Relationship Id="rId28" Type="http://schemas.openxmlformats.org/officeDocument/2006/relationships/font" Target="fonts/BalsamiqSans-boldItalic.fntdata"/><Relationship Id="rId27" Type="http://schemas.openxmlformats.org/officeDocument/2006/relationships/font" Target="fonts/BalsamiqSans-italic.fntdata"/><Relationship Id="rId29" Type="http://schemas.openxmlformats.org/officeDocument/2006/relationships/font" Target="fonts/Poppins-regular.fntdata"/><Relationship Id="rId51" Type="http://schemas.openxmlformats.org/officeDocument/2006/relationships/font" Target="fonts/SpaceGrotesk-regular.fntdata"/><Relationship Id="rId50" Type="http://schemas.openxmlformats.org/officeDocument/2006/relationships/font" Target="fonts/QuicksandMedium-bold.fntdata"/><Relationship Id="rId52" Type="http://schemas.openxmlformats.org/officeDocument/2006/relationships/font" Target="fonts/SpaceGrotesk-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SLIDES_API85831818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SLIDES_API85831818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**Slide 5: Idea - Solutions and Implementations with Case Studies**</a:t>
            </a:r>
            <a:endParaRPr sz="1200"/>
          </a:p>
          <a:p>
            <a:pPr indent="0" lvl="0" marL="0" rtl="0" algn="l">
              <a:spcBef>
                <a:spcPts val="0"/>
              </a:spcBef>
              <a:spcAft>
                <a:spcPts val="0"/>
              </a:spcAft>
              <a:buNone/>
            </a:pPr>
            <a:r>
              <a:rPr lang="en" sz="1200"/>
              <a:t>1. **No Poverty:**</a:t>
            </a:r>
            <a:endParaRPr sz="1200"/>
          </a:p>
          <a:p>
            <a:pPr indent="0" lvl="0" marL="0" rtl="0" algn="l">
              <a:spcBef>
                <a:spcPts val="0"/>
              </a:spcBef>
              <a:spcAft>
                <a:spcPts val="0"/>
              </a:spcAft>
              <a:buNone/>
            </a:pPr>
            <a:r>
              <a:rPr lang="en" sz="1200"/>
              <a:t>   - *Solution:* Inclusive economic policies</a:t>
            </a:r>
            <a:endParaRPr sz="1200"/>
          </a:p>
          <a:p>
            <a:pPr indent="0" lvl="0" marL="0" rtl="0" algn="l">
              <a:spcBef>
                <a:spcPts val="0"/>
              </a:spcBef>
              <a:spcAft>
                <a:spcPts val="0"/>
              </a:spcAft>
              <a:buNone/>
            </a:pPr>
            <a:r>
              <a:rPr lang="en" sz="1200"/>
              <a:t>   - *Implementation:* Microfinance and skill development</a:t>
            </a:r>
            <a:endParaRPr sz="1200"/>
          </a:p>
          <a:p>
            <a:pPr indent="0" lvl="0" marL="0" rtl="0" algn="l">
              <a:spcBef>
                <a:spcPts val="0"/>
              </a:spcBef>
              <a:spcAft>
                <a:spcPts val="0"/>
              </a:spcAft>
              <a:buNone/>
            </a:pPr>
            <a:r>
              <a:rPr lang="en" sz="1200"/>
              <a:t>   - *Case Study:* Empowering local entrepreneurs in underserved regions through microfinance - A success story from XYZ community.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**Zero Hunger:**</a:t>
            </a:r>
            <a:endParaRPr sz="1200"/>
          </a:p>
          <a:p>
            <a:pPr indent="0" lvl="0" marL="0" rtl="0" algn="l">
              <a:spcBef>
                <a:spcPts val="0"/>
              </a:spcBef>
              <a:spcAft>
                <a:spcPts val="0"/>
              </a:spcAft>
              <a:buNone/>
            </a:pPr>
            <a:r>
              <a:rPr lang="en" sz="1200"/>
              <a:t>   - *Solution:* Sustainable agriculture practices</a:t>
            </a:r>
            <a:endParaRPr sz="1200"/>
          </a:p>
          <a:p>
            <a:pPr indent="0" lvl="0" marL="0" rtl="0" algn="l">
              <a:spcBef>
                <a:spcPts val="0"/>
              </a:spcBef>
              <a:spcAft>
                <a:spcPts val="0"/>
              </a:spcAft>
              <a:buNone/>
            </a:pPr>
            <a:r>
              <a:rPr lang="en" sz="1200"/>
              <a:t>   - *Implementation:* Equitable access for small-scale farmers</a:t>
            </a:r>
            <a:endParaRPr sz="1200"/>
          </a:p>
          <a:p>
            <a:pPr indent="0" lvl="0" marL="0" rtl="0" algn="l">
              <a:spcBef>
                <a:spcPts val="0"/>
              </a:spcBef>
              <a:spcAft>
                <a:spcPts val="0"/>
              </a:spcAft>
              <a:buNone/>
            </a:pPr>
            <a:r>
              <a:rPr lang="en" sz="1200"/>
              <a:t>   - *Case Study:* Revolutionizing agriculture with precision farming - The impact on food security in ABC region.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**Good Health:**</a:t>
            </a:r>
            <a:endParaRPr sz="1200"/>
          </a:p>
          <a:p>
            <a:pPr indent="0" lvl="0" marL="0" rtl="0" algn="l">
              <a:spcBef>
                <a:spcPts val="0"/>
              </a:spcBef>
              <a:spcAft>
                <a:spcPts val="0"/>
              </a:spcAft>
              <a:buNone/>
            </a:pPr>
            <a:r>
              <a:rPr lang="en" sz="1200"/>
              <a:t>   - *Solution:* Strengthen healthcare infrastructure</a:t>
            </a:r>
            <a:endParaRPr sz="1200"/>
          </a:p>
          <a:p>
            <a:pPr indent="0" lvl="0" marL="0" rtl="0" algn="l">
              <a:spcBef>
                <a:spcPts val="0"/>
              </a:spcBef>
              <a:spcAft>
                <a:spcPts val="0"/>
              </a:spcAft>
              <a:buNone/>
            </a:pPr>
            <a:r>
              <a:rPr lang="en" sz="1200"/>
              <a:t>   - *Implementation:* Telemedicine and early disease detection</a:t>
            </a:r>
            <a:endParaRPr sz="1200"/>
          </a:p>
          <a:p>
            <a:pPr indent="0" lvl="0" marL="0" rtl="0" algn="l">
              <a:spcBef>
                <a:spcPts val="0"/>
              </a:spcBef>
              <a:spcAft>
                <a:spcPts val="0"/>
              </a:spcAft>
              <a:buNone/>
            </a:pPr>
            <a:r>
              <a:rPr lang="en" sz="1200"/>
              <a:t>   - *Case Study:* Bridging healthcare gaps in remote areas - The role of telemedicine in XYZ village.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 **Quality Education:**</a:t>
            </a:r>
            <a:endParaRPr sz="1200"/>
          </a:p>
          <a:p>
            <a:pPr indent="0" lvl="0" marL="0" rtl="0" algn="l">
              <a:spcBef>
                <a:spcPts val="0"/>
              </a:spcBef>
              <a:spcAft>
                <a:spcPts val="0"/>
              </a:spcAft>
              <a:buNone/>
            </a:pPr>
            <a:r>
              <a:rPr lang="en" sz="1200"/>
              <a:t>   - *Solution:* Technology-integrated education</a:t>
            </a:r>
            <a:endParaRPr sz="1200"/>
          </a:p>
          <a:p>
            <a:pPr indent="0" lvl="0" marL="0" rtl="0" algn="l">
              <a:spcBef>
                <a:spcPts val="0"/>
              </a:spcBef>
              <a:spcAft>
                <a:spcPts val="0"/>
              </a:spcAft>
              <a:buNone/>
            </a:pPr>
            <a:r>
              <a:rPr lang="en" sz="1200"/>
              <a:t>   - *Implementation:* Teacher training and curriculum development</a:t>
            </a:r>
            <a:endParaRPr sz="1200"/>
          </a:p>
          <a:p>
            <a:pPr indent="0" lvl="0" marL="0" rtl="0" algn="l">
              <a:spcBef>
                <a:spcPts val="0"/>
              </a:spcBef>
              <a:spcAft>
                <a:spcPts val="0"/>
              </a:spcAft>
              <a:buNone/>
            </a:pPr>
            <a:r>
              <a:rPr lang="en" sz="1200"/>
              <a:t>   - *Case Study:* Transforming education through e-learning platforms - A success story from ABC school district.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 **Gender Equality:**</a:t>
            </a:r>
            <a:endParaRPr sz="1200"/>
          </a:p>
          <a:p>
            <a:pPr indent="0" lvl="0" marL="0" rtl="0" algn="l">
              <a:spcBef>
                <a:spcPts val="0"/>
              </a:spcBef>
              <a:spcAft>
                <a:spcPts val="0"/>
              </a:spcAft>
              <a:buNone/>
            </a:pPr>
            <a:r>
              <a:rPr lang="en" sz="1200"/>
              <a:t>   - *Solution:* Equal opportunity policies</a:t>
            </a:r>
            <a:endParaRPr sz="1200"/>
          </a:p>
          <a:p>
            <a:pPr indent="0" lvl="0" marL="0" rtl="0" algn="l">
              <a:spcBef>
                <a:spcPts val="0"/>
              </a:spcBef>
              <a:spcAft>
                <a:spcPts val="0"/>
              </a:spcAft>
              <a:buNone/>
            </a:pPr>
            <a:r>
              <a:rPr lang="en" sz="1200"/>
              <a:t>   - *Implementation:* Awareness campaigns for empowerment</a:t>
            </a:r>
            <a:endParaRPr sz="1200"/>
          </a:p>
          <a:p>
            <a:pPr indent="0" lvl="0" marL="0" rtl="0" algn="l">
              <a:spcBef>
                <a:spcPts val="0"/>
              </a:spcBef>
              <a:spcAft>
                <a:spcPts val="0"/>
              </a:spcAft>
              <a:buNone/>
            </a:pPr>
            <a:r>
              <a:rPr lang="en" sz="1200"/>
              <a:t>   - *Case Study:* Breaking gender stereotypes - A campaign fostering gender equality in XYZ community.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**Slide 6: Tech Stack **</a:t>
            </a:r>
            <a:endParaRPr sz="1200"/>
          </a:p>
          <a:p>
            <a:pPr indent="0" lvl="0" marL="0" rtl="0" algn="l">
              <a:spcBef>
                <a:spcPts val="0"/>
              </a:spcBef>
              <a:spcAft>
                <a:spcPts val="0"/>
              </a:spcAft>
              <a:buNone/>
            </a:pPr>
            <a:r>
              <a:rPr lang="en" sz="1200"/>
              <a:t>1. **No Poverty (Inclusive Economic Policies):**</a:t>
            </a:r>
            <a:endParaRPr sz="1200"/>
          </a:p>
          <a:p>
            <a:pPr indent="0" lvl="0" marL="0" rtl="0" algn="l">
              <a:spcBef>
                <a:spcPts val="0"/>
              </a:spcBef>
              <a:spcAft>
                <a:spcPts val="0"/>
              </a:spcAft>
              <a:buNone/>
            </a:pPr>
            <a:r>
              <a:rPr lang="en" sz="1200"/>
              <a:t>     - Google Cloud Platform (GCP): Utilizing GCP for data analytics (BigQuery) to inform inclusive economic policies.</a:t>
            </a:r>
            <a:endParaRPr sz="1200"/>
          </a:p>
          <a:p>
            <a:pPr indent="0" lvl="0" marL="0" rtl="0" algn="l">
              <a:spcBef>
                <a:spcPts val="0"/>
              </a:spcBef>
              <a:spcAft>
                <a:spcPts val="0"/>
              </a:spcAft>
              <a:buNone/>
            </a:pPr>
            <a:r>
              <a:rPr lang="en" sz="1200"/>
              <a:t>     - Collaboration Tools (Google Workspace): Facilitating effective communication and collaboration among stakeholders.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2. **Zero Hunger (Sustainable Agriculture Practices):**</a:t>
            </a:r>
            <a:endParaRPr sz="1200"/>
          </a:p>
          <a:p>
            <a:pPr indent="0" lvl="0" marL="0" rtl="0" algn="l">
              <a:spcBef>
                <a:spcPts val="0"/>
              </a:spcBef>
              <a:spcAft>
                <a:spcPts val="0"/>
              </a:spcAft>
              <a:buNone/>
            </a:pPr>
            <a:r>
              <a:rPr lang="en" sz="1200"/>
              <a:t>     - Google Machine Learning (ML): Employing TensorFlow and AutoML for predictive models to enhance agricultural practices.</a:t>
            </a:r>
            <a:endParaRPr sz="1200"/>
          </a:p>
          <a:p>
            <a:pPr indent="0" lvl="0" marL="0" rtl="0" algn="l">
              <a:spcBef>
                <a:spcPts val="0"/>
              </a:spcBef>
              <a:spcAft>
                <a:spcPts val="0"/>
              </a:spcAft>
              <a:buNone/>
            </a:pPr>
            <a:r>
              <a:rPr lang="en" sz="1200"/>
              <a:t>     - Geospatial Analysis (Google Earth Engine API): Leveraging Earth Engine for geospatial analysis to optimize land use.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3. **Good Health (Telemedicine and Early Disease Detection):**</a:t>
            </a:r>
            <a:endParaRPr sz="1200"/>
          </a:p>
          <a:p>
            <a:pPr indent="0" lvl="0" marL="0" rtl="0" algn="l">
              <a:spcBef>
                <a:spcPts val="0"/>
              </a:spcBef>
              <a:spcAft>
                <a:spcPts val="0"/>
              </a:spcAft>
              <a:buNone/>
            </a:pPr>
            <a:r>
              <a:rPr lang="en" sz="1200"/>
              <a:t>     - Cloud Infrastructure (Google Cloud Platform): Utilizing GCP for scalable and secure telemedicine solutions.</a:t>
            </a:r>
            <a:endParaRPr sz="1200"/>
          </a:p>
          <a:p>
            <a:pPr indent="0" lvl="0" marL="0" rtl="0" algn="l">
              <a:spcBef>
                <a:spcPts val="0"/>
              </a:spcBef>
              <a:spcAft>
                <a:spcPts val="0"/>
              </a:spcAft>
              <a:buNone/>
            </a:pPr>
            <a:r>
              <a:rPr lang="en" sz="1200"/>
              <a:t>     - Machine Learning (Google Cloud AI Platform): Implementing machine learning for early disease detection and diagnosis.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4. **Quality Education (Technology-Integrated Education):**</a:t>
            </a:r>
            <a:endParaRPr sz="1200"/>
          </a:p>
          <a:p>
            <a:pPr indent="0" lvl="0" marL="0" rtl="0" algn="l">
              <a:spcBef>
                <a:spcPts val="0"/>
              </a:spcBef>
              <a:spcAft>
                <a:spcPts val="0"/>
              </a:spcAft>
              <a:buNone/>
            </a:pPr>
            <a:r>
              <a:rPr lang="en" sz="1200"/>
              <a:t>     - E-learning Platforms (Google Workspace): Leveraging Google Workspace for technology-integrated education.</a:t>
            </a:r>
            <a:endParaRPr sz="1200"/>
          </a:p>
          <a:p>
            <a:pPr indent="0" lvl="0" marL="0" rtl="0" algn="l">
              <a:spcBef>
                <a:spcPts val="0"/>
              </a:spcBef>
              <a:spcAft>
                <a:spcPts val="0"/>
              </a:spcAft>
              <a:buNone/>
            </a:pPr>
            <a:r>
              <a:rPr lang="en" sz="1200"/>
              <a:t>     - Machine Learning (AutoML): Integrating machine learning capabilities to personalize educational content.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5. **Gender Equality (Equal Opportunity Policies):**</a:t>
            </a:r>
            <a:endParaRPr sz="1200"/>
          </a:p>
          <a:p>
            <a:pPr indent="0" lvl="0" marL="0" rtl="0" algn="l">
              <a:spcBef>
                <a:spcPts val="0"/>
              </a:spcBef>
              <a:spcAft>
                <a:spcPts val="0"/>
              </a:spcAft>
              <a:buNone/>
            </a:pPr>
            <a:r>
              <a:rPr lang="en" sz="1200"/>
              <a:t>     - Cloud Infrastructure (Google Cloud Platform): Using GCP for secure and accessible storage of equal opportunity policies.</a:t>
            </a:r>
            <a:endParaRPr sz="1200"/>
          </a:p>
          <a:p>
            <a:pPr indent="0" lvl="0" marL="0" rtl="0" algn="l">
              <a:spcBef>
                <a:spcPts val="0"/>
              </a:spcBef>
              <a:spcAft>
                <a:spcPts val="0"/>
              </a:spcAft>
              <a:buNone/>
            </a:pPr>
            <a:r>
              <a:rPr lang="en" sz="1200"/>
              <a:t>     - Collaborative Tools (Google Workspace): Facilitating transparent communication and policy implementation.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**Slide 7: Conclusion **</a:t>
            </a:r>
            <a:endParaRPr sz="1200"/>
          </a:p>
          <a:p>
            <a:pPr indent="0" lvl="0" marL="0" rtl="0" algn="l">
              <a:spcBef>
                <a:spcPts val="0"/>
              </a:spcBef>
              <a:spcAft>
                <a:spcPts val="0"/>
              </a:spcAft>
              <a:buNone/>
            </a:pPr>
            <a:r>
              <a:rPr lang="en" sz="1200"/>
              <a:t>The Google Solution Challenge is a call to action for a sustainable tomorrow. In our journey towards addressing the United Nations' SDGs, collaboration is the cornerstone. By combining innovative solutions with the power of Google technology, we not only transform today but also pave the way for a more sustainable and equitable future. Let's continue to unite our efforts, leveraging technology to drive positive change and shape a world that embraces sustainability at its core. Together, we embark on a shared mission for a better, more resilient planet.</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SLIDES_API178547604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SLIDES_API178547604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SLIDES_API19391382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SLIDES_API19391382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SLIDES_API19391382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SLIDES_API19391382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ba500ae6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ba500ae6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SLIDES_API193913821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SLIDES_API193913821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SLIDES_API85831818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SLIDES_API85831818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SLIDES_API85831818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SLIDES_API85831818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SLIDES_API85831818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SLIDES_API85831818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SLIDES_API178547604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SLIDES_API17854760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SLIDES_API178547604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SLIDES_API178547604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SLIDES_API178547604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SLIDES_API178547604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SLIDES_API178547604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SLIDES_API178547604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SLIDES_API178547604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SLIDES_API178547604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2">
    <p:spTree>
      <p:nvGrpSpPr>
        <p:cNvPr id="54" name="Shape 54"/>
        <p:cNvGrpSpPr/>
        <p:nvPr/>
      </p:nvGrpSpPr>
      <p:grpSpPr>
        <a:xfrm>
          <a:off x="0" y="0"/>
          <a:ext cx="0" cy="0"/>
          <a:chOff x="0" y="0"/>
          <a:chExt cx="0" cy="0"/>
        </a:xfrm>
      </p:grpSpPr>
      <p:sp>
        <p:nvSpPr>
          <p:cNvPr id="55" name="Google Shape;55;p14"/>
          <p:cNvSpPr txBox="1"/>
          <p:nvPr>
            <p:ph type="title"/>
          </p:nvPr>
        </p:nvSpPr>
        <p:spPr>
          <a:xfrm>
            <a:off x="732150" y="1432763"/>
            <a:ext cx="76797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txBox="1"/>
          <p:nvPr>
            <p:ph idx="1" type="body"/>
          </p:nvPr>
        </p:nvSpPr>
        <p:spPr>
          <a:xfrm>
            <a:off x="732150" y="2229500"/>
            <a:ext cx="7679700" cy="19596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sz="1300"/>
            </a:lvl1pPr>
            <a:lvl2pPr indent="-304800" lvl="1" marL="914400" algn="ctr">
              <a:spcBef>
                <a:spcPts val="0"/>
              </a:spcBef>
              <a:spcAft>
                <a:spcPts val="0"/>
              </a:spcAft>
              <a:buSzPts val="1200"/>
              <a:buChar char="○"/>
              <a:defRPr sz="1200"/>
            </a:lvl2pPr>
            <a:lvl3pPr indent="-304800" lvl="2" marL="1371600" algn="ctr">
              <a:spcBef>
                <a:spcPts val="0"/>
              </a:spcBef>
              <a:spcAft>
                <a:spcPts val="0"/>
              </a:spcAft>
              <a:buSzPts val="1200"/>
              <a:buChar char="■"/>
              <a:defRPr sz="1200"/>
            </a:lvl3pPr>
            <a:lvl4pPr indent="-304800" lvl="3" marL="1828800" algn="ctr">
              <a:spcBef>
                <a:spcPts val="0"/>
              </a:spcBef>
              <a:spcAft>
                <a:spcPts val="0"/>
              </a:spcAft>
              <a:buSzPts val="1200"/>
              <a:buChar char="●"/>
              <a:defRPr sz="1200"/>
            </a:lvl4pPr>
            <a:lvl5pPr indent="-304800" lvl="4" marL="2286000" algn="ctr">
              <a:spcBef>
                <a:spcPts val="0"/>
              </a:spcBef>
              <a:spcAft>
                <a:spcPts val="0"/>
              </a:spcAft>
              <a:buSzPts val="1200"/>
              <a:buChar char="○"/>
              <a:defRPr sz="1200"/>
            </a:lvl5pPr>
            <a:lvl6pPr indent="-304800" lvl="5" marL="2743200" algn="ctr">
              <a:spcBef>
                <a:spcPts val="0"/>
              </a:spcBef>
              <a:spcAft>
                <a:spcPts val="0"/>
              </a:spcAft>
              <a:buSzPts val="1200"/>
              <a:buChar char="■"/>
              <a:defRPr sz="1200"/>
            </a:lvl6pPr>
            <a:lvl7pPr indent="-304800" lvl="6" marL="3200400" algn="ctr">
              <a:spcBef>
                <a:spcPts val="0"/>
              </a:spcBef>
              <a:spcAft>
                <a:spcPts val="0"/>
              </a:spcAft>
              <a:buSzPts val="1200"/>
              <a:buChar char="●"/>
              <a:defRPr sz="1200"/>
            </a:lvl7pPr>
            <a:lvl8pPr indent="-304800" lvl="7" marL="3657600" algn="ctr">
              <a:spcBef>
                <a:spcPts val="0"/>
              </a:spcBef>
              <a:spcAft>
                <a:spcPts val="0"/>
              </a:spcAft>
              <a:buSzPts val="1200"/>
              <a:buChar char="○"/>
              <a:defRPr sz="1200"/>
            </a:lvl8pPr>
            <a:lvl9pPr indent="-304800" lvl="8" marL="4114800" algn="ctr">
              <a:spcBef>
                <a:spcPts val="0"/>
              </a:spcBef>
              <a:spcAft>
                <a:spcPts val="0"/>
              </a:spcAft>
              <a:buSzPts val="1200"/>
              <a:buChar char="■"/>
              <a:defRPr sz="1200"/>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
  <p:cSld name="TITLE_1">
    <p:spTree>
      <p:nvGrpSpPr>
        <p:cNvPr id="58" name="Shape 58"/>
        <p:cNvGrpSpPr/>
        <p:nvPr/>
      </p:nvGrpSpPr>
      <p:grpSpPr>
        <a:xfrm>
          <a:off x="0" y="0"/>
          <a:ext cx="0" cy="0"/>
          <a:chOff x="0" y="0"/>
          <a:chExt cx="0" cy="0"/>
        </a:xfrm>
      </p:grpSpPr>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5"/>
          <p:cNvSpPr/>
          <p:nvPr>
            <p:ph idx="2" type="pic"/>
          </p:nvPr>
        </p:nvSpPr>
        <p:spPr>
          <a:xfrm>
            <a:off x="5711758" y="0"/>
            <a:ext cx="3432300" cy="5143500"/>
          </a:xfrm>
          <a:prstGeom prst="roundRect">
            <a:avLst>
              <a:gd fmla="val 0" name="adj"/>
            </a:avLst>
          </a:prstGeom>
          <a:noFill/>
          <a:ln>
            <a:noFill/>
          </a:ln>
        </p:spPr>
      </p:sp>
      <p:sp>
        <p:nvSpPr>
          <p:cNvPr id="61" name="Google Shape;61;p15"/>
          <p:cNvSpPr txBox="1"/>
          <p:nvPr>
            <p:ph type="title"/>
          </p:nvPr>
        </p:nvSpPr>
        <p:spPr>
          <a:xfrm>
            <a:off x="632175" y="650250"/>
            <a:ext cx="5046000" cy="7269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62" name="Google Shape;62;p15"/>
          <p:cNvSpPr txBox="1"/>
          <p:nvPr>
            <p:ph idx="1" type="subTitle"/>
          </p:nvPr>
        </p:nvSpPr>
        <p:spPr>
          <a:xfrm>
            <a:off x="642700" y="1562500"/>
            <a:ext cx="43374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
    <p:spTree>
      <p:nvGrpSpPr>
        <p:cNvPr id="63" name="Shape 63"/>
        <p:cNvGrpSpPr/>
        <p:nvPr/>
      </p:nvGrpSpPr>
      <p:grpSpPr>
        <a:xfrm>
          <a:off x="0" y="0"/>
          <a:ext cx="0" cy="0"/>
          <a:chOff x="0" y="0"/>
          <a:chExt cx="0" cy="0"/>
        </a:xfrm>
      </p:grpSpPr>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5" name="Google Shape;65;p16"/>
          <p:cNvSpPr/>
          <p:nvPr>
            <p:ph idx="2" type="pic"/>
          </p:nvPr>
        </p:nvSpPr>
        <p:spPr>
          <a:xfrm>
            <a:off x="0" y="100"/>
            <a:ext cx="3432300" cy="5143500"/>
          </a:xfrm>
          <a:prstGeom prst="roundRect">
            <a:avLst>
              <a:gd fmla="val 0" name="adj"/>
            </a:avLst>
          </a:prstGeom>
          <a:noFill/>
          <a:ln>
            <a:noFill/>
          </a:ln>
        </p:spPr>
      </p:sp>
      <p:sp>
        <p:nvSpPr>
          <p:cNvPr id="66" name="Google Shape;66;p16"/>
          <p:cNvSpPr txBox="1"/>
          <p:nvPr>
            <p:ph idx="1" type="subTitle"/>
          </p:nvPr>
        </p:nvSpPr>
        <p:spPr>
          <a:xfrm>
            <a:off x="4135200" y="1595175"/>
            <a:ext cx="4176600" cy="1964700"/>
          </a:xfrm>
          <a:prstGeom prst="rect">
            <a:avLst/>
          </a:prstGeom>
        </p:spPr>
        <p:txBody>
          <a:bodyPr anchorCtr="0" anchor="t" bIns="91425" lIns="91425" spcFirstLastPara="1" rIns="91425" wrap="square" tIns="91425">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1">
  <p:cSld name="TITLE_1_1_2">
    <p:spTree>
      <p:nvGrpSpPr>
        <p:cNvPr id="68" name="Shape 68"/>
        <p:cNvGrpSpPr/>
        <p:nvPr/>
      </p:nvGrpSpPr>
      <p:grpSpPr>
        <a:xfrm>
          <a:off x="0" y="0"/>
          <a:ext cx="0" cy="0"/>
          <a:chOff x="0" y="0"/>
          <a:chExt cx="0" cy="0"/>
        </a:xfrm>
      </p:grpSpPr>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p:nvPr>
            <p:ph idx="2" type="pic"/>
          </p:nvPr>
        </p:nvSpPr>
        <p:spPr>
          <a:xfrm>
            <a:off x="0" y="0"/>
            <a:ext cx="3432300" cy="5143500"/>
          </a:xfrm>
          <a:prstGeom prst="roundRect">
            <a:avLst>
              <a:gd fmla="val 0" name="adj"/>
            </a:avLst>
          </a:prstGeom>
          <a:noFill/>
          <a:ln>
            <a:noFill/>
          </a:ln>
        </p:spPr>
      </p:sp>
      <p:sp>
        <p:nvSpPr>
          <p:cNvPr id="71" name="Google Shape;71;p17"/>
          <p:cNvSpPr txBox="1"/>
          <p:nvPr>
            <p:ph type="title"/>
          </p:nvPr>
        </p:nvSpPr>
        <p:spPr>
          <a:xfrm>
            <a:off x="41352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72" name="Google Shape;72;p17"/>
          <p:cNvSpPr txBox="1"/>
          <p:nvPr/>
        </p:nvSpPr>
        <p:spPr>
          <a:xfrm>
            <a:off x="41351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p:nvPr>
            <p:ph idx="1" type="subTitle"/>
          </p:nvPr>
        </p:nvSpPr>
        <p:spPr>
          <a:xfrm>
            <a:off x="46784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74" name="Google Shape;74;p17"/>
          <p:cNvSpPr txBox="1"/>
          <p:nvPr/>
        </p:nvSpPr>
        <p:spPr>
          <a:xfrm>
            <a:off x="41351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p:nvPr>
            <p:ph idx="3" type="subTitle"/>
          </p:nvPr>
        </p:nvSpPr>
        <p:spPr>
          <a:xfrm>
            <a:off x="46784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2_2">
  <p:cSld name="TITLE_1_1_2_1">
    <p:spTree>
      <p:nvGrpSpPr>
        <p:cNvPr id="76" name="Shape 76"/>
        <p:cNvGrpSpPr/>
        <p:nvPr/>
      </p:nvGrpSpPr>
      <p:grpSpPr>
        <a:xfrm>
          <a:off x="0" y="0"/>
          <a:ext cx="0" cy="0"/>
          <a:chOff x="0" y="0"/>
          <a:chExt cx="0" cy="0"/>
        </a:xfrm>
      </p:grpSpPr>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8"/>
          <p:cNvSpPr/>
          <p:nvPr>
            <p:ph idx="2" type="pic"/>
          </p:nvPr>
        </p:nvSpPr>
        <p:spPr>
          <a:xfrm>
            <a:off x="5711663" y="0"/>
            <a:ext cx="3432300" cy="5143500"/>
          </a:xfrm>
          <a:prstGeom prst="roundRect">
            <a:avLst>
              <a:gd fmla="val 0" name="adj"/>
            </a:avLst>
          </a:prstGeom>
          <a:noFill/>
          <a:ln>
            <a:noFill/>
          </a:ln>
        </p:spPr>
      </p:sp>
      <p:sp>
        <p:nvSpPr>
          <p:cNvPr id="79" name="Google Shape;79;p18"/>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0" name="Google Shape;80;p18"/>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82" name="Google Shape;82;p18"/>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2">
  <p:cSld name="TITLE_1_1_2_1_1">
    <p:spTree>
      <p:nvGrpSpPr>
        <p:cNvPr id="84" name="Shape 84"/>
        <p:cNvGrpSpPr/>
        <p:nvPr/>
      </p:nvGrpSpPr>
      <p:grpSpPr>
        <a:xfrm>
          <a:off x="0" y="0"/>
          <a:ext cx="0" cy="0"/>
          <a:chOff x="0" y="0"/>
          <a:chExt cx="0" cy="0"/>
        </a:xfrm>
      </p:grpSpPr>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p:nvPr>
            <p:ph idx="2" type="pic"/>
          </p:nvPr>
        </p:nvSpPr>
        <p:spPr>
          <a:xfrm>
            <a:off x="5711663" y="100"/>
            <a:ext cx="3432300" cy="5143500"/>
          </a:xfrm>
          <a:prstGeom prst="roundRect">
            <a:avLst>
              <a:gd fmla="val 0" name="adj"/>
            </a:avLst>
          </a:prstGeom>
          <a:noFill/>
          <a:ln>
            <a:noFill/>
          </a:ln>
        </p:spPr>
      </p:sp>
      <p:sp>
        <p:nvSpPr>
          <p:cNvPr id="87" name="Google Shape;87;p19"/>
          <p:cNvSpPr txBox="1"/>
          <p:nvPr>
            <p:ph type="title"/>
          </p:nvPr>
        </p:nvSpPr>
        <p:spPr>
          <a:xfrm>
            <a:off x="642700" y="650250"/>
            <a:ext cx="4270500" cy="726900"/>
          </a:xfrm>
          <a:prstGeom prst="rect">
            <a:avLst/>
          </a:prstGeom>
        </p:spPr>
        <p:txBody>
          <a:bodyPr anchorCtr="0" anchor="ctr"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88" name="Google Shape;88;p19"/>
          <p:cNvSpPr txBox="1"/>
          <p:nvPr/>
        </p:nvSpPr>
        <p:spPr>
          <a:xfrm>
            <a:off x="642695" y="17410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p:nvPr>
            <p:ph idx="1" type="subTitle"/>
          </p:nvPr>
        </p:nvSpPr>
        <p:spPr>
          <a:xfrm>
            <a:off x="1185925" y="16871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0" name="Google Shape;90;p19"/>
          <p:cNvSpPr txBox="1"/>
          <p:nvPr/>
        </p:nvSpPr>
        <p:spPr>
          <a:xfrm>
            <a:off x="642695" y="27681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p:nvPr>
            <p:ph idx="3" type="subTitle"/>
          </p:nvPr>
        </p:nvSpPr>
        <p:spPr>
          <a:xfrm>
            <a:off x="1185925" y="27263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92" name="Google Shape;92;p19"/>
          <p:cNvSpPr txBox="1"/>
          <p:nvPr/>
        </p:nvSpPr>
        <p:spPr>
          <a:xfrm>
            <a:off x="642695" y="3807300"/>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p:nvPr>
            <p:ph idx="4" type="subTitle"/>
          </p:nvPr>
        </p:nvSpPr>
        <p:spPr>
          <a:xfrm>
            <a:off x="1185925" y="3765525"/>
            <a:ext cx="3727200" cy="9348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3">
  <p:cSld name="TITLE_1_1_1">
    <p:spTree>
      <p:nvGrpSpPr>
        <p:cNvPr id="94" name="Shape 94"/>
        <p:cNvGrpSpPr/>
        <p:nvPr/>
      </p:nvGrpSpPr>
      <p:grpSpPr>
        <a:xfrm>
          <a:off x="0" y="0"/>
          <a:ext cx="0" cy="0"/>
          <a:chOff x="0" y="0"/>
          <a:chExt cx="0" cy="0"/>
        </a:xfrm>
      </p:grpSpPr>
      <p:sp>
        <p:nvSpPr>
          <p:cNvPr id="95" name="Google Shape;9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20"/>
          <p:cNvSpPr txBox="1"/>
          <p:nvPr>
            <p:ph idx="1" type="subTitle"/>
          </p:nvPr>
        </p:nvSpPr>
        <p:spPr>
          <a:xfrm>
            <a:off x="383075" y="1798300"/>
            <a:ext cx="24690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0"/>
          <p:cNvSpPr txBox="1"/>
          <p:nvPr>
            <p:ph idx="2" type="subTitle"/>
          </p:nvPr>
        </p:nvSpPr>
        <p:spPr>
          <a:xfrm>
            <a:off x="3284763"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
        <p:nvSpPr>
          <p:cNvPr id="99" name="Google Shape;99;p20"/>
          <p:cNvSpPr txBox="1"/>
          <p:nvPr>
            <p:ph idx="3" type="subTitle"/>
          </p:nvPr>
        </p:nvSpPr>
        <p:spPr>
          <a:xfrm>
            <a:off x="6186450" y="1798300"/>
            <a:ext cx="2469000" cy="395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1_no_image">
  <p:cSld name="TITLE_1_1_1_2">
    <p:spTree>
      <p:nvGrpSpPr>
        <p:cNvPr id="100" name="Shape 100"/>
        <p:cNvGrpSpPr/>
        <p:nvPr/>
      </p:nvGrpSpPr>
      <p:grpSpPr>
        <a:xfrm>
          <a:off x="0" y="0"/>
          <a:ext cx="0" cy="0"/>
          <a:chOff x="0" y="0"/>
          <a:chExt cx="0" cy="0"/>
        </a:xfrm>
      </p:grpSpPr>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1"/>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type="title"/>
          </p:nvPr>
        </p:nvSpPr>
        <p:spPr>
          <a:xfrm>
            <a:off x="383075" y="900950"/>
            <a:ext cx="7753500" cy="636000"/>
          </a:xfrm>
          <a:prstGeom prst="rect">
            <a:avLst/>
          </a:prstGeom>
        </p:spPr>
        <p:txBody>
          <a:bodyPr anchorCtr="0" anchor="ctr"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Outro_1">
  <p:cSld name="TITLE_1_1_1_1">
    <p:spTree>
      <p:nvGrpSpPr>
        <p:cNvPr id="104" name="Shape 104"/>
        <p:cNvGrpSpPr/>
        <p:nvPr/>
      </p:nvGrpSpPr>
      <p:grpSpPr>
        <a:xfrm>
          <a:off x="0" y="0"/>
          <a:ext cx="0" cy="0"/>
          <a:chOff x="0" y="0"/>
          <a:chExt cx="0" cy="0"/>
        </a:xfrm>
      </p:grpSpPr>
      <p:sp>
        <p:nvSpPr>
          <p:cNvPr id="105" name="Google Shape;10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22"/>
          <p:cNvSpPr txBox="1"/>
          <p:nvPr>
            <p:ph type="title"/>
          </p:nvPr>
        </p:nvSpPr>
        <p:spPr>
          <a:xfrm>
            <a:off x="530400" y="2208300"/>
            <a:ext cx="8083200" cy="726900"/>
          </a:xfrm>
          <a:prstGeom prst="rect">
            <a:avLst/>
          </a:prstGeom>
        </p:spPr>
        <p:txBody>
          <a:bodyPr anchorCtr="0" anchor="ctr" bIns="91425" lIns="91425" spcFirstLastPara="1" rIns="91425" wrap="square" tIns="91425">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p:txBody>
      </p:sp>
    </p:spTree>
  </p:cSld>
  <p:clrMapOvr>
    <a:masterClrMapping/>
  </p:clrMapOvr>
  <p:extLst>
    <p:ext uri="{DCECCB84-F9BA-43D5-87BE-67443E8EF086}">
      <p15:sldGuideLst>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107"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08" name="Shape 108"/>
        <p:cNvGrpSpPr/>
        <p:nvPr/>
      </p:nvGrpSpPr>
      <p:grpSpPr>
        <a:xfrm>
          <a:off x="0" y="0"/>
          <a:ext cx="0" cy="0"/>
          <a:chOff x="0" y="0"/>
          <a:chExt cx="0" cy="0"/>
        </a:xfrm>
      </p:grpSpPr>
      <p:sp>
        <p:nvSpPr>
          <p:cNvPr id="109" name="Google Shape;109;p2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11" name="Google Shape;111;p2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1">
  <p:cSld name="CUSTOM_1">
    <p:spTree>
      <p:nvGrpSpPr>
        <p:cNvPr id="119" name="Shape 119"/>
        <p:cNvGrpSpPr/>
        <p:nvPr/>
      </p:nvGrpSpPr>
      <p:grpSpPr>
        <a:xfrm>
          <a:off x="0" y="0"/>
          <a:ext cx="0" cy="0"/>
          <a:chOff x="0" y="0"/>
          <a:chExt cx="0" cy="0"/>
        </a:xfrm>
      </p:grpSpPr>
      <p:sp>
        <p:nvSpPr>
          <p:cNvPr id="120" name="Google Shape;120;p25"/>
          <p:cNvSpPr/>
          <p:nvPr/>
        </p:nvSpPr>
        <p:spPr>
          <a:xfrm>
            <a:off x="3036788" y="1364028"/>
            <a:ext cx="1519962" cy="1966570"/>
          </a:xfrm>
          <a:custGeom>
            <a:rect b="b" l="l" r="r" t="t"/>
            <a:pathLst>
              <a:path extrusionOk="0" h="6447770" w="4983482">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rect b="b" l="l" r="r" t="t"/>
            <a:pathLst>
              <a:path extrusionOk="0" h="4983482" w="6447769">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rect b="b" l="l" r="r" t="t"/>
            <a:pathLst>
              <a:path extrusionOk="0" h="4983481" w="6447771">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rect b="b" l="l" r="r" t="t"/>
            <a:pathLst>
              <a:path extrusionOk="0" h="6447772" w="498348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24" name="Google Shape;124;p25"/>
          <p:cNvSpPr txBox="1"/>
          <p:nvPr>
            <p:ph idx="1" type="subTitle"/>
          </p:nvPr>
        </p:nvSpPr>
        <p:spPr>
          <a:xfrm>
            <a:off x="467425" y="139497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nvSpPr>
        <p:spPr>
          <a:xfrm>
            <a:off x="32401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01</a:t>
            </a:r>
            <a:endParaRPr b="1" sz="500">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02</a:t>
            </a:r>
            <a:endParaRPr b="1" sz="500">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03</a:t>
            </a:r>
            <a:endParaRPr b="1" sz="500">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2300">
                <a:solidFill>
                  <a:schemeClr val="lt1"/>
                </a:solidFill>
                <a:latin typeface="Montserrat"/>
                <a:ea typeface="Montserrat"/>
                <a:cs typeface="Montserrat"/>
                <a:sym typeface="Montserrat"/>
              </a:rPr>
              <a:t>04</a:t>
            </a:r>
            <a:endParaRPr b="1" sz="500">
              <a:latin typeface="Montserrat"/>
              <a:ea typeface="Montserrat"/>
              <a:cs typeface="Montserrat"/>
              <a:sym typeface="Montserrat"/>
            </a:endParaRPr>
          </a:p>
        </p:txBody>
      </p:sp>
      <p:sp>
        <p:nvSpPr>
          <p:cNvPr id="129" name="Google Shape;129;p25"/>
          <p:cNvSpPr txBox="1"/>
          <p:nvPr>
            <p:ph idx="2" type="subTitle"/>
          </p:nvPr>
        </p:nvSpPr>
        <p:spPr>
          <a:xfrm>
            <a:off x="467425" y="3096425"/>
            <a:ext cx="219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3" type="subTitle"/>
          </p:nvPr>
        </p:nvSpPr>
        <p:spPr>
          <a:xfrm>
            <a:off x="6302925" y="139497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5"/>
          <p:cNvSpPr txBox="1"/>
          <p:nvPr>
            <p:ph idx="4" type="subTitle"/>
          </p:nvPr>
        </p:nvSpPr>
        <p:spPr>
          <a:xfrm>
            <a:off x="6302925" y="3096425"/>
            <a:ext cx="2277300" cy="1212300"/>
          </a:xfrm>
          <a:prstGeom prst="rect">
            <a:avLst/>
          </a:prstGeom>
        </p:spPr>
        <p:txBody>
          <a:bodyPr anchorCtr="0" anchor="t" bIns="91425" lIns="91425" spcFirstLastPara="1" rIns="91425" wrap="square" tIns="91425">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5"/>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2">
  <p:cSld name="CUSTOM_2">
    <p:spTree>
      <p:nvGrpSpPr>
        <p:cNvPr id="133" name="Shape 133"/>
        <p:cNvGrpSpPr/>
        <p:nvPr/>
      </p:nvGrpSpPr>
      <p:grpSpPr>
        <a:xfrm>
          <a:off x="0" y="0"/>
          <a:ext cx="0" cy="0"/>
          <a:chOff x="0" y="0"/>
          <a:chExt cx="0" cy="0"/>
        </a:xfrm>
      </p:grpSpPr>
      <p:sp>
        <p:nvSpPr>
          <p:cNvPr id="134" name="Google Shape;134;p26"/>
          <p:cNvSpPr/>
          <p:nvPr/>
        </p:nvSpPr>
        <p:spPr>
          <a:xfrm>
            <a:off x="3734770" y="1278900"/>
            <a:ext cx="1658390" cy="1638576"/>
          </a:xfrm>
          <a:custGeom>
            <a:rect b="b" l="l" r="r" t="t"/>
            <a:pathLst>
              <a:path extrusionOk="0" h="20851" w="21429">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5" name="Google Shape;135;p26"/>
          <p:cNvSpPr txBox="1"/>
          <p:nvPr>
            <p:ph idx="1" type="subTitle"/>
          </p:nvPr>
        </p:nvSpPr>
        <p:spPr>
          <a:xfrm>
            <a:off x="6368675" y="1394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p:nvPr/>
        </p:nvSpPr>
        <p:spPr>
          <a:xfrm>
            <a:off x="2902137" y="2119803"/>
            <a:ext cx="1623326" cy="1665656"/>
          </a:xfrm>
          <a:custGeom>
            <a:rect b="b" l="l" r="r" t="t"/>
            <a:pathLst>
              <a:path extrusionOk="0" h="20867" w="21501">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rect b="b" l="l" r="r" t="t"/>
            <a:pathLst>
              <a:path extrusionOk="0" h="21208" w="21467">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rect b="b" l="l" r="r" t="t"/>
            <a:pathLst>
              <a:path extrusionOk="0" h="21446" w="21501">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anchorCtr="0" anchor="ctr" bIns="19050" lIns="19050" spcFirstLastPara="1" rIns="19050" wrap="square" tIns="19050">
            <a:noAutofit/>
          </a:bodyPr>
          <a:lstStyle/>
          <a:p>
            <a:pPr indent="0" lvl="0" marL="0" marR="0" rtl="0" algn="ctr">
              <a:spcBef>
                <a:spcPts val="0"/>
              </a:spcBef>
              <a:spcAft>
                <a:spcPts val="0"/>
              </a:spcAft>
              <a:buNone/>
            </a:pPr>
            <a:r>
              <a:t/>
            </a: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rect b="b" l="l" r="r" t="t"/>
            <a:pathLst>
              <a:path extrusionOk="0" h="21600" w="21579">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rect b="b" l="l" r="r" t="t"/>
            <a:pathLst>
              <a:path extrusionOk="0" h="21579" w="2160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rect b="b" l="l" r="r" t="t"/>
            <a:pathLst>
              <a:path extrusionOk="0" h="21600" w="21574">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rect b="b" l="l" r="r" t="t"/>
            <a:pathLst>
              <a:path extrusionOk="0" h="21566" w="2160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anchorCtr="0" anchor="ctr" bIns="19050" lIns="19050" spcFirstLastPara="1" rIns="19050" wrap="square" tIns="19050">
            <a:noAutofit/>
          </a:bodyPr>
          <a:lstStyle/>
          <a:p>
            <a:pPr indent="0" lvl="0" marL="0" marR="0" rtl="0" algn="l">
              <a:spcBef>
                <a:spcPts val="0"/>
              </a:spcBef>
              <a:spcAft>
                <a:spcPts val="0"/>
              </a:spcAft>
              <a:buNone/>
            </a:pPr>
            <a:r>
              <a:t/>
            </a: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01</a:t>
            </a:r>
            <a:endParaRPr b="1" sz="1500">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03</a:t>
            </a:r>
            <a:endParaRPr b="1" sz="1500">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02</a:t>
            </a:r>
            <a:endParaRPr b="1" sz="1500">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500">
                <a:solidFill>
                  <a:schemeClr val="dk2"/>
                </a:solidFill>
                <a:latin typeface="Montserrat"/>
                <a:ea typeface="Montserrat"/>
                <a:cs typeface="Montserrat"/>
                <a:sym typeface="Montserrat"/>
              </a:rPr>
              <a:t>04</a:t>
            </a:r>
            <a:endParaRPr b="1" sz="1500">
              <a:solidFill>
                <a:schemeClr val="dk2"/>
              </a:solidFill>
              <a:latin typeface="Montserrat"/>
              <a:ea typeface="Montserrat"/>
              <a:cs typeface="Montserrat"/>
              <a:sym typeface="Montserrat"/>
            </a:endParaRPr>
          </a:p>
        </p:txBody>
      </p:sp>
      <p:sp>
        <p:nvSpPr>
          <p:cNvPr id="147" name="Google Shape;147;p26"/>
          <p:cNvSpPr txBox="1"/>
          <p:nvPr>
            <p:ph idx="2" type="subTitle"/>
          </p:nvPr>
        </p:nvSpPr>
        <p:spPr>
          <a:xfrm>
            <a:off x="6368675" y="3321975"/>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6"/>
          <p:cNvSpPr txBox="1"/>
          <p:nvPr>
            <p:ph idx="3" type="subTitle"/>
          </p:nvPr>
        </p:nvSpPr>
        <p:spPr>
          <a:xfrm>
            <a:off x="470725" y="1394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49" name="Google Shape;149;p26"/>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0" name="Google Shape;150;p26"/>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5_1">
  <p:cSld name="CUSTOM_2_1">
    <p:spTree>
      <p:nvGrpSpPr>
        <p:cNvPr id="151" name="Shape 151"/>
        <p:cNvGrpSpPr/>
        <p:nvPr/>
      </p:nvGrpSpPr>
      <p:grpSpPr>
        <a:xfrm>
          <a:off x="0" y="0"/>
          <a:ext cx="0" cy="0"/>
          <a:chOff x="0" y="0"/>
          <a:chExt cx="0" cy="0"/>
        </a:xfrm>
      </p:grpSpPr>
      <p:sp>
        <p:nvSpPr>
          <p:cNvPr id="152" name="Google Shape;152;p27"/>
          <p:cNvSpPr txBox="1"/>
          <p:nvPr>
            <p:ph idx="1" type="subTitle"/>
          </p:nvPr>
        </p:nvSpPr>
        <p:spPr>
          <a:xfrm>
            <a:off x="6354875" y="1183150"/>
            <a:ext cx="2318400" cy="9951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3" name="Google Shape;153;p27"/>
          <p:cNvSpPr txBox="1"/>
          <p:nvPr>
            <p:ph idx="2" type="subTitle"/>
          </p:nvPr>
        </p:nvSpPr>
        <p:spPr>
          <a:xfrm>
            <a:off x="6354875" y="2399350"/>
            <a:ext cx="2318400" cy="10479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54" name="Google Shape;154;p27"/>
          <p:cNvSpPr txBox="1"/>
          <p:nvPr>
            <p:ph idx="3" type="subTitle"/>
          </p:nvPr>
        </p:nvSpPr>
        <p:spPr>
          <a:xfrm>
            <a:off x="456925" y="1278100"/>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5" name="Google Shape;155;p27"/>
          <p:cNvSpPr txBox="1"/>
          <p:nvPr>
            <p:ph idx="4" type="subTitle"/>
          </p:nvPr>
        </p:nvSpPr>
        <p:spPr>
          <a:xfrm>
            <a:off x="470725" y="3321975"/>
            <a:ext cx="2318400" cy="1216200"/>
          </a:xfrm>
          <a:prstGeom prst="rect">
            <a:avLst/>
          </a:prstGeom>
        </p:spPr>
        <p:txBody>
          <a:bodyPr anchorCtr="0" anchor="t" bIns="91425" lIns="91425" spcFirstLastPara="1" rIns="91425" wrap="square" tIns="91425">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56" name="Google Shape;156;p27"/>
          <p:cNvSpPr txBox="1"/>
          <p:nvPr>
            <p:ph type="title"/>
          </p:nvPr>
        </p:nvSpPr>
        <p:spPr>
          <a:xfrm>
            <a:off x="1245150" y="401725"/>
            <a:ext cx="66537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rect b="b" l="l" r="r" t="t"/>
              <a:pathLst>
                <a:path extrusionOk="0" h="21010" w="2160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rect b="b" l="l" r="r" t="t"/>
              <a:pathLst>
                <a:path extrusionOk="0" h="21600" w="21156">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rect b="b" l="l" r="r" t="t"/>
              <a:pathLst>
                <a:path extrusionOk="0" h="21600" w="2160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rect b="b" l="l" r="r" t="t"/>
              <a:pathLst>
                <a:path extrusionOk="0" h="21243" w="2160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rect b="b" l="l" r="r" t="t"/>
              <a:pathLst>
                <a:path extrusionOk="0" h="21600" w="21337">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anchorCtr="0" anchor="ctr" bIns="14275" lIns="14275" spcFirstLastPara="1" rIns="14275" wrap="square" tIns="14275">
              <a:noAutofit/>
            </a:bodyPr>
            <a:lstStyle/>
            <a:p>
              <a:pPr indent="0" lvl="0" marL="0" marR="0" rtl="0" algn="l">
                <a:spcBef>
                  <a:spcPts val="0"/>
                </a:spcBef>
                <a:spcAft>
                  <a:spcPts val="0"/>
                </a:spcAft>
                <a:buNone/>
              </a:pPr>
              <a:r>
                <a:t/>
              </a: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 sz="1600">
                  <a:solidFill>
                    <a:schemeClr val="lt1"/>
                  </a:solidFill>
                  <a:latin typeface="Poppins"/>
                  <a:ea typeface="Poppins"/>
                  <a:cs typeface="Poppins"/>
                  <a:sym typeface="Poppins"/>
                </a:rPr>
                <a:t>05</a:t>
              </a:r>
              <a:endParaRPr sz="1600"/>
            </a:p>
          </p:txBody>
        </p:sp>
      </p:grpSp>
      <p:sp>
        <p:nvSpPr>
          <p:cNvPr id="168" name="Google Shape;168;p27"/>
          <p:cNvSpPr txBox="1"/>
          <p:nvPr>
            <p:ph idx="5" type="subTitle"/>
          </p:nvPr>
        </p:nvSpPr>
        <p:spPr>
          <a:xfrm>
            <a:off x="6354875" y="3668350"/>
            <a:ext cx="2318400" cy="12162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4_3">
  <p:cSld name="CUSTOM_3_1">
    <p:spTree>
      <p:nvGrpSpPr>
        <p:cNvPr id="169"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p:nvPr>
            <p:ph type="title"/>
          </p:nvPr>
        </p:nvSpPr>
        <p:spPr>
          <a:xfrm>
            <a:off x="1245150" y="401725"/>
            <a:ext cx="6653700" cy="423600"/>
          </a:xfrm>
          <a:prstGeom prst="rect">
            <a:avLst/>
          </a:prstGeom>
        </p:spPr>
        <p:txBody>
          <a:bodyPr anchorCtr="0" anchor="ctr" bIns="91425" lIns="91425" spcFirstLastPara="1" rIns="91425" wrap="square" tIns="91425">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p:txBody>
      </p:sp>
      <p:sp>
        <p:nvSpPr>
          <p:cNvPr id="172" name="Google Shape;172;p28"/>
          <p:cNvSpPr txBox="1"/>
          <p:nvPr>
            <p:ph idx="1" type="subTitle"/>
          </p:nvPr>
        </p:nvSpPr>
        <p:spPr>
          <a:xfrm>
            <a:off x="1106375"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3" name="Google Shape;173;p28"/>
          <p:cNvSpPr txBox="1"/>
          <p:nvPr/>
        </p:nvSpPr>
        <p:spPr>
          <a:xfrm>
            <a:off x="4944270" y="149817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p:nvPr>
            <p:ph idx="2" type="subTitle"/>
          </p:nvPr>
        </p:nvSpPr>
        <p:spPr>
          <a:xfrm>
            <a:off x="5487500" y="144422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5" name="Google Shape;175;p28"/>
          <p:cNvSpPr txBox="1"/>
          <p:nvPr/>
        </p:nvSpPr>
        <p:spPr>
          <a:xfrm>
            <a:off x="563145"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p:nvPr>
            <p:ph idx="3" type="subTitle"/>
          </p:nvPr>
        </p:nvSpPr>
        <p:spPr>
          <a:xfrm>
            <a:off x="1106375"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
        <p:nvSpPr>
          <p:cNvPr id="177" name="Google Shape;177;p28"/>
          <p:cNvSpPr txBox="1"/>
          <p:nvPr/>
        </p:nvSpPr>
        <p:spPr>
          <a:xfrm>
            <a:off x="4944270" y="3235425"/>
            <a:ext cx="474900" cy="307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p:nvPr>
            <p:ph idx="4" type="subTitle"/>
          </p:nvPr>
        </p:nvSpPr>
        <p:spPr>
          <a:xfrm>
            <a:off x="5487500" y="3174175"/>
            <a:ext cx="2881500" cy="1302000"/>
          </a:xfrm>
          <a:prstGeom prst="rect">
            <a:avLst/>
          </a:prstGeom>
        </p:spPr>
        <p:txBody>
          <a:bodyPr anchorCtr="0" anchor="t" bIns="91425" lIns="91425" spcFirstLastPara="1" rIns="91425" wrap="square" tIns="91425">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p:txBody>
      </p:sp>
    </p:spTree>
  </p:cSld>
  <p:clrMapOvr>
    <a:masterClrMapping/>
  </p:clrMapOvr>
  <p:extLst>
    <p:ext uri="{DCECCB84-F9BA-43D5-87BE-67443E8EF086}">
      <p15:sldGuideLst>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6250" y="445025"/>
            <a:ext cx="80115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pace Grotesk"/>
              <a:buNone/>
              <a:defRPr b="1" sz="26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b="1" sz="2800">
                <a:solidFill>
                  <a:schemeClr val="dk2"/>
                </a:solidFill>
                <a:latin typeface="Hanken Grotesk"/>
                <a:ea typeface="Hanken Grotesk"/>
                <a:cs typeface="Hanken Grotesk"/>
                <a:sym typeface="Hanken Grotesk"/>
              </a:defRPr>
            </a:lvl9pPr>
          </a:lstStyle>
          <a:p/>
        </p:txBody>
      </p:sp>
      <p:sp>
        <p:nvSpPr>
          <p:cNvPr id="52" name="Google Shape;52;p13"/>
          <p:cNvSpPr txBox="1"/>
          <p:nvPr>
            <p:ph idx="1" type="body"/>
          </p:nvPr>
        </p:nvSpPr>
        <p:spPr>
          <a:xfrm>
            <a:off x="566250" y="1377275"/>
            <a:ext cx="8011500" cy="3191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indent="-317500" lvl="1" marL="914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indent="-317500" lvl="2" marL="1371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indent="-317500" lvl="3" marL="1828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indent="-317500" lvl="4" marL="22860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indent="-317500" lvl="5" marL="27432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indent="-317500" lvl="6" marL="32004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indent="-317500" lvl="7" marL="36576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indent="-317500" lvl="8" marL="41148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p:txBody>
      </p:sp>
      <p:sp>
        <p:nvSpPr>
          <p:cNvPr id="53" name="Google Shape;53;p13"/>
          <p:cNvSpPr txBox="1"/>
          <p:nvPr>
            <p:ph idx="12" type="sldNum"/>
          </p:nvPr>
        </p:nvSpPr>
        <p:spPr>
          <a:xfrm>
            <a:off x="80290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32150" y="682675"/>
            <a:ext cx="7679700" cy="290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i="1" lang="en" sz="2800">
                <a:latin typeface="Space Grotesk SemiBold"/>
                <a:ea typeface="Space Grotesk SemiBold"/>
                <a:cs typeface="Space Grotesk SemiBold"/>
                <a:sym typeface="Space Grotesk SemiBold"/>
              </a:rPr>
              <a:t>GDSC Solution Challenge</a:t>
            </a:r>
            <a:endParaRPr b="0" i="1" sz="2800">
              <a:latin typeface="Space Grotesk SemiBold"/>
              <a:ea typeface="Space Grotesk SemiBold"/>
              <a:cs typeface="Space Grotesk SemiBold"/>
              <a:sym typeface="Space Grotesk SemiBold"/>
            </a:endParaRPr>
          </a:p>
          <a:p>
            <a:pPr indent="0" lvl="0" marL="0" rtl="0" algn="ctr">
              <a:spcBef>
                <a:spcPts val="0"/>
              </a:spcBef>
              <a:spcAft>
                <a:spcPts val="0"/>
              </a:spcAft>
              <a:buNone/>
            </a:pPr>
            <a:r>
              <a:t/>
            </a:r>
            <a:endParaRPr b="0" i="1" sz="2800">
              <a:latin typeface="Space Grotesk SemiBold"/>
              <a:ea typeface="Space Grotesk SemiBold"/>
              <a:cs typeface="Space Grotesk SemiBold"/>
              <a:sym typeface="Space Grotesk SemiBold"/>
            </a:endParaRPr>
          </a:p>
          <a:p>
            <a:pPr indent="0" lvl="0" marL="0" rtl="0" algn="ctr">
              <a:spcBef>
                <a:spcPts val="0"/>
              </a:spcBef>
              <a:spcAft>
                <a:spcPts val="0"/>
              </a:spcAft>
              <a:buNone/>
            </a:pPr>
            <a:r>
              <a:rPr b="0" i="1" lang="en" sz="3000">
                <a:latin typeface="Space Grotesk SemiBold"/>
                <a:ea typeface="Space Grotesk SemiBold"/>
                <a:cs typeface="Space Grotesk SemiBold"/>
                <a:sym typeface="Space Grotesk SemiBold"/>
              </a:rPr>
              <a:t>IMPACT MINDS</a:t>
            </a:r>
            <a:endParaRPr b="0" i="1" sz="3000">
              <a:latin typeface="Space Grotesk SemiBold"/>
              <a:ea typeface="Space Grotesk SemiBold"/>
              <a:cs typeface="Space Grotesk SemiBold"/>
              <a:sym typeface="Space Grotesk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p38"/>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rgbClr val="134D57"/>
                </a:solidFill>
                <a:latin typeface="Quicksand Medium"/>
                <a:ea typeface="Quicksand Medium"/>
                <a:cs typeface="Quicksand Medium"/>
                <a:sym typeface="Quicksand Medium"/>
              </a:rPr>
              <a:t>Implementation: Awareness campaigns for empowerment</a:t>
            </a:r>
            <a:endParaRPr>
              <a:solidFill>
                <a:srgbClr val="134D57"/>
              </a:solidFill>
              <a:latin typeface="Quicksand Medium"/>
              <a:ea typeface="Quicksand Medium"/>
              <a:cs typeface="Quicksand Medium"/>
              <a:sym typeface="Quicksand Medium"/>
            </a:endParaRPr>
          </a:p>
        </p:txBody>
      </p:sp>
      <p:sp>
        <p:nvSpPr>
          <p:cNvPr id="246" name="Google Shape;246;p38"/>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D57"/>
                </a:solidFill>
                <a:latin typeface="Balsamiq Sans"/>
                <a:ea typeface="Balsamiq Sans"/>
                <a:cs typeface="Balsamiq Sans"/>
                <a:sym typeface="Balsamiq Sans"/>
              </a:rPr>
              <a:t>Gender Equality</a:t>
            </a:r>
            <a:endParaRPr>
              <a:solidFill>
                <a:srgbClr val="134D57"/>
              </a:solidFill>
              <a:latin typeface="Balsamiq Sans"/>
              <a:ea typeface="Balsamiq Sans"/>
              <a:cs typeface="Balsamiq Sans"/>
              <a:sym typeface="Balsamiq Sans"/>
            </a:endParaRPr>
          </a:p>
        </p:txBody>
      </p:sp>
      <p:sp>
        <p:nvSpPr>
          <p:cNvPr id="247" name="Google Shape;247;p38"/>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134D57"/>
                </a:solidFill>
                <a:latin typeface="Quicksand Medium"/>
                <a:ea typeface="Quicksand Medium"/>
                <a:cs typeface="Quicksand Medium"/>
                <a:sym typeface="Quicksand Medium"/>
              </a:rPr>
              <a:t>Solution: Equal opportunity policies</a:t>
            </a:r>
            <a:endParaRPr>
              <a:solidFill>
                <a:srgbClr val="134D57"/>
              </a:solidFill>
              <a:latin typeface="Quicksand Medium"/>
              <a:ea typeface="Quicksand Medium"/>
              <a:cs typeface="Quicksand Medium"/>
              <a:sym typeface="Quicksand Medium"/>
            </a:endParaRPr>
          </a:p>
        </p:txBody>
      </p:sp>
      <p:sp>
        <p:nvSpPr>
          <p:cNvPr id="248" name="Google Shape;248;p38"/>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solidFill>
                  <a:srgbClr val="134D57"/>
                </a:solidFill>
                <a:latin typeface="Quicksand Medium"/>
                <a:ea typeface="Quicksand Medium"/>
                <a:cs typeface="Quicksand Medium"/>
                <a:sym typeface="Quicksand Medium"/>
              </a:rPr>
              <a:t>Case Study: Breaking gender stereotypes - A campaign fostering gender equality in XYZ community.</a:t>
            </a:r>
            <a:endParaRPr>
              <a:solidFill>
                <a:srgbClr val="134D57"/>
              </a:solidFill>
              <a:latin typeface="Quicksand Medium"/>
              <a:ea typeface="Quicksand Medium"/>
              <a:cs typeface="Quicksand Medium"/>
              <a:sym typeface="Quicksan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39"/>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34D57"/>
                </a:solidFill>
                <a:latin typeface="Balsamiq Sans"/>
                <a:ea typeface="Balsamiq Sans"/>
                <a:cs typeface="Balsamiq Sans"/>
                <a:sym typeface="Balsamiq Sans"/>
              </a:rPr>
              <a:t>Leveraging Google Technology to Address the United Nations' Sustainable Development Goals</a:t>
            </a:r>
            <a:endParaRPr>
              <a:solidFill>
                <a:srgbClr val="134D57"/>
              </a:solidFill>
              <a:latin typeface="Balsamiq Sans"/>
              <a:ea typeface="Balsamiq Sans"/>
              <a:cs typeface="Balsamiq Sans"/>
              <a:sym typeface="Balsamiq Sans"/>
            </a:endParaRPr>
          </a:p>
        </p:txBody>
      </p:sp>
      <p:sp>
        <p:nvSpPr>
          <p:cNvPr id="254" name="Google Shape;254;p39"/>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rgbClr val="134D57"/>
                </a:solidFill>
                <a:latin typeface="Quicksand Medium"/>
                <a:ea typeface="Quicksand Medium"/>
                <a:cs typeface="Quicksand Medium"/>
                <a:sym typeface="Quicksand Medium"/>
              </a:rPr>
              <a:t>This presentation highlights five ways to address the United Nations' Sustainable Development Goals (SDGs) using Google technology. The presentation showcases how to utilize Google Cloud Platform, Google Workspace, Google Machine Learning, and Google Earth Engine API for inclusive economic policies, sustainable agriculture practices, telemedicine and early disease detection, technology-integrated education, and equal opportunity policies. The presentation concludes by emphasizing the importance of collaboration in combining innovative solutions and Google technology to achieve a more sustainable future. </a:t>
            </a:r>
            <a:endParaRPr>
              <a:solidFill>
                <a:srgbClr val="134D57"/>
              </a:solidFill>
              <a:latin typeface="Quicksand Medium"/>
              <a:ea typeface="Quicksand Medium"/>
              <a:cs typeface="Quicksand Medium"/>
              <a:sym typeface="Quicksan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sp>
        <p:nvSpPr>
          <p:cNvPr id="259" name="Google Shape;259;p40"/>
          <p:cNvSpPr txBox="1"/>
          <p:nvPr>
            <p:ph idx="1" type="subTitle"/>
          </p:nvPr>
        </p:nvSpPr>
        <p:spPr>
          <a:xfrm>
            <a:off x="383075" y="1631475"/>
            <a:ext cx="7753500" cy="3022200"/>
          </a:xfrm>
          <a:prstGeom prst="rect">
            <a:avLst/>
          </a:prstGeom>
        </p:spPr>
        <p:txBody>
          <a:bodyPr anchorCtr="0" anchor="t" bIns="91425" lIns="91425" spcFirstLastPara="1" rIns="91425" wrap="square" tIns="91425">
            <a:noAutofit/>
          </a:bodyPr>
          <a:lstStyle/>
          <a:p>
            <a:pPr indent="-304800" lvl="0" marL="457200" rtl="0" algn="l">
              <a:lnSpc>
                <a:spcPct val="110000"/>
              </a:lnSpc>
              <a:spcBef>
                <a:spcPts val="0"/>
              </a:spcBef>
              <a:spcAft>
                <a:spcPts val="0"/>
              </a:spcAft>
              <a:buClr>
                <a:srgbClr val="134D57"/>
              </a:buClr>
              <a:buSzPts val="1200"/>
              <a:buFont typeface="Quicksand Medium"/>
              <a:buChar char="●"/>
            </a:pPr>
            <a:r>
              <a:rPr lang="en">
                <a:solidFill>
                  <a:srgbClr val="134D57"/>
                </a:solidFill>
                <a:latin typeface="Quicksand Medium"/>
                <a:ea typeface="Quicksand Medium"/>
                <a:cs typeface="Quicksand Medium"/>
                <a:sym typeface="Quicksand Medium"/>
              </a:rPr>
              <a:t>No Poverty (Inclusive Economic Policies):</a:t>
            </a:r>
            <a:endParaRPr>
              <a:solidFill>
                <a:srgbClr val="134D57"/>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a:solidFill>
                  <a:srgbClr val="134D57"/>
                </a:solidFill>
                <a:latin typeface="Quicksand Medium"/>
                <a:ea typeface="Quicksand Medium"/>
                <a:cs typeface="Quicksand Medium"/>
                <a:sym typeface="Quicksand Medium"/>
              </a:rPr>
              <a:t>Google Cloud Platform (GCP): Utilizing GCP for data analytics (BigQuery) to inform inclusive economic policies.</a:t>
            </a:r>
            <a:endParaRPr>
              <a:solidFill>
                <a:srgbClr val="134D57"/>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a:solidFill>
                  <a:srgbClr val="134D57"/>
                </a:solidFill>
                <a:latin typeface="Quicksand Medium"/>
                <a:ea typeface="Quicksand Medium"/>
                <a:cs typeface="Quicksand Medium"/>
                <a:sym typeface="Quicksand Medium"/>
              </a:rPr>
              <a:t> Collaboration Tools (Google Workspace): Facilitating effective communication and collaboration among stakeholders.</a:t>
            </a:r>
            <a:endParaRPr>
              <a:solidFill>
                <a:srgbClr val="134D57"/>
              </a:solidFill>
              <a:latin typeface="Quicksand Medium"/>
              <a:ea typeface="Quicksand Medium"/>
              <a:cs typeface="Quicksand Medium"/>
              <a:sym typeface="Quicksand Medium"/>
            </a:endParaRPr>
          </a:p>
          <a:p>
            <a:pPr indent="-304800" lvl="0" marL="457200" rtl="0" algn="l">
              <a:lnSpc>
                <a:spcPct val="110000"/>
              </a:lnSpc>
              <a:spcBef>
                <a:spcPts val="1200"/>
              </a:spcBef>
              <a:spcAft>
                <a:spcPts val="0"/>
              </a:spcAft>
              <a:buClr>
                <a:srgbClr val="134D57"/>
              </a:buClr>
              <a:buSzPts val="1200"/>
              <a:buFont typeface="Quicksand Medium"/>
              <a:buChar char="●"/>
            </a:pPr>
            <a:r>
              <a:rPr lang="en">
                <a:solidFill>
                  <a:srgbClr val="134D57"/>
                </a:solidFill>
                <a:latin typeface="Quicksand Medium"/>
                <a:ea typeface="Quicksand Medium"/>
                <a:cs typeface="Quicksand Medium"/>
                <a:sym typeface="Quicksand Medium"/>
              </a:rPr>
              <a:t>Zero Hunger (Sustainable Agriculture Practices):</a:t>
            </a:r>
            <a:endParaRPr>
              <a:solidFill>
                <a:srgbClr val="134D57"/>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a:solidFill>
                  <a:srgbClr val="134D57"/>
                </a:solidFill>
                <a:latin typeface="Quicksand Medium"/>
                <a:ea typeface="Quicksand Medium"/>
                <a:cs typeface="Quicksand Medium"/>
                <a:sym typeface="Quicksand Medium"/>
              </a:rPr>
              <a:t> Google Machine Learning (ML): Employing TensorFlow and AutoML for predictive models to enhance agricultural practices.</a:t>
            </a:r>
            <a:endParaRPr>
              <a:solidFill>
                <a:srgbClr val="134D57"/>
              </a:solidFill>
              <a:latin typeface="Quicksand Medium"/>
              <a:ea typeface="Quicksand Medium"/>
              <a:cs typeface="Quicksand Medium"/>
              <a:sym typeface="Quicksand Medium"/>
            </a:endParaRPr>
          </a:p>
          <a:p>
            <a:pPr indent="0" lvl="0" marL="457200" rtl="0" algn="l">
              <a:lnSpc>
                <a:spcPct val="110000"/>
              </a:lnSpc>
              <a:spcBef>
                <a:spcPts val="1200"/>
              </a:spcBef>
              <a:spcAft>
                <a:spcPts val="1200"/>
              </a:spcAft>
              <a:buNone/>
            </a:pPr>
            <a:r>
              <a:rPr lang="en">
                <a:solidFill>
                  <a:srgbClr val="134D57"/>
                </a:solidFill>
                <a:latin typeface="Quicksand Medium"/>
                <a:ea typeface="Quicksand Medium"/>
                <a:cs typeface="Quicksand Medium"/>
                <a:sym typeface="Quicksand Medium"/>
              </a:rPr>
              <a:t> Geospatial Analysis (Google Earth Engine API): Leveraging Earth Engine for geospatial analysis to optimize land use.</a:t>
            </a:r>
            <a:endParaRPr>
              <a:solidFill>
                <a:srgbClr val="134D57"/>
              </a:solidFill>
              <a:latin typeface="Quicksand Medium"/>
              <a:ea typeface="Quicksand Medium"/>
              <a:cs typeface="Quicksand Medium"/>
              <a:sym typeface="Quicksand Medium"/>
            </a:endParaRPr>
          </a:p>
        </p:txBody>
      </p:sp>
      <p:sp>
        <p:nvSpPr>
          <p:cNvPr id="260" name="Google Shape;260;p40"/>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34D57"/>
                </a:solidFill>
                <a:latin typeface="Balsamiq Sans"/>
                <a:ea typeface="Balsamiq Sans"/>
                <a:cs typeface="Balsamiq Sans"/>
                <a:sym typeface="Balsamiq Sans"/>
              </a:rPr>
              <a:t>Tech Stack</a:t>
            </a:r>
            <a:endParaRPr>
              <a:solidFill>
                <a:srgbClr val="134D57"/>
              </a:solidFill>
              <a:latin typeface="Balsamiq Sans"/>
              <a:ea typeface="Balsamiq Sans"/>
              <a:cs typeface="Balsamiq Sans"/>
              <a:sym typeface="Balsamiq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nvSpPr>
        <p:spPr>
          <a:xfrm>
            <a:off x="489850" y="651400"/>
            <a:ext cx="7535400" cy="4205400"/>
          </a:xfrm>
          <a:prstGeom prst="rect">
            <a:avLst/>
          </a:prstGeom>
          <a:noFill/>
          <a:ln>
            <a:noFill/>
          </a:ln>
        </p:spPr>
        <p:txBody>
          <a:bodyPr anchorCtr="0" anchor="t" bIns="91425" lIns="91425" spcFirstLastPara="1" rIns="91425" wrap="square" tIns="91425">
            <a:noAutofit/>
          </a:bodyPr>
          <a:lstStyle/>
          <a:p>
            <a:pPr indent="-304800" lvl="0" marL="457200" rtl="0" algn="l">
              <a:lnSpc>
                <a:spcPct val="110000"/>
              </a:lnSpc>
              <a:spcBef>
                <a:spcPts val="0"/>
              </a:spcBef>
              <a:spcAft>
                <a:spcPts val="0"/>
              </a:spcAft>
              <a:buClr>
                <a:schemeClr val="dk2"/>
              </a:buClr>
              <a:buSzPts val="1200"/>
              <a:buFont typeface="Quicksand Medium"/>
              <a:buChar char="●"/>
            </a:pPr>
            <a:r>
              <a:rPr lang="en" sz="1200">
                <a:solidFill>
                  <a:schemeClr val="dk2"/>
                </a:solidFill>
                <a:latin typeface="Quicksand Medium"/>
                <a:ea typeface="Quicksand Medium"/>
                <a:cs typeface="Quicksand Medium"/>
                <a:sym typeface="Quicksand Medium"/>
              </a:rPr>
              <a:t>Good Health (Telemedicine and Early Disease Detection):</a:t>
            </a:r>
            <a:endParaRPr sz="1200">
              <a:solidFill>
                <a:schemeClr val="dk2"/>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sz="1200">
                <a:solidFill>
                  <a:schemeClr val="dk2"/>
                </a:solidFill>
                <a:latin typeface="Quicksand Medium"/>
                <a:ea typeface="Quicksand Medium"/>
                <a:cs typeface="Quicksand Medium"/>
                <a:sym typeface="Quicksand Medium"/>
              </a:rPr>
              <a:t> Cloud Infrastructure (Google Cloud Platform): Utilizing GCP for scalable and secure telemedicine solutions.</a:t>
            </a:r>
            <a:endParaRPr sz="1200">
              <a:solidFill>
                <a:schemeClr val="dk2"/>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sz="1200">
                <a:solidFill>
                  <a:schemeClr val="dk2"/>
                </a:solidFill>
                <a:latin typeface="Quicksand Medium"/>
                <a:ea typeface="Quicksand Medium"/>
                <a:cs typeface="Quicksand Medium"/>
                <a:sym typeface="Quicksand Medium"/>
              </a:rPr>
              <a:t> Machine Learning (Google Cloud AI Platform): Implementing machine learning for early disease detection and diagnosis.</a:t>
            </a:r>
            <a:endParaRPr sz="1200">
              <a:solidFill>
                <a:schemeClr val="dk2"/>
              </a:solidFill>
              <a:latin typeface="Quicksand Medium"/>
              <a:ea typeface="Quicksand Medium"/>
              <a:cs typeface="Quicksand Medium"/>
              <a:sym typeface="Quicksand Medium"/>
            </a:endParaRPr>
          </a:p>
          <a:p>
            <a:pPr indent="-304800" lvl="0" marL="457200" rtl="0" algn="l">
              <a:lnSpc>
                <a:spcPct val="110000"/>
              </a:lnSpc>
              <a:spcBef>
                <a:spcPts val="1200"/>
              </a:spcBef>
              <a:spcAft>
                <a:spcPts val="0"/>
              </a:spcAft>
              <a:buClr>
                <a:schemeClr val="dk2"/>
              </a:buClr>
              <a:buSzPts val="1200"/>
              <a:buFont typeface="Quicksand Medium"/>
              <a:buChar char="●"/>
            </a:pPr>
            <a:r>
              <a:rPr lang="en" sz="1200">
                <a:solidFill>
                  <a:schemeClr val="dk2"/>
                </a:solidFill>
                <a:latin typeface="Quicksand Medium"/>
                <a:ea typeface="Quicksand Medium"/>
                <a:cs typeface="Quicksand Medium"/>
                <a:sym typeface="Quicksand Medium"/>
              </a:rPr>
              <a:t>Quality Education (Technology Integrated Education):</a:t>
            </a:r>
            <a:endParaRPr sz="1200">
              <a:solidFill>
                <a:schemeClr val="dk2"/>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sz="1200">
                <a:solidFill>
                  <a:schemeClr val="dk2"/>
                </a:solidFill>
                <a:latin typeface="Quicksand Medium"/>
                <a:ea typeface="Quicksand Medium"/>
                <a:cs typeface="Quicksand Medium"/>
                <a:sym typeface="Quicksand Medium"/>
              </a:rPr>
              <a:t> E-learning Platforms (Google Workspace): Leveraging Google Workspace for technology-integrated education.</a:t>
            </a:r>
            <a:endParaRPr sz="1200">
              <a:solidFill>
                <a:schemeClr val="dk2"/>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sz="1200">
                <a:solidFill>
                  <a:schemeClr val="dk2"/>
                </a:solidFill>
                <a:latin typeface="Quicksand Medium"/>
                <a:ea typeface="Quicksand Medium"/>
                <a:cs typeface="Quicksand Medium"/>
                <a:sym typeface="Quicksand Medium"/>
              </a:rPr>
              <a:t> Machine Learning (AutoML): Integrating machine learning capabilities to personalize educational content.</a:t>
            </a:r>
            <a:endParaRPr sz="1200">
              <a:solidFill>
                <a:schemeClr val="dk2"/>
              </a:solidFill>
              <a:latin typeface="Quicksand Medium"/>
              <a:ea typeface="Quicksand Medium"/>
              <a:cs typeface="Quicksand Medium"/>
              <a:sym typeface="Quicksand Medium"/>
            </a:endParaRPr>
          </a:p>
          <a:p>
            <a:pPr indent="-304800" lvl="0" marL="457200" rtl="0" algn="l">
              <a:lnSpc>
                <a:spcPct val="110000"/>
              </a:lnSpc>
              <a:spcBef>
                <a:spcPts val="1200"/>
              </a:spcBef>
              <a:spcAft>
                <a:spcPts val="0"/>
              </a:spcAft>
              <a:buClr>
                <a:schemeClr val="dk2"/>
              </a:buClr>
              <a:buSzPts val="1200"/>
              <a:buFont typeface="Quicksand Medium"/>
              <a:buChar char="●"/>
            </a:pPr>
            <a:r>
              <a:rPr lang="en" sz="1200">
                <a:solidFill>
                  <a:schemeClr val="dk2"/>
                </a:solidFill>
                <a:latin typeface="Quicksand Medium"/>
                <a:ea typeface="Quicksand Medium"/>
                <a:cs typeface="Quicksand Medium"/>
                <a:sym typeface="Quicksand Medium"/>
              </a:rPr>
              <a:t>Gender Equality (Equal Opportunity Policies):</a:t>
            </a:r>
            <a:endParaRPr sz="1200">
              <a:solidFill>
                <a:schemeClr val="dk2"/>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sz="1200">
                <a:solidFill>
                  <a:schemeClr val="dk2"/>
                </a:solidFill>
                <a:latin typeface="Quicksand Medium"/>
                <a:ea typeface="Quicksand Medium"/>
                <a:cs typeface="Quicksand Medium"/>
                <a:sym typeface="Quicksand Medium"/>
              </a:rPr>
              <a:t> Cloud Infrastructure (Google Cloud Platform): Using GCP for secure and accessible storage of equal opportunity policies.</a:t>
            </a:r>
            <a:endParaRPr sz="1200">
              <a:solidFill>
                <a:schemeClr val="dk2"/>
              </a:solidFill>
              <a:latin typeface="Quicksand Medium"/>
              <a:ea typeface="Quicksand Medium"/>
              <a:cs typeface="Quicksand Medium"/>
              <a:sym typeface="Quicksand Medium"/>
            </a:endParaRPr>
          </a:p>
          <a:p>
            <a:pPr indent="0" lvl="0" marL="457200" rtl="0" algn="l">
              <a:lnSpc>
                <a:spcPct val="110000"/>
              </a:lnSpc>
              <a:spcBef>
                <a:spcPts val="1200"/>
              </a:spcBef>
              <a:spcAft>
                <a:spcPts val="0"/>
              </a:spcAft>
              <a:buNone/>
            </a:pPr>
            <a:r>
              <a:rPr lang="en" sz="1200">
                <a:solidFill>
                  <a:schemeClr val="dk2"/>
                </a:solidFill>
                <a:latin typeface="Quicksand Medium"/>
                <a:ea typeface="Quicksand Medium"/>
                <a:cs typeface="Quicksand Medium"/>
                <a:sym typeface="Quicksand Medium"/>
              </a:rPr>
              <a:t> Collaborative Tools (Google Workspace): Facilitating transparent communication and policy implementation.</a:t>
            </a:r>
            <a:endParaRPr sz="1200">
              <a:solidFill>
                <a:schemeClr val="dk2"/>
              </a:solidFill>
              <a:latin typeface="Quicksand Medium"/>
              <a:ea typeface="Quicksand Medium"/>
              <a:cs typeface="Quicksand Medium"/>
              <a:sym typeface="Quicksand Medium"/>
            </a:endParaRPr>
          </a:p>
          <a:p>
            <a:pPr indent="0" lvl="0" marL="0" rtl="0" algn="l">
              <a:spcBef>
                <a:spcPts val="1200"/>
              </a:spcBef>
              <a:spcAft>
                <a:spcPts val="0"/>
              </a:spcAft>
              <a:buNone/>
            </a:pPr>
            <a:r>
              <a:t/>
            </a:r>
            <a:endParaRPr sz="1800">
              <a:solidFill>
                <a:schemeClr val="dk2"/>
              </a:solidFill>
              <a:latin typeface="Inter Medium"/>
              <a:ea typeface="Inter Medium"/>
              <a:cs typeface="Inter Medium"/>
              <a:sym typeface="Inter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9" name="Shape 269"/>
        <p:cNvGrpSpPr/>
        <p:nvPr/>
      </p:nvGrpSpPr>
      <p:grpSpPr>
        <a:xfrm>
          <a:off x="0" y="0"/>
          <a:ext cx="0" cy="0"/>
          <a:chOff x="0" y="0"/>
          <a:chExt cx="0" cy="0"/>
        </a:xfrm>
      </p:grpSpPr>
      <p:sp>
        <p:nvSpPr>
          <p:cNvPr id="270" name="Google Shape;270;p42"/>
          <p:cNvSpPr txBox="1"/>
          <p:nvPr>
            <p:ph idx="1" type="subTitle"/>
          </p:nvPr>
        </p:nvSpPr>
        <p:spPr>
          <a:xfrm>
            <a:off x="383075" y="1631475"/>
            <a:ext cx="7753500" cy="4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Google Solution Challenge is a call to action for a sustainable tomorrow. In our journey towards addressing the United Nations' SDGs, collaboration is the cornerstone. By combining innovative solutions with the power of Google technology, we not only transform today but also pave the way for a more sustainable and equitable future. Let's continue to unite our efforts, leveraging technology to drive positive change and shape a world that embraces sustainability at its core. Together, we embark on a shared mission for a better, more resilient planet.</a:t>
            </a:r>
            <a:endParaRPr sz="1600"/>
          </a:p>
          <a:p>
            <a:pPr indent="0" lvl="0" marL="0" rtl="0" algn="l">
              <a:spcBef>
                <a:spcPts val="1200"/>
              </a:spcBef>
              <a:spcAft>
                <a:spcPts val="1200"/>
              </a:spcAft>
              <a:buNone/>
            </a:pPr>
            <a:r>
              <a:t/>
            </a:r>
            <a:endParaRPr sz="1600"/>
          </a:p>
        </p:txBody>
      </p:sp>
      <p:sp>
        <p:nvSpPr>
          <p:cNvPr id="271" name="Google Shape;271;p42"/>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rgbClr val="134D57"/>
                </a:solidFill>
                <a:latin typeface="Balsamiq Sans"/>
                <a:ea typeface="Balsamiq Sans"/>
                <a:cs typeface="Balsamiq Sans"/>
                <a:sym typeface="Balsamiq Sans"/>
              </a:rPr>
              <a:t>Conclusion</a:t>
            </a:r>
            <a:endParaRPr sz="2600">
              <a:solidFill>
                <a:srgbClr val="134D57"/>
              </a:solidFill>
              <a:latin typeface="Balsamiq Sans"/>
              <a:ea typeface="Balsamiq Sans"/>
              <a:cs typeface="Balsamiq Sans"/>
              <a:sym typeface="Balsamiq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0"/>
          <p:cNvPicPr preferRelativeResize="0"/>
          <p:nvPr>
            <p:ph idx="2" type="pic"/>
          </p:nvPr>
        </p:nvPicPr>
        <p:blipFill rotWithShape="1">
          <a:blip r:embed="rId3">
            <a:alphaModFix/>
          </a:blip>
          <a:srcRect b="0" l="16904" r="16904" t="0"/>
          <a:stretch/>
        </p:blipFill>
        <p:spPr>
          <a:xfrm>
            <a:off x="-149" y="0"/>
            <a:ext cx="9144000" cy="5143500"/>
          </a:xfrm>
          <a:prstGeom prst="roundRect">
            <a:avLst>
              <a:gd fmla="val 16667" name="adj"/>
            </a:avLst>
          </a:prstGeom>
        </p:spPr>
      </p:pic>
      <p:sp>
        <p:nvSpPr>
          <p:cNvPr id="189" name="Google Shape;189;p30"/>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2700" u="sng">
                <a:solidFill>
                  <a:schemeClr val="accent3"/>
                </a:solidFill>
              </a:rPr>
              <a:t>Abstract</a:t>
            </a:r>
            <a:endParaRPr i="1" sz="2700" u="sng">
              <a:solidFill>
                <a:schemeClr val="accent3"/>
              </a:solidFill>
            </a:endParaRPr>
          </a:p>
        </p:txBody>
      </p:sp>
      <p:sp>
        <p:nvSpPr>
          <p:cNvPr id="190" name="Google Shape;190;p30"/>
          <p:cNvSpPr txBox="1"/>
          <p:nvPr>
            <p:ph idx="1" type="subTitle"/>
          </p:nvPr>
        </p:nvSpPr>
        <p:spPr>
          <a:xfrm>
            <a:off x="642700" y="1562500"/>
            <a:ext cx="6382200" cy="25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chemeClr val="accent2"/>
                </a:highlight>
              </a:rPr>
              <a:t>The Google Solution Challenge serves as a catalyst for innovation and sustainability. In this presentation, we explore transformative solutions addressing the United Nations' Sustainable Development Goals (SDGs) using Google technology. From eradicating poverty to promoting clean water and gender equality, our mission is to drive positive change and contribute to a more equitable future.</a:t>
            </a:r>
            <a:endParaRPr sz="1600">
              <a:highlight>
                <a:schemeClr val="accent2"/>
              </a:highlight>
            </a:endParaRPr>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idx="1" type="subTitle"/>
          </p:nvPr>
        </p:nvSpPr>
        <p:spPr>
          <a:xfrm>
            <a:off x="383075" y="1631475"/>
            <a:ext cx="7753500" cy="28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Welcome to the Google Solution Challenge, where innovation meets sustainability. By harnessing the power of Google technology, we embark on a journey to address the United Nations' Sustainable Development Goals (SDGs). Our mission is to drive collaboration, spark creativity, and pave the way for a more sustainable and equitable future.</a:t>
            </a:r>
            <a:endParaRPr sz="1600"/>
          </a:p>
          <a:p>
            <a:pPr indent="0" lvl="0" marL="0" rtl="0" algn="l">
              <a:spcBef>
                <a:spcPts val="1200"/>
              </a:spcBef>
              <a:spcAft>
                <a:spcPts val="1200"/>
              </a:spcAft>
              <a:buNone/>
            </a:pPr>
            <a:r>
              <a:t/>
            </a:r>
            <a:endParaRPr sz="1600"/>
          </a:p>
        </p:txBody>
      </p:sp>
      <p:sp>
        <p:nvSpPr>
          <p:cNvPr id="196" name="Google Shape;196;p31"/>
          <p:cNvSpPr txBox="1"/>
          <p:nvPr>
            <p:ph type="title"/>
          </p:nvPr>
        </p:nvSpPr>
        <p:spPr>
          <a:xfrm>
            <a:off x="383075" y="900950"/>
            <a:ext cx="7753500" cy="63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642700" y="540825"/>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Selected SDGs</a:t>
            </a:r>
            <a:endParaRPr/>
          </a:p>
        </p:txBody>
      </p:sp>
      <p:sp>
        <p:nvSpPr>
          <p:cNvPr id="202" name="Google Shape;202;p32"/>
          <p:cNvSpPr txBox="1"/>
          <p:nvPr>
            <p:ph idx="1" type="subTitle"/>
          </p:nvPr>
        </p:nvSpPr>
        <p:spPr>
          <a:xfrm>
            <a:off x="642700" y="1562500"/>
            <a:ext cx="3318000" cy="26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focus is on SDGs such as No Poverty, Zero Hunger, Good Health, Quality Education, Gender Equality, Clean Water, Affordable Energy, Decent Work, and Industry Innovation. From eradicating poverty to fostering industry innovation, our mission is to address these critical global challenges through transformative solutions.</a:t>
            </a:r>
            <a:endParaRPr sz="1600"/>
          </a:p>
          <a:p>
            <a:pPr indent="0" lvl="0" marL="0" rtl="0" algn="l">
              <a:spcBef>
                <a:spcPts val="1200"/>
              </a:spcBef>
              <a:spcAft>
                <a:spcPts val="1200"/>
              </a:spcAft>
              <a:buNone/>
            </a:pPr>
            <a:r>
              <a:t/>
            </a:r>
            <a:endParaRPr sz="1600"/>
          </a:p>
        </p:txBody>
      </p:sp>
      <p:pic>
        <p:nvPicPr>
          <p:cNvPr id="203" name="Google Shape;203;p32"/>
          <p:cNvPicPr preferRelativeResize="0"/>
          <p:nvPr/>
        </p:nvPicPr>
        <p:blipFill>
          <a:blip r:embed="rId3">
            <a:alphaModFix/>
          </a:blip>
          <a:stretch>
            <a:fillRect/>
          </a:stretch>
        </p:blipFill>
        <p:spPr>
          <a:xfrm>
            <a:off x="4392275" y="76200"/>
            <a:ext cx="4751724" cy="49911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7" name="Shape 207"/>
        <p:cNvGrpSpPr/>
        <p:nvPr/>
      </p:nvGrpSpPr>
      <p:grpSpPr>
        <a:xfrm>
          <a:off x="0" y="0"/>
          <a:ext cx="0" cy="0"/>
          <a:chOff x="0" y="0"/>
          <a:chExt cx="0" cy="0"/>
        </a:xfrm>
      </p:grpSpPr>
      <p:sp>
        <p:nvSpPr>
          <p:cNvPr id="208" name="Google Shape;208;p33"/>
          <p:cNvSpPr txBox="1"/>
          <p:nvPr>
            <p:ph type="title"/>
          </p:nvPr>
        </p:nvSpPr>
        <p:spPr>
          <a:xfrm>
            <a:off x="732150" y="1432763"/>
            <a:ext cx="7679700" cy="72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134D57"/>
                </a:solidFill>
                <a:latin typeface="Balsamiq Sans"/>
                <a:ea typeface="Balsamiq Sans"/>
                <a:cs typeface="Balsamiq Sans"/>
                <a:sym typeface="Balsamiq Sans"/>
              </a:rPr>
              <a:t>Idea - Solutions and Implementations </a:t>
            </a:r>
            <a:endParaRPr sz="3000">
              <a:solidFill>
                <a:srgbClr val="134D57"/>
              </a:solidFill>
              <a:latin typeface="Balsamiq Sans"/>
              <a:ea typeface="Balsamiq Sans"/>
              <a:cs typeface="Balsamiq Sans"/>
              <a:sym typeface="Balsamiq Sans"/>
            </a:endParaRPr>
          </a:p>
        </p:txBody>
      </p:sp>
      <p:sp>
        <p:nvSpPr>
          <p:cNvPr id="209" name="Google Shape;209;p33"/>
          <p:cNvSpPr txBox="1"/>
          <p:nvPr>
            <p:ph idx="1" type="body"/>
          </p:nvPr>
        </p:nvSpPr>
        <p:spPr>
          <a:xfrm>
            <a:off x="732150" y="2229500"/>
            <a:ext cx="7679700" cy="1959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solidFill>
                  <a:srgbClr val="134D57"/>
                </a:solidFill>
                <a:latin typeface="Quicksand Medium"/>
                <a:ea typeface="Quicksand Medium"/>
                <a:cs typeface="Quicksand Medium"/>
                <a:sym typeface="Quicksand Medium"/>
              </a:rPr>
              <a:t>This presentation explores various solutions and implementations for key global issues, supported by case studies.</a:t>
            </a:r>
            <a:endParaRPr sz="1600">
              <a:solidFill>
                <a:srgbClr val="134D57"/>
              </a:solidFill>
              <a:latin typeface="Quicksand Medium"/>
              <a:ea typeface="Quicksand Medium"/>
              <a:cs typeface="Quicksand Medium"/>
              <a:sym typeface="Quicksan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34"/>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rgbClr val="134D57"/>
                </a:solidFill>
                <a:latin typeface="Quicksand Medium"/>
                <a:ea typeface="Quicksand Medium"/>
                <a:cs typeface="Quicksand Medium"/>
                <a:sym typeface="Quicksand Medium"/>
              </a:rPr>
              <a:t>Implementation: Microfinance and skill development</a:t>
            </a:r>
            <a:endParaRPr sz="1500">
              <a:solidFill>
                <a:srgbClr val="134D57"/>
              </a:solidFill>
              <a:latin typeface="Quicksand Medium"/>
              <a:ea typeface="Quicksand Medium"/>
              <a:cs typeface="Quicksand Medium"/>
              <a:sym typeface="Quicksand Medium"/>
            </a:endParaRPr>
          </a:p>
        </p:txBody>
      </p:sp>
      <p:sp>
        <p:nvSpPr>
          <p:cNvPr id="215" name="Google Shape;215;p3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134D57"/>
                </a:solidFill>
                <a:latin typeface="Balsamiq Sans"/>
                <a:ea typeface="Balsamiq Sans"/>
                <a:cs typeface="Balsamiq Sans"/>
                <a:sym typeface="Balsamiq Sans"/>
              </a:rPr>
              <a:t>No Poverty</a:t>
            </a:r>
            <a:endParaRPr sz="2600">
              <a:solidFill>
                <a:srgbClr val="134D57"/>
              </a:solidFill>
              <a:latin typeface="Balsamiq Sans"/>
              <a:ea typeface="Balsamiq Sans"/>
              <a:cs typeface="Balsamiq Sans"/>
              <a:sym typeface="Balsamiq Sans"/>
            </a:endParaRPr>
          </a:p>
        </p:txBody>
      </p:sp>
      <p:sp>
        <p:nvSpPr>
          <p:cNvPr id="216" name="Google Shape;216;p34"/>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sz="1500">
                <a:solidFill>
                  <a:srgbClr val="134D57"/>
                </a:solidFill>
                <a:latin typeface="Quicksand Medium"/>
                <a:ea typeface="Quicksand Medium"/>
                <a:cs typeface="Quicksand Medium"/>
                <a:sym typeface="Quicksand Medium"/>
              </a:rPr>
              <a:t>Solution: Inclusive economic policies</a:t>
            </a:r>
            <a:endParaRPr sz="1500">
              <a:solidFill>
                <a:srgbClr val="134D57"/>
              </a:solidFill>
              <a:latin typeface="Quicksand Medium"/>
              <a:ea typeface="Quicksand Medium"/>
              <a:cs typeface="Quicksand Medium"/>
              <a:sym typeface="Quicksand Medium"/>
            </a:endParaRPr>
          </a:p>
        </p:txBody>
      </p:sp>
      <p:sp>
        <p:nvSpPr>
          <p:cNvPr id="217" name="Google Shape;217;p34"/>
          <p:cNvSpPr txBox="1"/>
          <p:nvPr>
            <p:ph idx="3" type="subTitle"/>
          </p:nvPr>
        </p:nvSpPr>
        <p:spPr>
          <a:xfrm>
            <a:off x="467425" y="3186200"/>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sz="1500">
                <a:solidFill>
                  <a:srgbClr val="134D57"/>
                </a:solidFill>
                <a:latin typeface="Quicksand Medium"/>
                <a:ea typeface="Quicksand Medium"/>
                <a:cs typeface="Quicksand Medium"/>
                <a:sym typeface="Quicksand Medium"/>
              </a:rPr>
              <a:t>Case Study: Empowering local entrepreneurs in underserved regions through microfinance - A success story from XYZ community.</a:t>
            </a:r>
            <a:endParaRPr sz="1500">
              <a:solidFill>
                <a:srgbClr val="134D57"/>
              </a:solidFill>
              <a:latin typeface="Quicksand Medium"/>
              <a:ea typeface="Quicksand Medium"/>
              <a:cs typeface="Quicksand Medium"/>
              <a:sym typeface="Quicksa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pic>
        <p:nvPicPr>
          <p:cNvPr id="222" name="Google Shape;222;p35"/>
          <p:cNvPicPr preferRelativeResize="0"/>
          <p:nvPr>
            <p:ph idx="2" type="pic"/>
          </p:nvPr>
        </p:nvPicPr>
        <p:blipFill rotWithShape="1">
          <a:blip r:embed="rId3">
            <a:alphaModFix/>
          </a:blip>
          <a:srcRect b="0" l="5516" r="5507" t="0"/>
          <a:stretch/>
        </p:blipFill>
        <p:spPr>
          <a:xfrm>
            <a:off x="0" y="100"/>
            <a:ext cx="3432300" cy="5143500"/>
          </a:xfrm>
          <a:prstGeom prst="roundRect">
            <a:avLst>
              <a:gd fmla="val 16667" name="adj"/>
            </a:avLst>
          </a:prstGeom>
        </p:spPr>
      </p:pic>
      <p:sp>
        <p:nvSpPr>
          <p:cNvPr id="223" name="Google Shape;223;p35"/>
          <p:cNvSpPr txBox="1"/>
          <p:nvPr>
            <p:ph idx="1" type="subTitle"/>
          </p:nvPr>
        </p:nvSpPr>
        <p:spPr>
          <a:xfrm>
            <a:off x="4135200" y="1595175"/>
            <a:ext cx="41766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rgbClr val="134D57"/>
              </a:buClr>
              <a:buSzPts val="1300"/>
              <a:buFont typeface="Quicksand Medium"/>
              <a:buChar char="●"/>
            </a:pPr>
            <a:r>
              <a:rPr lang="en">
                <a:solidFill>
                  <a:srgbClr val="134D57"/>
                </a:solidFill>
                <a:latin typeface="Quicksand Medium"/>
                <a:ea typeface="Quicksand Medium"/>
                <a:cs typeface="Quicksand Medium"/>
                <a:sym typeface="Quicksand Medium"/>
              </a:rPr>
              <a:t>Solution: Sustainable agriculture practices</a:t>
            </a:r>
            <a:endParaRPr>
              <a:solidFill>
                <a:srgbClr val="134D57"/>
              </a:solidFill>
              <a:latin typeface="Quicksand Medium"/>
              <a:ea typeface="Quicksand Medium"/>
              <a:cs typeface="Quicksand Medium"/>
              <a:sym typeface="Quicksand Medium"/>
            </a:endParaRPr>
          </a:p>
          <a:p>
            <a:pPr indent="-311150" lvl="0" marL="457200" rtl="0" algn="l">
              <a:lnSpc>
                <a:spcPct val="110000"/>
              </a:lnSpc>
              <a:spcBef>
                <a:spcPts val="0"/>
              </a:spcBef>
              <a:spcAft>
                <a:spcPts val="0"/>
              </a:spcAft>
              <a:buClr>
                <a:srgbClr val="134D57"/>
              </a:buClr>
              <a:buSzPts val="1300"/>
              <a:buFont typeface="Quicksand Medium"/>
              <a:buChar char="●"/>
            </a:pPr>
            <a:r>
              <a:rPr lang="en">
                <a:solidFill>
                  <a:srgbClr val="134D57"/>
                </a:solidFill>
                <a:latin typeface="Quicksand Medium"/>
                <a:ea typeface="Quicksand Medium"/>
                <a:cs typeface="Quicksand Medium"/>
                <a:sym typeface="Quicksand Medium"/>
              </a:rPr>
              <a:t>Implementation: Equitable access for smallscale farmers</a:t>
            </a:r>
            <a:endParaRPr>
              <a:solidFill>
                <a:srgbClr val="134D57"/>
              </a:solidFill>
              <a:latin typeface="Quicksand Medium"/>
              <a:ea typeface="Quicksand Medium"/>
              <a:cs typeface="Quicksand Medium"/>
              <a:sym typeface="Quicksand Medium"/>
            </a:endParaRPr>
          </a:p>
          <a:p>
            <a:pPr indent="-311150" lvl="0" marL="457200" rtl="0" algn="l">
              <a:lnSpc>
                <a:spcPct val="110000"/>
              </a:lnSpc>
              <a:spcBef>
                <a:spcPts val="0"/>
              </a:spcBef>
              <a:spcAft>
                <a:spcPts val="0"/>
              </a:spcAft>
              <a:buClr>
                <a:srgbClr val="134D57"/>
              </a:buClr>
              <a:buSzPts val="1300"/>
              <a:buFont typeface="Quicksand Medium"/>
              <a:buChar char="●"/>
            </a:pPr>
            <a:r>
              <a:rPr lang="en">
                <a:solidFill>
                  <a:srgbClr val="134D57"/>
                </a:solidFill>
                <a:latin typeface="Quicksand Medium"/>
                <a:ea typeface="Quicksand Medium"/>
                <a:cs typeface="Quicksand Medium"/>
                <a:sym typeface="Quicksand Medium"/>
              </a:rPr>
              <a:t>Case Study: Revolutionizing agriculture with precision farming  The impact on food security in ABC region.</a:t>
            </a:r>
            <a:endParaRPr>
              <a:solidFill>
                <a:srgbClr val="134D57"/>
              </a:solidFill>
              <a:latin typeface="Quicksand Medium"/>
              <a:ea typeface="Quicksand Medium"/>
              <a:cs typeface="Quicksand Medium"/>
              <a:sym typeface="Quicksand Medium"/>
            </a:endParaRPr>
          </a:p>
        </p:txBody>
      </p:sp>
      <p:sp>
        <p:nvSpPr>
          <p:cNvPr id="224" name="Google Shape;224;p35"/>
          <p:cNvSpPr txBox="1"/>
          <p:nvPr>
            <p:ph type="title"/>
          </p:nvPr>
        </p:nvSpPr>
        <p:spPr>
          <a:xfrm>
            <a:off x="41352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34D57"/>
                </a:solidFill>
                <a:latin typeface="Balsamiq Sans"/>
                <a:ea typeface="Balsamiq Sans"/>
                <a:cs typeface="Balsamiq Sans"/>
                <a:sym typeface="Balsamiq Sans"/>
              </a:rPr>
              <a:t>Zero Hunger</a:t>
            </a:r>
            <a:endParaRPr>
              <a:solidFill>
                <a:srgbClr val="134D57"/>
              </a:solidFill>
              <a:latin typeface="Balsamiq Sans"/>
              <a:ea typeface="Balsamiq Sans"/>
              <a:cs typeface="Balsamiq Sans"/>
              <a:sym typeface="Balsamiq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pic>
        <p:nvPicPr>
          <p:cNvPr id="229" name="Google Shape;229;p36"/>
          <p:cNvPicPr preferRelativeResize="0"/>
          <p:nvPr>
            <p:ph idx="2" type="pic"/>
          </p:nvPr>
        </p:nvPicPr>
        <p:blipFill rotWithShape="1">
          <a:blip r:embed="rId3">
            <a:alphaModFix/>
          </a:blip>
          <a:srcRect b="0" l="18132" r="18132" t="0"/>
          <a:stretch/>
        </p:blipFill>
        <p:spPr>
          <a:xfrm>
            <a:off x="4913201" y="100"/>
            <a:ext cx="4230900" cy="5143500"/>
          </a:xfrm>
          <a:prstGeom prst="roundRect">
            <a:avLst>
              <a:gd fmla="val 16667" name="adj"/>
            </a:avLst>
          </a:prstGeom>
        </p:spPr>
      </p:pic>
      <p:sp>
        <p:nvSpPr>
          <p:cNvPr id="230" name="Google Shape;230;p36"/>
          <p:cNvSpPr txBox="1"/>
          <p:nvPr>
            <p:ph type="title"/>
          </p:nvPr>
        </p:nvSpPr>
        <p:spPr>
          <a:xfrm>
            <a:off x="642700" y="650250"/>
            <a:ext cx="42705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34D57"/>
                </a:solidFill>
                <a:latin typeface="Balsamiq Sans"/>
                <a:ea typeface="Balsamiq Sans"/>
                <a:cs typeface="Balsamiq Sans"/>
                <a:sym typeface="Balsamiq Sans"/>
              </a:rPr>
              <a:t>Good Health</a:t>
            </a:r>
            <a:endParaRPr>
              <a:solidFill>
                <a:srgbClr val="134D57"/>
              </a:solidFill>
              <a:latin typeface="Balsamiq Sans"/>
              <a:ea typeface="Balsamiq Sans"/>
              <a:cs typeface="Balsamiq Sans"/>
              <a:sym typeface="Balsamiq Sans"/>
            </a:endParaRPr>
          </a:p>
        </p:txBody>
      </p:sp>
      <p:sp>
        <p:nvSpPr>
          <p:cNvPr id="231" name="Google Shape;231;p36"/>
          <p:cNvSpPr txBox="1"/>
          <p:nvPr>
            <p:ph idx="1" type="subTitle"/>
          </p:nvPr>
        </p:nvSpPr>
        <p:spPr>
          <a:xfrm>
            <a:off x="1185925" y="16871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solidFill>
                  <a:srgbClr val="134D57"/>
                </a:solidFill>
                <a:latin typeface="Quicksand Medium"/>
                <a:ea typeface="Quicksand Medium"/>
                <a:cs typeface="Quicksand Medium"/>
                <a:sym typeface="Quicksand Medium"/>
              </a:rPr>
              <a:t>Case Study: Bridging healthcare gaps in remote areas - The role of telemedicine in XYZ village.</a:t>
            </a:r>
            <a:endParaRPr sz="1300">
              <a:solidFill>
                <a:srgbClr val="134D57"/>
              </a:solidFill>
              <a:latin typeface="Quicksand Medium"/>
              <a:ea typeface="Quicksand Medium"/>
              <a:cs typeface="Quicksand Medium"/>
              <a:sym typeface="Quicksand Medium"/>
            </a:endParaRPr>
          </a:p>
        </p:txBody>
      </p:sp>
      <p:sp>
        <p:nvSpPr>
          <p:cNvPr id="232" name="Google Shape;232;p36"/>
          <p:cNvSpPr txBox="1"/>
          <p:nvPr>
            <p:ph idx="3" type="subTitle"/>
          </p:nvPr>
        </p:nvSpPr>
        <p:spPr>
          <a:xfrm>
            <a:off x="1185925" y="27263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134D57"/>
                </a:solidFill>
                <a:latin typeface="Quicksand Medium"/>
                <a:ea typeface="Quicksand Medium"/>
                <a:cs typeface="Quicksand Medium"/>
                <a:sym typeface="Quicksand Medium"/>
              </a:rPr>
              <a:t>Solution: Strengthen healthcare infrastructure</a:t>
            </a:r>
            <a:endParaRPr sz="1200">
              <a:solidFill>
                <a:srgbClr val="134D57"/>
              </a:solidFill>
              <a:latin typeface="Quicksand Medium"/>
              <a:ea typeface="Quicksand Medium"/>
              <a:cs typeface="Quicksand Medium"/>
              <a:sym typeface="Quicksand Medium"/>
            </a:endParaRPr>
          </a:p>
        </p:txBody>
      </p:sp>
      <p:sp>
        <p:nvSpPr>
          <p:cNvPr id="233" name="Google Shape;233;p36"/>
          <p:cNvSpPr txBox="1"/>
          <p:nvPr>
            <p:ph idx="4" type="subTitle"/>
          </p:nvPr>
        </p:nvSpPr>
        <p:spPr>
          <a:xfrm>
            <a:off x="1185925" y="3765525"/>
            <a:ext cx="3727200" cy="934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rgbClr val="134D57"/>
                </a:solidFill>
                <a:latin typeface="Quicksand Medium"/>
                <a:ea typeface="Quicksand Medium"/>
                <a:cs typeface="Quicksand Medium"/>
                <a:sym typeface="Quicksand Medium"/>
              </a:rPr>
              <a:t>Implementation: Telemedicine and early disease detection</a:t>
            </a:r>
            <a:endParaRPr sz="1200">
              <a:solidFill>
                <a:srgbClr val="134D57"/>
              </a:solidFill>
              <a:latin typeface="Quicksand Medium"/>
              <a:ea typeface="Quicksand Medium"/>
              <a:cs typeface="Quicksand Medium"/>
              <a:sym typeface="Quicksan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pic>
        <p:nvPicPr>
          <p:cNvPr id="238" name="Google Shape;238;p37"/>
          <p:cNvPicPr preferRelativeResize="0"/>
          <p:nvPr>
            <p:ph idx="2" type="pic"/>
          </p:nvPr>
        </p:nvPicPr>
        <p:blipFill rotWithShape="1">
          <a:blip r:embed="rId3">
            <a:alphaModFix/>
          </a:blip>
          <a:srcRect b="0" l="27767" r="27762" t="0"/>
          <a:stretch/>
        </p:blipFill>
        <p:spPr>
          <a:xfrm>
            <a:off x="5711758" y="0"/>
            <a:ext cx="3432300" cy="5143500"/>
          </a:xfrm>
          <a:prstGeom prst="roundRect">
            <a:avLst>
              <a:gd fmla="val 16667" name="adj"/>
            </a:avLst>
          </a:prstGeom>
        </p:spPr>
      </p:pic>
      <p:sp>
        <p:nvSpPr>
          <p:cNvPr id="239" name="Google Shape;239;p37"/>
          <p:cNvSpPr txBox="1"/>
          <p:nvPr>
            <p:ph type="title"/>
          </p:nvPr>
        </p:nvSpPr>
        <p:spPr>
          <a:xfrm>
            <a:off x="632175" y="650250"/>
            <a:ext cx="50460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134D57"/>
                </a:solidFill>
                <a:latin typeface="Balsamiq Sans"/>
                <a:ea typeface="Balsamiq Sans"/>
                <a:cs typeface="Balsamiq Sans"/>
                <a:sym typeface="Balsamiq Sans"/>
              </a:rPr>
              <a:t>Quality Education</a:t>
            </a:r>
            <a:endParaRPr>
              <a:solidFill>
                <a:srgbClr val="134D57"/>
              </a:solidFill>
              <a:latin typeface="Balsamiq Sans"/>
              <a:ea typeface="Balsamiq Sans"/>
              <a:cs typeface="Balsamiq Sans"/>
              <a:sym typeface="Balsamiq Sans"/>
            </a:endParaRPr>
          </a:p>
        </p:txBody>
      </p:sp>
      <p:sp>
        <p:nvSpPr>
          <p:cNvPr id="240" name="Google Shape;240;p37"/>
          <p:cNvSpPr txBox="1"/>
          <p:nvPr>
            <p:ph idx="1" type="subTitle"/>
          </p:nvPr>
        </p:nvSpPr>
        <p:spPr>
          <a:xfrm>
            <a:off x="642700" y="1562500"/>
            <a:ext cx="4337400" cy="1964700"/>
          </a:xfrm>
          <a:prstGeom prst="rect">
            <a:avLst/>
          </a:prstGeom>
        </p:spPr>
        <p:txBody>
          <a:bodyPr anchorCtr="0" anchor="t" bIns="91425" lIns="91425" spcFirstLastPara="1" rIns="91425" wrap="square" tIns="91425">
            <a:noAutofit/>
          </a:bodyPr>
          <a:lstStyle/>
          <a:p>
            <a:pPr indent="-311150" lvl="0" marL="457200" rtl="0" algn="l">
              <a:lnSpc>
                <a:spcPct val="110000"/>
              </a:lnSpc>
              <a:spcBef>
                <a:spcPts val="0"/>
              </a:spcBef>
              <a:spcAft>
                <a:spcPts val="0"/>
              </a:spcAft>
              <a:buClr>
                <a:srgbClr val="134D57"/>
              </a:buClr>
              <a:buSzPts val="1300"/>
              <a:buFont typeface="Quicksand Medium"/>
              <a:buChar char="●"/>
            </a:pPr>
            <a:r>
              <a:rPr lang="en">
                <a:solidFill>
                  <a:srgbClr val="134D57"/>
                </a:solidFill>
                <a:latin typeface="Quicksand Medium"/>
                <a:ea typeface="Quicksand Medium"/>
                <a:cs typeface="Quicksand Medium"/>
                <a:sym typeface="Quicksand Medium"/>
              </a:rPr>
              <a:t>Solution: </a:t>
            </a:r>
            <a:r>
              <a:rPr lang="en">
                <a:solidFill>
                  <a:srgbClr val="134D57"/>
                </a:solidFill>
                <a:latin typeface="Quicksand Medium"/>
                <a:ea typeface="Quicksand Medium"/>
                <a:cs typeface="Quicksand Medium"/>
                <a:sym typeface="Quicksand Medium"/>
              </a:rPr>
              <a:t>Technology Integrated</a:t>
            </a:r>
            <a:r>
              <a:rPr lang="en">
                <a:solidFill>
                  <a:srgbClr val="134D57"/>
                </a:solidFill>
                <a:latin typeface="Quicksand Medium"/>
                <a:ea typeface="Quicksand Medium"/>
                <a:cs typeface="Quicksand Medium"/>
                <a:sym typeface="Quicksand Medium"/>
              </a:rPr>
              <a:t> education</a:t>
            </a:r>
            <a:endParaRPr>
              <a:solidFill>
                <a:srgbClr val="134D57"/>
              </a:solidFill>
              <a:latin typeface="Quicksand Medium"/>
              <a:ea typeface="Quicksand Medium"/>
              <a:cs typeface="Quicksand Medium"/>
              <a:sym typeface="Quicksand Medium"/>
            </a:endParaRPr>
          </a:p>
          <a:p>
            <a:pPr indent="-311150" lvl="0" marL="457200" rtl="0" algn="l">
              <a:lnSpc>
                <a:spcPct val="110000"/>
              </a:lnSpc>
              <a:spcBef>
                <a:spcPts val="0"/>
              </a:spcBef>
              <a:spcAft>
                <a:spcPts val="0"/>
              </a:spcAft>
              <a:buClr>
                <a:srgbClr val="134D57"/>
              </a:buClr>
              <a:buSzPts val="1300"/>
              <a:buFont typeface="Quicksand Medium"/>
              <a:buChar char="●"/>
            </a:pPr>
            <a:r>
              <a:rPr lang="en">
                <a:solidFill>
                  <a:srgbClr val="134D57"/>
                </a:solidFill>
                <a:latin typeface="Quicksand Medium"/>
                <a:ea typeface="Quicksand Medium"/>
                <a:cs typeface="Quicksand Medium"/>
                <a:sym typeface="Quicksand Medium"/>
              </a:rPr>
              <a:t>Implementation: Teacher training and curriculum development</a:t>
            </a:r>
            <a:endParaRPr>
              <a:solidFill>
                <a:srgbClr val="134D57"/>
              </a:solidFill>
              <a:latin typeface="Quicksand Medium"/>
              <a:ea typeface="Quicksand Medium"/>
              <a:cs typeface="Quicksand Medium"/>
              <a:sym typeface="Quicksand Medium"/>
            </a:endParaRPr>
          </a:p>
          <a:p>
            <a:pPr indent="-311150" lvl="0" marL="457200" rtl="0" algn="l">
              <a:lnSpc>
                <a:spcPct val="110000"/>
              </a:lnSpc>
              <a:spcBef>
                <a:spcPts val="0"/>
              </a:spcBef>
              <a:spcAft>
                <a:spcPts val="0"/>
              </a:spcAft>
              <a:buClr>
                <a:srgbClr val="134D57"/>
              </a:buClr>
              <a:buSzPts val="1300"/>
              <a:buFont typeface="Quicksand Medium"/>
              <a:buChar char="●"/>
            </a:pPr>
            <a:r>
              <a:rPr lang="en">
                <a:solidFill>
                  <a:srgbClr val="134D57"/>
                </a:solidFill>
                <a:latin typeface="Quicksand Medium"/>
                <a:ea typeface="Quicksand Medium"/>
                <a:cs typeface="Quicksand Medium"/>
                <a:sym typeface="Quicksand Medium"/>
              </a:rPr>
              <a:t>Case Study: Transforming education through elearning platforms - A success story from ABC school district.</a:t>
            </a:r>
            <a:endParaRPr>
              <a:solidFill>
                <a:srgbClr val="134D57"/>
              </a:solidFill>
              <a:latin typeface="Quicksand Medium"/>
              <a:ea typeface="Quicksand Medium"/>
              <a:cs typeface="Quicksand Medium"/>
              <a:sym typeface="Quicksan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