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2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sh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y 3D concept art">
            <a:extLst>
              <a:ext uri="{FF2B5EF4-FFF2-40B4-BE49-F238E27FC236}">
                <a16:creationId xmlns:a16="http://schemas.microsoft.com/office/drawing/2014/main" id="{CE8287B0-C111-0775-A88E-2C59778A6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7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A9CA2-48F4-9038-1865-001D5779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 err="1"/>
              <a:t>DeFi</a:t>
            </a:r>
            <a:endParaRPr lang="en-ID" sz="10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E9BEF-20EA-7D0F-6966-364F84013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Hanif </a:t>
            </a:r>
            <a:r>
              <a:rPr lang="en-US" sz="3200" dirty="0" err="1"/>
              <a:t>Shafwan</a:t>
            </a:r>
            <a:r>
              <a:rPr lang="en-US" sz="3200" dirty="0"/>
              <a:t> </a:t>
            </a:r>
            <a:r>
              <a:rPr lang="en-US" sz="3200" dirty="0" err="1"/>
              <a:t>Mahib</a:t>
            </a:r>
            <a:r>
              <a:rPr lang="en-US" sz="3200" dirty="0"/>
              <a:t> -- 1103194150</a:t>
            </a:r>
            <a:endParaRPr lang="en-ID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92022-C016-D90F-2698-61E4559A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1220"/>
            <a:ext cx="10512552" cy="17882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Decentralized Finance </a:t>
            </a:r>
            <a:r>
              <a:rPr lang="en-US" sz="3600" dirty="0" err="1">
                <a:solidFill>
                  <a:schemeClr val="bg1"/>
                </a:solidFill>
              </a:rPr>
              <a:t>atau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disingkat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DeFi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adalah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ekosistem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aplikasi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keuangan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berbasis</a:t>
            </a:r>
            <a:r>
              <a:rPr lang="en-US" sz="3600" dirty="0">
                <a:solidFill>
                  <a:schemeClr val="bg1"/>
                </a:solidFill>
              </a:rPr>
              <a:t> blockchain yang </a:t>
            </a:r>
            <a:r>
              <a:rPr lang="en-US" sz="3600" dirty="0" err="1">
                <a:solidFill>
                  <a:schemeClr val="bg1"/>
                </a:solidFill>
              </a:rPr>
              <a:t>dapat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beroperasi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tanpa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otoritas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pusat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seperti</a:t>
            </a:r>
            <a:r>
              <a:rPr lang="en-US" sz="3600" dirty="0">
                <a:solidFill>
                  <a:schemeClr val="bg1"/>
                </a:solidFill>
              </a:rPr>
              <a:t> bank </a:t>
            </a:r>
            <a:r>
              <a:rPr lang="en-US" sz="3600" dirty="0" err="1">
                <a:solidFill>
                  <a:schemeClr val="bg1"/>
                </a:solidFill>
              </a:rPr>
              <a:t>atau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institusi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keuangan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lainnya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olusi Finansial | Simak Tips Berikut!">
            <a:extLst>
              <a:ext uri="{FF2B5EF4-FFF2-40B4-BE49-F238E27FC236}">
                <a16:creationId xmlns:a16="http://schemas.microsoft.com/office/drawing/2014/main" id="{C4E60523-B29B-9BFD-4BE6-70577DC9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76" y="641161"/>
            <a:ext cx="6934200" cy="36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D3AEB8-FFD0-4560-A42B-D0A33E1D6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0 h 5722227"/>
              <a:gd name="connsiteX1" fmla="*/ 910872 w 11040872"/>
              <a:gd name="connsiteY1" fmla="*/ 0 h 5722227"/>
              <a:gd name="connsiteX2" fmla="*/ 1821744 w 11040872"/>
              <a:gd name="connsiteY2" fmla="*/ 0 h 5722227"/>
              <a:gd name="connsiteX3" fmla="*/ 2511798 w 11040872"/>
              <a:gd name="connsiteY3" fmla="*/ 0 h 5722227"/>
              <a:gd name="connsiteX4" fmla="*/ 3312262 w 11040872"/>
              <a:gd name="connsiteY4" fmla="*/ 0 h 5722227"/>
              <a:gd name="connsiteX5" fmla="*/ 4002316 w 11040872"/>
              <a:gd name="connsiteY5" fmla="*/ 0 h 5722227"/>
              <a:gd name="connsiteX6" fmla="*/ 4692371 w 11040872"/>
              <a:gd name="connsiteY6" fmla="*/ 0 h 5722227"/>
              <a:gd name="connsiteX7" fmla="*/ 5382425 w 11040872"/>
              <a:gd name="connsiteY7" fmla="*/ 0 h 5722227"/>
              <a:gd name="connsiteX8" fmla="*/ 5741253 w 11040872"/>
              <a:gd name="connsiteY8" fmla="*/ 0 h 5722227"/>
              <a:gd name="connsiteX9" fmla="*/ 6541717 w 11040872"/>
              <a:gd name="connsiteY9" fmla="*/ 0 h 5722227"/>
              <a:gd name="connsiteX10" fmla="*/ 6900545 w 11040872"/>
              <a:gd name="connsiteY10" fmla="*/ 0 h 5722227"/>
              <a:gd name="connsiteX11" fmla="*/ 7590600 w 11040872"/>
              <a:gd name="connsiteY11" fmla="*/ 0 h 5722227"/>
              <a:gd name="connsiteX12" fmla="*/ 8501471 w 11040872"/>
              <a:gd name="connsiteY12" fmla="*/ 0 h 5722227"/>
              <a:gd name="connsiteX13" fmla="*/ 9412343 w 11040872"/>
              <a:gd name="connsiteY13" fmla="*/ 0 h 5722227"/>
              <a:gd name="connsiteX14" fmla="*/ 10212807 w 11040872"/>
              <a:gd name="connsiteY14" fmla="*/ 0 h 5722227"/>
              <a:gd name="connsiteX15" fmla="*/ 11040872 w 11040872"/>
              <a:gd name="connsiteY15" fmla="*/ 0 h 5722227"/>
              <a:gd name="connsiteX16" fmla="*/ 11040872 w 11040872"/>
              <a:gd name="connsiteY16" fmla="*/ 464136 h 5722227"/>
              <a:gd name="connsiteX17" fmla="*/ 11040872 w 11040872"/>
              <a:gd name="connsiteY17" fmla="*/ 1099939 h 5722227"/>
              <a:gd name="connsiteX18" fmla="*/ 11040872 w 11040872"/>
              <a:gd name="connsiteY18" fmla="*/ 1735742 h 5722227"/>
              <a:gd name="connsiteX19" fmla="*/ 11040872 w 11040872"/>
              <a:gd name="connsiteY19" fmla="*/ 2314323 h 5722227"/>
              <a:gd name="connsiteX20" fmla="*/ 11040872 w 11040872"/>
              <a:gd name="connsiteY20" fmla="*/ 3064570 h 5722227"/>
              <a:gd name="connsiteX21" fmla="*/ 11040872 w 11040872"/>
              <a:gd name="connsiteY21" fmla="*/ 3585929 h 5722227"/>
              <a:gd name="connsiteX22" fmla="*/ 11040872 w 11040872"/>
              <a:gd name="connsiteY22" fmla="*/ 4336176 h 5722227"/>
              <a:gd name="connsiteX23" fmla="*/ 11040872 w 11040872"/>
              <a:gd name="connsiteY23" fmla="*/ 4857535 h 5722227"/>
              <a:gd name="connsiteX24" fmla="*/ 11040872 w 11040872"/>
              <a:gd name="connsiteY24" fmla="*/ 5722227 h 5722227"/>
              <a:gd name="connsiteX25" fmla="*/ 10130000 w 11040872"/>
              <a:gd name="connsiteY25" fmla="*/ 5722227 h 5722227"/>
              <a:gd name="connsiteX26" fmla="*/ 9550354 w 11040872"/>
              <a:gd name="connsiteY26" fmla="*/ 5722227 h 5722227"/>
              <a:gd name="connsiteX27" fmla="*/ 8749891 w 11040872"/>
              <a:gd name="connsiteY27" fmla="*/ 5722227 h 5722227"/>
              <a:gd name="connsiteX28" fmla="*/ 8391063 w 11040872"/>
              <a:gd name="connsiteY28" fmla="*/ 5722227 h 5722227"/>
              <a:gd name="connsiteX29" fmla="*/ 7480191 w 11040872"/>
              <a:gd name="connsiteY29" fmla="*/ 5722227 h 5722227"/>
              <a:gd name="connsiteX30" fmla="*/ 6900545 w 11040872"/>
              <a:gd name="connsiteY30" fmla="*/ 5722227 h 5722227"/>
              <a:gd name="connsiteX31" fmla="*/ 6210491 w 11040872"/>
              <a:gd name="connsiteY31" fmla="*/ 5722227 h 5722227"/>
              <a:gd name="connsiteX32" fmla="*/ 5741253 w 11040872"/>
              <a:gd name="connsiteY32" fmla="*/ 5722227 h 5722227"/>
              <a:gd name="connsiteX33" fmla="*/ 4940790 w 11040872"/>
              <a:gd name="connsiteY33" fmla="*/ 5722227 h 5722227"/>
              <a:gd name="connsiteX34" fmla="*/ 4029918 w 11040872"/>
              <a:gd name="connsiteY34" fmla="*/ 5722227 h 5722227"/>
              <a:gd name="connsiteX35" fmla="*/ 3450273 w 11040872"/>
              <a:gd name="connsiteY35" fmla="*/ 5722227 h 5722227"/>
              <a:gd name="connsiteX36" fmla="*/ 2539401 w 11040872"/>
              <a:gd name="connsiteY36" fmla="*/ 5722227 h 5722227"/>
              <a:gd name="connsiteX37" fmla="*/ 1849346 w 11040872"/>
              <a:gd name="connsiteY37" fmla="*/ 5722227 h 5722227"/>
              <a:gd name="connsiteX38" fmla="*/ 938474 w 11040872"/>
              <a:gd name="connsiteY38" fmla="*/ 5722227 h 5722227"/>
              <a:gd name="connsiteX39" fmla="*/ 0 w 11040872"/>
              <a:gd name="connsiteY39" fmla="*/ 5722227 h 5722227"/>
              <a:gd name="connsiteX40" fmla="*/ 0 w 11040872"/>
              <a:gd name="connsiteY40" fmla="*/ 5200869 h 5722227"/>
              <a:gd name="connsiteX41" fmla="*/ 0 w 11040872"/>
              <a:gd name="connsiteY41" fmla="*/ 4507843 h 5722227"/>
              <a:gd name="connsiteX42" fmla="*/ 0 w 11040872"/>
              <a:gd name="connsiteY42" fmla="*/ 3814818 h 5722227"/>
              <a:gd name="connsiteX43" fmla="*/ 0 w 11040872"/>
              <a:gd name="connsiteY43" fmla="*/ 3064570 h 5722227"/>
              <a:gd name="connsiteX44" fmla="*/ 0 w 11040872"/>
              <a:gd name="connsiteY44" fmla="*/ 2600434 h 5722227"/>
              <a:gd name="connsiteX45" fmla="*/ 0 w 11040872"/>
              <a:gd name="connsiteY45" fmla="*/ 2136298 h 5722227"/>
              <a:gd name="connsiteX46" fmla="*/ 0 w 11040872"/>
              <a:gd name="connsiteY46" fmla="*/ 1386051 h 5722227"/>
              <a:gd name="connsiteX47" fmla="*/ 0 w 11040872"/>
              <a:gd name="connsiteY47" fmla="*/ 807470 h 5722227"/>
              <a:gd name="connsiteX48" fmla="*/ 0 w 11040872"/>
              <a:gd name="connsiteY48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0"/>
                </a:moveTo>
                <a:cubicBezTo>
                  <a:pt x="193592" y="6224"/>
                  <a:pt x="601481" y="42917"/>
                  <a:pt x="910872" y="0"/>
                </a:cubicBezTo>
                <a:cubicBezTo>
                  <a:pt x="1220263" y="-42917"/>
                  <a:pt x="1370975" y="12188"/>
                  <a:pt x="1821744" y="0"/>
                </a:cubicBezTo>
                <a:cubicBezTo>
                  <a:pt x="2272513" y="-12188"/>
                  <a:pt x="2243945" y="-6271"/>
                  <a:pt x="2511798" y="0"/>
                </a:cubicBezTo>
                <a:cubicBezTo>
                  <a:pt x="2779651" y="6271"/>
                  <a:pt x="2961954" y="-6589"/>
                  <a:pt x="3312262" y="0"/>
                </a:cubicBezTo>
                <a:cubicBezTo>
                  <a:pt x="3662570" y="6589"/>
                  <a:pt x="3695138" y="3008"/>
                  <a:pt x="4002316" y="0"/>
                </a:cubicBezTo>
                <a:cubicBezTo>
                  <a:pt x="4309494" y="-3008"/>
                  <a:pt x="4393447" y="-11115"/>
                  <a:pt x="4692371" y="0"/>
                </a:cubicBezTo>
                <a:cubicBezTo>
                  <a:pt x="4991295" y="11115"/>
                  <a:pt x="5213542" y="-5299"/>
                  <a:pt x="5382425" y="0"/>
                </a:cubicBezTo>
                <a:cubicBezTo>
                  <a:pt x="5551308" y="5299"/>
                  <a:pt x="5648021" y="11335"/>
                  <a:pt x="5741253" y="0"/>
                </a:cubicBezTo>
                <a:cubicBezTo>
                  <a:pt x="5834485" y="-11335"/>
                  <a:pt x="6259648" y="-13136"/>
                  <a:pt x="6541717" y="0"/>
                </a:cubicBezTo>
                <a:cubicBezTo>
                  <a:pt x="6823786" y="13136"/>
                  <a:pt x="6733802" y="-6108"/>
                  <a:pt x="6900545" y="0"/>
                </a:cubicBezTo>
                <a:cubicBezTo>
                  <a:pt x="7067288" y="6108"/>
                  <a:pt x="7323355" y="24168"/>
                  <a:pt x="7590600" y="0"/>
                </a:cubicBezTo>
                <a:cubicBezTo>
                  <a:pt x="7857845" y="-24168"/>
                  <a:pt x="8117504" y="38708"/>
                  <a:pt x="8501471" y="0"/>
                </a:cubicBezTo>
                <a:cubicBezTo>
                  <a:pt x="8885438" y="-38708"/>
                  <a:pt x="8998654" y="-37342"/>
                  <a:pt x="9412343" y="0"/>
                </a:cubicBezTo>
                <a:cubicBezTo>
                  <a:pt x="9826032" y="37342"/>
                  <a:pt x="9895725" y="7712"/>
                  <a:pt x="10212807" y="0"/>
                </a:cubicBezTo>
                <a:cubicBezTo>
                  <a:pt x="10529889" y="-7712"/>
                  <a:pt x="10868714" y="4378"/>
                  <a:pt x="11040872" y="0"/>
                </a:cubicBezTo>
                <a:cubicBezTo>
                  <a:pt x="11043731" y="126419"/>
                  <a:pt x="11023020" y="340205"/>
                  <a:pt x="11040872" y="464136"/>
                </a:cubicBezTo>
                <a:cubicBezTo>
                  <a:pt x="11058724" y="588067"/>
                  <a:pt x="11029141" y="954408"/>
                  <a:pt x="11040872" y="1099939"/>
                </a:cubicBezTo>
                <a:cubicBezTo>
                  <a:pt x="11052603" y="1245470"/>
                  <a:pt x="11062638" y="1462876"/>
                  <a:pt x="11040872" y="1735742"/>
                </a:cubicBezTo>
                <a:cubicBezTo>
                  <a:pt x="11019106" y="2008608"/>
                  <a:pt x="11024038" y="2070917"/>
                  <a:pt x="11040872" y="2314323"/>
                </a:cubicBezTo>
                <a:cubicBezTo>
                  <a:pt x="11057706" y="2557729"/>
                  <a:pt x="11069457" y="2766692"/>
                  <a:pt x="11040872" y="3064570"/>
                </a:cubicBezTo>
                <a:cubicBezTo>
                  <a:pt x="11012287" y="3362448"/>
                  <a:pt x="11046770" y="3457258"/>
                  <a:pt x="11040872" y="3585929"/>
                </a:cubicBezTo>
                <a:cubicBezTo>
                  <a:pt x="11034974" y="3714600"/>
                  <a:pt x="11008593" y="4061907"/>
                  <a:pt x="11040872" y="4336176"/>
                </a:cubicBezTo>
                <a:cubicBezTo>
                  <a:pt x="11073151" y="4610445"/>
                  <a:pt x="11024061" y="4741691"/>
                  <a:pt x="11040872" y="4857535"/>
                </a:cubicBezTo>
                <a:cubicBezTo>
                  <a:pt x="11057683" y="4973379"/>
                  <a:pt x="11061382" y="5390575"/>
                  <a:pt x="11040872" y="5722227"/>
                </a:cubicBezTo>
                <a:cubicBezTo>
                  <a:pt x="10705289" y="5754948"/>
                  <a:pt x="10500356" y="5715132"/>
                  <a:pt x="10130000" y="5722227"/>
                </a:cubicBezTo>
                <a:cubicBezTo>
                  <a:pt x="9759644" y="5729322"/>
                  <a:pt x="9690200" y="5718288"/>
                  <a:pt x="9550354" y="5722227"/>
                </a:cubicBezTo>
                <a:cubicBezTo>
                  <a:pt x="9410508" y="5726166"/>
                  <a:pt x="9085883" y="5714152"/>
                  <a:pt x="8749891" y="5722227"/>
                </a:cubicBezTo>
                <a:cubicBezTo>
                  <a:pt x="8413899" y="5730302"/>
                  <a:pt x="8487114" y="5705710"/>
                  <a:pt x="8391063" y="5722227"/>
                </a:cubicBezTo>
                <a:cubicBezTo>
                  <a:pt x="8295012" y="5738744"/>
                  <a:pt x="7670612" y="5701988"/>
                  <a:pt x="7480191" y="5722227"/>
                </a:cubicBezTo>
                <a:cubicBezTo>
                  <a:pt x="7289770" y="5742466"/>
                  <a:pt x="7167607" y="5741605"/>
                  <a:pt x="6900545" y="5722227"/>
                </a:cubicBezTo>
                <a:cubicBezTo>
                  <a:pt x="6633483" y="5702849"/>
                  <a:pt x="6439920" y="5728897"/>
                  <a:pt x="6210491" y="5722227"/>
                </a:cubicBezTo>
                <a:cubicBezTo>
                  <a:pt x="5981062" y="5715557"/>
                  <a:pt x="5915480" y="5731659"/>
                  <a:pt x="5741253" y="5722227"/>
                </a:cubicBezTo>
                <a:cubicBezTo>
                  <a:pt x="5567026" y="5712795"/>
                  <a:pt x="5278617" y="5707418"/>
                  <a:pt x="4940790" y="5722227"/>
                </a:cubicBezTo>
                <a:cubicBezTo>
                  <a:pt x="4602963" y="5737036"/>
                  <a:pt x="4321539" y="5753746"/>
                  <a:pt x="4029918" y="5722227"/>
                </a:cubicBezTo>
                <a:cubicBezTo>
                  <a:pt x="3738297" y="5690708"/>
                  <a:pt x="3717506" y="5732521"/>
                  <a:pt x="3450273" y="5722227"/>
                </a:cubicBezTo>
                <a:cubicBezTo>
                  <a:pt x="3183041" y="5711933"/>
                  <a:pt x="2913596" y="5698063"/>
                  <a:pt x="2539401" y="5722227"/>
                </a:cubicBezTo>
                <a:cubicBezTo>
                  <a:pt x="2165206" y="5746391"/>
                  <a:pt x="2032456" y="5707324"/>
                  <a:pt x="1849346" y="5722227"/>
                </a:cubicBezTo>
                <a:cubicBezTo>
                  <a:pt x="1666237" y="5737130"/>
                  <a:pt x="1209225" y="5720784"/>
                  <a:pt x="938474" y="5722227"/>
                </a:cubicBezTo>
                <a:cubicBezTo>
                  <a:pt x="667723" y="5723670"/>
                  <a:pt x="389175" y="5759320"/>
                  <a:pt x="0" y="5722227"/>
                </a:cubicBezTo>
                <a:cubicBezTo>
                  <a:pt x="-10554" y="5514969"/>
                  <a:pt x="-3520" y="5347189"/>
                  <a:pt x="0" y="5200869"/>
                </a:cubicBezTo>
                <a:cubicBezTo>
                  <a:pt x="3520" y="5054549"/>
                  <a:pt x="11246" y="4701970"/>
                  <a:pt x="0" y="4507843"/>
                </a:cubicBezTo>
                <a:cubicBezTo>
                  <a:pt x="-11246" y="4313716"/>
                  <a:pt x="10271" y="4091344"/>
                  <a:pt x="0" y="3814818"/>
                </a:cubicBezTo>
                <a:cubicBezTo>
                  <a:pt x="-10271" y="3538293"/>
                  <a:pt x="31723" y="3330628"/>
                  <a:pt x="0" y="3064570"/>
                </a:cubicBezTo>
                <a:cubicBezTo>
                  <a:pt x="-31723" y="2798512"/>
                  <a:pt x="-5483" y="2770126"/>
                  <a:pt x="0" y="2600434"/>
                </a:cubicBezTo>
                <a:cubicBezTo>
                  <a:pt x="5483" y="2430742"/>
                  <a:pt x="10642" y="2318769"/>
                  <a:pt x="0" y="2136298"/>
                </a:cubicBezTo>
                <a:cubicBezTo>
                  <a:pt x="-10642" y="1953827"/>
                  <a:pt x="-10005" y="1555188"/>
                  <a:pt x="0" y="1386051"/>
                </a:cubicBezTo>
                <a:cubicBezTo>
                  <a:pt x="10005" y="1216914"/>
                  <a:pt x="-22640" y="953234"/>
                  <a:pt x="0" y="807470"/>
                </a:cubicBezTo>
                <a:cubicBezTo>
                  <a:pt x="22640" y="661706"/>
                  <a:pt x="-32744" y="287432"/>
                  <a:pt x="0" y="0"/>
                </a:cubicBezTo>
                <a:close/>
              </a:path>
              <a:path w="11040872" h="5722227" stroke="0" extrusionOk="0">
                <a:moveTo>
                  <a:pt x="0" y="0"/>
                </a:moveTo>
                <a:cubicBezTo>
                  <a:pt x="169384" y="-10635"/>
                  <a:pt x="370826" y="9208"/>
                  <a:pt x="579646" y="0"/>
                </a:cubicBezTo>
                <a:cubicBezTo>
                  <a:pt x="788466" y="-9208"/>
                  <a:pt x="775343" y="6784"/>
                  <a:pt x="938474" y="0"/>
                </a:cubicBezTo>
                <a:cubicBezTo>
                  <a:pt x="1101605" y="-6784"/>
                  <a:pt x="1565487" y="3846"/>
                  <a:pt x="1849346" y="0"/>
                </a:cubicBezTo>
                <a:cubicBezTo>
                  <a:pt x="2133205" y="-3846"/>
                  <a:pt x="2146701" y="-4656"/>
                  <a:pt x="2428992" y="0"/>
                </a:cubicBezTo>
                <a:cubicBezTo>
                  <a:pt x="2711283" y="4656"/>
                  <a:pt x="2812175" y="-11466"/>
                  <a:pt x="3008638" y="0"/>
                </a:cubicBezTo>
                <a:cubicBezTo>
                  <a:pt x="3205101" y="11466"/>
                  <a:pt x="3727763" y="-32961"/>
                  <a:pt x="3919510" y="0"/>
                </a:cubicBezTo>
                <a:cubicBezTo>
                  <a:pt x="4111257" y="32961"/>
                  <a:pt x="4220253" y="-16430"/>
                  <a:pt x="4388747" y="0"/>
                </a:cubicBezTo>
                <a:cubicBezTo>
                  <a:pt x="4557241" y="16430"/>
                  <a:pt x="4940065" y="-21977"/>
                  <a:pt x="5299619" y="0"/>
                </a:cubicBezTo>
                <a:cubicBezTo>
                  <a:pt x="5659173" y="21977"/>
                  <a:pt x="5814444" y="26556"/>
                  <a:pt x="6210491" y="0"/>
                </a:cubicBezTo>
                <a:cubicBezTo>
                  <a:pt x="6606538" y="-26556"/>
                  <a:pt x="6659560" y="23104"/>
                  <a:pt x="6900545" y="0"/>
                </a:cubicBezTo>
                <a:cubicBezTo>
                  <a:pt x="7141530" y="-23104"/>
                  <a:pt x="7601869" y="-1869"/>
                  <a:pt x="7811417" y="0"/>
                </a:cubicBezTo>
                <a:cubicBezTo>
                  <a:pt x="8020965" y="1869"/>
                  <a:pt x="8256088" y="4201"/>
                  <a:pt x="8391063" y="0"/>
                </a:cubicBezTo>
                <a:cubicBezTo>
                  <a:pt x="8526038" y="-4201"/>
                  <a:pt x="8809082" y="7677"/>
                  <a:pt x="8970709" y="0"/>
                </a:cubicBezTo>
                <a:cubicBezTo>
                  <a:pt x="9132336" y="-7677"/>
                  <a:pt x="9528709" y="5380"/>
                  <a:pt x="9771172" y="0"/>
                </a:cubicBezTo>
                <a:cubicBezTo>
                  <a:pt x="10013635" y="-5380"/>
                  <a:pt x="10199269" y="-15922"/>
                  <a:pt x="10350818" y="0"/>
                </a:cubicBezTo>
                <a:cubicBezTo>
                  <a:pt x="10502367" y="15922"/>
                  <a:pt x="10835478" y="-34311"/>
                  <a:pt x="11040872" y="0"/>
                </a:cubicBezTo>
                <a:cubicBezTo>
                  <a:pt x="11027923" y="269490"/>
                  <a:pt x="11030065" y="500130"/>
                  <a:pt x="11040872" y="750248"/>
                </a:cubicBezTo>
                <a:cubicBezTo>
                  <a:pt x="11051679" y="1000366"/>
                  <a:pt x="11044602" y="1104921"/>
                  <a:pt x="11040872" y="1443273"/>
                </a:cubicBezTo>
                <a:cubicBezTo>
                  <a:pt x="11037142" y="1781626"/>
                  <a:pt x="11028369" y="1985731"/>
                  <a:pt x="11040872" y="2136298"/>
                </a:cubicBezTo>
                <a:cubicBezTo>
                  <a:pt x="11053375" y="2286866"/>
                  <a:pt x="11023547" y="2489209"/>
                  <a:pt x="11040872" y="2600434"/>
                </a:cubicBezTo>
                <a:cubicBezTo>
                  <a:pt x="11058197" y="2711659"/>
                  <a:pt x="11064151" y="2890371"/>
                  <a:pt x="11040872" y="3121793"/>
                </a:cubicBezTo>
                <a:cubicBezTo>
                  <a:pt x="11017593" y="3353215"/>
                  <a:pt x="11033741" y="3662012"/>
                  <a:pt x="11040872" y="3814818"/>
                </a:cubicBezTo>
                <a:cubicBezTo>
                  <a:pt x="11048003" y="3967624"/>
                  <a:pt x="11043927" y="4184559"/>
                  <a:pt x="11040872" y="4393399"/>
                </a:cubicBezTo>
                <a:cubicBezTo>
                  <a:pt x="11037817" y="4602239"/>
                  <a:pt x="11027191" y="4773425"/>
                  <a:pt x="11040872" y="4914757"/>
                </a:cubicBezTo>
                <a:cubicBezTo>
                  <a:pt x="11054553" y="5056089"/>
                  <a:pt x="11025188" y="5370964"/>
                  <a:pt x="11040872" y="5722227"/>
                </a:cubicBezTo>
                <a:cubicBezTo>
                  <a:pt x="10837462" y="5714031"/>
                  <a:pt x="10531754" y="5749541"/>
                  <a:pt x="10350818" y="5722227"/>
                </a:cubicBezTo>
                <a:cubicBezTo>
                  <a:pt x="10169882" y="5694913"/>
                  <a:pt x="9832506" y="5739195"/>
                  <a:pt x="9660763" y="5722227"/>
                </a:cubicBezTo>
                <a:cubicBezTo>
                  <a:pt x="9489020" y="5705259"/>
                  <a:pt x="9334558" y="5741830"/>
                  <a:pt x="9191526" y="5722227"/>
                </a:cubicBezTo>
                <a:cubicBezTo>
                  <a:pt x="9048494" y="5702624"/>
                  <a:pt x="8640605" y="5761665"/>
                  <a:pt x="8391063" y="5722227"/>
                </a:cubicBezTo>
                <a:cubicBezTo>
                  <a:pt x="8141521" y="5682789"/>
                  <a:pt x="8132030" y="5733336"/>
                  <a:pt x="7921826" y="5722227"/>
                </a:cubicBezTo>
                <a:cubicBezTo>
                  <a:pt x="7711622" y="5711118"/>
                  <a:pt x="7445489" y="5693555"/>
                  <a:pt x="7121362" y="5722227"/>
                </a:cubicBezTo>
                <a:cubicBezTo>
                  <a:pt x="6797235" y="5750899"/>
                  <a:pt x="6940489" y="5715190"/>
                  <a:pt x="6762534" y="5722227"/>
                </a:cubicBezTo>
                <a:cubicBezTo>
                  <a:pt x="6584579" y="5729264"/>
                  <a:pt x="6249483" y="5715060"/>
                  <a:pt x="5962071" y="5722227"/>
                </a:cubicBezTo>
                <a:cubicBezTo>
                  <a:pt x="5674659" y="5729394"/>
                  <a:pt x="5697457" y="5741242"/>
                  <a:pt x="5492834" y="5722227"/>
                </a:cubicBezTo>
                <a:cubicBezTo>
                  <a:pt x="5288211" y="5703212"/>
                  <a:pt x="5223354" y="5727530"/>
                  <a:pt x="5134005" y="5722227"/>
                </a:cubicBezTo>
                <a:cubicBezTo>
                  <a:pt x="5044656" y="5716924"/>
                  <a:pt x="4805771" y="5744749"/>
                  <a:pt x="4664768" y="5722227"/>
                </a:cubicBezTo>
                <a:cubicBezTo>
                  <a:pt x="4523765" y="5699705"/>
                  <a:pt x="4188901" y="5702568"/>
                  <a:pt x="3864305" y="5722227"/>
                </a:cubicBezTo>
                <a:cubicBezTo>
                  <a:pt x="3539709" y="5741886"/>
                  <a:pt x="3626652" y="5738369"/>
                  <a:pt x="3395068" y="5722227"/>
                </a:cubicBezTo>
                <a:cubicBezTo>
                  <a:pt x="3163484" y="5706085"/>
                  <a:pt x="3169858" y="5716523"/>
                  <a:pt x="3036240" y="5722227"/>
                </a:cubicBezTo>
                <a:cubicBezTo>
                  <a:pt x="2902622" y="5727931"/>
                  <a:pt x="2693943" y="5714168"/>
                  <a:pt x="2567003" y="5722227"/>
                </a:cubicBezTo>
                <a:cubicBezTo>
                  <a:pt x="2440063" y="5730286"/>
                  <a:pt x="2221419" y="5730788"/>
                  <a:pt x="1987357" y="5722227"/>
                </a:cubicBezTo>
                <a:cubicBezTo>
                  <a:pt x="1753295" y="5713666"/>
                  <a:pt x="1455082" y="5742374"/>
                  <a:pt x="1297302" y="5722227"/>
                </a:cubicBezTo>
                <a:cubicBezTo>
                  <a:pt x="1139522" y="5702080"/>
                  <a:pt x="1004973" y="5737277"/>
                  <a:pt x="828065" y="5722227"/>
                </a:cubicBezTo>
                <a:cubicBezTo>
                  <a:pt x="651157" y="5707177"/>
                  <a:pt x="277792" y="5734769"/>
                  <a:pt x="0" y="5722227"/>
                </a:cubicBezTo>
                <a:cubicBezTo>
                  <a:pt x="-17642" y="5580983"/>
                  <a:pt x="-4355" y="5260240"/>
                  <a:pt x="0" y="5086424"/>
                </a:cubicBezTo>
                <a:cubicBezTo>
                  <a:pt x="4355" y="4912608"/>
                  <a:pt x="-9208" y="4615040"/>
                  <a:pt x="0" y="4450621"/>
                </a:cubicBezTo>
                <a:cubicBezTo>
                  <a:pt x="9208" y="4286202"/>
                  <a:pt x="21220" y="3942849"/>
                  <a:pt x="0" y="3814818"/>
                </a:cubicBezTo>
                <a:cubicBezTo>
                  <a:pt x="-21220" y="3686787"/>
                  <a:pt x="24895" y="3410535"/>
                  <a:pt x="0" y="3179015"/>
                </a:cubicBezTo>
                <a:cubicBezTo>
                  <a:pt x="-24895" y="2947495"/>
                  <a:pt x="-4041" y="2734935"/>
                  <a:pt x="0" y="2600434"/>
                </a:cubicBezTo>
                <a:cubicBezTo>
                  <a:pt x="4041" y="2465933"/>
                  <a:pt x="-17582" y="2241550"/>
                  <a:pt x="0" y="1907409"/>
                </a:cubicBezTo>
                <a:cubicBezTo>
                  <a:pt x="17582" y="1573269"/>
                  <a:pt x="21210" y="1537696"/>
                  <a:pt x="0" y="1271606"/>
                </a:cubicBezTo>
                <a:cubicBezTo>
                  <a:pt x="-21210" y="1005516"/>
                  <a:pt x="13869" y="47833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99A8B-E08C-E032-2467-C4970CA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Ada </a:t>
            </a:r>
            <a:r>
              <a:rPr lang="en-US" sz="6600" dirty="0" err="1">
                <a:solidFill>
                  <a:schemeClr val="bg1"/>
                </a:solidFill>
              </a:rPr>
              <a:t>beberapa</a:t>
            </a:r>
            <a:r>
              <a:rPr lang="en-US" sz="6600" dirty="0">
                <a:solidFill>
                  <a:schemeClr val="bg1"/>
                </a:solidFill>
              </a:rPr>
              <a:t> platform </a:t>
            </a:r>
            <a:r>
              <a:rPr lang="en-US" sz="6600" dirty="0" err="1">
                <a:solidFill>
                  <a:schemeClr val="bg1"/>
                </a:solidFill>
              </a:rPr>
              <a:t>DeFi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FB78B-4E96-F6FD-D6C0-74378B5BC22D}"/>
              </a:ext>
            </a:extLst>
          </p:cNvPr>
          <p:cNvSpPr txBox="1"/>
          <p:nvPr/>
        </p:nvSpPr>
        <p:spPr>
          <a:xfrm>
            <a:off x="1364974" y="2837944"/>
            <a:ext cx="2111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b="1" dirty="0">
                <a:solidFill>
                  <a:srgbClr val="B02B33"/>
                </a:solidFill>
                <a:latin typeface="Merriweather" panose="00000500000000000000" pitchFamily="2" charset="0"/>
              </a:rPr>
              <a:t>Maker</a:t>
            </a:r>
            <a:endParaRPr lang="en-ID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erriweather" panose="020B0604020202020204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b="1" dirty="0" err="1">
                <a:solidFill>
                  <a:srgbClr val="B02B33"/>
                </a:solidFill>
                <a:latin typeface="Merriweather" panose="00000500000000000000" pitchFamily="2" charset="0"/>
              </a:rPr>
              <a:t>Uniswap</a:t>
            </a:r>
            <a:r>
              <a:rPr lang="en-ID" b="1" dirty="0">
                <a:solidFill>
                  <a:srgbClr val="B02B33"/>
                </a:solidFill>
                <a:latin typeface="Merriweather" panose="00000500000000000000" pitchFamily="2" charset="0"/>
              </a:rPr>
              <a:t> </a:t>
            </a:r>
            <a:endParaRPr lang="en-ID" b="1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b="1" dirty="0">
                <a:solidFill>
                  <a:srgbClr val="B02B33"/>
                </a:solidFill>
                <a:latin typeface="Merriweather" panose="00000500000000000000" pitchFamily="2" charset="0"/>
              </a:rPr>
              <a:t>Curve Finance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  <a:latin typeface="Merriweather" panose="020B06040202020202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b="1" dirty="0" err="1">
                <a:solidFill>
                  <a:srgbClr val="C00000"/>
                </a:solidFill>
                <a:latin typeface="Merriweather" panose="020B0604020202020204" pitchFamily="2" charset="0"/>
              </a:rPr>
              <a:t>Sushiswap</a:t>
            </a:r>
            <a:r>
              <a:rPr lang="en-ID" b="1" dirty="0">
                <a:solidFill>
                  <a:srgbClr val="C00000"/>
                </a:solidFill>
                <a:latin typeface="Merriweather" panose="020B0604020202020204" pitchFamily="2" charset="0"/>
              </a:rPr>
              <a:t> </a:t>
            </a:r>
            <a:endParaRPr lang="en-ID" b="1" i="0" u="none" strike="noStrike" dirty="0">
              <a:solidFill>
                <a:srgbClr val="C00000"/>
              </a:solidFill>
              <a:effectLst/>
              <a:latin typeface="Merriweather" panose="020B060402020202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D" b="1" i="0" dirty="0">
              <a:solidFill>
                <a:srgbClr val="222222"/>
              </a:solidFill>
              <a:effectLst/>
              <a:latin typeface="Merriweather" panose="020B060402020202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D" dirty="0"/>
          </a:p>
        </p:txBody>
      </p:sp>
      <p:pic>
        <p:nvPicPr>
          <p:cNvPr id="2050" name="Picture 2" descr="Maker (MKR) - The Giving Block">
            <a:extLst>
              <a:ext uri="{FF2B5EF4-FFF2-40B4-BE49-F238E27FC236}">
                <a16:creationId xmlns:a16="http://schemas.microsoft.com/office/drawing/2014/main" id="{BB2DA5DA-B277-A7F4-EE07-65935FD1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82" y="3202437"/>
            <a:ext cx="1424485" cy="142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 is looking into Uniswap, the leading decentralized exchange - TechStory">
            <a:extLst>
              <a:ext uri="{FF2B5EF4-FFF2-40B4-BE49-F238E27FC236}">
                <a16:creationId xmlns:a16="http://schemas.microsoft.com/office/drawing/2014/main" id="{EF04F337-E5FF-1697-AB70-4DFBF7A1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39" y="3201012"/>
            <a:ext cx="1582187" cy="15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diksi Harga Curve DAO Token (CRV) 2022 - 2025 | Prasm">
            <a:extLst>
              <a:ext uri="{FF2B5EF4-FFF2-40B4-BE49-F238E27FC236}">
                <a16:creationId xmlns:a16="http://schemas.microsoft.com/office/drawing/2014/main" id="{0599EC58-37BF-5E76-12DD-6F888DBB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20" y="3201011"/>
            <a:ext cx="1582187" cy="15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shiSwap (@SushiSwap) / Twitter">
            <a:extLst>
              <a:ext uri="{FF2B5EF4-FFF2-40B4-BE49-F238E27FC236}">
                <a16:creationId xmlns:a16="http://schemas.microsoft.com/office/drawing/2014/main" id="{C83EB0E7-D567-90C6-A0B5-3207CA3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379" y="3201011"/>
            <a:ext cx="1582187" cy="15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B3504-0612-A012-35EF-A2F85128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Maker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D3977-DF98-A559-E341-008F5E35FC2F}"/>
              </a:ext>
            </a:extLst>
          </p:cNvPr>
          <p:cNvSpPr txBox="1"/>
          <p:nvPr/>
        </p:nvSpPr>
        <p:spPr>
          <a:xfrm>
            <a:off x="1117091" y="2607733"/>
            <a:ext cx="10160509" cy="29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MakerDAO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didukung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Ethereum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platform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Posisi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Hutang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Agunan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(CDP)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terdesentralisasi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mendukung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stablecoin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DAI, yang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bertujuan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untuk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mempertahankan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nilainya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satu-ke-satu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dengan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dolar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AS.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Total Value Locked 	: $7.67B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Community Following	: ± 190,400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Blockchain		: Ethereum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Sector			: Lending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829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CB41-61BC-A065-23AD-6EE6E6DD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Uniswap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B537-F907-E355-B8CB-F4AA54C9C2E7}"/>
              </a:ext>
            </a:extLst>
          </p:cNvPr>
          <p:cNvSpPr txBox="1"/>
          <p:nvPr/>
        </p:nvSpPr>
        <p:spPr>
          <a:xfrm>
            <a:off x="1117091" y="2607733"/>
            <a:ext cx="10160509" cy="29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Uniswap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pertukaran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terdesentralisasi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di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jaringan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Ethereum yang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memungkinkan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pengguna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untuk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memperdagangkan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token ERC20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secara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mandiri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dan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cepat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Total Value Locked 	: $7.04B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Community Following	: ± 718,000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Blockchain		: Ethereum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Sector			: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DEXes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3120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CB41-61BC-A065-23AD-6EE6E6DD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Curve Finance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9DF6B-D971-2CBC-BF08-A9D29A44A647}"/>
              </a:ext>
            </a:extLst>
          </p:cNvPr>
          <p:cNvSpPr txBox="1"/>
          <p:nvPr/>
        </p:nvSpPr>
        <p:spPr>
          <a:xfrm>
            <a:off x="1117091" y="2607733"/>
            <a:ext cx="10160509" cy="25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Curve finance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protokol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pertukaran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terdesentralisasi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di mana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pengguna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dapat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menukar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dan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memperdagangkan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aset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berbasis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Ethereum.</a:t>
            </a:r>
          </a:p>
          <a:p>
            <a:pPr algn="just"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Total Value Locked 	: $4.90B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Community Following	: ± 205,000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Blockchain		: Ethereum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Sector			: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DEXes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90963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E4F5-B569-1221-5650-BCD2D4DA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Sushiswap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D2CDD-64A8-CBC0-78FC-4D0FDA5637C7}"/>
              </a:ext>
            </a:extLst>
          </p:cNvPr>
          <p:cNvSpPr txBox="1"/>
          <p:nvPr/>
        </p:nvSpPr>
        <p:spPr>
          <a:xfrm>
            <a:off x="1117091" y="2607733"/>
            <a:ext cx="10160509" cy="29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Sushiswap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adalah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pembuat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pasar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otomatis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(AMM)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berdasarkan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kode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Uniswap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.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Ini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berarti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memungkinkan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pengguna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memperdagangkan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aset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digital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tanpa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otoritas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pusat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yang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mengelola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perdagangan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Total Value Locked 	: $378.0M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Community Following	: ± 164,000</a:t>
            </a:r>
          </a:p>
          <a:p>
            <a:pPr>
              <a:lnSpc>
                <a:spcPct val="150000"/>
              </a:lnSpc>
            </a:pP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Blockchain		: Ethereum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Sector			: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DEXes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15492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A302-E4FD-DC8F-CC88-399CFC04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Dari </a:t>
            </a:r>
            <a:r>
              <a:rPr lang="en-US" sz="6600" dirty="0" err="1">
                <a:solidFill>
                  <a:schemeClr val="bg1"/>
                </a:solidFill>
              </a:rPr>
              <a:t>Beberapa</a:t>
            </a:r>
            <a:r>
              <a:rPr lang="en-US" sz="6600" dirty="0">
                <a:solidFill>
                  <a:schemeClr val="bg1"/>
                </a:solidFill>
              </a:rPr>
              <a:t> platform </a:t>
            </a:r>
            <a:r>
              <a:rPr lang="en-US" sz="6600" dirty="0" err="1">
                <a:solidFill>
                  <a:schemeClr val="bg1"/>
                </a:solidFill>
              </a:rPr>
              <a:t>DeFi</a:t>
            </a:r>
            <a:r>
              <a:rPr lang="en-US" sz="6600" dirty="0">
                <a:solidFill>
                  <a:schemeClr val="bg1"/>
                </a:solidFill>
              </a:rPr>
              <a:t> yang </a:t>
            </a:r>
            <a:r>
              <a:rPr lang="en-US" sz="6600" dirty="0" err="1">
                <a:solidFill>
                  <a:schemeClr val="bg1"/>
                </a:solidFill>
              </a:rPr>
              <a:t>terbaik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95705-4DF8-218A-3A9C-56BBAE7E76CB}"/>
              </a:ext>
            </a:extLst>
          </p:cNvPr>
          <p:cNvSpPr txBox="1"/>
          <p:nvPr/>
        </p:nvSpPr>
        <p:spPr>
          <a:xfrm>
            <a:off x="1117092" y="3459892"/>
            <a:ext cx="10160509" cy="87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Kenapa</a:t>
            </a:r>
            <a:r>
              <a:rPr lang="en-US" b="1" dirty="0">
                <a:solidFill>
                  <a:srgbClr val="252324"/>
                </a:solidFill>
                <a:latin typeface="Merriweather" panose="00000500000000000000" pitchFamily="2" charset="0"/>
              </a:rPr>
              <a:t> Maker? Karena </a:t>
            </a:r>
            <a:r>
              <a:rPr lang="en-ID" b="1" i="0" dirty="0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Total Value Locked paling </a:t>
            </a:r>
            <a:r>
              <a:rPr lang="en-ID" b="1" i="0" dirty="0" err="1">
                <a:solidFill>
                  <a:srgbClr val="252324"/>
                </a:solidFill>
                <a:effectLst/>
                <a:latin typeface="Merriweather" panose="00000500000000000000" pitchFamily="2" charset="0"/>
              </a:rPr>
              <a:t>besar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, fee pada maker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kecil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, dan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adanya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fitur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simpan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 </a:t>
            </a:r>
            <a:r>
              <a:rPr lang="en-ID" b="1" dirty="0" err="1">
                <a:solidFill>
                  <a:srgbClr val="252324"/>
                </a:solidFill>
                <a:latin typeface="Merriweather" panose="00000500000000000000" pitchFamily="2" charset="0"/>
              </a:rPr>
              <a:t>pinjam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. </a:t>
            </a:r>
            <a:r>
              <a:rPr lang="en-US" b="1" dirty="0">
                <a:solidFill>
                  <a:srgbClr val="252324"/>
                </a:solidFill>
                <a:latin typeface="Merriweather" panose="00000500000000000000" pitchFamily="2" charset="0"/>
              </a:rPr>
              <a:t> </a:t>
            </a:r>
            <a:r>
              <a:rPr lang="en-ID" b="1" dirty="0">
                <a:solidFill>
                  <a:srgbClr val="252324"/>
                </a:solidFill>
                <a:latin typeface="Merriweather" panose="00000500000000000000" pitchFamily="2" charset="0"/>
              </a:rPr>
              <a:t> 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8D8B5-D398-2BBA-EF10-2664B58CC570}"/>
              </a:ext>
            </a:extLst>
          </p:cNvPr>
          <p:cNvSpPr txBox="1"/>
          <p:nvPr/>
        </p:nvSpPr>
        <p:spPr>
          <a:xfrm>
            <a:off x="1117092" y="2443031"/>
            <a:ext cx="36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masis MT Pro Black" panose="020B0604020202020204" pitchFamily="18" charset="0"/>
              </a:rPr>
              <a:t>Maker</a:t>
            </a:r>
            <a:endParaRPr lang="en-ID" sz="6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0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187F-A881-9FA4-6DF0-A222EF4C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03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Black</vt:lpstr>
      <vt:lpstr>Arial</vt:lpstr>
      <vt:lpstr>Merriweather</vt:lpstr>
      <vt:lpstr>Sakkal Majalla</vt:lpstr>
      <vt:lpstr>Wingdings</vt:lpstr>
      <vt:lpstr>SketchyVTI</vt:lpstr>
      <vt:lpstr>DeFi</vt:lpstr>
      <vt:lpstr>Decentralized Finance atau yang disingkat dengan DeFi adalah ekosistem aplikasi keuangan berbasis blockchain yang dapat beroperasi tanpa otoritas pusat seperti bank atau institusi keuangan lainnya.</vt:lpstr>
      <vt:lpstr>Ada beberapa platform DeFi</vt:lpstr>
      <vt:lpstr>Maker</vt:lpstr>
      <vt:lpstr>Uniswap</vt:lpstr>
      <vt:lpstr>Curve Finance</vt:lpstr>
      <vt:lpstr>Sushiswap</vt:lpstr>
      <vt:lpstr>Dari Beberapa platform DeFi yang terbaik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</dc:title>
  <dc:creator>HANIF SHAFWAN MAHIB</dc:creator>
  <cp:lastModifiedBy>HANIF SHAFWAN MAHIB</cp:lastModifiedBy>
  <cp:revision>2</cp:revision>
  <dcterms:created xsi:type="dcterms:W3CDTF">2022-06-25T15:28:18Z</dcterms:created>
  <dcterms:modified xsi:type="dcterms:W3CDTF">2022-06-25T16:07:25Z</dcterms:modified>
</cp:coreProperties>
</file>