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517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jvprceCj8/aqRaG+hKjZUYmW2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7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88b92fa16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d88b92fa1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8781378e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8781378e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d8781378e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1919" y="-1257874"/>
            <a:ext cx="4351339" cy="105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6047" y="1956255"/>
            <a:ext cx="5811839" cy="262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800660" y="-597109"/>
            <a:ext cx="5811839" cy="773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ctrTitle"/>
          </p:nvPr>
        </p:nvSpPr>
        <p:spPr>
          <a:xfrm>
            <a:off x="914638" y="1122363"/>
            <a:ext cx="1036589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ubTitle" idx="1"/>
          </p:nvPr>
        </p:nvSpPr>
        <p:spPr>
          <a:xfrm>
            <a:off x="1524397" y="3602039"/>
            <a:ext cx="9146381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body" idx="1"/>
          </p:nvPr>
        </p:nvSpPr>
        <p:spPr>
          <a:xfrm>
            <a:off x="838419" y="1825625"/>
            <a:ext cx="10518338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832068" y="1709744"/>
            <a:ext cx="1051833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832068" y="4589469"/>
            <a:ext cx="1051833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838418" y="1825625"/>
            <a:ext cx="518294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2"/>
          </p:nvPr>
        </p:nvSpPr>
        <p:spPr>
          <a:xfrm>
            <a:off x="6173808" y="1825625"/>
            <a:ext cx="518294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840007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840008" y="1681163"/>
            <a:ext cx="515913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2"/>
          </p:nvPr>
        </p:nvSpPr>
        <p:spPr>
          <a:xfrm>
            <a:off x="840008" y="2505075"/>
            <a:ext cx="515913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3"/>
          </p:nvPr>
        </p:nvSpPr>
        <p:spPr>
          <a:xfrm>
            <a:off x="6173812" y="1681163"/>
            <a:ext cx="518453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4"/>
          </p:nvPr>
        </p:nvSpPr>
        <p:spPr>
          <a:xfrm>
            <a:off x="6173812" y="2505075"/>
            <a:ext cx="518453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4538" y="987431"/>
            <a:ext cx="617380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40007" y="2057401"/>
            <a:ext cx="393326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4538" y="987431"/>
            <a:ext cx="617380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40007" y="2057401"/>
            <a:ext cx="393326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419" y="1825625"/>
            <a:ext cx="10518338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weii/CSCI3303FinalProjec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fork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ratospark/food-101-keras" TargetMode="External"/><Relationship Id="rId5" Type="http://schemas.openxmlformats.org/officeDocument/2006/relationships/hyperlink" Target="https://github.com/gabrielilharco/snap-n-eat" TargetMode="External"/><Relationship Id="rId4" Type="http://schemas.openxmlformats.org/officeDocument/2006/relationships/hyperlink" Target="https://world.openfoodfact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23686" y="-312516"/>
            <a:ext cx="2246073" cy="22454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636399" y="-144876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203899" y="1571529"/>
            <a:ext cx="1319063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-135842" y="2481617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480490" y="28338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439950" y="-685187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34690" y="4228501"/>
            <a:ext cx="1130533" cy="1130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34687" y="4429124"/>
            <a:ext cx="2798985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23687" y="5404455"/>
            <a:ext cx="1351540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375381" y="5533920"/>
            <a:ext cx="1894581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3973623" y="5808599"/>
            <a:ext cx="1894581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335320" y="373396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3081464" y="4306415"/>
            <a:ext cx="245484" cy="245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2631293" y="375401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489205" y="353697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243721" y="491645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489209" y="15675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6458784" y="1932972"/>
            <a:ext cx="5947500" cy="2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Food Image Classifier and Food Nutrition Analyzer</a:t>
            </a:r>
            <a:endParaRPr sz="28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06" name="Google Shape;106;p1"/>
          <p:cNvCxnSpPr/>
          <p:nvPr/>
        </p:nvCxnSpPr>
        <p:spPr>
          <a:xfrm>
            <a:off x="6621552" y="4054567"/>
            <a:ext cx="4655319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"/>
          <p:cNvSpPr txBox="1"/>
          <p:nvPr/>
        </p:nvSpPr>
        <p:spPr>
          <a:xfrm>
            <a:off x="6621552" y="4229222"/>
            <a:ext cx="43199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Hanwei Peng (hp2166)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Zijing Sun (zs2198)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9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303" name="Google Shape;303;p9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9"/>
          <p:cNvSpPr txBox="1"/>
          <p:nvPr/>
        </p:nvSpPr>
        <p:spPr>
          <a:xfrm>
            <a:off x="490194" y="425508"/>
            <a:ext cx="59927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Approach</a:t>
            </a:r>
            <a:endParaRPr/>
          </a:p>
        </p:txBody>
      </p:sp>
      <p:sp>
        <p:nvSpPr>
          <p:cNvPr id="321" name="Google Shape;321;p9"/>
          <p:cNvSpPr txBox="1"/>
          <p:nvPr/>
        </p:nvSpPr>
        <p:spPr>
          <a:xfrm>
            <a:off x="580489" y="1703784"/>
            <a:ext cx="90534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 dirty="0">
                <a:solidFill>
                  <a:srgbClr val="212121"/>
                </a:solidFill>
              </a:rPr>
              <a:t>Low accuracy</a:t>
            </a:r>
            <a:endParaRPr sz="2400" dirty="0">
              <a:solidFill>
                <a:srgbClr val="21212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12121"/>
                </a:solidFill>
              </a:rPr>
              <a:t>change model (</a:t>
            </a:r>
            <a:r>
              <a:rPr lang="en-US" sz="2400" dirty="0" err="1">
                <a:solidFill>
                  <a:srgbClr val="212121"/>
                </a:solidFill>
              </a:rPr>
              <a:t>ResNet</a:t>
            </a:r>
            <a:r>
              <a:rPr lang="en-US" sz="2400" dirty="0">
                <a:solidFill>
                  <a:srgbClr val="212121"/>
                </a:solidFill>
              </a:rPr>
              <a:t> 0.8135       </a:t>
            </a:r>
            <a:r>
              <a:rPr lang="en-US" sz="2400">
                <a:solidFill>
                  <a:srgbClr val="212121"/>
                </a:solidFill>
              </a:rPr>
              <a:t>InceptionV3 0.8701 </a:t>
            </a:r>
            <a:r>
              <a:rPr lang="en-US" sz="2400" dirty="0">
                <a:solidFill>
                  <a:srgbClr val="212121"/>
                </a:solidFill>
              </a:rPr>
              <a:t>)</a:t>
            </a:r>
            <a:endParaRPr sz="2400" dirty="0">
              <a:solidFill>
                <a:srgbClr val="21212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212121"/>
                </a:solidFill>
              </a:rPr>
              <a:t>adjust hyperparameter</a:t>
            </a:r>
            <a:endParaRPr sz="2400" dirty="0">
              <a:solidFill>
                <a:srgbClr val="21212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12121"/>
              </a:solidFill>
            </a:endParaRPr>
          </a:p>
        </p:txBody>
      </p:sp>
      <p:cxnSp>
        <p:nvCxnSpPr>
          <p:cNvPr id="322" name="Google Shape;322;p9"/>
          <p:cNvCxnSpPr/>
          <p:nvPr/>
        </p:nvCxnSpPr>
        <p:spPr>
          <a:xfrm>
            <a:off x="5374290" y="2617679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3" name="Google Shape;32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738" y="3526925"/>
            <a:ext cx="45148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/>
          <p:nvPr/>
        </p:nvSpPr>
        <p:spPr>
          <a:xfrm>
            <a:off x="544350" y="428625"/>
            <a:ext cx="5992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Solution Diagram</a:t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>
            <a:off x="1074846" y="2120126"/>
            <a:ext cx="1226420" cy="1782642"/>
          </a:xfrm>
          <a:custGeom>
            <a:avLst/>
            <a:gdLst/>
            <a:ahLst/>
            <a:cxnLst/>
            <a:rect l="l" t="t" r="r" b="b"/>
            <a:pathLst>
              <a:path w="906780" h="1379220" extrusionOk="0">
                <a:moveTo>
                  <a:pt x="0" y="1379220"/>
                </a:moveTo>
                <a:lnTo>
                  <a:pt x="571500" y="1379220"/>
                </a:lnTo>
                <a:cubicBezTo>
                  <a:pt x="611821" y="1120139"/>
                  <a:pt x="766445" y="1061085"/>
                  <a:pt x="906780" y="1059180"/>
                </a:cubicBezTo>
                <a:lnTo>
                  <a:pt x="906780" y="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0"/>
          <p:cNvSpPr/>
          <p:nvPr/>
        </p:nvSpPr>
        <p:spPr>
          <a:xfrm>
            <a:off x="2258975" y="3920479"/>
            <a:ext cx="1834477" cy="1782642"/>
          </a:xfrm>
          <a:custGeom>
            <a:avLst/>
            <a:gdLst/>
            <a:ahLst/>
            <a:cxnLst/>
            <a:rect l="l" t="t" r="r" b="b"/>
            <a:pathLst>
              <a:path w="1356360" h="1379220" extrusionOk="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0"/>
          <p:cNvSpPr/>
          <p:nvPr/>
        </p:nvSpPr>
        <p:spPr>
          <a:xfrm>
            <a:off x="4040301" y="2149640"/>
            <a:ext cx="1813865" cy="1782642"/>
          </a:xfrm>
          <a:custGeom>
            <a:avLst/>
            <a:gdLst/>
            <a:ahLst/>
            <a:cxnLst/>
            <a:rect l="l" t="t" r="r" b="b"/>
            <a:pathLst>
              <a:path w="1341120" h="1379220" extrusionOk="0">
                <a:moveTo>
                  <a:pt x="0" y="1021080"/>
                </a:moveTo>
                <a:cubicBezTo>
                  <a:pt x="267812" y="1011872"/>
                  <a:pt x="371317" y="1171734"/>
                  <a:pt x="396240" y="1379220"/>
                </a:cubicBezTo>
                <a:lnTo>
                  <a:pt x="1013460" y="1379220"/>
                </a:lnTo>
                <a:cubicBezTo>
                  <a:pt x="1020286" y="1100615"/>
                  <a:pt x="1169987" y="1045845"/>
                  <a:pt x="1341120" y="1036320"/>
                </a:cubicBezTo>
                <a:lnTo>
                  <a:pt x="1341120" y="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0"/>
          <p:cNvSpPr/>
          <p:nvPr/>
        </p:nvSpPr>
        <p:spPr>
          <a:xfrm>
            <a:off x="5839656" y="3913921"/>
            <a:ext cx="1834477" cy="1782642"/>
          </a:xfrm>
          <a:custGeom>
            <a:avLst/>
            <a:gdLst/>
            <a:ahLst/>
            <a:cxnLst/>
            <a:rect l="l" t="t" r="r" b="b"/>
            <a:pathLst>
              <a:path w="1356360" h="1379220" extrusionOk="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5860247" y="1342102"/>
            <a:ext cx="386544" cy="443198"/>
          </a:xfrm>
          <a:custGeom>
            <a:avLst/>
            <a:gdLst/>
            <a:ahLst/>
            <a:cxnLst/>
            <a:rect l="l" t="t" r="r" b="b"/>
            <a:pathLst>
              <a:path w="285800" h="342900" extrusionOk="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2300162" y="1342102"/>
            <a:ext cx="386544" cy="443198"/>
          </a:xfrm>
          <a:custGeom>
            <a:avLst/>
            <a:gdLst/>
            <a:ahLst/>
            <a:cxnLst/>
            <a:rect l="l" t="t" r="r" b="b"/>
            <a:pathLst>
              <a:path w="285800" h="342900" extrusionOk="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10"/>
          <p:cNvCxnSpPr/>
          <p:nvPr/>
        </p:nvCxnSpPr>
        <p:spPr>
          <a:xfrm>
            <a:off x="2977205" y="4090929"/>
            <a:ext cx="437700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6" name="Google Shape;336;p10"/>
          <p:cNvCxnSpPr/>
          <p:nvPr/>
        </p:nvCxnSpPr>
        <p:spPr>
          <a:xfrm>
            <a:off x="4727510" y="3744372"/>
            <a:ext cx="437700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7" name="Google Shape;337;p10"/>
          <p:cNvCxnSpPr/>
          <p:nvPr/>
        </p:nvCxnSpPr>
        <p:spPr>
          <a:xfrm>
            <a:off x="6537156" y="4090929"/>
            <a:ext cx="437700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8" name="Google Shape;338;p10"/>
          <p:cNvSpPr/>
          <p:nvPr/>
        </p:nvSpPr>
        <p:spPr>
          <a:xfrm rot="10800000">
            <a:off x="7257765" y="6106052"/>
            <a:ext cx="386545" cy="443198"/>
          </a:xfrm>
          <a:custGeom>
            <a:avLst/>
            <a:gdLst/>
            <a:ahLst/>
            <a:cxnLst/>
            <a:rect l="l" t="t" r="r" b="b"/>
            <a:pathLst>
              <a:path w="285800" h="342900" extrusionOk="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0"/>
          <p:cNvSpPr/>
          <p:nvPr/>
        </p:nvSpPr>
        <p:spPr>
          <a:xfrm rot="10800000">
            <a:off x="3623619" y="6078350"/>
            <a:ext cx="386544" cy="443198"/>
          </a:xfrm>
          <a:custGeom>
            <a:avLst/>
            <a:gdLst/>
            <a:ahLst/>
            <a:cxnLst/>
            <a:rect l="l" t="t" r="r" b="b"/>
            <a:pathLst>
              <a:path w="285800" h="342900" extrusionOk="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3785654" y="5882637"/>
            <a:ext cx="583800" cy="5577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0"/>
          <p:cNvSpPr/>
          <p:nvPr/>
        </p:nvSpPr>
        <p:spPr>
          <a:xfrm>
            <a:off x="2008283" y="1451417"/>
            <a:ext cx="583800" cy="557700"/>
          </a:xfrm>
          <a:prstGeom prst="ellipse">
            <a:avLst/>
          </a:prstGeom>
          <a:solidFill>
            <a:srgbClr val="CF5F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5560647" y="1451417"/>
            <a:ext cx="583800" cy="55770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3781272" y="3651442"/>
            <a:ext cx="583800" cy="5577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44" name="Google Shape;344;p10"/>
          <p:cNvSpPr/>
          <p:nvPr/>
        </p:nvSpPr>
        <p:spPr>
          <a:xfrm>
            <a:off x="2008283" y="3621928"/>
            <a:ext cx="583800" cy="557700"/>
          </a:xfrm>
          <a:prstGeom prst="ellipse">
            <a:avLst/>
          </a:prstGeom>
          <a:solidFill>
            <a:srgbClr val="CF5F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5" name="Google Shape;345;p10"/>
          <p:cNvSpPr/>
          <p:nvPr/>
        </p:nvSpPr>
        <p:spPr>
          <a:xfrm>
            <a:off x="5568369" y="3651442"/>
            <a:ext cx="583800" cy="55770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46" name="Google Shape;346;p10"/>
          <p:cNvSpPr/>
          <p:nvPr/>
        </p:nvSpPr>
        <p:spPr>
          <a:xfrm>
            <a:off x="7380589" y="3617007"/>
            <a:ext cx="583800" cy="557700"/>
          </a:xfrm>
          <a:prstGeom prst="ellipse">
            <a:avLst/>
          </a:prstGeom>
          <a:solidFill>
            <a:srgbClr val="97A6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47" name="Google Shape;347;p10"/>
          <p:cNvSpPr/>
          <p:nvPr/>
        </p:nvSpPr>
        <p:spPr>
          <a:xfrm>
            <a:off x="7383124" y="5882637"/>
            <a:ext cx="583800" cy="557700"/>
          </a:xfrm>
          <a:prstGeom prst="ellipse">
            <a:avLst/>
          </a:prstGeom>
          <a:solidFill>
            <a:srgbClr val="97A6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0"/>
          <p:cNvSpPr txBox="1"/>
          <p:nvPr/>
        </p:nvSpPr>
        <p:spPr>
          <a:xfrm>
            <a:off x="2348430" y="2041220"/>
            <a:ext cx="33135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Collecte Data </a:t>
            </a:r>
            <a:endParaRPr sz="15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Tensorflow Food101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Open Food Facts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HappyForks.com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0"/>
          <p:cNvSpPr/>
          <p:nvPr/>
        </p:nvSpPr>
        <p:spPr>
          <a:xfrm>
            <a:off x="2151033" y="1579628"/>
            <a:ext cx="335161" cy="325353"/>
          </a:xfrm>
          <a:custGeom>
            <a:avLst/>
            <a:gdLst/>
            <a:ahLst/>
            <a:cxnLst/>
            <a:rect l="l" t="t" r="r" b="b"/>
            <a:pathLst>
              <a:path w="125" h="127" extrusionOk="0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0"/>
          <p:cNvSpPr/>
          <p:nvPr/>
        </p:nvSpPr>
        <p:spPr>
          <a:xfrm>
            <a:off x="3900003" y="5994674"/>
            <a:ext cx="323910" cy="325352"/>
          </a:xfrm>
          <a:custGeom>
            <a:avLst/>
            <a:gdLst/>
            <a:ahLst/>
            <a:cxnLst/>
            <a:rect l="l" t="t" r="r" b="b"/>
            <a:pathLst>
              <a:path w="117" h="123" extrusionOk="0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0"/>
          <p:cNvSpPr/>
          <p:nvPr/>
        </p:nvSpPr>
        <p:spPr>
          <a:xfrm>
            <a:off x="7539747" y="5991501"/>
            <a:ext cx="265445" cy="325353"/>
          </a:xfrm>
          <a:custGeom>
            <a:avLst/>
            <a:gdLst/>
            <a:ahLst/>
            <a:cxnLst/>
            <a:rect l="l" t="t" r="r" b="b"/>
            <a:pathLst>
              <a:path w="99" h="127" extrusionOk="0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0"/>
          <p:cNvSpPr/>
          <p:nvPr/>
        </p:nvSpPr>
        <p:spPr>
          <a:xfrm>
            <a:off x="5675111" y="1567870"/>
            <a:ext cx="354828" cy="325353"/>
          </a:xfrm>
          <a:custGeom>
            <a:avLst/>
            <a:gdLst/>
            <a:ahLst/>
            <a:cxnLst/>
            <a:rect l="l" t="t" r="r" b="b"/>
            <a:pathLst>
              <a:path w="124" h="119" extrusionOk="0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0"/>
          <p:cNvSpPr txBox="1"/>
          <p:nvPr/>
        </p:nvSpPr>
        <p:spPr>
          <a:xfrm>
            <a:off x="6015736" y="2084609"/>
            <a:ext cx="3313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Train Model </a:t>
            </a:r>
            <a:endParaRPr sz="15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InceptionNet-V3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ResNet50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0"/>
          <p:cNvSpPr txBox="1"/>
          <p:nvPr/>
        </p:nvSpPr>
        <p:spPr>
          <a:xfrm>
            <a:off x="4896727" y="4632701"/>
            <a:ext cx="2723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51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Eval Model </a:t>
            </a:r>
            <a:endParaRPr sz="1551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Retain</a:t>
            </a:r>
            <a:endParaRPr sz="10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0"/>
          <p:cNvSpPr txBox="1"/>
          <p:nvPr/>
        </p:nvSpPr>
        <p:spPr>
          <a:xfrm>
            <a:off x="782381" y="4632691"/>
            <a:ext cx="32907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Manage Input</a:t>
            </a:r>
            <a:endParaRPr sz="15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Decrease Class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Decrease Input size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Upgrade GPU and RAM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0"/>
          <p:cNvSpPr/>
          <p:nvPr/>
        </p:nvSpPr>
        <p:spPr>
          <a:xfrm>
            <a:off x="7593199" y="2108960"/>
            <a:ext cx="1813865" cy="1782642"/>
          </a:xfrm>
          <a:custGeom>
            <a:avLst/>
            <a:gdLst/>
            <a:ahLst/>
            <a:cxnLst/>
            <a:rect l="l" t="t" r="r" b="b"/>
            <a:pathLst>
              <a:path w="1341120" h="1379220" extrusionOk="0">
                <a:moveTo>
                  <a:pt x="0" y="1021080"/>
                </a:moveTo>
                <a:cubicBezTo>
                  <a:pt x="267812" y="1011872"/>
                  <a:pt x="371317" y="1171734"/>
                  <a:pt x="396240" y="1379220"/>
                </a:cubicBezTo>
                <a:lnTo>
                  <a:pt x="1013460" y="1379220"/>
                </a:lnTo>
                <a:cubicBezTo>
                  <a:pt x="1020286" y="1100615"/>
                  <a:pt x="1169987" y="1045845"/>
                  <a:pt x="1341120" y="1036320"/>
                </a:cubicBezTo>
                <a:lnTo>
                  <a:pt x="1341120" y="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0"/>
          <p:cNvSpPr/>
          <p:nvPr/>
        </p:nvSpPr>
        <p:spPr>
          <a:xfrm>
            <a:off x="9148704" y="3617030"/>
            <a:ext cx="583800" cy="557700"/>
          </a:xfrm>
          <a:prstGeom prst="ellipse">
            <a:avLst/>
          </a:prstGeom>
          <a:solidFill>
            <a:srgbClr val="CF5F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358" name="Google Shape;358;p10"/>
          <p:cNvCxnSpPr/>
          <p:nvPr/>
        </p:nvCxnSpPr>
        <p:spPr>
          <a:xfrm>
            <a:off x="8337695" y="3744372"/>
            <a:ext cx="437700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9" name="Google Shape;359;p10"/>
          <p:cNvSpPr txBox="1"/>
          <p:nvPr/>
        </p:nvSpPr>
        <p:spPr>
          <a:xfrm>
            <a:off x="9058651" y="4558464"/>
            <a:ext cx="24645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51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Analyze Nutrition </a:t>
            </a:r>
            <a:endParaRPr sz="1551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p10"/>
          <p:cNvCxnSpPr/>
          <p:nvPr/>
        </p:nvCxnSpPr>
        <p:spPr>
          <a:xfrm flipH="1">
            <a:off x="6528038" y="3738825"/>
            <a:ext cx="476700" cy="1110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1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366" name="Google Shape;366;p1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3" name="Google Shape;383;p11"/>
          <p:cNvSpPr txBox="1"/>
          <p:nvPr/>
        </p:nvSpPr>
        <p:spPr>
          <a:xfrm>
            <a:off x="490193" y="425508"/>
            <a:ext cx="70431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Implementation Details</a:t>
            </a:r>
            <a:endParaRPr/>
          </a:p>
        </p:txBody>
      </p:sp>
      <p:sp>
        <p:nvSpPr>
          <p:cNvPr id="384" name="Google Shape;384;p11"/>
          <p:cNvSpPr txBox="1"/>
          <p:nvPr/>
        </p:nvSpPr>
        <p:spPr>
          <a:xfrm>
            <a:off x="827175" y="1425750"/>
            <a:ext cx="97155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Dataset: Tensorflow Food101, Open Food Facts, HappyForks.com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FrameWork: Pytorch 1.8.1, Scipy 1.1.0, Keras 2.4.3, TensorFlow 2.4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Model: ResNet50, InceptionNet-V3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Software: Colab Pro (RAM 25BG, GPU V100)， GCP 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 26BG, GPU V100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2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390" name="Google Shape;390;p1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2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2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2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2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12"/>
          <p:cNvSpPr txBox="1"/>
          <p:nvPr/>
        </p:nvSpPr>
        <p:spPr>
          <a:xfrm>
            <a:off x="4445284" y="2664197"/>
            <a:ext cx="34632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13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413" name="Google Shape;413;p1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0" name="Google Shape;430;p13"/>
          <p:cNvSpPr txBox="1"/>
          <p:nvPr/>
        </p:nvSpPr>
        <p:spPr>
          <a:xfrm>
            <a:off x="490193" y="425508"/>
            <a:ext cx="70431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Conclusion</a:t>
            </a:r>
            <a:endParaRPr/>
          </a:p>
        </p:txBody>
      </p:sp>
      <p:sp>
        <p:nvSpPr>
          <p:cNvPr id="431" name="Google Shape;431;p13"/>
          <p:cNvSpPr txBox="1"/>
          <p:nvPr/>
        </p:nvSpPr>
        <p:spPr>
          <a:xfrm>
            <a:off x="578864" y="1834234"/>
            <a:ext cx="9053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Choosing of model and adjusting hyperparameter are both important.</a:t>
            </a:r>
            <a:endParaRPr sz="2400">
              <a:solidFill>
                <a:srgbClr val="21212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It’s hard to define a kind of food.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14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437" name="Google Shape;437;p1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14"/>
          <p:cNvSpPr txBox="1"/>
          <p:nvPr/>
        </p:nvSpPr>
        <p:spPr>
          <a:xfrm>
            <a:off x="490193" y="425508"/>
            <a:ext cx="70431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Github Link</a:t>
            </a:r>
            <a:endParaRPr/>
          </a:p>
        </p:txBody>
      </p:sp>
      <p:sp>
        <p:nvSpPr>
          <p:cNvPr id="455" name="Google Shape;455;p14"/>
          <p:cNvSpPr txBox="1"/>
          <p:nvPr/>
        </p:nvSpPr>
        <p:spPr>
          <a:xfrm>
            <a:off x="1233250" y="1561075"/>
            <a:ext cx="8256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https://github.com/hanweii/CSCI3303FinalProject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5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461" name="Google Shape;461;p1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478;p15"/>
          <p:cNvSpPr txBox="1"/>
          <p:nvPr/>
        </p:nvSpPr>
        <p:spPr>
          <a:xfrm>
            <a:off x="490193" y="425508"/>
            <a:ext cx="7043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Reference</a:t>
            </a:r>
            <a:endParaRPr/>
          </a:p>
        </p:txBody>
      </p:sp>
      <p:sp>
        <p:nvSpPr>
          <p:cNvPr id="479" name="Google Shape;479;p15"/>
          <p:cNvSpPr txBox="1"/>
          <p:nvPr/>
        </p:nvSpPr>
        <p:spPr>
          <a:xfrm>
            <a:off x="1233250" y="1561075"/>
            <a:ext cx="82566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https://happyforks.com/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https://world.openfoodfacts.org/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https://github.com/gabrielilharco/snap-n-eat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https://github.com/stratospark/food-101-keras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 rot="-5400000">
            <a:off x="645111" y="5253952"/>
            <a:ext cx="2245488" cy="2246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 rot="-5400000">
            <a:off x="2079709" y="6403544"/>
            <a:ext cx="2689956" cy="2690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 rot="-5400000">
            <a:off x="3818422" y="5935140"/>
            <a:ext cx="1318720" cy="1319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 rot="-5400000">
            <a:off x="4927184" y="6645667"/>
            <a:ext cx="1947513" cy="1948020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 rot="-5400000">
            <a:off x="1746831" y="3977660"/>
            <a:ext cx="2606873" cy="2607552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 rot="-5400000">
            <a:off x="-207936" y="4762214"/>
            <a:ext cx="1644608" cy="1645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 rot="-5400000">
            <a:off x="6637216" y="6243258"/>
            <a:ext cx="1130239" cy="1130533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 rot="-5400000">
            <a:off x="7360179" y="5524344"/>
            <a:ext cx="2798256" cy="2798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 rot="-5400000">
            <a:off x="7993963" y="6582703"/>
            <a:ext cx="1351188" cy="1351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 rot="-5400000">
            <a:off x="9128548" y="4861779"/>
            <a:ext cx="1894088" cy="1894581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 rot="-5400000">
            <a:off x="10513736" y="5474173"/>
            <a:ext cx="1894088" cy="1894581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 rot="-5400000">
            <a:off x="5909800" y="5670907"/>
            <a:ext cx="817868" cy="8180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 rot="-5400000">
            <a:off x="6482323" y="6497219"/>
            <a:ext cx="245420" cy="2454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 rot="-5400000">
            <a:off x="5840510" y="6858004"/>
            <a:ext cx="334678" cy="3347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 rot="-5400000">
            <a:off x="5712684" y="5089846"/>
            <a:ext cx="245420" cy="2454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 rot="-5400000">
            <a:off x="7092549" y="5089813"/>
            <a:ext cx="490840" cy="4909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 rot="-5400000">
            <a:off x="1295033" y="3601611"/>
            <a:ext cx="1656813" cy="1657244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1142817"/>
            <a:ext cx="12195175" cy="1415219"/>
          </a:xfrm>
          <a:custGeom>
            <a:avLst/>
            <a:gdLst/>
            <a:ahLst/>
            <a:cxnLst/>
            <a:rect l="l" t="t" r="r" b="b"/>
            <a:pathLst>
              <a:path w="9144000" h="1415219" extrusionOk="0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2999535" y="2013975"/>
            <a:ext cx="544201" cy="5440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4474669" y="1850423"/>
            <a:ext cx="544201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6474005" y="1123777"/>
            <a:ext cx="544201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9493539" y="2350257"/>
            <a:ext cx="544201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2053182" y="1078566"/>
            <a:ext cx="243690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Summary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Motivation</a:t>
            </a:r>
            <a:endParaRPr sz="24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4021781" y="2598438"/>
            <a:ext cx="388131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 work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Technical challenges</a:t>
            </a:r>
            <a:endParaRPr sz="24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072554" y="153166"/>
            <a:ext cx="438822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Approach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Solution Diagram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Implementation details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9026755" y="3200708"/>
            <a:ext cx="28438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Demo</a:t>
            </a:r>
            <a:endParaRPr sz="24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143" name="Google Shape;143;p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490194" y="425508"/>
            <a:ext cx="471758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Summary</a:t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1100567" y="1905160"/>
            <a:ext cx="9374400" cy="3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Our goal is to train a food image classifier and implement a food nutrition analyzer.</a:t>
            </a:r>
            <a:endParaRPr sz="2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●"/>
            </a:pPr>
            <a:r>
              <a:rPr lang="en-US" sz="2400">
                <a:solidFill>
                  <a:srgbClr val="212121"/>
                </a:solidFill>
              </a:rPr>
              <a:t>Train food image classifier: Food-101 dataset, InceptionV3, ResNet50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●"/>
            </a:pPr>
            <a:r>
              <a:rPr lang="en-US" sz="2400">
                <a:solidFill>
                  <a:srgbClr val="212121"/>
                </a:solidFill>
              </a:rPr>
              <a:t>Implement food nutrition analyzer: Open Food Facts dataset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●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The customer needs to upload the photo of food and our system will recognize what the food is and give the user the anal</a:t>
            </a:r>
            <a:r>
              <a:rPr lang="en-US" sz="2400">
                <a:solidFill>
                  <a:srgbClr val="212121"/>
                </a:solidFill>
              </a:rPr>
              <a:t>ysis of</a:t>
            </a: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its nutrition details</a:t>
            </a:r>
            <a:r>
              <a:rPr lang="en-US" sz="2400">
                <a:solidFill>
                  <a:srgbClr val="212121"/>
                </a:solidFill>
              </a:rPr>
              <a:t>, including Energy, Vitamins, Minerals and its Score.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gd88b92fa16_0_10"/>
          <p:cNvGrpSpPr/>
          <p:nvPr/>
        </p:nvGrpSpPr>
        <p:grpSpPr>
          <a:xfrm flipH="1">
            <a:off x="5875787" y="-685186"/>
            <a:ext cx="6783201" cy="8387985"/>
            <a:chOff x="-1344978" y="-685187"/>
            <a:chExt cx="6781167" cy="8387985"/>
          </a:xfrm>
        </p:grpSpPr>
        <p:sp>
          <p:nvSpPr>
            <p:cNvPr id="167" name="Google Shape;167;gd88b92fa16_0_10"/>
            <p:cNvSpPr/>
            <p:nvPr/>
          </p:nvSpPr>
          <p:spPr>
            <a:xfrm>
              <a:off x="-185195" y="-312516"/>
              <a:ext cx="2245500" cy="224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gd88b92fa16_0_10"/>
            <p:cNvSpPr/>
            <p:nvPr/>
          </p:nvSpPr>
          <p:spPr>
            <a:xfrm>
              <a:off x="-1344978" y="-144876"/>
              <a:ext cx="2690100" cy="26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d88b92fa16_0_10"/>
            <p:cNvSpPr/>
            <p:nvPr/>
          </p:nvSpPr>
          <p:spPr>
            <a:xfrm>
              <a:off x="494840" y="1571529"/>
              <a:ext cx="1318800" cy="13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gd88b92fa16_0_10"/>
            <p:cNvSpPr/>
            <p:nvPr/>
          </p:nvSpPr>
          <p:spPr>
            <a:xfrm>
              <a:off x="-844556" y="2481611"/>
              <a:ext cx="1947600" cy="19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d88b92fa16_0_10"/>
            <p:cNvSpPr/>
            <p:nvPr/>
          </p:nvSpPr>
          <p:spPr>
            <a:xfrm>
              <a:off x="1771092" y="283376"/>
              <a:ext cx="2607000" cy="2607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gd88b92fa16_0_10"/>
            <p:cNvSpPr/>
            <p:nvPr/>
          </p:nvSpPr>
          <p:spPr>
            <a:xfrm>
              <a:off x="1344978" y="-685187"/>
              <a:ext cx="1644600" cy="164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d88b92fa16_0_10"/>
            <p:cNvSpPr/>
            <p:nvPr/>
          </p:nvSpPr>
          <p:spPr>
            <a:xfrm>
              <a:off x="-574093" y="4228496"/>
              <a:ext cx="1130100" cy="113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d88b92fa16_0_10"/>
            <p:cNvSpPr/>
            <p:nvPr/>
          </p:nvSpPr>
          <p:spPr>
            <a:xfrm>
              <a:off x="-574093" y="4429124"/>
              <a:ext cx="2798400" cy="2798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d88b92fa16_0_10"/>
            <p:cNvSpPr/>
            <p:nvPr/>
          </p:nvSpPr>
          <p:spPr>
            <a:xfrm>
              <a:off x="-185195" y="5404454"/>
              <a:ext cx="1351200" cy="135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d88b92fa16_0_10"/>
            <p:cNvSpPr/>
            <p:nvPr/>
          </p:nvSpPr>
          <p:spPr>
            <a:xfrm>
              <a:off x="1666017" y="5533920"/>
              <a:ext cx="1894200" cy="18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d88b92fa16_0_10"/>
            <p:cNvSpPr/>
            <p:nvPr/>
          </p:nvSpPr>
          <p:spPr>
            <a:xfrm>
              <a:off x="3517229" y="5808598"/>
              <a:ext cx="1894200" cy="189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d88b92fa16_0_10"/>
            <p:cNvSpPr/>
            <p:nvPr/>
          </p:nvSpPr>
          <p:spPr>
            <a:xfrm>
              <a:off x="2625707" y="3733966"/>
              <a:ext cx="817800" cy="817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gd88b92fa16_0_10"/>
            <p:cNvSpPr/>
            <p:nvPr/>
          </p:nvSpPr>
          <p:spPr>
            <a:xfrm>
              <a:off x="2371916" y="4306414"/>
              <a:ext cx="245400" cy="24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d88b92fa16_0_10"/>
            <p:cNvSpPr/>
            <p:nvPr/>
          </p:nvSpPr>
          <p:spPr>
            <a:xfrm>
              <a:off x="1921862" y="3754016"/>
              <a:ext cx="245400" cy="245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d88b92fa16_0_10"/>
            <p:cNvSpPr/>
            <p:nvPr/>
          </p:nvSpPr>
          <p:spPr>
            <a:xfrm>
              <a:off x="3779290" y="3536976"/>
              <a:ext cx="245400" cy="24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d88b92fa16_0_10"/>
            <p:cNvSpPr/>
            <p:nvPr/>
          </p:nvSpPr>
          <p:spPr>
            <a:xfrm>
              <a:off x="3533870" y="4916451"/>
              <a:ext cx="490800" cy="4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gd88b92fa16_0_10"/>
            <p:cNvSpPr/>
            <p:nvPr/>
          </p:nvSpPr>
          <p:spPr>
            <a:xfrm>
              <a:off x="3779289" y="156746"/>
              <a:ext cx="1656900" cy="165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4" name="Google Shape;184;gd88b92fa16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00" y="1433750"/>
            <a:ext cx="11475126" cy="39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4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190" name="Google Shape;190;p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4"/>
          <p:cNvSpPr txBox="1"/>
          <p:nvPr/>
        </p:nvSpPr>
        <p:spPr>
          <a:xfrm>
            <a:off x="490194" y="425508"/>
            <a:ext cx="657111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Problem Motivation</a:t>
            </a:r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593889" y="1743959"/>
            <a:ext cx="9053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Image recognition has already been a mature technique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How can we implement such technique into practice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Many Nutrition website</a:t>
            </a:r>
            <a:endParaRPr sz="2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The demand for food nutrition analyzers is increasing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5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14" name="Google Shape;214;p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5"/>
          <p:cNvSpPr txBox="1"/>
          <p:nvPr/>
        </p:nvSpPr>
        <p:spPr>
          <a:xfrm>
            <a:off x="490194" y="425508"/>
            <a:ext cx="55146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 work</a:t>
            </a:r>
            <a:endParaRPr/>
          </a:p>
        </p:txBody>
      </p:sp>
      <p:sp>
        <p:nvSpPr>
          <p:cNvPr id="232" name="Google Shape;232;p5"/>
          <p:cNvSpPr txBox="1"/>
          <p:nvPr/>
        </p:nvSpPr>
        <p:spPr>
          <a:xfrm>
            <a:off x="593889" y="1743959"/>
            <a:ext cx="1080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5"/>
          <p:cNvPicPr preferRelativeResize="0"/>
          <p:nvPr/>
        </p:nvPicPr>
        <p:blipFill rotWithShape="1">
          <a:blip r:embed="rId3">
            <a:alphaModFix/>
          </a:blip>
          <a:srcRect l="13209" r="3023"/>
          <a:stretch/>
        </p:blipFill>
        <p:spPr>
          <a:xfrm>
            <a:off x="593900" y="1617275"/>
            <a:ext cx="5735575" cy="30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051" y="1617275"/>
            <a:ext cx="5254774" cy="37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"/>
          <p:cNvSpPr txBox="1"/>
          <p:nvPr/>
        </p:nvSpPr>
        <p:spPr>
          <a:xfrm>
            <a:off x="2383488" y="4892325"/>
            <a:ext cx="215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Open Food Facts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 txBox="1"/>
          <p:nvPr/>
        </p:nvSpPr>
        <p:spPr>
          <a:xfrm>
            <a:off x="8430275" y="5497075"/>
            <a:ext cx="1674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happyforks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8781378ed_0_7"/>
          <p:cNvSpPr txBox="1"/>
          <p:nvPr/>
        </p:nvSpPr>
        <p:spPr>
          <a:xfrm>
            <a:off x="509000" y="375050"/>
            <a:ext cx="5277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accent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 work</a:t>
            </a:r>
            <a:endParaRPr/>
          </a:p>
        </p:txBody>
      </p:sp>
      <p:pic>
        <p:nvPicPr>
          <p:cNvPr id="243" name="Google Shape;243;gd8781378e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50" y="1236950"/>
            <a:ext cx="6445670" cy="5316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d8781378ed_0_7"/>
          <p:cNvSpPr txBox="1"/>
          <p:nvPr/>
        </p:nvSpPr>
        <p:spPr>
          <a:xfrm>
            <a:off x="7353600" y="3151950"/>
            <a:ext cx="428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github repo Snap &amp; Eat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6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50" name="Google Shape;250;p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6"/>
          <p:cNvSpPr txBox="1"/>
          <p:nvPr/>
        </p:nvSpPr>
        <p:spPr>
          <a:xfrm>
            <a:off x="490194" y="425508"/>
            <a:ext cx="59927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Technical challenges</a:t>
            </a:r>
            <a:endParaRPr/>
          </a:p>
        </p:txBody>
      </p:sp>
      <p:sp>
        <p:nvSpPr>
          <p:cNvPr id="268" name="Google Shape;268;p6"/>
          <p:cNvSpPr txBox="1"/>
          <p:nvPr/>
        </p:nvSpPr>
        <p:spPr>
          <a:xfrm>
            <a:off x="2009175" y="2068125"/>
            <a:ext cx="56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6"/>
          <p:cNvSpPr txBox="1"/>
          <p:nvPr/>
        </p:nvSpPr>
        <p:spPr>
          <a:xfrm>
            <a:off x="593889" y="1743959"/>
            <a:ext cx="9053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Large Input Dataset → Long Training Time</a:t>
            </a:r>
            <a:endParaRPr sz="2400">
              <a:solidFill>
                <a:srgbClr val="21212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Colab Pro GPU limitation</a:t>
            </a:r>
            <a:endParaRPr sz="2400">
              <a:solidFill>
                <a:srgbClr val="21212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Low accuracy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8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75" name="Google Shape;275;p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8"/>
          <p:cNvSpPr txBox="1"/>
          <p:nvPr/>
        </p:nvSpPr>
        <p:spPr>
          <a:xfrm>
            <a:off x="490194" y="425508"/>
            <a:ext cx="59927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Approach</a:t>
            </a:r>
            <a:endParaRPr/>
          </a:p>
        </p:txBody>
      </p:sp>
      <p:sp>
        <p:nvSpPr>
          <p:cNvPr id="293" name="Google Shape;293;p8"/>
          <p:cNvSpPr txBox="1"/>
          <p:nvPr/>
        </p:nvSpPr>
        <p:spPr>
          <a:xfrm>
            <a:off x="490189" y="2089959"/>
            <a:ext cx="90534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Long Training Time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12121"/>
                </a:solidFill>
              </a:rPr>
              <a:t>decrease food class (101       60）(101000       60000)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12121"/>
                </a:solidFill>
              </a:rPr>
              <a:t>decrease test and train image size (origin       299x299 )</a:t>
            </a:r>
            <a:endParaRPr sz="2400">
              <a:solidFill>
                <a:srgbClr val="21212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Colab Pro GPU limitation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12121"/>
                </a:solidFill>
              </a:rPr>
              <a:t>change platform (Colab Pro        GCP)</a:t>
            </a:r>
            <a:endParaRPr sz="2400">
              <a:solidFill>
                <a:srgbClr val="212121"/>
              </a:solidFill>
            </a:endParaRPr>
          </a:p>
        </p:txBody>
      </p:sp>
      <p:cxnSp>
        <p:nvCxnSpPr>
          <p:cNvPr id="294" name="Google Shape;294;p8"/>
          <p:cNvCxnSpPr/>
          <p:nvPr/>
        </p:nvCxnSpPr>
        <p:spPr>
          <a:xfrm>
            <a:off x="4519403" y="3003371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8"/>
          <p:cNvCxnSpPr/>
          <p:nvPr/>
        </p:nvCxnSpPr>
        <p:spPr>
          <a:xfrm>
            <a:off x="6697194" y="3536977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8"/>
          <p:cNvCxnSpPr/>
          <p:nvPr/>
        </p:nvCxnSpPr>
        <p:spPr>
          <a:xfrm>
            <a:off x="6859149" y="3003371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8"/>
          <p:cNvCxnSpPr/>
          <p:nvPr/>
        </p:nvCxnSpPr>
        <p:spPr>
          <a:xfrm>
            <a:off x="4878952" y="4656350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MOMODA1">
      <a:dk1>
        <a:srgbClr val="000000"/>
      </a:dk1>
      <a:lt1>
        <a:srgbClr val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Custom</PresentationFormat>
  <Paragraphs>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Microsoft Yahei</vt:lpstr>
      <vt:lpstr>Arial</vt:lpstr>
      <vt:lpstr>Calibri</vt:lpstr>
      <vt:lpstr>主题1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PPTS</dc:creator>
  <cp:lastModifiedBy>Hanwei Peng</cp:lastModifiedBy>
  <cp:revision>2</cp:revision>
  <dcterms:created xsi:type="dcterms:W3CDTF">2015-01-07T12:23:28Z</dcterms:created>
  <dcterms:modified xsi:type="dcterms:W3CDTF">2021-05-09T19:37:52Z</dcterms:modified>
</cp:coreProperties>
</file>