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8" r:id="rId3"/>
    <p:sldId id="279" r:id="rId4"/>
    <p:sldId id="280" r:id="rId5"/>
    <p:sldId id="277" r:id="rId6"/>
    <p:sldId id="271" r:id="rId7"/>
    <p:sldId id="281" r:id="rId8"/>
    <p:sldId id="260" r:id="rId9"/>
    <p:sldId id="282" r:id="rId10"/>
    <p:sldId id="283" r:id="rId1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824" autoAdjust="0"/>
  </p:normalViewPr>
  <p:slideViewPr>
    <p:cSldViewPr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2018年4月14日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2018年4月14日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78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89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449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323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39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234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97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2018年4月14日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2018年4月14日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2018年4月14日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2018年4月14日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2018年4月14日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2018年4月14日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2018年4月14日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2018年4月14日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2018年4月14日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2018年4月14日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2018年4月14日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2018年4月14日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2.tm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52068" y="647300"/>
            <a:ext cx="8329031" cy="1499399"/>
          </a:xfrm>
        </p:spPr>
        <p:txBody>
          <a:bodyPr rtlCol="0"/>
          <a:lstStyle/>
          <a:p>
            <a:pPr algn="ctr"/>
            <a:r>
              <a:rPr lang="en-US" altLang="zh-CN" sz="4000" dirty="0">
                <a:latin typeface="Arial" panose="020B0604020202020204" pitchFamily="34" charset="0"/>
                <a:sym typeface="Arial" panose="020B0604020202020204" pitchFamily="34" charset="0"/>
              </a:rPr>
              <a:t>Multilevel Object Closure Detection By </a:t>
            </a:r>
            <a:r>
              <a:rPr lang="en-US" altLang="zh-CN" sz="4000" dirty="0" err="1">
                <a:latin typeface="Arial" panose="020B0604020202020204" pitchFamily="34" charset="0"/>
                <a:sym typeface="Arial" panose="020B0604020202020204" pitchFamily="34" charset="0"/>
              </a:rPr>
              <a:t>Superpixels</a:t>
            </a:r>
            <a:endParaRPr lang="zh-CN" altLang="en-US" sz="4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3861049"/>
            <a:ext cx="7516442" cy="1599952"/>
          </a:xfrm>
        </p:spPr>
        <p:txBody>
          <a:bodyPr rtlCol="0"/>
          <a:lstStyle/>
          <a:p>
            <a:pPr rtl="0"/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CSC 2523</a:t>
            </a:r>
          </a:p>
          <a:p>
            <a:pPr rtl="0"/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April 11</a:t>
            </a:r>
            <a:r>
              <a:rPr lang="en-US" altLang="zh-CN" sz="2400" baseline="30000" dirty="0">
                <a:latin typeface="Arial" panose="020B0604020202020204" pitchFamily="34" charset="0"/>
                <a:sym typeface="Arial" panose="020B0604020202020204" pitchFamily="34" charset="0"/>
              </a:rPr>
              <a:t>th</a:t>
            </a:r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, 2018</a:t>
            </a: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551B8-FB52-4A2F-9158-C4FE6784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08" y="2809081"/>
            <a:ext cx="3672408" cy="1239837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Thanks!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44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Motivations</a:t>
            </a:r>
            <a:endParaRPr lang="zh-CN" altLang="en-US" sz="4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 image usually has multiple objects within, and they may be at different levels.</a:t>
            </a:r>
          </a:p>
          <a:p>
            <a:pPr algn="just"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Giving a single name tag to describe an image with multiple objects within can be not efficient.</a:t>
            </a:r>
          </a:p>
          <a:p>
            <a:pPr algn="just"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 image can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not only tell objects, but also show relationships among them.</a:t>
            </a:r>
          </a:p>
          <a:p>
            <a:pPr algn="just"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Therefore, extracting objects at different levels and estimating their relationships will be important for processing images and data augmentation for other usages.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90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Objectives</a:t>
            </a:r>
            <a:endParaRPr lang="zh-CN" altLang="en-US" sz="4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DF7BB-3469-4D02-814C-F482D3CF0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2060848"/>
            <a:ext cx="9782801" cy="4111352"/>
          </a:xfrm>
        </p:spPr>
        <p:txBody>
          <a:bodyPr/>
          <a:lstStyle/>
          <a:p>
            <a:r>
              <a:rPr lang="en-US" altLang="zh-CN" dirty="0"/>
              <a:t>Extract major objects on the same level.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Within a reasonable large object, extract all possible next level objects.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Build a tree structure to describe the relationships (either brotherhood or descendent) among objects.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23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4400" dirty="0">
                <a:latin typeface="Arial" panose="020B0604020202020204" pitchFamily="34" charset="0"/>
                <a:sym typeface="Arial" panose="020B0604020202020204" pitchFamily="34" charset="0"/>
              </a:rPr>
              <a:t>Introduction</a:t>
            </a:r>
            <a:endParaRPr lang="zh-CN" altLang="en-US" sz="4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DF7BB-3469-4D02-814C-F482D3CF0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781128"/>
          </a:xfrm>
        </p:spPr>
        <p:txBody>
          <a:bodyPr>
            <a:normAutofit/>
          </a:bodyPr>
          <a:lstStyle/>
          <a:p>
            <a:r>
              <a:rPr lang="en-US" altLang="zh-CN" dirty="0"/>
              <a:t>The mechanism to detect a possible object is by detecting its boundary.</a:t>
            </a:r>
          </a:p>
          <a:p>
            <a:r>
              <a:rPr lang="en-US" altLang="zh-CN" dirty="0"/>
              <a:t>We used the grouping of </a:t>
            </a:r>
            <a:r>
              <a:rPr lang="en-US" altLang="zh-CN" dirty="0" err="1"/>
              <a:t>superpixels</a:t>
            </a:r>
            <a:r>
              <a:rPr lang="en-US" altLang="zh-CN" dirty="0"/>
              <a:t> to detect a boundary.</a:t>
            </a:r>
          </a:p>
          <a:p>
            <a:r>
              <a:rPr lang="en-US" altLang="zh-CN" dirty="0"/>
              <a:t>Depending on different </a:t>
            </a:r>
            <a:r>
              <a:rPr lang="en-US" altLang="zh-CN" dirty="0" err="1"/>
              <a:t>superpixel</a:t>
            </a:r>
            <a:r>
              <a:rPr lang="en-US" altLang="zh-CN" dirty="0"/>
              <a:t> generating algorithms, the boundary results can be different.</a:t>
            </a:r>
          </a:p>
          <a:p>
            <a:r>
              <a:rPr lang="en-US" altLang="zh-CN" dirty="0"/>
              <a:t>We also designed a search algorithm to exhaustively search objects at multiple levels.</a:t>
            </a:r>
          </a:p>
          <a:p>
            <a:r>
              <a:rPr lang="en-US" altLang="zh-CN" dirty="0"/>
              <a:t>The project is not finished yet, but we have got a few basic results.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07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548680"/>
            <a:ext cx="9782801" cy="868957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</a:t>
            </a:r>
            <a:r>
              <a:rPr lang="en-US" altLang="zh-CN" sz="4400" dirty="0" err="1">
                <a:latin typeface="Arial" panose="020B0604020202020204" pitchFamily="34" charset="0"/>
                <a:sym typeface="Arial" panose="020B0604020202020204" pitchFamily="34" charset="0"/>
              </a:rPr>
              <a:t>uperpixel</a:t>
            </a:r>
            <a:endParaRPr lang="zh-CN" altLang="en-US" sz="4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035725-5CFD-47EF-A101-713EB8488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9541536" cy="48531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SLIC</a:t>
            </a:r>
            <a:r>
              <a:rPr lang="zh-CN" altLang="zh-CN" dirty="0"/>
              <a:t>（</a:t>
            </a:r>
            <a:r>
              <a:rPr lang="en-US" altLang="zh-CN" dirty="0"/>
              <a:t>Simple Linear Iterative Clustering</a:t>
            </a:r>
            <a:r>
              <a:rPr lang="zh-CN" altLang="zh-CN" dirty="0"/>
              <a:t>）</a:t>
            </a:r>
            <a:endParaRPr lang="en-US" altLang="zh-CN" dirty="0"/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900" dirty="0"/>
              <a:t>It clusters pixels by measuring the distance between pixels in the combined five-dimensional space( L, a, b color-space and x, y coordinates) to efficiently generate compact, nearly uniform </a:t>
            </a:r>
            <a:r>
              <a:rPr lang="en-US" altLang="zh-CN" sz="1900" dirty="0" err="1"/>
              <a:t>superpixels</a:t>
            </a:r>
            <a:r>
              <a:rPr lang="en-US" altLang="zh-CN" sz="1900" dirty="0"/>
              <a:t>.</a:t>
            </a:r>
          </a:p>
          <a:p>
            <a:r>
              <a:rPr lang="en-US" altLang="zh-CN" dirty="0"/>
              <a:t>N-cuts(Normalized Cuts)</a:t>
            </a: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900" dirty="0"/>
              <a:t>It considers picture as a graph. The nodes of the graph are pixels and the weights on the graph edges connecting two pixels are the similarities measured between them. It generates </a:t>
            </a:r>
            <a:r>
              <a:rPr lang="en-US" altLang="zh-CN" sz="1900" dirty="0" err="1"/>
              <a:t>superpixels</a:t>
            </a:r>
            <a:r>
              <a:rPr lang="en-US" altLang="zh-CN" sz="1900" dirty="0"/>
              <a:t> by partitioning the graph into subgraphs with high similarities between the nodes from the same subgraphs and low similarities between nodes from different subgraphs. </a:t>
            </a:r>
          </a:p>
          <a:p>
            <a:r>
              <a:rPr lang="en-US" altLang="zh-CN" dirty="0" err="1"/>
              <a:t>TurboPixels</a:t>
            </a:r>
            <a:endParaRPr lang="en-US" altLang="zh-CN" dirty="0"/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900" dirty="0"/>
              <a:t>It is a geometric-flow based algorithm that places </a:t>
            </a:r>
            <a:r>
              <a:rPr lang="en-US" altLang="zh-CN" sz="1900" dirty="0" err="1"/>
              <a:t>superpixel</a:t>
            </a:r>
            <a:r>
              <a:rPr lang="en-US" altLang="zh-CN" sz="1900" dirty="0"/>
              <a:t> centers on a regular grid and then generates </a:t>
            </a:r>
            <a:r>
              <a:rPr lang="en-US" altLang="zh-CN" sz="1900" dirty="0" err="1"/>
              <a:t>superpixels</a:t>
            </a:r>
            <a:r>
              <a:rPr lang="en-US" altLang="zh-CN" sz="1900" dirty="0"/>
              <a:t> based on an evolving contour. It produces segments that on one hand respect local image boundaries, while on the other hand limit under-segmentation through a compactness constraint. </a:t>
            </a:r>
            <a:endParaRPr lang="zh-CN" altLang="zh-CN" sz="19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166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548680"/>
            <a:ext cx="9782801" cy="868957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Closure Grou</a:t>
            </a:r>
            <a:r>
              <a:rPr lang="en-US" altLang="zh-CN" sz="4000" dirty="0">
                <a:sym typeface="Arial" panose="020B0604020202020204" pitchFamily="34" charset="0"/>
              </a:rPr>
              <a:t>ping for Boundary Detection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5A9F8-9864-426B-B093-7CDA3DB23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508919"/>
            <a:ext cx="9901576" cy="46632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1600" dirty="0"/>
              <a:t>The algorithm transforms the problem of finding cycles of contour fragments to finding subsets of </a:t>
            </a:r>
            <a:r>
              <a:rPr lang="en-US" altLang="zh-CN" sz="1600" dirty="0" err="1"/>
              <a:t>superpixels</a:t>
            </a:r>
            <a:r>
              <a:rPr lang="en-US" altLang="zh-CN" sz="1600" dirty="0"/>
              <a:t> whose collective boundary has strong edge support in the image. The goal is to select a maximal set of </a:t>
            </a:r>
            <a:r>
              <a:rPr lang="en-US" altLang="zh-CN" sz="1600" dirty="0" err="1"/>
              <a:t>superpixels</a:t>
            </a:r>
            <a:r>
              <a:rPr lang="en-US" altLang="zh-CN" sz="1600" dirty="0"/>
              <a:t> which have high spatial coherence and whose boundary has strong contour support in the image.</a:t>
            </a:r>
          </a:p>
          <a:p>
            <a:pPr marL="0" indent="0" algn="just">
              <a:buNone/>
            </a:pPr>
            <a:endParaRPr lang="zh-CN" altLang="en-US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D1680F-4C3B-4CA1-8523-81F59A1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72" y="2393543"/>
            <a:ext cx="3456384" cy="28091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A3DEE9-48CE-406C-8FAD-F5114D8DB102}"/>
                  </a:ext>
                </a:extLst>
              </p:cNvPr>
              <p:cNvSpPr txBox="1"/>
              <p:nvPr/>
            </p:nvSpPr>
            <p:spPr>
              <a:xfrm>
                <a:off x="1593436" y="5293998"/>
                <a:ext cx="5005032" cy="1444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400" dirty="0"/>
                  <a:t>Boundary gap computation over </a:t>
                </a:r>
                <a:r>
                  <a:rPr lang="en-US" altLang="zh-CN" sz="1400" dirty="0" err="1"/>
                  <a:t>superpixel</a:t>
                </a:r>
                <a:r>
                  <a:rPr lang="en-US" altLang="zh-CN" sz="1400" dirty="0"/>
                  <a:t> graph. S1, S2, S3, and S4 correspond to </a:t>
                </a:r>
                <a:r>
                  <a:rPr lang="en-US" altLang="zh-CN" sz="1400" dirty="0" err="1"/>
                  <a:t>superpixels</a:t>
                </a:r>
                <a:r>
                  <a:rPr lang="en-US" altLang="zh-CN" sz="1400" dirty="0"/>
                  <a:t> that are selected.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1400" dirty="0"/>
                  <a:t>are the boundary gap of </a:t>
                </a:r>
                <a:r>
                  <a:rPr lang="en-US" altLang="zh-CN" sz="1400" dirty="0" err="1"/>
                  <a:t>superpixel</a:t>
                </a:r>
                <a:r>
                  <a:rPr lang="en-US" altLang="zh-CN" sz="1400" dirty="0"/>
                  <a:t> </a:t>
                </a:r>
                <a:r>
                  <a:rPr lang="en-US" altLang="zh-CN" sz="1400" dirty="0" err="1"/>
                  <a:t>i</a:t>
                </a:r>
                <a:r>
                  <a:rPr lang="en-US" altLang="zh-CN" sz="1400" dirty="0"/>
                  <a:t> and the gap on the edge between </a:t>
                </a:r>
                <a:r>
                  <a:rPr lang="en-US" altLang="zh-CN" sz="1400" dirty="0" err="1"/>
                  <a:t>superpixels</a:t>
                </a:r>
                <a:r>
                  <a:rPr lang="en-US" altLang="zh-CN" sz="1400" dirty="0"/>
                  <a:t> </a:t>
                </a:r>
                <a:r>
                  <a:rPr lang="en-US" altLang="zh-CN" sz="1400" dirty="0" err="1"/>
                  <a:t>i</a:t>
                </a:r>
                <a:r>
                  <a:rPr lang="en-US" altLang="zh-CN" sz="1400" dirty="0"/>
                  <a:t> and j respectively. The gap along the boundary of the selection (red) is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1234</m:t>
                        </m:r>
                      </m:sub>
                    </m:sSub>
                  </m:oMath>
                </a14:m>
                <a:r>
                  <a:rPr lang="en-US" altLang="zh-CN" sz="1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𝐺𝑖</m:t>
                        </m:r>
                      </m:e>
                    </m:nary>
                  </m:oMath>
                </a14:m>
                <a:r>
                  <a:rPr lang="en-US" altLang="zh-CN" sz="1400" dirty="0"/>
                  <a:t>− 2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</m:oMath>
                </a14:m>
                <a:r>
                  <a:rPr lang="en-US" altLang="zh-CN" sz="1400" dirty="0"/>
                  <a:t>).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A3DEE9-48CE-406C-8FAD-F5114D8DB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6" y="5293998"/>
                <a:ext cx="5005032" cy="1444883"/>
              </a:xfrm>
              <a:prstGeom prst="rect">
                <a:avLst/>
              </a:prstGeom>
              <a:blipFill>
                <a:blip r:embed="rId4"/>
                <a:stretch>
                  <a:fillRect l="-1218" t="-422" r="-365" b="-3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6FD96792-91D0-45A8-8F40-453319A5B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912" y="3021011"/>
            <a:ext cx="3568632" cy="720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77750AB-DD5F-4D2F-9623-4ABBF16F9AFD}"/>
                  </a:ext>
                </a:extLst>
              </p:cNvPr>
              <p:cNvSpPr txBox="1"/>
              <p:nvPr/>
            </p:nvSpPr>
            <p:spPr>
              <a:xfrm>
                <a:off x="6706956" y="4077948"/>
                <a:ext cx="4896544" cy="2791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400" dirty="0"/>
                  <a:t>Define the cost function, where numerator is the boundary gap along perimeter of </a:t>
                </a:r>
                <a:r>
                  <a:rPr lang="en-US" altLang="zh-CN" sz="1400" dirty="0" err="1"/>
                  <a:t>superpixels</a:t>
                </a:r>
                <a:r>
                  <a:rPr lang="en-US" altLang="zh-CN" sz="1400" dirty="0"/>
                  <a:t> and denominator is the sum of areas of </a:t>
                </a:r>
                <a:r>
                  <a:rPr lang="en-US" altLang="zh-CN" sz="1400" dirty="0" err="1"/>
                  <a:t>superpixels</a:t>
                </a:r>
                <a:r>
                  <a:rPr lang="en-US" altLang="zh-CN" sz="1400" dirty="0"/>
                  <a:t>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/>
                  <a:t>is the perimeter length of </a:t>
                </a:r>
                <a:r>
                  <a:rPr lang="en-US" altLang="zh-CN" sz="1400" dirty="0" err="1"/>
                  <a:t>superpixel</a:t>
                </a:r>
                <a:r>
                  <a:rPr lang="en-US" altLang="zh-CN" sz="1400" dirty="0"/>
                  <a:t> </a:t>
                </a:r>
                <a:r>
                  <a:rPr lang="en-US" altLang="zh-CN" sz="1400" i="1" dirty="0" err="1"/>
                  <a:t>i</a:t>
                </a:r>
                <a:r>
                  <a:rPr lang="en-US" altLang="zh-CN" sz="1400" i="1" dirty="0"/>
                  <a:t> </a:t>
                </a:r>
                <a:r>
                  <a:rPr lang="en-US" altLang="zh-CN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/>
                  <a:t>is the length of the shared edge between </a:t>
                </a:r>
                <a:r>
                  <a:rPr lang="en-US" altLang="zh-CN" sz="1400" dirty="0" err="1"/>
                  <a:t>superpixels</a:t>
                </a:r>
                <a:r>
                  <a:rPr lang="en-US" altLang="zh-CN" sz="1400" dirty="0"/>
                  <a:t> </a:t>
                </a:r>
                <a:r>
                  <a:rPr lang="en-US" altLang="zh-CN" sz="1400" i="1" dirty="0" err="1"/>
                  <a:t>i</a:t>
                </a:r>
                <a:br>
                  <a:rPr lang="en-US" altLang="zh-CN" sz="1400" i="1" dirty="0"/>
                </a:br>
                <a:r>
                  <a:rPr lang="en-US" altLang="zh-CN" sz="1400" dirty="0"/>
                  <a:t>and </a:t>
                </a:r>
                <a:r>
                  <a:rPr lang="en-US" altLang="zh-CN" sz="1400" i="1" dirty="0"/>
                  <a:t>j</a:t>
                </a:r>
                <a:r>
                  <a:rPr lang="en-US" altLang="zh-CN" sz="1400" dirty="0"/>
                  <a:t>. Similarly,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/>
                  <a:t>is the edginess of </a:t>
                </a:r>
                <a:r>
                  <a:rPr lang="en-US" altLang="zh-CN" sz="1400" dirty="0" err="1"/>
                  <a:t>superpixel</a:t>
                </a:r>
                <a:r>
                  <a:rPr lang="en-US" altLang="zh-CN" sz="1400" dirty="0"/>
                  <a:t> </a:t>
                </a:r>
                <a:r>
                  <a:rPr lang="en-US" altLang="zh-CN" sz="1400" i="1" dirty="0" err="1"/>
                  <a:t>i</a:t>
                </a:r>
                <a:r>
                  <a:rPr lang="en-US" altLang="zh-CN" sz="1400" i="1" dirty="0"/>
                  <a:t> b</a:t>
                </a:r>
                <a:r>
                  <a:rPr lang="en-US" altLang="zh-CN" sz="1400" dirty="0"/>
                  <a:t>oundary,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/>
                  <a:t>is the edginess for the shared boundary between </a:t>
                </a:r>
                <a:r>
                  <a:rPr lang="en-US" altLang="zh-CN" sz="1400" dirty="0" err="1"/>
                  <a:t>superpixels</a:t>
                </a:r>
                <a:r>
                  <a:rPr lang="en-US" altLang="zh-CN" sz="1400" dirty="0"/>
                  <a:t>. Let the </a:t>
                </a:r>
                <a:r>
                  <a:rPr lang="en-US" altLang="zh-CN" sz="1400" dirty="0" err="1"/>
                  <a:t>superpixel</a:t>
                </a:r>
                <a:r>
                  <a:rPr lang="en-US" altLang="zh-CN" sz="1400" dirty="0"/>
                  <a:t> </a:t>
                </a:r>
                <a:r>
                  <a:rPr lang="en-US" altLang="zh-CN" sz="1400" dirty="0" err="1"/>
                  <a:t>i</a:t>
                </a:r>
                <a:r>
                  <a:rPr lang="en-US" altLang="zh-CN" sz="1400" dirty="0"/>
                  <a:t> and </a:t>
                </a:r>
                <a:r>
                  <a:rPr lang="en-US" altLang="zh-CN" sz="1400" dirty="0" err="1"/>
                  <a:t>superpixel</a:t>
                </a:r>
                <a:r>
                  <a:rPr lang="en-US" altLang="zh-CN" sz="1400" dirty="0"/>
                  <a:t> j edge gaps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i="1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i="1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/>
                  <a:t>respectively.</a:t>
                </a:r>
                <a:br>
                  <a:rPr lang="en-US" altLang="zh-CN" sz="1400" dirty="0"/>
                </a:br>
                <a:r>
                  <a:rPr lang="en-US" altLang="zh-CN" sz="1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/>
                  <a:t>be the area of </a:t>
                </a:r>
                <a:r>
                  <a:rPr lang="en-US" altLang="zh-CN" sz="1400" dirty="0" err="1"/>
                  <a:t>superpixel</a:t>
                </a:r>
                <a:r>
                  <a:rPr lang="en-US" altLang="zh-CN" sz="1400" dirty="0"/>
                  <a:t> </a:t>
                </a:r>
                <a:r>
                  <a:rPr lang="en-US" altLang="zh-CN" sz="1400" dirty="0" err="1"/>
                  <a:t>i</a:t>
                </a:r>
                <a:r>
                  <a:rPr lang="en-US" altLang="zh-CN" sz="1400" dirty="0"/>
                  <a:t>. X is a full labeling of the </a:t>
                </a:r>
                <a:r>
                  <a:rPr lang="en-US" altLang="zh-CN" sz="1400" dirty="0" err="1"/>
                  <a:t>superpixels</a:t>
                </a:r>
                <a:r>
                  <a:rPr lang="en-US" altLang="zh-CN" sz="1400" dirty="0"/>
                  <a:t> as 0 and 1.</a:t>
                </a:r>
                <a:r>
                  <a:rPr lang="en-US" altLang="zh-CN" sz="1400" dirty="0">
                    <a:solidFill>
                      <a:schemeClr val="bg1"/>
                    </a:solidFill>
                  </a:rPr>
                  <a:t>ddddddddddddddddddddddddddd</a:t>
                </a:r>
                <a:r>
                  <a:rPr lang="en-US" altLang="zh-CN" sz="1400" dirty="0"/>
                  <a:t>      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77750AB-DD5F-4D2F-9623-4ABBF16F9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956" y="4077948"/>
                <a:ext cx="4896544" cy="2791149"/>
              </a:xfrm>
              <a:prstGeom prst="rect">
                <a:avLst/>
              </a:prstGeom>
              <a:blipFill>
                <a:blip r:embed="rId6"/>
                <a:stretch>
                  <a:fillRect l="-374" t="-437" r="-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548680"/>
            <a:ext cx="9782801" cy="868957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Object Searching Algorithm</a:t>
            </a:r>
            <a:endParaRPr lang="zh-CN" altLang="en-US" sz="4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035725-5CFD-47EF-A101-713EB8488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9253504" cy="4572000"/>
          </a:xfrm>
        </p:spPr>
        <p:txBody>
          <a:bodyPr/>
          <a:lstStyle/>
          <a:p>
            <a:r>
              <a:rPr lang="en-US" altLang="zh-CN" sz="2400" dirty="0"/>
              <a:t>For an image, model the objects' relationship as a graph and use DFS to search objects at different levels.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DBA22-F8DC-764C-84EF-6B5A6731A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76" y="2545752"/>
            <a:ext cx="5151217" cy="2971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0D4435-2187-944D-B7E3-6C317F26A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876" y="2545752"/>
            <a:ext cx="5498734" cy="325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6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Basic Result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EA5FC7-3A24-46AD-A9EF-56022F405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742" y="1417637"/>
            <a:ext cx="3312368" cy="24950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4EBA4FA-20E4-41D0-B824-06EA6EA2B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110" y="1417638"/>
            <a:ext cx="3276701" cy="24950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75D67FA-3245-47A2-A531-8C60FCC0B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8345" y="4293096"/>
            <a:ext cx="6685531" cy="251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30425-D96A-4536-9FD4-67A14F1B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Basic Result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6FF307-BA7A-4E78-A406-D7C1F4188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40"/>
          <a:stretch/>
        </p:blipFill>
        <p:spPr>
          <a:xfrm>
            <a:off x="2998068" y="4198823"/>
            <a:ext cx="6110929" cy="23270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6D44BC-F622-48C6-BEC1-DBC76B386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865"/>
          <a:stretch/>
        </p:blipFill>
        <p:spPr>
          <a:xfrm>
            <a:off x="2998068" y="1628800"/>
            <a:ext cx="6110930" cy="232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7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163</TotalTime>
  <Words>567</Words>
  <Application>Microsoft Office PowerPoint</Application>
  <PresentationFormat>自定义</PresentationFormat>
  <Paragraphs>45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Arial</vt:lpstr>
      <vt:lpstr>Cambria Math</vt:lpstr>
      <vt:lpstr>Euphemia</vt:lpstr>
      <vt:lpstr>数学 16x9</vt:lpstr>
      <vt:lpstr>Multilevel Object Closure Detection By Superpixels</vt:lpstr>
      <vt:lpstr>Motivations</vt:lpstr>
      <vt:lpstr>Objectives</vt:lpstr>
      <vt:lpstr>Introduction</vt:lpstr>
      <vt:lpstr>Superpixel</vt:lpstr>
      <vt:lpstr>Closure Grouping for Boundary Detection</vt:lpstr>
      <vt:lpstr>Object Searching Algorithm</vt:lpstr>
      <vt:lpstr>Basic Result</vt:lpstr>
      <vt:lpstr>Basic Result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Multilevel Object Closure Detection By Superpixels</dc:title>
  <dc:creator>Hanwen Liang</dc:creator>
  <cp:lastModifiedBy>Hanwen Liang</cp:lastModifiedBy>
  <cp:revision>14</cp:revision>
  <dcterms:created xsi:type="dcterms:W3CDTF">2018-04-11T00:23:41Z</dcterms:created>
  <dcterms:modified xsi:type="dcterms:W3CDTF">2018-04-15T01:32:01Z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