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3" r:id="rId3"/>
    <p:sldId id="331" r:id="rId4"/>
    <p:sldId id="295" r:id="rId5"/>
    <p:sldId id="274" r:id="rId6"/>
    <p:sldId id="332" r:id="rId7"/>
    <p:sldId id="347" r:id="rId8"/>
    <p:sldId id="348" r:id="rId9"/>
    <p:sldId id="319" r:id="rId10"/>
    <p:sldId id="320" r:id="rId11"/>
    <p:sldId id="321" r:id="rId12"/>
    <p:sldId id="349" r:id="rId13"/>
    <p:sldId id="350" r:id="rId14"/>
    <p:sldId id="292" r:id="rId15"/>
    <p:sldId id="299" r:id="rId16"/>
    <p:sldId id="334" r:id="rId17"/>
    <p:sldId id="351" r:id="rId18"/>
    <p:sldId id="335" r:id="rId19"/>
    <p:sldId id="352" r:id="rId20"/>
    <p:sldId id="336" r:id="rId21"/>
    <p:sldId id="325" r:id="rId22"/>
    <p:sldId id="324" r:id="rId23"/>
    <p:sldId id="342" r:id="rId24"/>
    <p:sldId id="343" r:id="rId25"/>
    <p:sldId id="344" r:id="rId26"/>
    <p:sldId id="345" r:id="rId27"/>
    <p:sldId id="346" r:id="rId28"/>
    <p:sldId id="341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416" autoAdjust="0"/>
  </p:normalViewPr>
  <p:slideViewPr>
    <p:cSldViewPr>
      <p:cViewPr>
        <p:scale>
          <a:sx n="150" d="100"/>
          <a:sy n="150" d="100"/>
        </p:scale>
        <p:origin x="-150" y="10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20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31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20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2997897"/>
            <a:ext cx="44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Full stack(</a:t>
            </a:r>
            <a:r>
              <a:rPr lang="ko-KR" altLang="en-US" b="1" dirty="0" err="1" smtClean="0">
                <a:solidFill>
                  <a:srgbClr val="FFC000"/>
                </a:solidFill>
              </a:rPr>
              <a:t>풀스택</a:t>
            </a:r>
            <a:r>
              <a:rPr lang="en-US" altLang="ko-KR" b="1" dirty="0" smtClean="0">
                <a:solidFill>
                  <a:srgbClr val="FFC000"/>
                </a:solidFill>
              </a:rPr>
              <a:t>) </a:t>
            </a:r>
            <a:r>
              <a:rPr lang="ko-KR" altLang="en-US" b="1" dirty="0" smtClean="0">
                <a:solidFill>
                  <a:srgbClr val="FFC000"/>
                </a:solidFill>
              </a:rPr>
              <a:t>웹 개발자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r>
              <a:rPr lang="ko-KR" altLang="en-US" b="1" dirty="0" smtClean="0">
                <a:solidFill>
                  <a:srgbClr val="FFC000"/>
                </a:solidFill>
              </a:rPr>
              <a:t>과정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김한울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54500" y="1877100"/>
            <a:ext cx="2872902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spc="3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녹음 예약 시스템</a:t>
            </a:r>
            <a:endParaRPr lang="en-US" altLang="ko-KR" sz="900" b="1" spc="300" dirty="0" smtClean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2800" b="1" spc="300" dirty="0" err="1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SoundBooker</a:t>
            </a:r>
            <a:endParaRPr lang="en-US" altLang="ko-KR" sz="2800" b="1" spc="300" dirty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녹음 신청자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5536" y="913097"/>
            <a:ext cx="862057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회원 관리 메뉴를 통해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회원정보 수정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탈퇴를 할 수 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참여 횟수에 따라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0~9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번은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BEGGINER, 10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~29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번은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ROOKIE, 30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~59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번은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EXPERT, 60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 이상은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MASTER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등급으로 분류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참여 날짜에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NOSHOW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 이상 한 회원은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BLACK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회원으로 분류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검색은 프로젝트 제목과 내용으로 검색할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 있다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프로젝트검색을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원하는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녹음 참여를 위한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상세정보를 확인할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있으며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요건에 만족하는 신청자 중 등급을 우선하여 채용한다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ROOKIE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등급 부터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자유 게시판을 이용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작성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가능하다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관리자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</a:t>
            </a: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녹음 작업자 </a:t>
            </a: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 생성 및 삭제를 할 수 있다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게시판에 프로젝트를 내용을 등록 수정할 수 있다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프로젝트에 녹음 작업자를 배정할 수 있다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5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업로드 게시판의 글들을 등록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삭제할 수 있다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업로드 게시판에 업로드 된 녹음 작업자들의 게시물에 답변 글로 피드백을 줄 수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있다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자유 게시판을 이용</a:t>
            </a:r>
            <a:r>
              <a:rPr lang="en-US" altLang="ko-KR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작성</a:t>
            </a:r>
            <a:r>
              <a:rPr lang="en-US" altLang="ko-KR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가능하다</a:t>
            </a:r>
            <a:r>
              <a:rPr lang="en-US" altLang="ko-KR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5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일정 관리자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프로젝트에 지원한 신청자들의 정보를 열람하여 신청자들을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프로젝트에 접수할 수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신청자가 한번에 하나의 프로젝트에만 채용될 수 있도록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자유 게시판을 이용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작성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가능하다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8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녹음 작업자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1842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게시판을 열람하여 본인의 녹음 일정 확인이 가능하다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업로드 게시판에서 열람 및 취득한 데이터 업로드 가능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자유 게시판을 이용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작성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가능하다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8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432818" y="1082340"/>
            <a:ext cx="8112313" cy="1574832"/>
            <a:chOff x="978171" y="1499598"/>
            <a:chExt cx="7442795" cy="1828839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940115" y="1499598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프로젝트</a:t>
              </a:r>
              <a:endParaRPr lang="en-US" altLang="ko-KR" sz="1050" b="1" dirty="0" smtClean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  <a:endParaRPr lang="ko-KR" altLang="en-US" sz="105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58343" y="2041010"/>
              <a:ext cx="1690389" cy="123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. 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프로젝트 등록</a:t>
              </a:r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,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수정</a:t>
              </a:r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,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삭제 가능</a:t>
              </a:r>
              <a:endParaRPr lang="en-US" altLang="ko-KR" sz="900" b="1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녹음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작업자 정보 열람 가능</a:t>
              </a: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/>
              </a:r>
              <a:b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</a:b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.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프로젝트에 녹음 작업자 배치 </a:t>
              </a: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/>
              </a:r>
              <a:b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</a:b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 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가능</a:t>
              </a:r>
              <a:endParaRPr lang="en-US" altLang="ko-KR" sz="900" b="1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. 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자유 게시판 등록</a:t>
              </a:r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, 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수정</a:t>
              </a:r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,</a:t>
              </a:r>
              <a:br>
                <a:rPr lang="en-US" altLang="ko-KR" sz="900" b="1" dirty="0">
                  <a:solidFill>
                    <a:srgbClr val="464646"/>
                  </a:solidFill>
                  <a:latin typeface="+mn-ea"/>
                </a:rPr>
              </a:br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  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삭제 가능</a:t>
              </a:r>
              <a:endParaRPr lang="en-US" altLang="ko-KR" sz="900" b="1" dirty="0">
                <a:solidFill>
                  <a:srgbClr val="464646"/>
                </a:solidFill>
                <a:latin typeface="+mn-ea"/>
              </a:endParaRPr>
            </a:p>
            <a:p>
              <a:endParaRPr lang="en-US" altLang="ko-KR" sz="9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106067" y="1529239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일정 관리자</a:t>
              </a:r>
              <a:endParaRPr lang="ko-KR" altLang="en-US" sz="105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68010" y="1500318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녹음 작업자</a:t>
              </a:r>
              <a:endParaRPr lang="ko-KR" altLang="en-US" sz="105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13702" y="2070649"/>
              <a:ext cx="1427281" cy="112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신청자 정보 열람 가능</a:t>
              </a:r>
              <a:endParaRPr lang="en-US" altLang="ko-KR" sz="900" b="1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. 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프로젝트에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신청자 배치 </a:t>
              </a:r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/>
              </a:r>
              <a:br>
                <a:rPr lang="en-US" altLang="ko-KR" sz="900" b="1" dirty="0">
                  <a:solidFill>
                    <a:srgbClr val="464646"/>
                  </a:solidFill>
                  <a:latin typeface="+mn-ea"/>
                </a:rPr>
              </a:br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  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가능</a:t>
              </a:r>
              <a:endParaRPr lang="en-US" altLang="ko-KR" sz="9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. 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자유 게시판 등록</a:t>
              </a:r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, 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수정</a:t>
              </a:r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,</a:t>
              </a:r>
              <a:br>
                <a:rPr lang="en-US" altLang="ko-KR" sz="900" b="1" dirty="0">
                  <a:solidFill>
                    <a:srgbClr val="464646"/>
                  </a:solidFill>
                  <a:latin typeface="+mn-ea"/>
                </a:rPr>
              </a:br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  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삭제 가능</a:t>
              </a:r>
              <a:endParaRPr lang="en-US" altLang="ko-KR" sz="900" b="1" dirty="0">
                <a:solidFill>
                  <a:srgbClr val="464646"/>
                </a:solidFill>
                <a:latin typeface="+mn-ea"/>
              </a:endParaRPr>
            </a:p>
            <a:p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993685" y="2041730"/>
              <a:ext cx="1427281" cy="1286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업로드 게시판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등록</a:t>
              </a: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,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열람 </a:t>
              </a: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/>
              </a:r>
              <a:b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</a:b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 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가능</a:t>
              </a:r>
              <a:endParaRPr lang="en-US" altLang="ko-KR" sz="900" b="1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.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프로젝트 게시판 열람 </a:t>
              </a: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/>
              </a:r>
              <a:b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</a:b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 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가능</a:t>
              </a:r>
              <a:endParaRPr lang="en-US" altLang="ko-KR" sz="900" b="1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. 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자유 게시판 등록</a:t>
              </a:r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, 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수정</a:t>
              </a:r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,</a:t>
              </a:r>
              <a:br>
                <a:rPr lang="en-US" altLang="ko-KR" sz="900" b="1" dirty="0">
                  <a:solidFill>
                    <a:srgbClr val="464646"/>
                  </a:solidFill>
                  <a:latin typeface="+mn-ea"/>
                </a:rPr>
              </a:br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  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삭제 가능</a:t>
              </a:r>
              <a:endParaRPr lang="en-US" altLang="ko-KR" sz="900" b="1" dirty="0">
                <a:solidFill>
                  <a:srgbClr val="464646"/>
                </a:solidFill>
                <a:latin typeface="+mn-ea"/>
              </a:endParaRPr>
            </a:p>
            <a:p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052497" y="1499598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프로젝트 </a:t>
              </a:r>
              <a:r>
                <a:rPr lang="en-US" altLang="ko-KR" sz="105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/>
              </a:r>
              <a:br>
                <a:rPr lang="en-US" altLang="ko-KR" sz="105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</a:br>
              <a:r>
                <a:rPr lang="ko-KR" altLang="en-US" sz="105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신청자</a:t>
              </a:r>
              <a:endParaRPr lang="ko-KR" altLang="en-US" sz="105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8171" y="2041008"/>
              <a:ext cx="1570297" cy="911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프로젝트 참여 희망자</a:t>
              </a: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/>
              </a:r>
              <a:b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</a:b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  (</a:t>
              </a:r>
              <a:r>
                <a:rPr lang="ko-KR" altLang="en-US" sz="900" b="1" dirty="0" err="1" smtClean="0">
                  <a:solidFill>
                    <a:srgbClr val="464646"/>
                  </a:solidFill>
                  <a:latin typeface="+mn-ea"/>
                </a:rPr>
                <a:t>피녹음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 대상</a:t>
              </a: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)</a:t>
              </a:r>
              <a:endParaRPr lang="en-US" altLang="ko-KR" sz="900" b="1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.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프로젝트 게시판 열람 가능</a:t>
              </a:r>
              <a:endParaRPr lang="en-US" altLang="ko-KR" sz="900" b="1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.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자유 게시판 등록</a:t>
              </a: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,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수정</a:t>
              </a: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,</a:t>
              </a:r>
              <a:b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</a:b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 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삭제 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가능</a:t>
              </a:r>
              <a:endParaRPr lang="en-US" altLang="ko-KR" sz="900" b="1" dirty="0" smtClean="0">
                <a:solidFill>
                  <a:srgbClr val="464646"/>
                </a:solidFill>
                <a:latin typeface="+mn-ea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288594" y="3032245"/>
            <a:ext cx="6116955" cy="1296427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용어정리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</a:rPr>
              <a:t>프로젝트 신청자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프로젝트에 참여하고자 하는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사람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신청을 위해선 회원가입 필수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</a:rPr>
              <a:t>프로젝트 관리자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프로젝트 및 작업자 관리 </a:t>
            </a:r>
            <a:r>
              <a:rPr lang="ko-KR" altLang="en-US" sz="1200" b="1" dirty="0">
                <a:solidFill>
                  <a:schemeClr val="tx1"/>
                </a:solidFill>
              </a:rPr>
              <a:t>권한을 부여 받은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일정 관리자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신청자들의 채용을 결정하는 역할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유일하게 신청자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정보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열람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녹음 작업자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녹음 데이터 취득 작업자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취득 파일을 업로드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하는 역할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41794" y="1445307"/>
            <a:ext cx="668773" cy="593448"/>
            <a:chOff x="836868" y="2362099"/>
            <a:chExt cx="668773" cy="791265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836868" y="2825069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76286" y="3225965"/>
            <a:ext cx="597408" cy="742667"/>
            <a:chOff x="857062" y="2362099"/>
            <a:chExt cx="597408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857062" y="2818842"/>
              <a:ext cx="597408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admin</a:t>
              </a:r>
              <a:endParaRPr lang="en-US" altLang="ko-KR" sz="1000" dirty="0"/>
            </a:p>
            <a:p>
              <a:r>
                <a:rPr lang="en-US" altLang="ko-KR" sz="1000" dirty="0" smtClean="0"/>
                <a:t> (PM)</a:t>
              </a:r>
              <a:endParaRPr lang="ko-KR" altLang="en-US" sz="1000" dirty="0"/>
            </a:p>
          </p:txBody>
        </p:sp>
      </p:grpSp>
      <p:sp>
        <p:nvSpPr>
          <p:cNvPr id="40" name="타원 39"/>
          <p:cNvSpPr/>
          <p:nvPr/>
        </p:nvSpPr>
        <p:spPr>
          <a:xfrm>
            <a:off x="2797003" y="795729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31372" y="2198535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225546" y="1555824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2855749" y="2655952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50" name="타원 49"/>
          <p:cNvSpPr/>
          <p:nvPr/>
        </p:nvSpPr>
        <p:spPr>
          <a:xfrm>
            <a:off x="5306200" y="3224656"/>
            <a:ext cx="972108" cy="285997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작업자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등록</a:t>
            </a:r>
            <a:endParaRPr lang="ko-KR" altLang="en-US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4193296" y="779512"/>
            <a:ext cx="756084" cy="33604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참여중</a:t>
            </a:r>
            <a:r>
              <a:rPr lang="ko-KR" altLang="en-US" sz="1000" b="1" dirty="0" smtClean="0"/>
              <a:t> 작업</a:t>
            </a:r>
            <a:endParaRPr lang="ko-KR" altLang="en-US" sz="1000" b="1" dirty="0"/>
          </a:p>
        </p:txBody>
      </p:sp>
      <p:sp>
        <p:nvSpPr>
          <p:cNvPr id="47" name="타원 46"/>
          <p:cNvSpPr/>
          <p:nvPr/>
        </p:nvSpPr>
        <p:spPr>
          <a:xfrm>
            <a:off x="2987727" y="3539413"/>
            <a:ext cx="771412" cy="280977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프로젝트검색</a:t>
            </a:r>
            <a:endParaRPr lang="ko-KR" altLang="en-US" sz="1000" b="1" dirty="0"/>
          </a:p>
        </p:txBody>
      </p:sp>
      <p:sp>
        <p:nvSpPr>
          <p:cNvPr id="49" name="타원 48"/>
          <p:cNvSpPr/>
          <p:nvPr/>
        </p:nvSpPr>
        <p:spPr>
          <a:xfrm>
            <a:off x="2972869" y="2970657"/>
            <a:ext cx="777007" cy="285424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프로젝트 신청</a:t>
            </a:r>
            <a:endParaRPr lang="ko-KR" altLang="en-US" sz="1000" b="1" dirty="0"/>
          </a:p>
        </p:txBody>
      </p:sp>
      <p:sp>
        <p:nvSpPr>
          <p:cNvPr id="52" name="타원 51"/>
          <p:cNvSpPr/>
          <p:nvPr/>
        </p:nvSpPr>
        <p:spPr>
          <a:xfrm>
            <a:off x="1979712" y="4214174"/>
            <a:ext cx="800384" cy="315018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신청자 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배치</a:t>
            </a:r>
            <a:endParaRPr lang="ko-KR" altLang="en-US" sz="1000" b="1" dirty="0"/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5316568" y="3750435"/>
            <a:ext cx="972108" cy="28842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작업자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삭제</a:t>
            </a:r>
            <a:endParaRPr lang="ko-KR" altLang="en-US" sz="10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105" name="타원 104"/>
          <p:cNvSpPr/>
          <p:nvPr/>
        </p:nvSpPr>
        <p:spPr>
          <a:xfrm>
            <a:off x="4050103" y="2883788"/>
            <a:ext cx="1131016" cy="327310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 flipH="1">
            <a:off x="4615611" y="2588123"/>
            <a:ext cx="1" cy="29566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767776" y="3568522"/>
            <a:ext cx="740908" cy="593448"/>
            <a:chOff x="836868" y="2362099"/>
            <a:chExt cx="740908" cy="791265"/>
          </a:xfrm>
        </p:grpSpPr>
        <p:grpSp>
          <p:nvGrpSpPr>
            <p:cNvPr id="113" name="그룹 11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15" name="타원 11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16" name="직선 연결선 11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>
                <a:stCxn id="11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/>
            <p:cNvSpPr txBox="1"/>
            <p:nvPr/>
          </p:nvSpPr>
          <p:spPr>
            <a:xfrm>
              <a:off x="836868" y="2825069"/>
              <a:ext cx="74090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scheduler</a:t>
              </a:r>
              <a:endParaRPr lang="ko-KR" altLang="en-US" sz="1000" dirty="0"/>
            </a:p>
          </p:txBody>
        </p:sp>
      </p:grpSp>
      <p:sp>
        <p:nvSpPr>
          <p:cNvPr id="121" name="타원 120"/>
          <p:cNvSpPr/>
          <p:nvPr/>
        </p:nvSpPr>
        <p:spPr>
          <a:xfrm>
            <a:off x="3006766" y="4191871"/>
            <a:ext cx="733334" cy="315018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신청자 열람</a:t>
            </a:r>
            <a:endParaRPr lang="ko-KR" altLang="en-US" sz="1000" b="1" dirty="0"/>
          </a:p>
        </p:txBody>
      </p:sp>
      <p:grpSp>
        <p:nvGrpSpPr>
          <p:cNvPr id="144" name="그룹 143"/>
          <p:cNvGrpSpPr/>
          <p:nvPr/>
        </p:nvGrpSpPr>
        <p:grpSpPr>
          <a:xfrm>
            <a:off x="8004242" y="649889"/>
            <a:ext cx="686406" cy="588778"/>
            <a:chOff x="812563" y="2362099"/>
            <a:chExt cx="686406" cy="78503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47" name="타원 14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>
                <a:stCxn id="14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extBox 145"/>
            <p:cNvSpPr txBox="1"/>
            <p:nvPr/>
          </p:nvSpPr>
          <p:spPr>
            <a:xfrm>
              <a:off x="812563" y="2818842"/>
              <a:ext cx="68640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operator</a:t>
              </a:r>
              <a:endParaRPr lang="ko-KR" altLang="en-US" sz="1000" dirty="0"/>
            </a:p>
          </p:txBody>
        </p:sp>
      </p:grpSp>
      <p:sp>
        <p:nvSpPr>
          <p:cNvPr id="152" name="타원 151"/>
          <p:cNvSpPr/>
          <p:nvPr/>
        </p:nvSpPr>
        <p:spPr>
          <a:xfrm>
            <a:off x="6423528" y="1665262"/>
            <a:ext cx="908491" cy="3093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업로드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게시판</a:t>
            </a:r>
            <a:endParaRPr lang="ko-KR" altLang="en-US" sz="1000" b="1" dirty="0"/>
          </a:p>
        </p:txBody>
      </p:sp>
      <p:sp>
        <p:nvSpPr>
          <p:cNvPr id="155" name="타원 154"/>
          <p:cNvSpPr/>
          <p:nvPr/>
        </p:nvSpPr>
        <p:spPr>
          <a:xfrm>
            <a:off x="6334747" y="1147838"/>
            <a:ext cx="1013033" cy="264158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글작성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열람</a:t>
            </a:r>
            <a:endParaRPr lang="ko-KR" altLang="en-US" sz="1000" b="1" dirty="0"/>
          </a:p>
        </p:txBody>
      </p:sp>
      <p:sp>
        <p:nvSpPr>
          <p:cNvPr id="156" name="타원 155"/>
          <p:cNvSpPr/>
          <p:nvPr/>
        </p:nvSpPr>
        <p:spPr>
          <a:xfrm>
            <a:off x="6272879" y="2101591"/>
            <a:ext cx="1131016" cy="329138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cxnSp>
        <p:nvCxnSpPr>
          <p:cNvPr id="159" name="직선 연결선 158"/>
          <p:cNvCxnSpPr>
            <a:stCxn id="50" idx="6"/>
            <a:endCxn id="32" idx="1"/>
          </p:cNvCxnSpPr>
          <p:nvPr/>
        </p:nvCxnSpPr>
        <p:spPr>
          <a:xfrm>
            <a:off x="6278308" y="3367655"/>
            <a:ext cx="1697978" cy="400922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100" idx="6"/>
            <a:endCxn id="32" idx="1"/>
          </p:cNvCxnSpPr>
          <p:nvPr/>
        </p:nvCxnSpPr>
        <p:spPr>
          <a:xfrm flipV="1">
            <a:off x="6288676" y="3768577"/>
            <a:ext cx="1687610" cy="126071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42" idx="6"/>
            <a:endCxn id="32" idx="1"/>
          </p:cNvCxnSpPr>
          <p:nvPr/>
        </p:nvCxnSpPr>
        <p:spPr>
          <a:xfrm>
            <a:off x="4981630" y="1645194"/>
            <a:ext cx="2994656" cy="2123383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156" idx="6"/>
            <a:endCxn id="32" idx="1"/>
          </p:cNvCxnSpPr>
          <p:nvPr/>
        </p:nvCxnSpPr>
        <p:spPr>
          <a:xfrm>
            <a:off x="7403895" y="2266160"/>
            <a:ext cx="572391" cy="1502417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65" idx="6"/>
            <a:endCxn id="32" idx="1"/>
          </p:cNvCxnSpPr>
          <p:nvPr/>
        </p:nvCxnSpPr>
        <p:spPr>
          <a:xfrm>
            <a:off x="5069857" y="2459289"/>
            <a:ext cx="2906429" cy="1309288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155" idx="6"/>
            <a:endCxn id="146" idx="1"/>
          </p:cNvCxnSpPr>
          <p:nvPr/>
        </p:nvCxnSpPr>
        <p:spPr>
          <a:xfrm flipV="1">
            <a:off x="7347780" y="1115557"/>
            <a:ext cx="656462" cy="164360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152" idx="0"/>
            <a:endCxn id="155" idx="4"/>
          </p:cNvCxnSpPr>
          <p:nvPr/>
        </p:nvCxnSpPr>
        <p:spPr>
          <a:xfrm flipH="1" flipV="1">
            <a:off x="6841264" y="1411996"/>
            <a:ext cx="36510" cy="25326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16" idx="3"/>
            <a:endCxn id="40" idx="2"/>
          </p:cNvCxnSpPr>
          <p:nvPr/>
        </p:nvCxnSpPr>
        <p:spPr>
          <a:xfrm flipV="1">
            <a:off x="1410567" y="885099"/>
            <a:ext cx="1386436" cy="1030546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152" idx="4"/>
            <a:endCxn id="156" idx="0"/>
          </p:cNvCxnSpPr>
          <p:nvPr/>
        </p:nvCxnSpPr>
        <p:spPr>
          <a:xfrm flipH="1">
            <a:off x="6838387" y="1974601"/>
            <a:ext cx="39387" cy="12699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6900308" y="1533194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015601" y="1982389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3" name="직선 연결선 192"/>
          <p:cNvCxnSpPr>
            <a:stCxn id="16" idx="3"/>
            <a:endCxn id="49" idx="2"/>
          </p:cNvCxnSpPr>
          <p:nvPr/>
        </p:nvCxnSpPr>
        <p:spPr>
          <a:xfrm>
            <a:off x="1410567" y="1915645"/>
            <a:ext cx="1562302" cy="1197724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6" idx="3"/>
            <a:endCxn id="41" idx="2"/>
          </p:cNvCxnSpPr>
          <p:nvPr/>
        </p:nvCxnSpPr>
        <p:spPr>
          <a:xfrm>
            <a:off x="1410567" y="1915645"/>
            <a:ext cx="1420805" cy="372260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" idx="3"/>
            <a:endCxn id="43" idx="2"/>
          </p:cNvCxnSpPr>
          <p:nvPr/>
        </p:nvCxnSpPr>
        <p:spPr>
          <a:xfrm>
            <a:off x="1410567" y="1915645"/>
            <a:ext cx="1445182" cy="829677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9" name="직선 연결선 208"/>
          <p:cNvCxnSpPr>
            <a:stCxn id="16" idx="3"/>
            <a:endCxn id="57" idx="2"/>
          </p:cNvCxnSpPr>
          <p:nvPr/>
        </p:nvCxnSpPr>
        <p:spPr>
          <a:xfrm flipV="1">
            <a:off x="1410567" y="947535"/>
            <a:ext cx="2782729" cy="968110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7" name="직선 연결선 246"/>
          <p:cNvCxnSpPr>
            <a:stCxn id="57" idx="6"/>
            <a:endCxn id="146" idx="1"/>
          </p:cNvCxnSpPr>
          <p:nvPr/>
        </p:nvCxnSpPr>
        <p:spPr>
          <a:xfrm>
            <a:off x="4949380" y="947535"/>
            <a:ext cx="3054862" cy="168022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0" name="직선 연결선 249"/>
          <p:cNvCxnSpPr>
            <a:stCxn id="114" idx="3"/>
            <a:endCxn id="52" idx="2"/>
          </p:cNvCxnSpPr>
          <p:nvPr/>
        </p:nvCxnSpPr>
        <p:spPr>
          <a:xfrm>
            <a:off x="1508684" y="4038860"/>
            <a:ext cx="471028" cy="332823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16" idx="3"/>
            <a:endCxn id="42" idx="2"/>
          </p:cNvCxnSpPr>
          <p:nvPr/>
        </p:nvCxnSpPr>
        <p:spPr>
          <a:xfrm flipV="1">
            <a:off x="1410567" y="1645194"/>
            <a:ext cx="2814979" cy="270451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0" name="직선 화살표 연결선 279"/>
          <p:cNvCxnSpPr>
            <a:stCxn id="47" idx="0"/>
            <a:endCxn id="49" idx="4"/>
          </p:cNvCxnSpPr>
          <p:nvPr/>
        </p:nvCxnSpPr>
        <p:spPr>
          <a:xfrm flipH="1" flipV="1">
            <a:off x="3361373" y="3256081"/>
            <a:ext cx="12060" cy="28333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/>
          <p:cNvCxnSpPr>
            <a:stCxn id="47" idx="4"/>
            <a:endCxn id="121" idx="0"/>
          </p:cNvCxnSpPr>
          <p:nvPr/>
        </p:nvCxnSpPr>
        <p:spPr>
          <a:xfrm>
            <a:off x="3373433" y="3820390"/>
            <a:ext cx="0" cy="37148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화살표 연결선 293"/>
          <p:cNvCxnSpPr>
            <a:stCxn id="121" idx="2"/>
            <a:endCxn id="52" idx="6"/>
          </p:cNvCxnSpPr>
          <p:nvPr/>
        </p:nvCxnSpPr>
        <p:spPr>
          <a:xfrm flipH="1">
            <a:off x="2780096" y="4349380"/>
            <a:ext cx="226670" cy="2230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타원 306"/>
          <p:cNvSpPr/>
          <p:nvPr/>
        </p:nvSpPr>
        <p:spPr>
          <a:xfrm>
            <a:off x="4006771" y="4062303"/>
            <a:ext cx="1063086" cy="46688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프로젝트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등록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수정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삭제</a:t>
            </a:r>
            <a:endParaRPr lang="ko-KR" altLang="en-US" sz="1000" b="1" dirty="0"/>
          </a:p>
        </p:txBody>
      </p:sp>
      <p:cxnSp>
        <p:nvCxnSpPr>
          <p:cNvPr id="310" name="직선 연결선 309"/>
          <p:cNvCxnSpPr>
            <a:stCxn id="307" idx="6"/>
            <a:endCxn id="32" idx="1"/>
          </p:cNvCxnSpPr>
          <p:nvPr/>
        </p:nvCxnSpPr>
        <p:spPr>
          <a:xfrm flipV="1">
            <a:off x="5069857" y="3768577"/>
            <a:ext cx="2906429" cy="527171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47" idx="6"/>
            <a:endCxn id="307" idx="1"/>
          </p:cNvCxnSpPr>
          <p:nvPr/>
        </p:nvCxnSpPr>
        <p:spPr>
          <a:xfrm>
            <a:off x="3759139" y="3679902"/>
            <a:ext cx="403317" cy="45077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/>
          <p:cNvSpPr/>
          <p:nvPr/>
        </p:nvSpPr>
        <p:spPr>
          <a:xfrm>
            <a:off x="5362639" y="4249735"/>
            <a:ext cx="972108" cy="346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작업자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배치</a:t>
            </a:r>
            <a:endParaRPr lang="ko-KR" altLang="en-US" sz="1000" b="1" dirty="0"/>
          </a:p>
        </p:txBody>
      </p:sp>
      <p:cxnSp>
        <p:nvCxnSpPr>
          <p:cNvPr id="154" name="직선 연결선 153"/>
          <p:cNvCxnSpPr>
            <a:stCxn id="153" idx="6"/>
            <a:endCxn id="32" idx="1"/>
          </p:cNvCxnSpPr>
          <p:nvPr/>
        </p:nvCxnSpPr>
        <p:spPr>
          <a:xfrm flipV="1">
            <a:off x="6334747" y="3768577"/>
            <a:ext cx="1641539" cy="654241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04248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게시판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1670693" y="1755737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7624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신청자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23728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059832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95936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프로젝트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68144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마이 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프로젝트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932040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프로젝트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신청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2483768" y="1347613"/>
            <a:ext cx="0" cy="2924725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19872" y="1347614"/>
            <a:ext cx="0" cy="292472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355976" y="1347614"/>
            <a:ext cx="0" cy="292472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547664" y="1347614"/>
            <a:ext cx="0" cy="292472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292080" y="1347614"/>
            <a:ext cx="0" cy="292472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164288" y="1347614"/>
            <a:ext cx="0" cy="292472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228184" y="1347614"/>
            <a:ext cx="0" cy="292472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93015" y="161764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700450" y="1671649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339752" y="161764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475656" y="1407426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1681050" y="2043534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75656" y="1725656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1403648" y="199568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661622" y="2119646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275856" y="199568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195739" y="1871198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835696" y="2103698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691960" y="2459632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403648" y="24117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672536" y="2535745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211960" y="24117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2627787" y="2271522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프로젝트 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465510" y="2513099"/>
            <a:ext cx="13997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프로젝트 정보확인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519416" y="2774198"/>
            <a:ext cx="645507" cy="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211681" y="269776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4499713" y="2821725"/>
            <a:ext cx="81282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148064" y="269776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4345911" y="2503200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프로젝트 신청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353487" y="2857194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프로젝트 접수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1691960" y="4095762"/>
            <a:ext cx="53400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1403648" y="404791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1672536" y="4171875"/>
            <a:ext cx="535947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032012" y="404791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3244613" y="3914778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ko-KR" altLang="en-US" sz="1000" dirty="0"/>
              <a:t>답글 달기</a:t>
            </a:r>
            <a:r>
              <a:rPr lang="en-US" altLang="ko-KR" sz="1000" dirty="0"/>
              <a:t>/ </a:t>
            </a:r>
            <a:r>
              <a:rPr lang="ko-KR" altLang="en-US" sz="1000" dirty="0"/>
              <a:t>댓글 달기 </a:t>
            </a:r>
            <a:r>
              <a:rPr lang="en-US" altLang="ko-KR" sz="1000" dirty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097045" y="4149228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게시판 확인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1403648" y="319497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2" name="직사각형 91"/>
          <p:cNvSpPr/>
          <p:nvPr/>
        </p:nvSpPr>
        <p:spPr>
          <a:xfrm>
            <a:off x="6084168" y="319497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2587279" y="1514131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465510" y="1365615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2483768" y="1641567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691680" y="3245486"/>
            <a:ext cx="43924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1691680" y="3334781"/>
            <a:ext cx="439248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841320" y="3006700"/>
            <a:ext cx="1947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진행중 작업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활동 내역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2851791" y="3362749"/>
            <a:ext cx="2319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/>
              <a:t>진행중 작업</a:t>
            </a:r>
            <a:r>
              <a:rPr lang="en-US" altLang="ko-KR" sz="1000" dirty="0"/>
              <a:t>, </a:t>
            </a:r>
            <a:r>
              <a:rPr lang="ko-KR" altLang="en-US" sz="1000" dirty="0"/>
              <a:t>활동 내역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조회 확인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화살표 연결선 36"/>
          <p:cNvCxnSpPr/>
          <p:nvPr/>
        </p:nvCxnSpPr>
        <p:spPr>
          <a:xfrm flipH="1">
            <a:off x="2030733" y="1971761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47664" y="1185595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일정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관리자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83768" y="1185595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br>
              <a:rPr lang="en-US" altLang="ko-KR" sz="1000" b="1" dirty="0" smtClean="0"/>
            </a:br>
            <a:r>
              <a:rPr lang="ko-KR" altLang="en-US" sz="1000" b="1" dirty="0" smtClean="0"/>
              <a:t>로그아웃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19872" y="1185595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프로젝트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검색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55976" y="1185595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신청자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정보 열람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228184" y="1185595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자유게시판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92080" y="1185595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신청자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접수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2843808" y="1563637"/>
            <a:ext cx="0" cy="244827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779912" y="1563638"/>
            <a:ext cx="0" cy="244827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716016" y="1563638"/>
            <a:ext cx="0" cy="244827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907704" y="1563638"/>
            <a:ext cx="0" cy="244827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652120" y="1563638"/>
            <a:ext cx="0" cy="244827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588224" y="1563638"/>
            <a:ext cx="0" cy="244827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53055" y="1833667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060490" y="1887673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699792" y="1833667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835696" y="1623450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/>
              <a:t>로그인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041090" y="2399203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35696" y="1941680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1763688" y="235135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2021662" y="2475315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635896" y="235135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555779" y="2087222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3923928" y="2752885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624157" y="2705037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3923928" y="2828998"/>
            <a:ext cx="6286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572000" y="2705037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879456" y="3168820"/>
            <a:ext cx="645507" cy="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571721" y="309238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4859753" y="3216347"/>
            <a:ext cx="81282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508104" y="309238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4746056" y="2897822"/>
            <a:ext cx="12025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신청자 신청 접수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765898" y="3251816"/>
            <a:ext cx="1317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프로젝트 상세 보기</a:t>
            </a:r>
            <a:endParaRPr lang="ko-KR" altLang="en-US" sz="900" dirty="0"/>
          </a:p>
        </p:txBody>
      </p:sp>
      <p:sp>
        <p:nvSpPr>
          <p:cNvPr id="90" name="직사각형 89"/>
          <p:cNvSpPr/>
          <p:nvPr/>
        </p:nvSpPr>
        <p:spPr>
          <a:xfrm>
            <a:off x="1763688" y="368465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2" name="직사각형 91"/>
          <p:cNvSpPr/>
          <p:nvPr/>
        </p:nvSpPr>
        <p:spPr>
          <a:xfrm>
            <a:off x="6444208" y="368465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2051720" y="3735167"/>
            <a:ext cx="43924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2051720" y="3824462"/>
            <a:ext cx="439248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01941" y="2227415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프로젝트 검색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2172143" y="2464203"/>
            <a:ext cx="13997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프로젝트 정보확인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736809" y="2509798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5. </a:t>
            </a:r>
            <a:r>
              <a:rPr lang="ko-KR" altLang="en-US" sz="900" dirty="0" smtClean="0"/>
              <a:t>신청자 정보 조회</a:t>
            </a:r>
            <a:endParaRPr lang="ko-KR" alt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3704257" y="2884871"/>
            <a:ext cx="12025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6. </a:t>
            </a:r>
            <a:r>
              <a:rPr lang="ko-KR" altLang="en-US" sz="900" dirty="0" smtClean="0"/>
              <a:t>신청자 정보 확인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926474" y="3482648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ko-KR" altLang="en-US" sz="1000" dirty="0"/>
              <a:t>답글 달기</a:t>
            </a:r>
            <a:r>
              <a:rPr lang="en-US" altLang="ko-KR" sz="1000" dirty="0"/>
              <a:t>/ </a:t>
            </a:r>
            <a:r>
              <a:rPr lang="ko-KR" altLang="en-US" sz="1000" dirty="0"/>
              <a:t>댓글 달기 </a:t>
            </a:r>
            <a:r>
              <a:rPr lang="en-US" altLang="ko-KR" sz="1000" dirty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39313" y="3819345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/>
              <a:t>게시판 확인</a:t>
            </a:r>
          </a:p>
        </p:txBody>
      </p:sp>
    </p:spTree>
    <p:extLst>
      <p:ext uri="{BB962C8B-B14F-4D97-AF65-F5344CB8AC3E}">
        <p14:creationId xmlns:p14="http://schemas.microsoft.com/office/powerpoint/2010/main" val="35722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403648" y="1203598"/>
            <a:ext cx="5040560" cy="2854769"/>
            <a:chOff x="899592" y="1197232"/>
            <a:chExt cx="5040560" cy="3806358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프로젝트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ko-KR" altLang="en-US" sz="900" b="1" dirty="0" smtClean="0"/>
                <a:t>관리자</a:t>
              </a:r>
              <a:endParaRPr lang="en-US" altLang="ko-KR" sz="9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로그인</a:t>
              </a:r>
              <a:r>
                <a:rPr lang="en-US" altLang="ko-KR" sz="900" b="1" dirty="0" smtClean="0"/>
                <a:t>/</a:t>
              </a:r>
              <a:r>
                <a:rPr lang="ko-KR" altLang="en-US" sz="9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프로젝트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ko-KR" altLang="en-US" sz="900" b="1" dirty="0" smtClean="0"/>
                <a:t>게시판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작업자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ko-KR" altLang="en-US" sz="900" b="1" dirty="0" smtClean="0"/>
                <a:t>등록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업로드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ko-KR" altLang="en-US" sz="900" b="1" dirty="0" smtClean="0"/>
                <a:t>게시판</a:t>
              </a:r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3302302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3302302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3255739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3302302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3255739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66075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1. </a:t>
              </a:r>
              <a:r>
                <a:rPr lang="ko-KR" altLang="en-US" sz="900" dirty="0" smtClean="0"/>
                <a:t>로그인</a:t>
              </a:r>
              <a:endParaRPr lang="ko-KR" altLang="en-US" sz="9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97929" y="2256826"/>
              <a:ext cx="116249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2. </a:t>
              </a:r>
              <a:r>
                <a:rPr lang="ko-KR" altLang="en-US" sz="900" dirty="0" smtClean="0"/>
                <a:t>관리자 정보확인</a:t>
              </a:r>
              <a:endParaRPr lang="ko-KR" altLang="en-US" sz="900" dirty="0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74920" y="2468893"/>
              <a:ext cx="160172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3. </a:t>
              </a:r>
              <a:r>
                <a:rPr lang="ko-KR" altLang="en-US" sz="900" dirty="0" smtClean="0"/>
                <a:t>프로젝트 작성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삭제</a:t>
              </a:r>
              <a:endParaRPr lang="ko-KR" altLang="en-US" sz="9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43235" y="2801406"/>
              <a:ext cx="14334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4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프로젝트 게시판 확인</a:t>
              </a:r>
              <a:endParaRPr lang="ko-KR" altLang="en-US" sz="9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35038" y="3162936"/>
              <a:ext cx="14334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5. </a:t>
              </a:r>
              <a:r>
                <a:rPr lang="ko-KR" altLang="en-US" sz="900" dirty="0" smtClean="0"/>
                <a:t>작업자 회원으로 등록</a:t>
              </a:r>
              <a:endParaRPr lang="ko-KR" altLang="en-US" sz="9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08319" y="3521488"/>
              <a:ext cx="116249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6. </a:t>
              </a:r>
              <a:r>
                <a:rPr lang="ko-KR" altLang="en-US" sz="900" dirty="0" smtClean="0"/>
                <a:t>작업자 정보확인</a:t>
              </a:r>
              <a:endParaRPr lang="ko-KR" altLang="en-US" sz="9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18473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9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30087" y="3807345"/>
              <a:ext cx="239039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7. </a:t>
              </a:r>
              <a:r>
                <a:rPr lang="ko-KR" altLang="en-US" sz="900" dirty="0"/>
                <a:t>업로드 게시판 작성</a:t>
              </a:r>
              <a:r>
                <a:rPr lang="en-US" altLang="ko-KR" sz="900" dirty="0"/>
                <a:t> / </a:t>
              </a:r>
              <a:r>
                <a:rPr lang="ko-KR" altLang="en-US" sz="900" dirty="0"/>
                <a:t>수정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조회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삭제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24851" y="4134753"/>
              <a:ext cx="15888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/>
                <a:t>업로드 게시판 목록 확인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619672" y="2283359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639100" y="2829386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639100" y="327114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sp>
        <p:nvSpPr>
          <p:cNvPr id="70" name="직사각형 69"/>
          <p:cNvSpPr/>
          <p:nvPr/>
        </p:nvSpPr>
        <p:spPr>
          <a:xfrm>
            <a:off x="6808819" y="1197130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자유게시판</a:t>
            </a:r>
          </a:p>
        </p:txBody>
      </p:sp>
      <p:cxnSp>
        <p:nvCxnSpPr>
          <p:cNvPr id="71" name="직선 연결선 70"/>
          <p:cNvCxnSpPr/>
          <p:nvPr/>
        </p:nvCxnSpPr>
        <p:spPr>
          <a:xfrm>
            <a:off x="7168859" y="1575173"/>
            <a:ext cx="0" cy="244827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1639100" y="3696191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sp>
        <p:nvSpPr>
          <p:cNvPr id="78" name="직사각형 77"/>
          <p:cNvSpPr/>
          <p:nvPr/>
        </p:nvSpPr>
        <p:spPr>
          <a:xfrm>
            <a:off x="7024843" y="3696191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1927132" y="3746702"/>
            <a:ext cx="50977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1907707" y="3835997"/>
            <a:ext cx="511713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919237" y="3532945"/>
            <a:ext cx="26324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9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글 작성 </a:t>
            </a:r>
            <a:r>
              <a:rPr lang="en-US" altLang="ko-KR" sz="900" dirty="0"/>
              <a:t>/ </a:t>
            </a:r>
            <a:r>
              <a:rPr lang="ko-KR" altLang="en-US" sz="900" dirty="0"/>
              <a:t>답글 달기</a:t>
            </a:r>
            <a:r>
              <a:rPr lang="en-US" altLang="ko-KR" sz="900" dirty="0"/>
              <a:t>/ </a:t>
            </a:r>
            <a:r>
              <a:rPr lang="ko-KR" altLang="en-US" sz="900" dirty="0"/>
              <a:t>댓글 달기 </a:t>
            </a:r>
            <a:r>
              <a:rPr lang="en-US" altLang="ko-KR" sz="900" dirty="0"/>
              <a:t>/ </a:t>
            </a:r>
            <a:r>
              <a:rPr lang="ko-KR" altLang="en-US" sz="900" dirty="0"/>
              <a:t>조회 </a:t>
            </a:r>
            <a:r>
              <a:rPr lang="en-US" altLang="ko-KR" sz="900" dirty="0"/>
              <a:t>/ </a:t>
            </a:r>
            <a:r>
              <a:rPr lang="ko-KR" altLang="en-US" sz="900" dirty="0"/>
              <a:t>삭제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635897" y="3807429"/>
            <a:ext cx="9957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10. </a:t>
            </a:r>
            <a:r>
              <a:rPr lang="ko-KR" altLang="en-US" sz="900" dirty="0"/>
              <a:t>게시판 확인</a:t>
            </a:r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907704" y="1275606"/>
            <a:ext cx="5040560" cy="2711565"/>
            <a:chOff x="899592" y="1197232"/>
            <a:chExt cx="5040560" cy="3615419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녹음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ko-KR" altLang="en-US" sz="900" b="1" dirty="0" smtClean="0"/>
                <a:t>작업자</a:t>
              </a:r>
              <a:endParaRPr lang="en-US" altLang="ko-KR" sz="9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로그인</a:t>
              </a:r>
              <a:r>
                <a:rPr lang="en-US" altLang="ko-KR" sz="900" b="1" dirty="0" smtClean="0"/>
                <a:t>/</a:t>
              </a:r>
              <a:r>
                <a:rPr lang="ko-KR" altLang="en-US" sz="9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프로젝트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ko-KR" altLang="en-US" sz="900" b="1" dirty="0" smtClean="0"/>
                <a:t>게시판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/>
                <a:t>업로드</a:t>
              </a:r>
              <a:r>
                <a:rPr lang="en-US" altLang="ko-KR" sz="900" b="1" dirty="0"/>
                <a:t/>
              </a:r>
              <a:br>
                <a:rPr lang="en-US" altLang="ko-KR" sz="900" b="1" dirty="0"/>
              </a:br>
              <a:r>
                <a:rPr lang="ko-KR" altLang="en-US" sz="900" b="1" dirty="0"/>
                <a:t>게시판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/>
                <a:t>자유게시판</a:t>
              </a:r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2741241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2803587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2741241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2741241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2741241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66075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1. </a:t>
              </a:r>
              <a:r>
                <a:rPr lang="ko-KR" altLang="en-US" sz="900" dirty="0" smtClean="0"/>
                <a:t>로그인</a:t>
              </a:r>
              <a:endParaRPr lang="ko-KR" altLang="en-US" sz="9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97929" y="2256826"/>
              <a:ext cx="116249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2. </a:t>
              </a:r>
              <a:r>
                <a:rPr lang="ko-KR" altLang="en-US" sz="900" dirty="0" smtClean="0"/>
                <a:t>작업자 정보확인</a:t>
              </a:r>
              <a:endParaRPr lang="ko-KR" altLang="en-US" sz="900" dirty="0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31545" y="2470552"/>
              <a:ext cx="131799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3. </a:t>
              </a:r>
              <a:r>
                <a:rPr lang="ko-KR" altLang="en-US" sz="900" dirty="0" smtClean="0"/>
                <a:t>프로젝트 열람 요청</a:t>
              </a:r>
              <a:endParaRPr lang="ko-KR" altLang="en-US" sz="9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43235" y="2801406"/>
              <a:ext cx="14334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4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프로젝트 게시판 확인</a:t>
              </a:r>
              <a:endParaRPr lang="ko-KR" altLang="en-US" sz="9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35038" y="3162936"/>
              <a:ext cx="131799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5. </a:t>
              </a:r>
              <a:r>
                <a:rPr lang="ko-KR" altLang="en-US" sz="900" dirty="0"/>
                <a:t>업로드 게시판 </a:t>
              </a:r>
              <a:r>
                <a:rPr lang="ko-KR" altLang="en-US" sz="900" dirty="0" smtClean="0"/>
                <a:t>작성</a:t>
              </a:r>
              <a:endParaRPr lang="ko-KR" altLang="en-US" sz="9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08319" y="3521487"/>
              <a:ext cx="15888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6. </a:t>
              </a:r>
              <a:r>
                <a:rPr lang="ko-KR" altLang="en-US" sz="900" dirty="0"/>
                <a:t>업로드 게시판 목록 확인</a:t>
              </a: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18473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9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30087" y="3807345"/>
              <a:ext cx="2632452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7. </a:t>
              </a:r>
              <a:r>
                <a:rPr lang="ko-KR" altLang="en-US" sz="900" dirty="0"/>
                <a:t>글 작성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답글 달기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댓글 달기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조회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삭제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24851" y="4134753"/>
              <a:ext cx="93166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/>
                <a:t>게시판 확인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2123728" y="2355367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2143156" y="2901394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2143156" y="3343153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397971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1872577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1153" y="1059582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작업분할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 err="1" smtClean="0">
                <a:solidFill>
                  <a:schemeClr val="bg1"/>
                </a:solidFill>
                <a:latin typeface="+mn-ea"/>
              </a:rPr>
              <a:t>작업일정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48347" y="1563638"/>
            <a:ext cx="2666572" cy="2989573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유스케이스 다이어그램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(Usecase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9.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(ERD</a:t>
            </a: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52113" y="2283718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10. Project source Explore</a:t>
            </a:r>
            <a:endParaRPr lang="ko-KR" altLang="en-US" sz="1000">
              <a:solidFill>
                <a:srgbClr val="C00000"/>
              </a:solidFill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11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. UI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9.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449837"/>
            <a:ext cx="8280919" cy="43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41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728887"/>
              </p:ext>
            </p:extLst>
          </p:nvPr>
        </p:nvGraphicFramePr>
        <p:xfrm>
          <a:off x="467544" y="449837"/>
          <a:ext cx="3816423" cy="43081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1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비로그인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신청자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직원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이용을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위한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신청자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854"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신청자</a:t>
                      </a:r>
                    </a:p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56528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14659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관련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보기</a:t>
                      </a:r>
                      <a:endParaRPr lang="en-US" altLang="ko-KR" sz="7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신청을 위해 프로젝트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215137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신청</a:t>
                      </a:r>
                      <a:endParaRPr lang="en-US" altLang="ko-KR" sz="7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참여를 위해 등록을 요청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140773"/>
                  </a:ext>
                </a:extLst>
              </a:tr>
              <a:tr h="172854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프로젝트</a:t>
                      </a:r>
                      <a:r>
                        <a:rPr lang="en-US" altLang="ko-KR" sz="700" dirty="0" smtClean="0"/>
                        <a:t/>
                      </a:r>
                      <a:br>
                        <a:rPr lang="en-US" altLang="ko-KR" sz="700" dirty="0" smtClean="0"/>
                      </a:br>
                      <a:r>
                        <a:rPr lang="ko-KR" altLang="en-US" sz="700" dirty="0" smtClean="0"/>
                        <a:t>관리자</a:t>
                      </a:r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 등록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 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등록된 작업자의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25464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 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077285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en-US" altLang="ko-KR" sz="7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현재 진행중 프로젝트를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등록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 진행될 프로젝트의 정보를 텍스트로 기입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현재 진행중 프로젝트</a:t>
                      </a:r>
                      <a:r>
                        <a:rPr lang="ko-KR" altLang="en-US" sz="700" baseline="0" dirty="0" smtClean="0"/>
                        <a:t> 상세보기</a:t>
                      </a:r>
                      <a:endParaRPr lang="ko-KR" altLang="en-US" sz="700" dirty="0" smtClean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181084"/>
                  </a:ext>
                </a:extLst>
              </a:tr>
              <a:tr h="21252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리스트 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 등록을 위한 작업자 정보 열람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 등록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프로젝트에 녹음 작업자를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 해제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프로젝트에 등록된 녹음 작업자를 퇴출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9600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담당 관리자가 등록한 프로젝트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246982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등록된 프로젝트를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285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일정</a:t>
                      </a:r>
                      <a:r>
                        <a:rPr lang="en-US" altLang="ko-KR" sz="700" dirty="0" smtClean="0"/>
                        <a:t/>
                      </a:r>
                      <a:br>
                        <a:rPr lang="en-US" altLang="ko-KR" sz="700" dirty="0" smtClean="0"/>
                      </a:br>
                      <a:r>
                        <a:rPr lang="ko-KR" altLang="en-US" sz="700" dirty="0" smtClean="0"/>
                        <a:t>관리자</a:t>
                      </a:r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일정 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현재 진행중 프로젝트를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검색</a:t>
                      </a:r>
                      <a:endParaRPr lang="ko-KR" altLang="en-US" sz="700" dirty="0" smtClean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현재 진행중 프로젝트</a:t>
                      </a:r>
                      <a:r>
                        <a:rPr lang="ko-KR" altLang="en-US" sz="700" baseline="0" dirty="0" smtClean="0"/>
                        <a:t> 상세보기</a:t>
                      </a:r>
                      <a:endParaRPr lang="ko-KR" altLang="en-US" sz="700" dirty="0" smtClean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803457"/>
                  </a:ext>
                </a:extLst>
              </a:tr>
              <a:tr h="212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신청자</a:t>
                      </a:r>
                      <a:r>
                        <a:rPr lang="en-US" altLang="ko-KR" sz="700" dirty="0" smtClean="0"/>
                        <a:t/>
                      </a:r>
                      <a:br>
                        <a:rPr lang="en-US" altLang="ko-KR" sz="700" dirty="0" smtClean="0"/>
                      </a:br>
                      <a:r>
                        <a:rPr lang="ko-KR" altLang="en-US" sz="700" dirty="0" smtClean="0"/>
                        <a:t>상세보기</a:t>
                      </a:r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프로젝트</a:t>
                      </a:r>
                      <a:r>
                        <a:rPr lang="ko-KR" altLang="en-US" sz="700" baseline="0" dirty="0" smtClean="0"/>
                        <a:t> 신청자들의 정보를 열람</a:t>
                      </a:r>
                      <a:endParaRPr lang="ko-KR" altLang="en-US" sz="700" dirty="0" smtClean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687080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신청자 </a:t>
                      </a:r>
                      <a:r>
                        <a:rPr lang="ko-KR" altLang="en-US" sz="700" dirty="0" smtClean="0"/>
                        <a:t>매칭</a:t>
                      </a:r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요건에 맞는 신청자들을 프로젝트에 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928541"/>
                  </a:ext>
                </a:extLst>
              </a:tr>
              <a:tr h="212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신청자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 해제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등록된 신청자를 등록 해제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48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녹음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 프로젝트 </a:t>
                      </a:r>
                      <a:r>
                        <a:rPr lang="ko-KR" altLang="en-US" sz="7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자신이 배치된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 확인을 위한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56838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96414"/>
              </p:ext>
            </p:extLst>
          </p:nvPr>
        </p:nvGraphicFramePr>
        <p:xfrm>
          <a:off x="4499992" y="774969"/>
          <a:ext cx="3816428" cy="1397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1038995167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3680204906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877466605"/>
                    </a:ext>
                  </a:extLst>
                </a:gridCol>
              </a:tblGrid>
              <a:tr h="279526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기  능</a:t>
                      </a:r>
                      <a:endParaRPr lang="en-US" altLang="ko-KR" sz="700" b="1" i="0" u="none" strike="noStrike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  상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글쓰기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 상세보기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신청자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프로젝트</a:t>
                      </a:r>
                      <a:r>
                        <a:rPr lang="en-US" altLang="ko-KR" sz="700" dirty="0" smtClean="0"/>
                        <a:t/>
                      </a:r>
                      <a:br>
                        <a:rPr lang="en-US" altLang="ko-KR" sz="700" dirty="0" smtClean="0"/>
                      </a:br>
                      <a:r>
                        <a:rPr lang="ko-KR" altLang="en-US" sz="700" dirty="0" smtClean="0"/>
                        <a:t>관리자</a:t>
                      </a:r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일정</a:t>
                      </a:r>
                      <a:r>
                        <a:rPr lang="en-US" altLang="ko-KR" sz="700" dirty="0" smtClean="0"/>
                        <a:t/>
                      </a:r>
                      <a:br>
                        <a:rPr lang="en-US" altLang="ko-KR" sz="700" dirty="0" smtClean="0"/>
                      </a:br>
                      <a:r>
                        <a:rPr lang="ko-KR" altLang="en-US" sz="700" dirty="0" smtClean="0"/>
                        <a:t>관리자</a:t>
                      </a:r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95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녹음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56838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0910"/>
              </p:ext>
            </p:extLst>
          </p:nvPr>
        </p:nvGraphicFramePr>
        <p:xfrm>
          <a:off x="4499992" y="3075806"/>
          <a:ext cx="3816428" cy="1397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1038995167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3680204906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877466605"/>
                    </a:ext>
                  </a:extLst>
                </a:gridCol>
              </a:tblGrid>
              <a:tr h="279526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기  능</a:t>
                      </a:r>
                      <a:endParaRPr lang="en-US" altLang="ko-KR" sz="700" b="1" i="0" u="none" strike="noStrike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  상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글쓰기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 상세보기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신청자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프로젝트</a:t>
                      </a:r>
                      <a:r>
                        <a:rPr lang="en-US" altLang="ko-KR" sz="700" dirty="0" smtClean="0"/>
                        <a:t/>
                      </a:r>
                      <a:br>
                        <a:rPr lang="en-US" altLang="ko-KR" sz="700" dirty="0" smtClean="0"/>
                      </a:br>
                      <a:r>
                        <a:rPr lang="ko-KR" altLang="en-US" sz="700" dirty="0" smtClean="0"/>
                        <a:t>관리자</a:t>
                      </a:r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일정</a:t>
                      </a:r>
                      <a:r>
                        <a:rPr lang="en-US" altLang="ko-KR" sz="700" dirty="0" smtClean="0"/>
                        <a:t/>
                      </a:r>
                      <a:br>
                        <a:rPr lang="en-US" altLang="ko-KR" sz="700" dirty="0" smtClean="0"/>
                      </a:br>
                      <a:r>
                        <a:rPr lang="ko-KR" altLang="en-US" sz="700" dirty="0" smtClean="0"/>
                        <a:t>관리자</a:t>
                      </a:r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95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녹음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 smtClean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56838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99992" y="416688"/>
            <a:ext cx="295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756B5F"/>
                </a:solidFill>
              </a:rPr>
              <a:t>자유 게시판 기능 이용 대상</a:t>
            </a:r>
            <a:endParaRPr lang="ko-KR" altLang="en-US" sz="1400" b="1" dirty="0">
              <a:solidFill>
                <a:srgbClr val="756B5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992" y="2717525"/>
            <a:ext cx="295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756B5F"/>
                </a:solidFill>
              </a:rPr>
              <a:t>업로드 게시판 기능 이용 대상</a:t>
            </a:r>
            <a:endParaRPr lang="ko-KR" altLang="en-US" sz="1400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④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⑤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⑥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⑦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해더의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서명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저자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출판사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이용문의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달력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이용시간 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 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사서</a:t>
            </a:r>
            <a:r>
              <a:rPr lang="en-US" altLang="ko-KR" b="1" dirty="0" smtClean="0">
                <a:solidFill>
                  <a:srgbClr val="756B5F"/>
                </a:solidFill>
              </a:rPr>
              <a:t>) </a:t>
            </a:r>
            <a:r>
              <a:rPr lang="ko-KR" altLang="en-US" b="1" dirty="0" smtClean="0">
                <a:solidFill>
                  <a:srgbClr val="756B5F"/>
                </a:solidFill>
              </a:rPr>
              <a:t>등록 및 삭제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CSS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(Ajax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jQueryUI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X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만 삭제된다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⑤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⑥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 smtClean="0">
                <a:solidFill>
                  <a:srgbClr val="756B5F"/>
                </a:solidFill>
              </a:rPr>
              <a:t>– XXX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720573" y="218363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워드 포트폴리오에 있는 화면구성들 다음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에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이용자 기반의 추천 플랫폼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예약 및 대출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반납기능을 </a:t>
            </a:r>
            <a:r>
              <a:rPr lang="en-US" altLang="ko-KR" sz="2000" dirty="0" smtClean="0"/>
              <a:t>SNS</a:t>
            </a:r>
            <a:r>
              <a:rPr lang="ko-KR" altLang="en-US" sz="2000" dirty="0" smtClean="0"/>
              <a:t>와 연동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연체 및 대출에 대한 점수 부여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</a:t>
            </a:r>
            <a:r>
              <a:rPr lang="ko-KR" altLang="en-US" b="1" dirty="0" smtClean="0">
                <a:solidFill>
                  <a:srgbClr val="756B5F"/>
                </a:solidFill>
              </a:rPr>
              <a:t>차후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85719"/>
            <a:ext cx="8428759" cy="737189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음성 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AI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학습용 데이터 취득을 위한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웹페이지로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녹음 신청자 모집 관리 및 취득 데이터 통합 관리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36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+mn-ea"/>
              </a:rPr>
              <a:t>녹음 신청자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ￚ"/>
            </a:pPr>
            <a:r>
              <a:rPr lang="ko-KR" altLang="en-US" sz="1100" dirty="0">
                <a:solidFill>
                  <a:srgbClr val="464646"/>
                </a:solidFill>
                <a:latin typeface="+mn-ea"/>
              </a:rPr>
              <a:t>모든 신청자는 녹음에 필요한 여러 요건들을 가입시 기입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ￚ"/>
            </a:pPr>
            <a:r>
              <a:rPr lang="ko-KR" altLang="en-US" sz="1100" dirty="0">
                <a:solidFill>
                  <a:srgbClr val="464646"/>
                </a:solidFill>
                <a:latin typeface="+mn-ea"/>
              </a:rPr>
              <a:t>프로젝트 검색기능부터 프로젝트 신청</a:t>
            </a:r>
            <a:r>
              <a:rPr lang="en-US" altLang="ko-KR" sz="11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rgbClr val="464646"/>
                </a:solidFill>
                <a:latin typeface="+mn-ea"/>
              </a:rPr>
              <a:t>자유 게시판 등을 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이용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+mn-ea"/>
              </a:rPr>
              <a:t>프로젝트 관리자</a:t>
            </a:r>
            <a:endParaRPr lang="en-US" altLang="ko-KR" sz="11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ￚ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프로젝트 게시판에 프로젝트 등록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 수정</a:t>
            </a:r>
            <a:r>
              <a:rPr lang="en-US" altLang="ko-KR" sz="11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rgbClr val="464646"/>
                </a:solidFill>
                <a:latin typeface="+mn-ea"/>
              </a:rPr>
              <a:t>및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녹음 작업자 배정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ￚ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업로드 게시판 관리자 역할 수행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전체 글 삭제 가능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ￚ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녹음 작업자의 계정을 등록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삭제 할 </a:t>
            </a:r>
            <a:r>
              <a:rPr lang="ko-KR" altLang="en-US" sz="1100" dirty="0" err="1" smtClean="0">
                <a:solidFill>
                  <a:srgbClr val="464646"/>
                </a:solidFill>
                <a:latin typeface="+mn-ea"/>
              </a:rPr>
              <a:t>수있음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일정 관리자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ￚ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녹음 신청자의 정보를 열람 및 검색 후 프로젝트에 적합할 시 등록</a:t>
            </a:r>
            <a:endParaRPr lang="en-US" altLang="ko-KR" sz="1100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녹음 작업자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ￚ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일정 관리자가 등록한 녹음 일정 및 배정 상황 프로젝트 게시판에서 열람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ￚ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업로드 게시판 이용 가능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취득 데이터 업로드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수정 및 공유 데이터 다운로드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)	</a:t>
            </a:r>
            <a:endParaRPr lang="en-US" altLang="ko-KR" sz="1100" dirty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ￚ"/>
            </a:pP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AI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솔루션 기업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CROWDWORS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84806" y="4153477"/>
            <a:ext cx="2983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err="1" smtClean="0">
                <a:solidFill>
                  <a:schemeClr val="bg1"/>
                </a:solidFill>
              </a:rPr>
              <a:t>SoundBooker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404891"/>
            <a:ext cx="4619576" cy="233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10 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Professional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Tomcat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9.0.71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cos-26Dec2008,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z="900" smtClean="0"/>
              <a:pPr/>
              <a:t>6</a:t>
            </a:fld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56B5F"/>
                </a:solidFill>
              </a:rPr>
              <a:t>3.  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sz="900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31119" y="115254"/>
            <a:ext cx="1656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녹음 신청자 모드 측 </a:t>
            </a:r>
            <a:r>
              <a:rPr lang="en-US" altLang="ko-KR" sz="900" b="1" dirty="0" smtClean="0">
                <a:solidFill>
                  <a:srgbClr val="756B5F"/>
                </a:solidFill>
              </a:rPr>
              <a:t>WBS)</a:t>
            </a:r>
            <a:endParaRPr lang="ko-KR" altLang="en-US" sz="9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928" y="427873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 smtClean="0"/>
              <a:t>SB*</a:t>
            </a:r>
            <a:endParaRPr lang="ko-KR" altLang="en-US" sz="9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958111" y="1411227"/>
            <a:ext cx="602162" cy="34586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녹음 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신청자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771497" y="2511504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회원</a:t>
            </a:r>
            <a:endParaRPr lang="en-US" altLang="ko-KR" sz="900" b="1" dirty="0" smtClean="0"/>
          </a:p>
          <a:p>
            <a:pPr algn="ctr"/>
            <a:r>
              <a:rPr lang="ko-KR" altLang="en-US" sz="900" b="1" dirty="0" smtClean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720895" y="393692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글작성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26129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26203" y="39292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글보기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36480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420901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탈퇴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151782" y="393692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156176" y="393927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글수정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91457" y="39292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글삭제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75421" y="391699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답변글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00" name="꺾인 연결선 99"/>
          <p:cNvCxnSpPr>
            <a:stCxn id="261" idx="2"/>
            <a:endCxn id="21" idx="0"/>
          </p:cNvCxnSpPr>
          <p:nvPr/>
        </p:nvCxnSpPr>
        <p:spPr>
          <a:xfrm rot="16200000" flipH="1">
            <a:off x="6524264" y="3247341"/>
            <a:ext cx="1033427" cy="330452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261" idx="2"/>
            <a:endCxn id="17" idx="0"/>
          </p:cNvCxnSpPr>
          <p:nvPr/>
        </p:nvCxnSpPr>
        <p:spPr>
          <a:xfrm rot="5400000">
            <a:off x="5867790" y="2928959"/>
            <a:ext cx="1041067" cy="97485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261" idx="2"/>
            <a:endCxn id="29" idx="0"/>
          </p:cNvCxnSpPr>
          <p:nvPr/>
        </p:nvCxnSpPr>
        <p:spPr>
          <a:xfrm rot="5400000">
            <a:off x="6306891" y="3360420"/>
            <a:ext cx="1033427" cy="104294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261" idx="2"/>
            <a:endCxn id="28" idx="0"/>
          </p:cNvCxnSpPr>
          <p:nvPr/>
        </p:nvCxnSpPr>
        <p:spPr>
          <a:xfrm rot="5400000">
            <a:off x="6084256" y="3147775"/>
            <a:ext cx="1043416" cy="53957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261" idx="2"/>
            <a:endCxn id="30" idx="0"/>
          </p:cNvCxnSpPr>
          <p:nvPr/>
        </p:nvCxnSpPr>
        <p:spPr>
          <a:xfrm rot="16200000" flipH="1">
            <a:off x="6755014" y="3016591"/>
            <a:ext cx="1021144" cy="77967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789718" y="2517854"/>
            <a:ext cx="522115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프로젝트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게시판</a:t>
            </a:r>
          </a:p>
        </p:txBody>
      </p:sp>
      <p:cxnSp>
        <p:nvCxnSpPr>
          <p:cNvPr id="97" name="꺾인 연결선 96"/>
          <p:cNvCxnSpPr>
            <a:stCxn id="5" idx="2"/>
            <a:endCxn id="387" idx="0"/>
          </p:cNvCxnSpPr>
          <p:nvPr/>
        </p:nvCxnSpPr>
        <p:spPr>
          <a:xfrm rot="5400000">
            <a:off x="4172134" y="757931"/>
            <a:ext cx="174117" cy="1270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4554378" y="393692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537624" y="2511504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마이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프로젝트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6614694" y="2517854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자유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게시판</a:t>
            </a:r>
          </a:p>
        </p:txBody>
      </p:sp>
      <p:cxnSp>
        <p:nvCxnSpPr>
          <p:cNvPr id="306" name="꺾인 연결선 305"/>
          <p:cNvCxnSpPr>
            <a:stCxn id="23" idx="0"/>
            <a:endCxn id="12" idx="2"/>
          </p:cNvCxnSpPr>
          <p:nvPr/>
        </p:nvCxnSpPr>
        <p:spPr>
          <a:xfrm rot="5400000" flipH="1" flipV="1">
            <a:off x="1187859" y="3118125"/>
            <a:ext cx="1073316" cy="616074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직사각형 317"/>
          <p:cNvSpPr/>
          <p:nvPr/>
        </p:nvSpPr>
        <p:spPr>
          <a:xfrm>
            <a:off x="3237685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참여중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작업</a:t>
            </a:r>
          </a:p>
        </p:txBody>
      </p:sp>
      <p:sp>
        <p:nvSpPr>
          <p:cNvPr id="387" name="직사각형 386"/>
          <p:cNvSpPr/>
          <p:nvPr/>
        </p:nvSpPr>
        <p:spPr>
          <a:xfrm>
            <a:off x="4045596" y="844990"/>
            <a:ext cx="427192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로그인</a:t>
            </a:r>
            <a:r>
              <a:rPr lang="en-US" altLang="ko-KR" sz="800" b="1" dirty="0" smtClean="0">
                <a:solidFill>
                  <a:schemeClr val="tx1"/>
                </a:solidFill>
              </a:rPr>
              <a:t>/</a:t>
            </a:r>
            <a:br>
              <a:rPr lang="en-US" altLang="ko-KR" sz="800" b="1" dirty="0" smtClean="0">
                <a:solidFill>
                  <a:schemeClr val="tx1"/>
                </a:solidFill>
              </a:rPr>
            </a:br>
            <a:r>
              <a:rPr lang="ko-KR" altLang="en-US" sz="800" b="1" dirty="0" smtClean="0">
                <a:solidFill>
                  <a:schemeClr val="tx1"/>
                </a:solidFill>
              </a:rPr>
              <a:t>로그아웃</a:t>
            </a:r>
          </a:p>
        </p:txBody>
      </p:sp>
      <p:cxnSp>
        <p:nvCxnSpPr>
          <p:cNvPr id="389" name="꺾인 연결선 388"/>
          <p:cNvCxnSpPr>
            <a:stCxn id="387" idx="2"/>
            <a:endCxn id="9" idx="0"/>
          </p:cNvCxnSpPr>
          <p:nvPr/>
        </p:nvCxnSpPr>
        <p:spPr>
          <a:xfrm rot="5400000">
            <a:off x="4165074" y="1317108"/>
            <a:ext cx="188237" cy="1270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꺾인 연결선 395"/>
          <p:cNvCxnSpPr>
            <a:stCxn id="18" idx="0"/>
            <a:endCxn id="12" idx="2"/>
          </p:cNvCxnSpPr>
          <p:nvPr/>
        </p:nvCxnSpPr>
        <p:spPr>
          <a:xfrm rot="5400000" flipH="1" flipV="1">
            <a:off x="1482683" y="3412950"/>
            <a:ext cx="1073316" cy="2642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꺾인 연결선 400"/>
          <p:cNvCxnSpPr>
            <a:stCxn id="24" idx="0"/>
            <a:endCxn id="12" idx="2"/>
          </p:cNvCxnSpPr>
          <p:nvPr/>
        </p:nvCxnSpPr>
        <p:spPr>
          <a:xfrm rot="16200000" flipV="1">
            <a:off x="1780070" y="3141988"/>
            <a:ext cx="1073316" cy="568347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꺾인 연결선 408"/>
          <p:cNvCxnSpPr>
            <a:stCxn id="12" idx="0"/>
            <a:endCxn id="9" idx="2"/>
          </p:cNvCxnSpPr>
          <p:nvPr/>
        </p:nvCxnSpPr>
        <p:spPr>
          <a:xfrm rot="5400000" flipH="1" flipV="1">
            <a:off x="2768668" y="1020980"/>
            <a:ext cx="754411" cy="222663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꺾인 연결선 411"/>
          <p:cNvCxnSpPr>
            <a:stCxn id="318" idx="0"/>
            <a:endCxn id="134" idx="2"/>
          </p:cNvCxnSpPr>
          <p:nvPr/>
        </p:nvCxnSpPr>
        <p:spPr>
          <a:xfrm rot="5400000" flipH="1" flipV="1">
            <a:off x="3071525" y="3235664"/>
            <a:ext cx="1073316" cy="380996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6" name="직사각형 415"/>
          <p:cNvSpPr/>
          <p:nvPr/>
        </p:nvSpPr>
        <p:spPr>
          <a:xfrm>
            <a:off x="3965860" y="395726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활동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내역</a:t>
            </a:r>
          </a:p>
        </p:txBody>
      </p:sp>
      <p:cxnSp>
        <p:nvCxnSpPr>
          <p:cNvPr id="417" name="꺾인 연결선 416"/>
          <p:cNvCxnSpPr>
            <a:stCxn id="416" idx="0"/>
            <a:endCxn id="134" idx="2"/>
          </p:cNvCxnSpPr>
          <p:nvPr/>
        </p:nvCxnSpPr>
        <p:spPr>
          <a:xfrm rot="16200000" flipV="1">
            <a:off x="3438393" y="3249793"/>
            <a:ext cx="1067757" cy="347179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꺾인 연결선 423"/>
          <p:cNvCxnSpPr>
            <a:stCxn id="134" idx="0"/>
            <a:endCxn id="9" idx="2"/>
          </p:cNvCxnSpPr>
          <p:nvPr/>
        </p:nvCxnSpPr>
        <p:spPr>
          <a:xfrm rot="5400000" flipH="1" flipV="1">
            <a:off x="3651731" y="1904044"/>
            <a:ext cx="754411" cy="46051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7" name="꺾인 연결선 426"/>
          <p:cNvCxnSpPr>
            <a:stCxn id="86" idx="0"/>
            <a:endCxn id="9" idx="2"/>
          </p:cNvCxnSpPr>
          <p:nvPr/>
        </p:nvCxnSpPr>
        <p:spPr>
          <a:xfrm rot="16200000" flipV="1">
            <a:off x="4274604" y="1741682"/>
            <a:ext cx="760761" cy="791584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꺾인 연결선 429"/>
          <p:cNvCxnSpPr>
            <a:stCxn id="103" idx="0"/>
            <a:endCxn id="86" idx="2"/>
          </p:cNvCxnSpPr>
          <p:nvPr/>
        </p:nvCxnSpPr>
        <p:spPr>
          <a:xfrm rot="5400000" flipH="1" flipV="1">
            <a:off x="4372044" y="3258189"/>
            <a:ext cx="1041067" cy="31639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꺾인 연결선 432"/>
          <p:cNvCxnSpPr>
            <a:stCxn id="27" idx="0"/>
            <a:endCxn id="86" idx="2"/>
          </p:cNvCxnSpPr>
          <p:nvPr/>
        </p:nvCxnSpPr>
        <p:spPr>
          <a:xfrm rot="16200000" flipV="1">
            <a:off x="4670746" y="3275885"/>
            <a:ext cx="1041067" cy="281006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꺾인 연결선 440"/>
          <p:cNvCxnSpPr>
            <a:stCxn id="261" idx="0"/>
            <a:endCxn id="9" idx="2"/>
          </p:cNvCxnSpPr>
          <p:nvPr/>
        </p:nvCxnSpPr>
        <p:spPr>
          <a:xfrm rot="16200000" flipV="1">
            <a:off x="5187092" y="829194"/>
            <a:ext cx="760761" cy="2616559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z="900" smtClean="0"/>
              <a:pPr/>
              <a:t>7</a:t>
            </a:fld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56B5F"/>
                </a:solidFill>
              </a:rPr>
              <a:t>3.  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sz="900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5049" y="115131"/>
            <a:ext cx="1859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프로젝트 관리자 모드 측 </a:t>
            </a:r>
            <a:r>
              <a:rPr lang="en-US" altLang="ko-KR" sz="900" b="1" dirty="0" smtClean="0">
                <a:solidFill>
                  <a:srgbClr val="756B5F"/>
                </a:solidFill>
              </a:rPr>
              <a:t>WBS)</a:t>
            </a:r>
            <a:endParaRPr lang="ko-KR" altLang="en-US" sz="9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928" y="427873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 smtClean="0"/>
              <a:t>SB*</a:t>
            </a:r>
            <a:endParaRPr lang="ko-KR" altLang="en-US" sz="9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958111" y="1411227"/>
            <a:ext cx="602162" cy="34586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프로젝트 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관리자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26491" y="2511504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프로젝트게시판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185049" y="396892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글작성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17233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490357" y="396128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글보기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27584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012005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620330" y="397127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글수정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55611" y="396128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글삭제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39575" y="394900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답변글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00" name="꺾인 연결선 99"/>
          <p:cNvCxnSpPr>
            <a:stCxn id="261" idx="2"/>
            <a:endCxn id="21" idx="0"/>
          </p:cNvCxnSpPr>
          <p:nvPr/>
        </p:nvCxnSpPr>
        <p:spPr>
          <a:xfrm rot="16200000" flipH="1">
            <a:off x="3924653" y="3215579"/>
            <a:ext cx="1033427" cy="45798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261" idx="2"/>
            <a:endCxn id="17" idx="0"/>
          </p:cNvCxnSpPr>
          <p:nvPr/>
        </p:nvCxnSpPr>
        <p:spPr>
          <a:xfrm rot="5400000">
            <a:off x="3268180" y="3024727"/>
            <a:ext cx="1041067" cy="847327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261" idx="2"/>
            <a:endCxn id="29" idx="0"/>
          </p:cNvCxnSpPr>
          <p:nvPr/>
        </p:nvCxnSpPr>
        <p:spPr>
          <a:xfrm rot="16200000" flipH="1">
            <a:off x="3707280" y="3432952"/>
            <a:ext cx="1033427" cy="2323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261" idx="2"/>
            <a:endCxn id="28" idx="0"/>
          </p:cNvCxnSpPr>
          <p:nvPr/>
        </p:nvCxnSpPr>
        <p:spPr>
          <a:xfrm rot="5400000">
            <a:off x="3484645" y="3243542"/>
            <a:ext cx="1043416" cy="412046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261" idx="2"/>
            <a:endCxn id="30" idx="0"/>
          </p:cNvCxnSpPr>
          <p:nvPr/>
        </p:nvCxnSpPr>
        <p:spPr>
          <a:xfrm rot="16200000" flipH="1">
            <a:off x="4155403" y="2984829"/>
            <a:ext cx="1021144" cy="907199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" idx="2"/>
            <a:endCxn id="387" idx="0"/>
          </p:cNvCxnSpPr>
          <p:nvPr/>
        </p:nvCxnSpPr>
        <p:spPr>
          <a:xfrm rot="16200000" flipH="1">
            <a:off x="4175484" y="754580"/>
            <a:ext cx="173766" cy="635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3951319" y="2549857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자유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게시판</a:t>
            </a:r>
          </a:p>
        </p:txBody>
      </p:sp>
      <p:cxnSp>
        <p:nvCxnSpPr>
          <p:cNvPr id="306" name="꺾인 연결선 305"/>
          <p:cNvCxnSpPr>
            <a:stCxn id="23" idx="0"/>
            <a:endCxn id="12" idx="2"/>
          </p:cNvCxnSpPr>
          <p:nvPr/>
        </p:nvCxnSpPr>
        <p:spPr>
          <a:xfrm rot="5400000" flipH="1" flipV="1">
            <a:off x="860908" y="3036180"/>
            <a:ext cx="1073316" cy="779964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직사각형 317"/>
          <p:cNvSpPr/>
          <p:nvPr/>
        </p:nvSpPr>
        <p:spPr>
          <a:xfrm>
            <a:off x="2606777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작업자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배정</a:t>
            </a:r>
          </a:p>
        </p:txBody>
      </p:sp>
      <p:sp>
        <p:nvSpPr>
          <p:cNvPr id="387" name="직사각형 386"/>
          <p:cNvSpPr/>
          <p:nvPr/>
        </p:nvSpPr>
        <p:spPr>
          <a:xfrm>
            <a:off x="4051947" y="844639"/>
            <a:ext cx="427192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로그인</a:t>
            </a:r>
            <a:r>
              <a:rPr lang="en-US" altLang="ko-KR" sz="800" b="1" dirty="0" smtClean="0">
                <a:solidFill>
                  <a:schemeClr val="tx1"/>
                </a:solidFill>
              </a:rPr>
              <a:t>/</a:t>
            </a:r>
            <a:br>
              <a:rPr lang="en-US" altLang="ko-KR" sz="800" b="1" dirty="0" smtClean="0">
                <a:solidFill>
                  <a:schemeClr val="tx1"/>
                </a:solidFill>
              </a:rPr>
            </a:br>
            <a:r>
              <a:rPr lang="ko-KR" altLang="en-US" sz="800" b="1" dirty="0" smtClean="0">
                <a:solidFill>
                  <a:schemeClr val="tx1"/>
                </a:solidFill>
              </a:rPr>
              <a:t>로그아웃</a:t>
            </a:r>
          </a:p>
        </p:txBody>
      </p:sp>
      <p:cxnSp>
        <p:nvCxnSpPr>
          <p:cNvPr id="389" name="꺾인 연결선 388"/>
          <p:cNvCxnSpPr>
            <a:stCxn id="387" idx="2"/>
            <a:endCxn id="9" idx="0"/>
          </p:cNvCxnSpPr>
          <p:nvPr/>
        </p:nvCxnSpPr>
        <p:spPr>
          <a:xfrm rot="5400000">
            <a:off x="4168074" y="1313758"/>
            <a:ext cx="188588" cy="635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꺾인 연결선 395"/>
          <p:cNvCxnSpPr>
            <a:stCxn id="18" idx="0"/>
            <a:endCxn id="12" idx="2"/>
          </p:cNvCxnSpPr>
          <p:nvPr/>
        </p:nvCxnSpPr>
        <p:spPr>
          <a:xfrm rot="5400000" flipH="1" flipV="1">
            <a:off x="1155732" y="3331005"/>
            <a:ext cx="1073316" cy="19031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꺾인 연결선 400"/>
          <p:cNvCxnSpPr>
            <a:stCxn id="24" idx="0"/>
            <a:endCxn id="12" idx="2"/>
          </p:cNvCxnSpPr>
          <p:nvPr/>
        </p:nvCxnSpPr>
        <p:spPr>
          <a:xfrm rot="16200000" flipV="1">
            <a:off x="1453119" y="3223933"/>
            <a:ext cx="1073316" cy="404457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꺾인 연결선 408"/>
          <p:cNvCxnSpPr>
            <a:stCxn id="12" idx="0"/>
            <a:endCxn id="9" idx="2"/>
          </p:cNvCxnSpPr>
          <p:nvPr/>
        </p:nvCxnSpPr>
        <p:spPr>
          <a:xfrm rot="5400000" flipH="1" flipV="1">
            <a:off x="2646165" y="898477"/>
            <a:ext cx="754411" cy="2471644"/>
          </a:xfrm>
          <a:prstGeom prst="bentConnector3">
            <a:avLst>
              <a:gd name="adj1" fmla="val 48316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꺾인 연결선 423"/>
          <p:cNvCxnSpPr>
            <a:stCxn id="261" idx="0"/>
            <a:endCxn id="9" idx="2"/>
          </p:cNvCxnSpPr>
          <p:nvPr/>
        </p:nvCxnSpPr>
        <p:spPr>
          <a:xfrm rot="5400000" flipH="1" flipV="1">
            <a:off x="3839402" y="2130067"/>
            <a:ext cx="792764" cy="46816"/>
          </a:xfrm>
          <a:prstGeom prst="bentConnector3">
            <a:avLst>
              <a:gd name="adj1" fmla="val 50801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꺾인 연결선 440"/>
          <p:cNvCxnSpPr>
            <a:stCxn id="95" idx="0"/>
            <a:endCxn id="9" idx="2"/>
          </p:cNvCxnSpPr>
          <p:nvPr/>
        </p:nvCxnSpPr>
        <p:spPr>
          <a:xfrm rot="16200000" flipV="1">
            <a:off x="4981477" y="1034808"/>
            <a:ext cx="774516" cy="2219086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318" idx="0"/>
            <a:endCxn id="12" idx="2"/>
          </p:cNvCxnSpPr>
          <p:nvPr/>
        </p:nvCxnSpPr>
        <p:spPr>
          <a:xfrm rot="16200000" flipV="1">
            <a:off x="1750505" y="2926547"/>
            <a:ext cx="1073316" cy="999229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450951" y="395067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글작성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756259" y="39430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글보기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886232" y="395302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글수정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321513" y="39430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글삭제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205477" y="393075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답변글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90" name="꺾인 연결선 89"/>
          <p:cNvCxnSpPr>
            <a:stCxn id="95" idx="2"/>
            <a:endCxn id="85" idx="0"/>
          </p:cNvCxnSpPr>
          <p:nvPr/>
        </p:nvCxnSpPr>
        <p:spPr>
          <a:xfrm rot="16200000" flipH="1">
            <a:off x="6190555" y="3197331"/>
            <a:ext cx="1033427" cy="45798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95" idx="2"/>
            <a:endCxn id="84" idx="0"/>
          </p:cNvCxnSpPr>
          <p:nvPr/>
        </p:nvCxnSpPr>
        <p:spPr>
          <a:xfrm rot="5400000">
            <a:off x="5534082" y="3006479"/>
            <a:ext cx="1041067" cy="847327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95" idx="2"/>
            <a:endCxn id="88" idx="0"/>
          </p:cNvCxnSpPr>
          <p:nvPr/>
        </p:nvCxnSpPr>
        <p:spPr>
          <a:xfrm rot="16200000" flipH="1">
            <a:off x="5973182" y="3414704"/>
            <a:ext cx="1033427" cy="2323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95" idx="2"/>
            <a:endCxn id="87" idx="0"/>
          </p:cNvCxnSpPr>
          <p:nvPr/>
        </p:nvCxnSpPr>
        <p:spPr>
          <a:xfrm rot="5400000">
            <a:off x="5750547" y="3225294"/>
            <a:ext cx="1043416" cy="412046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95" idx="2"/>
            <a:endCxn id="89" idx="0"/>
          </p:cNvCxnSpPr>
          <p:nvPr/>
        </p:nvCxnSpPr>
        <p:spPr>
          <a:xfrm rot="16200000" flipH="1">
            <a:off x="6421305" y="2966581"/>
            <a:ext cx="1021144" cy="907199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217221" y="2531609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업로드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174446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z="900" smtClean="0"/>
              <a:pPr/>
              <a:t>8</a:t>
            </a:fld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56B5F"/>
                </a:solidFill>
              </a:rPr>
              <a:t>3.  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sz="900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81163" y="108179"/>
            <a:ext cx="2561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일정 관리자 </a:t>
            </a:r>
            <a:r>
              <a:rPr lang="en-US" altLang="ko-KR" sz="900" b="1" dirty="0" smtClean="0">
                <a:solidFill>
                  <a:srgbClr val="756B5F"/>
                </a:solidFill>
              </a:rPr>
              <a:t>&amp; 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녹음 작업자 모드 측 </a:t>
            </a:r>
            <a:r>
              <a:rPr lang="en-US" altLang="ko-KR" sz="900" b="1" dirty="0" smtClean="0">
                <a:solidFill>
                  <a:srgbClr val="756B5F"/>
                </a:solidFill>
              </a:rPr>
              <a:t>WBS)</a:t>
            </a:r>
            <a:endParaRPr lang="ko-KR" altLang="en-US" sz="9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928" y="427873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 smtClean="0"/>
              <a:t>SB*</a:t>
            </a:r>
            <a:endParaRPr lang="ko-KR" altLang="en-US" sz="9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740606" y="1381814"/>
            <a:ext cx="602162" cy="34586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녹음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작업자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46773" y="2567055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프로젝트게시판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183084" y="398612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글작성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7828" y="401881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신청자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배정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488392" y="397848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글보기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18365" y="3988472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글수정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53646" y="397848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글삭제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37610" y="396620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답변글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00" name="꺾인 연결선 99"/>
          <p:cNvCxnSpPr>
            <a:stCxn id="261" idx="2"/>
            <a:endCxn id="21" idx="0"/>
          </p:cNvCxnSpPr>
          <p:nvPr/>
        </p:nvCxnSpPr>
        <p:spPr>
          <a:xfrm rot="16200000" flipH="1">
            <a:off x="3973240" y="3283330"/>
            <a:ext cx="1033427" cy="356877"/>
          </a:xfrm>
          <a:prstGeom prst="bentConnector3">
            <a:avLst>
              <a:gd name="adj1" fmla="val 50615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261" idx="2"/>
            <a:endCxn id="17" idx="0"/>
          </p:cNvCxnSpPr>
          <p:nvPr/>
        </p:nvCxnSpPr>
        <p:spPr>
          <a:xfrm rot="5400000">
            <a:off x="3316767" y="2991374"/>
            <a:ext cx="1041067" cy="948431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261" idx="2"/>
            <a:endCxn id="29" idx="0"/>
          </p:cNvCxnSpPr>
          <p:nvPr/>
        </p:nvCxnSpPr>
        <p:spPr>
          <a:xfrm rot="5400000">
            <a:off x="3755868" y="3422835"/>
            <a:ext cx="1033427" cy="77869"/>
          </a:xfrm>
          <a:prstGeom prst="bentConnector3">
            <a:avLst>
              <a:gd name="adj1" fmla="val 50616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261" idx="2"/>
            <a:endCxn id="28" idx="0"/>
          </p:cNvCxnSpPr>
          <p:nvPr/>
        </p:nvCxnSpPr>
        <p:spPr>
          <a:xfrm rot="5400000">
            <a:off x="3533232" y="3210189"/>
            <a:ext cx="1043416" cy="513150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261" idx="2"/>
            <a:endCxn id="30" idx="0"/>
          </p:cNvCxnSpPr>
          <p:nvPr/>
        </p:nvCxnSpPr>
        <p:spPr>
          <a:xfrm rot="16200000" flipH="1">
            <a:off x="4203990" y="3052580"/>
            <a:ext cx="1021144" cy="806095"/>
          </a:xfrm>
          <a:prstGeom prst="bentConnector3">
            <a:avLst>
              <a:gd name="adj1" fmla="val 51244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" idx="2"/>
            <a:endCxn id="387" idx="0"/>
          </p:cNvCxnSpPr>
          <p:nvPr/>
        </p:nvCxnSpPr>
        <p:spPr>
          <a:xfrm rot="16200000" flipH="1">
            <a:off x="4175484" y="754580"/>
            <a:ext cx="173766" cy="635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050458" y="2567056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자유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게시판</a:t>
            </a:r>
          </a:p>
        </p:txBody>
      </p:sp>
      <p:sp>
        <p:nvSpPr>
          <p:cNvPr id="387" name="직사각형 386"/>
          <p:cNvSpPr/>
          <p:nvPr/>
        </p:nvSpPr>
        <p:spPr>
          <a:xfrm>
            <a:off x="4051947" y="844639"/>
            <a:ext cx="427192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로그인</a:t>
            </a:r>
            <a:r>
              <a:rPr lang="en-US" altLang="ko-KR" sz="800" b="1" dirty="0" smtClean="0">
                <a:solidFill>
                  <a:schemeClr val="tx1"/>
                </a:solidFill>
              </a:rPr>
              <a:t>/</a:t>
            </a:r>
            <a:br>
              <a:rPr lang="en-US" altLang="ko-KR" sz="800" b="1" dirty="0" smtClean="0">
                <a:solidFill>
                  <a:schemeClr val="tx1"/>
                </a:solidFill>
              </a:rPr>
            </a:br>
            <a:r>
              <a:rPr lang="ko-KR" altLang="en-US" sz="800" b="1" dirty="0" smtClean="0">
                <a:solidFill>
                  <a:schemeClr val="tx1"/>
                </a:solidFill>
              </a:rPr>
              <a:t>로그아웃</a:t>
            </a:r>
          </a:p>
        </p:txBody>
      </p:sp>
      <p:cxnSp>
        <p:nvCxnSpPr>
          <p:cNvPr id="389" name="꺾인 연결선 388"/>
          <p:cNvCxnSpPr>
            <a:stCxn id="387" idx="2"/>
            <a:endCxn id="9" idx="0"/>
          </p:cNvCxnSpPr>
          <p:nvPr/>
        </p:nvCxnSpPr>
        <p:spPr>
          <a:xfrm rot="16200000" flipH="1">
            <a:off x="5074028" y="414154"/>
            <a:ext cx="159175" cy="1776144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꺾인 연결선 395"/>
          <p:cNvCxnSpPr>
            <a:stCxn id="140" idx="0"/>
            <a:endCxn id="12" idx="2"/>
          </p:cNvCxnSpPr>
          <p:nvPr/>
        </p:nvCxnSpPr>
        <p:spPr>
          <a:xfrm rot="5400000" flipH="1" flipV="1">
            <a:off x="1727840" y="3125044"/>
            <a:ext cx="359978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꺾인 연결선 440"/>
          <p:cNvCxnSpPr>
            <a:stCxn id="95" idx="0"/>
            <a:endCxn id="9" idx="2"/>
          </p:cNvCxnSpPr>
          <p:nvPr/>
        </p:nvCxnSpPr>
        <p:spPr>
          <a:xfrm rot="16200000" flipV="1">
            <a:off x="6160790" y="1608577"/>
            <a:ext cx="783824" cy="1022029"/>
          </a:xfrm>
          <a:prstGeom prst="bentConnector3">
            <a:avLst>
              <a:gd name="adj1" fmla="val 46759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332611" y="394729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글작성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883716" y="394900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글수정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91" name="꺾인 연결선 90"/>
          <p:cNvCxnSpPr>
            <a:stCxn id="95" idx="2"/>
            <a:endCxn id="84" idx="0"/>
          </p:cNvCxnSpPr>
          <p:nvPr/>
        </p:nvCxnSpPr>
        <p:spPr>
          <a:xfrm rot="5400000">
            <a:off x="6259270" y="3142846"/>
            <a:ext cx="1057789" cy="551105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95" idx="2"/>
            <a:endCxn id="87" idx="0"/>
          </p:cNvCxnSpPr>
          <p:nvPr/>
        </p:nvCxnSpPr>
        <p:spPr>
          <a:xfrm rot="5400000">
            <a:off x="6533968" y="3419252"/>
            <a:ext cx="1059497" cy="12700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95" idx="2"/>
            <a:endCxn id="51" idx="0"/>
          </p:cNvCxnSpPr>
          <p:nvPr/>
        </p:nvCxnSpPr>
        <p:spPr>
          <a:xfrm rot="16200000" flipH="1">
            <a:off x="6805394" y="3147825"/>
            <a:ext cx="1059497" cy="54285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802659" y="2511504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업로드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게시판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426569" y="394900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열람</a:t>
            </a:r>
          </a:p>
        </p:txBody>
      </p:sp>
      <p:cxnSp>
        <p:nvCxnSpPr>
          <p:cNvPr id="59" name="꺾인 연결선 58"/>
          <p:cNvCxnSpPr/>
          <p:nvPr/>
        </p:nvCxnSpPr>
        <p:spPr>
          <a:xfrm rot="5400000" flipH="1" flipV="1">
            <a:off x="4815054" y="1334281"/>
            <a:ext cx="825225" cy="162804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780082" y="1391989"/>
            <a:ext cx="602162" cy="34586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일정</a:t>
            </a:r>
            <a:r>
              <a:rPr lang="en-US" altLang="ko-KR" sz="900" b="1" dirty="0"/>
              <a:t/>
            </a:r>
            <a:br>
              <a:rPr lang="en-US" altLang="ko-KR" sz="900" b="1" dirty="0"/>
            </a:br>
            <a:r>
              <a:rPr lang="ko-KR" altLang="en-US" sz="900" b="1" dirty="0" smtClean="0"/>
              <a:t>관리자</a:t>
            </a:r>
            <a:endParaRPr lang="en-US" altLang="ko-KR" sz="900" b="1" dirty="0" smtClean="0"/>
          </a:p>
        </p:txBody>
      </p:sp>
      <p:cxnSp>
        <p:nvCxnSpPr>
          <p:cNvPr id="66" name="꺾인 연결선 65"/>
          <p:cNvCxnSpPr>
            <a:stCxn id="12" idx="0"/>
            <a:endCxn id="65" idx="2"/>
          </p:cNvCxnSpPr>
          <p:nvPr/>
        </p:nvCxnSpPr>
        <p:spPr>
          <a:xfrm rot="5400000" flipH="1" flipV="1">
            <a:off x="2079896" y="1565789"/>
            <a:ext cx="829200" cy="117333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65" idx="0"/>
            <a:endCxn id="387" idx="2"/>
          </p:cNvCxnSpPr>
          <p:nvPr/>
        </p:nvCxnSpPr>
        <p:spPr>
          <a:xfrm rot="5400000" flipH="1" flipV="1">
            <a:off x="3588678" y="715124"/>
            <a:ext cx="169350" cy="118438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 rot="16200000" flipV="1">
            <a:off x="3233850" y="1585169"/>
            <a:ext cx="823058" cy="112843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5759557" y="397848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일정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열람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5678501" y="2534923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프로젝트게시판</a:t>
            </a:r>
          </a:p>
        </p:txBody>
      </p:sp>
      <p:cxnSp>
        <p:nvCxnSpPr>
          <p:cNvPr id="108" name="꺾인 연결선 107"/>
          <p:cNvCxnSpPr>
            <a:stCxn id="105" idx="0"/>
            <a:endCxn id="9" idx="2"/>
          </p:cNvCxnSpPr>
          <p:nvPr/>
        </p:nvCxnSpPr>
        <p:spPr>
          <a:xfrm rot="5400000" flipH="1" flipV="1">
            <a:off x="5587001" y="2080238"/>
            <a:ext cx="807243" cy="102129"/>
          </a:xfrm>
          <a:prstGeom prst="bentConnector3">
            <a:avLst>
              <a:gd name="adj1" fmla="val 48427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99" idx="0"/>
            <a:endCxn id="105" idx="2"/>
          </p:cNvCxnSpPr>
          <p:nvPr/>
        </p:nvCxnSpPr>
        <p:spPr>
          <a:xfrm rot="5400000" flipH="1" flipV="1">
            <a:off x="5406777" y="3445703"/>
            <a:ext cx="1065560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1673875" y="3305033"/>
            <a:ext cx="467907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신청자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err="1" smtClean="0">
                <a:solidFill>
                  <a:schemeClr val="tx1"/>
                </a:solidFill>
              </a:rPr>
              <a:t>정보열람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41" name="꺾인 연결선 140"/>
          <p:cNvCxnSpPr>
            <a:stCxn id="18" idx="0"/>
            <a:endCxn id="140" idx="2"/>
          </p:cNvCxnSpPr>
          <p:nvPr/>
        </p:nvCxnSpPr>
        <p:spPr>
          <a:xfrm rot="5400000" flipH="1" flipV="1">
            <a:off x="1739937" y="3850925"/>
            <a:ext cx="335783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3297"/>
            <a:ext cx="7704856" cy="460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6990</TotalTime>
  <Words>1585</Words>
  <Application>Microsoft Office PowerPoint</Application>
  <PresentationFormat>화면 슬라이드 쇼(16:9)</PresentationFormat>
  <Paragraphs>487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EZEN 203</cp:lastModifiedBy>
  <cp:revision>438</cp:revision>
  <dcterms:created xsi:type="dcterms:W3CDTF">2016-06-22T05:17:17Z</dcterms:created>
  <dcterms:modified xsi:type="dcterms:W3CDTF">2023-03-21T11:05:51Z</dcterms:modified>
</cp:coreProperties>
</file>