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sldIdLst>
    <p:sldId id="267" r:id="rId2"/>
    <p:sldId id="272" r:id="rId3"/>
    <p:sldId id="276" r:id="rId4"/>
    <p:sldId id="274" r:id="rId5"/>
    <p:sldId id="275" r:id="rId6"/>
    <p:sldId id="273" r:id="rId7"/>
    <p:sldId id="271" r:id="rId8"/>
    <p:sldId id="264" r:id="rId9"/>
    <p:sldId id="266" r:id="rId10"/>
    <p:sldId id="268" r:id="rId11"/>
    <p:sldId id="269" r:id="rId12"/>
    <p:sldId id="270" r:id="rId13"/>
    <p:sldId id="257" r:id="rId14"/>
    <p:sldId id="265" r:id="rId15"/>
    <p:sldId id="263" r:id="rId16"/>
    <p:sldId id="259"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CFC6AD"/>
    <a:srgbClr val="E6E6E6"/>
    <a:srgbClr val="ECCFB5"/>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3560" autoAdjust="0"/>
  </p:normalViewPr>
  <p:slideViewPr>
    <p:cSldViewPr>
      <p:cViewPr varScale="1">
        <p:scale>
          <a:sx n="107" d="100"/>
          <a:sy n="107" d="100"/>
        </p:scale>
        <p:origin x="1734" y="126"/>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anose="020B0604020202020204" pitchFamily="34" charset="0"/>
              </a:defRPr>
            </a:lvl1pPr>
          </a:lstStyle>
          <a:p>
            <a:pPr>
              <a:defRPr/>
            </a:pPr>
            <a:endParaRPr lang="en-GB"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anose="020B0604020202020204" pitchFamily="34" charset="0"/>
              </a:defRPr>
            </a:lvl1pPr>
          </a:lstStyle>
          <a:p>
            <a:pPr>
              <a:defRPr/>
            </a:pPr>
            <a:fld id="{EA6BB80B-FB36-45C9-B45F-AD90709F2BFD}" type="slidenum">
              <a:rPr lang="en-GB" altLang="en-US"/>
              <a:pPr>
                <a:defRPr/>
              </a:pPr>
              <a:t>‹#›</a:t>
            </a:fld>
            <a:endParaRPr lang="en-GB" altLang="en-US"/>
          </a:p>
        </p:txBody>
      </p:sp>
    </p:spTree>
    <p:extLst>
      <p:ext uri="{BB962C8B-B14F-4D97-AF65-F5344CB8AC3E}">
        <p14:creationId xmlns:p14="http://schemas.microsoft.com/office/powerpoint/2010/main" val="1971028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1</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149368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10</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973355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11</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62235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12</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31878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1A75CFD-94EE-4139-B851-D63F9453975B}" type="slidenum">
              <a:rPr lang="en-GB" altLang="en-US" sz="1200">
                <a:latin typeface="Arial" panose="020B0604020202020204" pitchFamily="34" charset="0"/>
              </a:rPr>
              <a:pPr/>
              <a:t>13</a:t>
            </a:fld>
            <a:endParaRPr lang="en-GB" altLang="en-US" sz="1200">
              <a:latin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20214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3DC1D0-18E7-4B8E-A7A0-6A564F29887F}" type="slidenum">
              <a:rPr lang="en-GB" altLang="en-US" sz="1200">
                <a:latin typeface="Arial" panose="020B0604020202020204" pitchFamily="34" charset="0"/>
              </a:rPr>
              <a:pPr/>
              <a:t>14</a:t>
            </a:fld>
            <a:endParaRPr lang="en-GB" altLang="en-US" sz="1200">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553377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900A26A-958B-4E52-8101-AEB32C9EC3A8}" type="slidenum">
              <a:rPr lang="en-GB" altLang="en-US" sz="1200">
                <a:latin typeface="Arial" panose="020B0604020202020204" pitchFamily="34" charset="0"/>
              </a:rPr>
              <a:pPr/>
              <a:t>15</a:t>
            </a:fld>
            <a:endParaRPr lang="en-GB" altLang="en-US" sz="120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259639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D68790F-5875-4778-8AC8-B3772ECCCC41}" type="slidenum">
              <a:rPr lang="en-GB" altLang="en-US" sz="1200">
                <a:latin typeface="Arial" panose="020B0604020202020204" pitchFamily="34" charset="0"/>
              </a:rPr>
              <a:pPr/>
              <a:t>16</a:t>
            </a:fld>
            <a:endParaRPr lang="en-GB" altLang="en-US" sz="1200">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16742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2</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91539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3</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226875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4</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278717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5</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4230003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6</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563653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7</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02748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8</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3822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9</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95768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E71C539-9550-4966-A5F3-2F6D50786557}" type="slidenum">
              <a:rPr lang="en-US" altLang="en-US"/>
              <a:pPr>
                <a:defRPr/>
              </a:pPr>
              <a:t>‹#›</a:t>
            </a:fld>
            <a:endParaRPr lang="en-US" altLang="en-US"/>
          </a:p>
        </p:txBody>
      </p:sp>
    </p:spTree>
    <p:extLst>
      <p:ext uri="{BB962C8B-B14F-4D97-AF65-F5344CB8AC3E}">
        <p14:creationId xmlns:p14="http://schemas.microsoft.com/office/powerpoint/2010/main" val="24855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701F702-DEE5-4EF5-BA1B-16AA53185A1E}" type="slidenum">
              <a:rPr lang="en-US" altLang="en-US"/>
              <a:pPr>
                <a:defRPr/>
              </a:pPr>
              <a:t>‹#›</a:t>
            </a:fld>
            <a:endParaRPr lang="en-US" altLang="en-US"/>
          </a:p>
        </p:txBody>
      </p:sp>
    </p:spTree>
    <p:extLst>
      <p:ext uri="{BB962C8B-B14F-4D97-AF65-F5344CB8AC3E}">
        <p14:creationId xmlns:p14="http://schemas.microsoft.com/office/powerpoint/2010/main" val="4462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CF5F55-78CB-455B-85D5-F1F8E213A3E2}" type="slidenum">
              <a:rPr lang="en-US" altLang="en-US"/>
              <a:pPr>
                <a:defRPr/>
              </a:pPr>
              <a:t>‹#›</a:t>
            </a:fld>
            <a:endParaRPr lang="en-US" altLang="en-US"/>
          </a:p>
        </p:txBody>
      </p:sp>
    </p:spTree>
    <p:extLst>
      <p:ext uri="{BB962C8B-B14F-4D97-AF65-F5344CB8AC3E}">
        <p14:creationId xmlns:p14="http://schemas.microsoft.com/office/powerpoint/2010/main" val="41722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271429-579B-422D-B179-C70D6C577ED6}" type="slidenum">
              <a:rPr lang="en-US" altLang="en-US"/>
              <a:pPr>
                <a:defRPr/>
              </a:pPr>
              <a:t>‹#›</a:t>
            </a:fld>
            <a:endParaRPr lang="en-US" altLang="en-US"/>
          </a:p>
        </p:txBody>
      </p:sp>
    </p:spTree>
    <p:extLst>
      <p:ext uri="{BB962C8B-B14F-4D97-AF65-F5344CB8AC3E}">
        <p14:creationId xmlns:p14="http://schemas.microsoft.com/office/powerpoint/2010/main" val="267061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A0D4B2-5D1C-4B78-AB7C-28EF4EF9F8D9}" type="slidenum">
              <a:rPr lang="en-US" altLang="en-US"/>
              <a:pPr>
                <a:defRPr/>
              </a:pPr>
              <a:t>‹#›</a:t>
            </a:fld>
            <a:endParaRPr lang="en-US" altLang="en-US"/>
          </a:p>
        </p:txBody>
      </p:sp>
    </p:spTree>
    <p:extLst>
      <p:ext uri="{BB962C8B-B14F-4D97-AF65-F5344CB8AC3E}">
        <p14:creationId xmlns:p14="http://schemas.microsoft.com/office/powerpoint/2010/main" val="363326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36841B-97C6-49A1-A2B4-B7AD8D4C193E}" type="slidenum">
              <a:rPr lang="en-US" altLang="en-US"/>
              <a:pPr>
                <a:defRPr/>
              </a:pPr>
              <a:t>‹#›</a:t>
            </a:fld>
            <a:endParaRPr lang="en-US" altLang="en-US"/>
          </a:p>
        </p:txBody>
      </p:sp>
    </p:spTree>
    <p:extLst>
      <p:ext uri="{BB962C8B-B14F-4D97-AF65-F5344CB8AC3E}">
        <p14:creationId xmlns:p14="http://schemas.microsoft.com/office/powerpoint/2010/main" val="33947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EE21A61-AC2F-4167-9F13-305C99800DE9}" type="slidenum">
              <a:rPr lang="en-US" altLang="en-US"/>
              <a:pPr>
                <a:defRPr/>
              </a:pPr>
              <a:t>‹#›</a:t>
            </a:fld>
            <a:endParaRPr lang="en-US" altLang="en-US"/>
          </a:p>
        </p:txBody>
      </p:sp>
    </p:spTree>
    <p:extLst>
      <p:ext uri="{BB962C8B-B14F-4D97-AF65-F5344CB8AC3E}">
        <p14:creationId xmlns:p14="http://schemas.microsoft.com/office/powerpoint/2010/main" val="21980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74FD70C-3295-4326-B0C6-F7A6B20A5888}" type="slidenum">
              <a:rPr lang="en-US" altLang="en-US"/>
              <a:pPr>
                <a:defRPr/>
              </a:pPr>
              <a:t>‹#›</a:t>
            </a:fld>
            <a:endParaRPr lang="en-US" altLang="en-US"/>
          </a:p>
        </p:txBody>
      </p:sp>
    </p:spTree>
    <p:extLst>
      <p:ext uri="{BB962C8B-B14F-4D97-AF65-F5344CB8AC3E}">
        <p14:creationId xmlns:p14="http://schemas.microsoft.com/office/powerpoint/2010/main" val="13839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8630F76-9924-47D9-86B4-546DB9187934}" type="slidenum">
              <a:rPr lang="en-US" altLang="en-US"/>
              <a:pPr>
                <a:defRPr/>
              </a:pPr>
              <a:t>‹#›</a:t>
            </a:fld>
            <a:endParaRPr lang="en-US" altLang="en-US"/>
          </a:p>
        </p:txBody>
      </p:sp>
    </p:spTree>
    <p:extLst>
      <p:ext uri="{BB962C8B-B14F-4D97-AF65-F5344CB8AC3E}">
        <p14:creationId xmlns:p14="http://schemas.microsoft.com/office/powerpoint/2010/main" val="34266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38CD588-0FD9-4C33-B8C8-D1499D6EB6A4}" type="slidenum">
              <a:rPr lang="en-US" altLang="en-US"/>
              <a:pPr>
                <a:defRPr/>
              </a:pPr>
              <a:t>‹#›</a:t>
            </a:fld>
            <a:endParaRPr lang="en-US" altLang="en-US"/>
          </a:p>
        </p:txBody>
      </p:sp>
    </p:spTree>
    <p:extLst>
      <p:ext uri="{BB962C8B-B14F-4D97-AF65-F5344CB8AC3E}">
        <p14:creationId xmlns:p14="http://schemas.microsoft.com/office/powerpoint/2010/main" val="17563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ACC6B-69E0-48F6-AC45-63F5F5196D16}" type="slidenum">
              <a:rPr lang="en-US" altLang="en-US"/>
              <a:pPr>
                <a:defRPr/>
              </a:pPr>
              <a:t>‹#›</a:t>
            </a:fld>
            <a:endParaRPr lang="en-US" altLang="en-US"/>
          </a:p>
        </p:txBody>
      </p:sp>
    </p:spTree>
    <p:extLst>
      <p:ext uri="{BB962C8B-B14F-4D97-AF65-F5344CB8AC3E}">
        <p14:creationId xmlns:p14="http://schemas.microsoft.com/office/powerpoint/2010/main" val="299463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04158A72-670A-46F2-BE9A-EFB861C74C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그룹 11">
            <a:extLst>
              <a:ext uri="{FF2B5EF4-FFF2-40B4-BE49-F238E27FC236}">
                <a16:creationId xmlns:a16="http://schemas.microsoft.com/office/drawing/2014/main" id="{312D79AD-4B86-C326-1129-56346338DEA9}"/>
              </a:ext>
            </a:extLst>
          </p:cNvPr>
          <p:cNvGrpSpPr/>
          <p:nvPr/>
        </p:nvGrpSpPr>
        <p:grpSpPr>
          <a:xfrm>
            <a:off x="0" y="1"/>
            <a:ext cx="9155113" cy="6489339"/>
            <a:chOff x="0" y="1"/>
            <a:chExt cx="9155113" cy="6489339"/>
          </a:xfrm>
        </p:grpSpPr>
        <p:sp>
          <p:nvSpPr>
            <p:cNvPr id="3077" name="Text Box 5"/>
            <p:cNvSpPr txBox="1">
              <a:spLocks noChangeArrowheads="1"/>
            </p:cNvSpPr>
            <p:nvPr/>
          </p:nvSpPr>
          <p:spPr bwMode="auto">
            <a:xfrm>
              <a:off x="4783651" y="3043808"/>
              <a:ext cx="191241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grpSp>
          <p:nvGrpSpPr>
            <p:cNvPr id="13" name="그룹 12">
              <a:extLst>
                <a:ext uri="{FF2B5EF4-FFF2-40B4-BE49-F238E27FC236}">
                  <a16:creationId xmlns:a16="http://schemas.microsoft.com/office/drawing/2014/main" id="{376E23F4-11CA-40E8-B0F2-8B8ECD0E728C}"/>
                </a:ext>
              </a:extLst>
            </p:cNvPr>
            <p:cNvGrpSpPr/>
            <p:nvPr/>
          </p:nvGrpSpPr>
          <p:grpSpPr>
            <a:xfrm>
              <a:off x="0" y="1"/>
              <a:ext cx="9155113" cy="6489339"/>
              <a:chOff x="51309" y="0"/>
              <a:chExt cx="9103804" cy="7178196"/>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7" t="33455"/>
              <a:stretch/>
            </p:blipFill>
            <p:spPr bwMode="auto">
              <a:xfrm>
                <a:off x="51309" y="986932"/>
                <a:ext cx="9103804" cy="619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newspaper1">
                <a:extLst>
                  <a:ext uri="{FF2B5EF4-FFF2-40B4-BE49-F238E27FC236}">
                    <a16:creationId xmlns:a16="http://schemas.microsoft.com/office/drawing/2014/main" id="{A6DC39B3-88CD-4C52-92E6-C68B30AF1F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8" b="85612"/>
              <a:stretch/>
            </p:blipFill>
            <p:spPr bwMode="auto">
              <a:xfrm>
                <a:off x="51309" y="0"/>
                <a:ext cx="9103804" cy="98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Text Box 3"/>
            <p:cNvSpPr txBox="1">
              <a:spLocks noChangeArrowheads="1"/>
            </p:cNvSpPr>
            <p:nvPr/>
          </p:nvSpPr>
          <p:spPr bwMode="auto">
            <a:xfrm>
              <a:off x="614450" y="1882569"/>
              <a:ext cx="1902124"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cs typeface="Times" panose="02020603050405020304" pitchFamily="18" charset="0"/>
                </a:rPr>
                <a:t>Interests</a:t>
              </a:r>
            </a:p>
          </p:txBody>
        </p:sp>
        <p:sp>
          <p:nvSpPr>
            <p:cNvPr id="3078" name="Text Box 6"/>
            <p:cNvSpPr txBox="1">
              <a:spLocks noChangeArrowheads="1"/>
            </p:cNvSpPr>
            <p:nvPr/>
          </p:nvSpPr>
          <p:spPr bwMode="auto">
            <a:xfrm>
              <a:off x="771657" y="3457453"/>
              <a:ext cx="6121968" cy="101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mn-lt"/>
                </a:rPr>
                <a:t>University of SungKyunKwan, Suwon, Republic of Korea</a:t>
              </a:r>
            </a:p>
            <a:p>
              <a:pPr>
                <a:spcBef>
                  <a:spcPts val="600"/>
                </a:spcBef>
              </a:pPr>
              <a:r>
                <a:rPr lang="en-US" altLang="en-US" sz="1100" dirty="0">
                  <a:latin typeface="+mn-lt"/>
                </a:rPr>
                <a:t>Undergraduate Student majoring in Mathematics</a:t>
              </a:r>
            </a:p>
            <a:p>
              <a:pPr>
                <a:spcBef>
                  <a:spcPts val="600"/>
                </a:spcBef>
              </a:pPr>
              <a:r>
                <a:rPr lang="en-US" altLang="en-US" sz="1100" dirty="0">
                  <a:latin typeface="+mn-lt"/>
                </a:rPr>
                <a:t>Double majoring in Computer Science Engineering</a:t>
              </a:r>
            </a:p>
            <a:p>
              <a:pPr>
                <a:spcBef>
                  <a:spcPts val="600"/>
                </a:spcBef>
              </a:pPr>
              <a:r>
                <a:rPr lang="en-US" altLang="en-US" sz="1100" dirty="0">
                  <a:latin typeface="+mn-lt"/>
                </a:rPr>
                <a:t>Total GPA of 4.25 / 4.5</a:t>
              </a:r>
            </a:p>
          </p:txBody>
        </p:sp>
        <p:sp>
          <p:nvSpPr>
            <p:cNvPr id="3081" name="Text Box 10"/>
            <p:cNvSpPr txBox="1">
              <a:spLocks noChangeArrowheads="1"/>
            </p:cNvSpPr>
            <p:nvPr/>
          </p:nvSpPr>
          <p:spPr bwMode="auto">
            <a:xfrm>
              <a:off x="614450" y="728700"/>
              <a:ext cx="17560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3600" b="1" dirty="0"/>
                <a:t>Contact</a:t>
              </a:r>
            </a:p>
          </p:txBody>
        </p:sp>
        <p:sp>
          <p:nvSpPr>
            <p:cNvPr id="3082" name="Text Box 11"/>
            <p:cNvSpPr txBox="1">
              <a:spLocks noChangeArrowheads="1"/>
            </p:cNvSpPr>
            <p:nvPr/>
          </p:nvSpPr>
          <p:spPr bwMode="auto">
            <a:xfrm>
              <a:off x="771657" y="1311151"/>
              <a:ext cx="262604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100" dirty="0">
                  <a:latin typeface="+mn-lt"/>
                </a:rPr>
                <a:t>Email : hhw0925@gmail.com</a:t>
              </a:r>
            </a:p>
            <a:p>
              <a:r>
                <a:rPr lang="en-GB" altLang="en-US" sz="1100" dirty="0">
                  <a:latin typeface="+mn-lt"/>
                </a:rPr>
                <a:t>GitHub : https://github.com/hanwoolsky</a:t>
              </a:r>
            </a:p>
          </p:txBody>
        </p:sp>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14450" y="2890681"/>
              <a:ext cx="2219467"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cs typeface="Times" panose="02020603050405020304" pitchFamily="18" charset="0"/>
                </a:rPr>
                <a:t>Education</a:t>
              </a:r>
            </a:p>
          </p:txBody>
        </p:sp>
        <p:sp>
          <p:nvSpPr>
            <p:cNvPr id="17" name="Text Box 6">
              <a:extLst>
                <a:ext uri="{FF2B5EF4-FFF2-40B4-BE49-F238E27FC236}">
                  <a16:creationId xmlns:a16="http://schemas.microsoft.com/office/drawing/2014/main" id="{36CB9FD2-1DEB-48B7-B948-8DE4A834F7E3}"/>
                </a:ext>
              </a:extLst>
            </p:cNvPr>
            <p:cNvSpPr txBox="1">
              <a:spLocks noChangeArrowheads="1"/>
            </p:cNvSpPr>
            <p:nvPr/>
          </p:nvSpPr>
          <p:spPr bwMode="auto">
            <a:xfrm>
              <a:off x="771657" y="2467925"/>
              <a:ext cx="1084324"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latin typeface="Arial" panose="020B0604020202020204" pitchFamily="34" charset="0"/>
                </a:rPr>
                <a:t>Security, AI</a:t>
              </a:r>
            </a:p>
          </p:txBody>
        </p:sp>
        <p:sp>
          <p:nvSpPr>
            <p:cNvPr id="5" name="Text Box 3">
              <a:extLst>
                <a:ext uri="{FF2B5EF4-FFF2-40B4-BE49-F238E27FC236}">
                  <a16:creationId xmlns:a16="http://schemas.microsoft.com/office/drawing/2014/main" id="{BB61AED7-935F-9C7D-E3AF-FAE9CB3E1C09}"/>
                </a:ext>
              </a:extLst>
            </p:cNvPr>
            <p:cNvSpPr txBox="1">
              <a:spLocks noChangeArrowheads="1"/>
            </p:cNvSpPr>
            <p:nvPr/>
          </p:nvSpPr>
          <p:spPr bwMode="auto">
            <a:xfrm>
              <a:off x="614450" y="4582869"/>
              <a:ext cx="2116475"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cs typeface="Times" panose="02020603050405020304" pitchFamily="18" charset="0"/>
                </a:rPr>
                <a:t>Company</a:t>
              </a:r>
            </a:p>
          </p:txBody>
        </p:sp>
        <p:sp>
          <p:nvSpPr>
            <p:cNvPr id="7" name="Text Box 6">
              <a:extLst>
                <a:ext uri="{FF2B5EF4-FFF2-40B4-BE49-F238E27FC236}">
                  <a16:creationId xmlns:a16="http://schemas.microsoft.com/office/drawing/2014/main" id="{F15293C4-C32E-42E6-042A-547368566112}"/>
                </a:ext>
              </a:extLst>
            </p:cNvPr>
            <p:cNvSpPr txBox="1">
              <a:spLocks noChangeArrowheads="1"/>
            </p:cNvSpPr>
            <p:nvPr/>
          </p:nvSpPr>
          <p:spPr bwMode="auto">
            <a:xfrm>
              <a:off x="771657" y="5221940"/>
              <a:ext cx="6121968" cy="1123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Samsung Electronics Device Solutions</a:t>
              </a:r>
            </a:p>
            <a:p>
              <a:pPr>
                <a:spcBef>
                  <a:spcPct val="50000"/>
                </a:spcBef>
              </a:pPr>
              <a:r>
                <a:rPr lang="en-US" altLang="en-US" sz="1100" dirty="0">
                  <a:latin typeface="Arial" panose="020B0604020202020204" pitchFamily="34" charset="0"/>
                </a:rPr>
                <a:t>Software Engineer of APC</a:t>
              </a:r>
            </a:p>
            <a:p>
              <a:pPr>
                <a:spcBef>
                  <a:spcPct val="50000"/>
                </a:spcBef>
              </a:pPr>
              <a:r>
                <a:rPr lang="en-US" altLang="ko-KR" sz="1100" dirty="0">
                  <a:latin typeface="+mn-lt"/>
                </a:rPr>
                <a:t>The APC (Advanced Process Control) system optimizes input values using real time process data, feedforward data to adjust subsequent processes and feedback data to adjust prior operations.</a:t>
              </a:r>
              <a:endParaRPr lang="en-US" altLang="en-US" sz="1100" dirty="0">
                <a:latin typeface="+mn-lt"/>
              </a:endParaRPr>
            </a:p>
          </p:txBody>
        </p:sp>
      </p:grpSp>
    </p:spTree>
    <p:extLst>
      <p:ext uri="{BB962C8B-B14F-4D97-AF65-F5344CB8AC3E}">
        <p14:creationId xmlns:p14="http://schemas.microsoft.com/office/powerpoint/2010/main" val="176565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0"/>
            <a:ext cx="91392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609600" y="2286935"/>
            <a:ext cx="453778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Honors</a:t>
            </a:r>
            <a:r>
              <a:rPr lang="ko-KR" altLang="en-US" sz="4000" b="1" dirty="0">
                <a:solidFill>
                  <a:srgbClr val="4C4C4C"/>
                </a:solidFill>
                <a:cs typeface="Times" panose="02020603050405020304" pitchFamily="18" charset="0"/>
              </a:rPr>
              <a:t> </a:t>
            </a:r>
            <a:r>
              <a:rPr lang="en-US" altLang="ko-KR" sz="4000" b="1" dirty="0">
                <a:solidFill>
                  <a:srgbClr val="4C4C4C"/>
                </a:solidFill>
                <a:cs typeface="Times" panose="02020603050405020304" pitchFamily="18" charset="0"/>
              </a:rPr>
              <a:t>and</a:t>
            </a:r>
            <a:r>
              <a:rPr lang="ko-KR" altLang="en-US" sz="4000" b="1" dirty="0">
                <a:solidFill>
                  <a:srgbClr val="4C4C4C"/>
                </a:solidFill>
                <a:cs typeface="Times" panose="02020603050405020304" pitchFamily="18" charset="0"/>
              </a:rPr>
              <a:t> </a:t>
            </a:r>
            <a:r>
              <a:rPr lang="en-US" altLang="ko-KR" sz="4000" b="1" dirty="0">
                <a:solidFill>
                  <a:srgbClr val="4C4C4C"/>
                </a:solidFill>
                <a:cs typeface="Times" panose="02020603050405020304" pitchFamily="18" charset="0"/>
              </a:rPr>
              <a:t>Awards</a:t>
            </a:r>
            <a:endParaRPr lang="en-US" altLang="en-US" sz="4000" b="1" dirty="0">
              <a:cs typeface="Times" panose="02020603050405020304" pitchFamily="18" charset="0"/>
            </a:endParaRPr>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609600" y="2971800"/>
            <a:ext cx="61722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09600" y="4626160"/>
            <a:ext cx="6016114"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sp>
        <p:nvSpPr>
          <p:cNvPr id="13" name="Text Box 3">
            <a:extLst>
              <a:ext uri="{FF2B5EF4-FFF2-40B4-BE49-F238E27FC236}">
                <a16:creationId xmlns:a16="http://schemas.microsoft.com/office/drawing/2014/main" id="{254739FE-7FA2-4BD4-85DF-7746B6DDA60F}"/>
              </a:ext>
            </a:extLst>
          </p:cNvPr>
          <p:cNvSpPr txBox="1">
            <a:spLocks noChangeArrowheads="1"/>
          </p:cNvSpPr>
          <p:nvPr/>
        </p:nvSpPr>
        <p:spPr bwMode="auto">
          <a:xfrm>
            <a:off x="596663" y="1028795"/>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14" name="Text Box 11">
            <a:extLst>
              <a:ext uri="{FF2B5EF4-FFF2-40B4-BE49-F238E27FC236}">
                <a16:creationId xmlns:a16="http://schemas.microsoft.com/office/drawing/2014/main" id="{DC977AA6-0C71-404E-A8D5-DD45691F218C}"/>
              </a:ext>
            </a:extLst>
          </p:cNvPr>
          <p:cNvSpPr txBox="1">
            <a:spLocks noChangeArrowheads="1"/>
          </p:cNvSpPr>
          <p:nvPr/>
        </p:nvSpPr>
        <p:spPr bwMode="auto">
          <a:xfrm>
            <a:off x="663575" y="1893888"/>
            <a:ext cx="1537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Computer Graphics</a:t>
            </a:r>
          </a:p>
        </p:txBody>
      </p:sp>
      <p:sp>
        <p:nvSpPr>
          <p:cNvPr id="15" name="Text Box 11">
            <a:extLst>
              <a:ext uri="{FF2B5EF4-FFF2-40B4-BE49-F238E27FC236}">
                <a16:creationId xmlns:a16="http://schemas.microsoft.com/office/drawing/2014/main" id="{28D5057F-8706-4FB0-800B-1DF88113CC35}"/>
              </a:ext>
            </a:extLst>
          </p:cNvPr>
          <p:cNvSpPr txBox="1">
            <a:spLocks noChangeArrowheads="1"/>
          </p:cNvSpPr>
          <p:nvPr/>
        </p:nvSpPr>
        <p:spPr bwMode="auto">
          <a:xfrm>
            <a:off x="2823141" y="1893887"/>
            <a:ext cx="14285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AI, Deep Learning</a:t>
            </a:r>
          </a:p>
        </p:txBody>
      </p:sp>
      <p:sp>
        <p:nvSpPr>
          <p:cNvPr id="10" name="TextBox 9">
            <a:extLst>
              <a:ext uri="{FF2B5EF4-FFF2-40B4-BE49-F238E27FC236}">
                <a16:creationId xmlns:a16="http://schemas.microsoft.com/office/drawing/2014/main" id="{7A42A661-C54B-4614-BBB8-3737D2F7D194}"/>
              </a:ext>
            </a:extLst>
          </p:cNvPr>
          <p:cNvSpPr txBox="1"/>
          <p:nvPr/>
        </p:nvSpPr>
        <p:spPr>
          <a:xfrm>
            <a:off x="184815" y="368660"/>
            <a:ext cx="8892988" cy="2016224"/>
          </a:xfrm>
          <a:prstGeom prst="rect">
            <a:avLst/>
          </a:prstGeom>
          <a:solidFill>
            <a:schemeClr val="tx1"/>
          </a:solidFill>
        </p:spPr>
        <p:txBody>
          <a:bodyPr wrap="square" rtlCol="0">
            <a:spAutoFit/>
          </a:bodyPr>
          <a:lstStyle/>
          <a:p>
            <a:endParaRPr lang="ko-KR" altLang="en-US" dirty="0"/>
          </a:p>
        </p:txBody>
      </p:sp>
    </p:spTree>
    <p:extLst>
      <p:ext uri="{BB962C8B-B14F-4D97-AF65-F5344CB8AC3E}">
        <p14:creationId xmlns:p14="http://schemas.microsoft.com/office/powerpoint/2010/main" val="400949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24EB80C-103B-4290-B08B-B13C1C886065}"/>
              </a:ext>
            </a:extLst>
          </p:cNvPr>
          <p:cNvGrpSpPr/>
          <p:nvPr/>
        </p:nvGrpSpPr>
        <p:grpSpPr>
          <a:xfrm>
            <a:off x="4762" y="0"/>
            <a:ext cx="9139238" cy="6843409"/>
            <a:chOff x="15875" y="16178"/>
            <a:chExt cx="9139238" cy="6843409"/>
          </a:xfrm>
        </p:grpSpPr>
        <p:pic>
          <p:nvPicPr>
            <p:cNvPr id="11" name="Picture 9" descr="newspaper1">
              <a:extLst>
                <a:ext uri="{FF2B5EF4-FFF2-40B4-BE49-F238E27FC236}">
                  <a16:creationId xmlns:a16="http://schemas.microsoft.com/office/drawing/2014/main" id="{0BF6498C-9167-4C5B-84EC-6D4784AAEC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90"/>
            <a:stretch/>
          </p:blipFill>
          <p:spPr bwMode="auto">
            <a:xfrm>
              <a:off x="15875" y="16178"/>
              <a:ext cx="9139238" cy="228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9" descr="newspaper1"/>
            <p:cNvPicPr>
              <a:picLocks noChangeAspect="1" noChangeArrowheads="1"/>
            </p:cNvPicPr>
            <p:nvPr/>
          </p:nvPicPr>
          <p:blipFill rotWithShape="1">
            <a:blip r:embed="rId3">
              <a:extLst>
                <a:ext uri="{28A0092B-C50C-407E-A947-70E740481C1C}">
                  <a14:useLocalDpi xmlns:a14="http://schemas.microsoft.com/office/drawing/2010/main" val="0"/>
                </a:ext>
              </a:extLst>
            </a:blip>
            <a:srcRect t="33490"/>
            <a:stretch/>
          </p:blipFill>
          <p:spPr bwMode="auto">
            <a:xfrm>
              <a:off x="15875" y="2297314"/>
              <a:ext cx="9139238" cy="456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Text Box 3"/>
          <p:cNvSpPr txBox="1">
            <a:spLocks noChangeArrowheads="1"/>
          </p:cNvSpPr>
          <p:nvPr/>
        </p:nvSpPr>
        <p:spPr bwMode="auto">
          <a:xfrm>
            <a:off x="609600" y="2286935"/>
            <a:ext cx="297870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Certification</a:t>
            </a:r>
            <a:endParaRPr lang="en-US" altLang="en-US" sz="4000" b="1" dirty="0">
              <a:cs typeface="Times" panose="02020603050405020304" pitchFamily="18" charset="0"/>
            </a:endParaRPr>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609600" y="2971800"/>
            <a:ext cx="61722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09600" y="4626160"/>
            <a:ext cx="6016114"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sp>
        <p:nvSpPr>
          <p:cNvPr id="13" name="Text Box 3">
            <a:extLst>
              <a:ext uri="{FF2B5EF4-FFF2-40B4-BE49-F238E27FC236}">
                <a16:creationId xmlns:a16="http://schemas.microsoft.com/office/drawing/2014/main" id="{254739FE-7FA2-4BD4-85DF-7746B6DDA60F}"/>
              </a:ext>
            </a:extLst>
          </p:cNvPr>
          <p:cNvSpPr txBox="1">
            <a:spLocks noChangeArrowheads="1"/>
          </p:cNvSpPr>
          <p:nvPr/>
        </p:nvSpPr>
        <p:spPr bwMode="auto">
          <a:xfrm>
            <a:off x="596663" y="1028795"/>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14" name="Text Box 11">
            <a:extLst>
              <a:ext uri="{FF2B5EF4-FFF2-40B4-BE49-F238E27FC236}">
                <a16:creationId xmlns:a16="http://schemas.microsoft.com/office/drawing/2014/main" id="{DC977AA6-0C71-404E-A8D5-DD45691F218C}"/>
              </a:ext>
            </a:extLst>
          </p:cNvPr>
          <p:cNvSpPr txBox="1">
            <a:spLocks noChangeArrowheads="1"/>
          </p:cNvSpPr>
          <p:nvPr/>
        </p:nvSpPr>
        <p:spPr bwMode="auto">
          <a:xfrm>
            <a:off x="663575" y="1893888"/>
            <a:ext cx="1537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Computer Graphics</a:t>
            </a:r>
          </a:p>
        </p:txBody>
      </p:sp>
      <p:sp>
        <p:nvSpPr>
          <p:cNvPr id="15" name="Text Box 11">
            <a:extLst>
              <a:ext uri="{FF2B5EF4-FFF2-40B4-BE49-F238E27FC236}">
                <a16:creationId xmlns:a16="http://schemas.microsoft.com/office/drawing/2014/main" id="{28D5057F-8706-4FB0-800B-1DF88113CC35}"/>
              </a:ext>
            </a:extLst>
          </p:cNvPr>
          <p:cNvSpPr txBox="1">
            <a:spLocks noChangeArrowheads="1"/>
          </p:cNvSpPr>
          <p:nvPr/>
        </p:nvSpPr>
        <p:spPr bwMode="auto">
          <a:xfrm>
            <a:off x="2823141" y="1893887"/>
            <a:ext cx="14285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AI, Deep Learning</a:t>
            </a:r>
          </a:p>
        </p:txBody>
      </p:sp>
    </p:spTree>
    <p:extLst>
      <p:ext uri="{BB962C8B-B14F-4D97-AF65-F5344CB8AC3E}">
        <p14:creationId xmlns:p14="http://schemas.microsoft.com/office/powerpoint/2010/main" val="158006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24EB80C-103B-4290-B08B-B13C1C886065}"/>
              </a:ext>
            </a:extLst>
          </p:cNvPr>
          <p:cNvGrpSpPr/>
          <p:nvPr/>
        </p:nvGrpSpPr>
        <p:grpSpPr>
          <a:xfrm>
            <a:off x="4762" y="0"/>
            <a:ext cx="9139238" cy="6843409"/>
            <a:chOff x="15875" y="16178"/>
            <a:chExt cx="9139238" cy="6843409"/>
          </a:xfrm>
        </p:grpSpPr>
        <p:pic>
          <p:nvPicPr>
            <p:cNvPr id="11" name="Picture 9" descr="newspaper1">
              <a:extLst>
                <a:ext uri="{FF2B5EF4-FFF2-40B4-BE49-F238E27FC236}">
                  <a16:creationId xmlns:a16="http://schemas.microsoft.com/office/drawing/2014/main" id="{0BF6498C-9167-4C5B-84EC-6D4784AAEC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90"/>
            <a:stretch/>
          </p:blipFill>
          <p:spPr bwMode="auto">
            <a:xfrm>
              <a:off x="15875" y="16178"/>
              <a:ext cx="9139238" cy="228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9" descr="newspaper1"/>
            <p:cNvPicPr>
              <a:picLocks noChangeAspect="1" noChangeArrowheads="1"/>
            </p:cNvPicPr>
            <p:nvPr/>
          </p:nvPicPr>
          <p:blipFill rotWithShape="1">
            <a:blip r:embed="rId3">
              <a:extLst>
                <a:ext uri="{28A0092B-C50C-407E-A947-70E740481C1C}">
                  <a14:useLocalDpi xmlns:a14="http://schemas.microsoft.com/office/drawing/2010/main" val="0"/>
                </a:ext>
              </a:extLst>
            </a:blip>
            <a:srcRect t="33490"/>
            <a:stretch/>
          </p:blipFill>
          <p:spPr bwMode="auto">
            <a:xfrm>
              <a:off x="15875" y="2297314"/>
              <a:ext cx="9139238" cy="456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Text Box 3"/>
          <p:cNvSpPr txBox="1">
            <a:spLocks noChangeArrowheads="1"/>
          </p:cNvSpPr>
          <p:nvPr/>
        </p:nvSpPr>
        <p:spPr bwMode="auto">
          <a:xfrm>
            <a:off x="609600" y="2286935"/>
            <a:ext cx="297870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Certification</a:t>
            </a:r>
            <a:endParaRPr lang="en-US" altLang="en-US" sz="4000" b="1" dirty="0">
              <a:cs typeface="Times" panose="02020603050405020304" pitchFamily="18" charset="0"/>
            </a:endParaRPr>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609600" y="2971800"/>
            <a:ext cx="61722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09600" y="4626160"/>
            <a:ext cx="6016114"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sp>
        <p:nvSpPr>
          <p:cNvPr id="13" name="Text Box 3">
            <a:extLst>
              <a:ext uri="{FF2B5EF4-FFF2-40B4-BE49-F238E27FC236}">
                <a16:creationId xmlns:a16="http://schemas.microsoft.com/office/drawing/2014/main" id="{254739FE-7FA2-4BD4-85DF-7746B6DDA60F}"/>
              </a:ext>
            </a:extLst>
          </p:cNvPr>
          <p:cNvSpPr txBox="1">
            <a:spLocks noChangeArrowheads="1"/>
          </p:cNvSpPr>
          <p:nvPr/>
        </p:nvSpPr>
        <p:spPr bwMode="auto">
          <a:xfrm>
            <a:off x="596663" y="1028795"/>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14" name="Text Box 11">
            <a:extLst>
              <a:ext uri="{FF2B5EF4-FFF2-40B4-BE49-F238E27FC236}">
                <a16:creationId xmlns:a16="http://schemas.microsoft.com/office/drawing/2014/main" id="{DC977AA6-0C71-404E-A8D5-DD45691F218C}"/>
              </a:ext>
            </a:extLst>
          </p:cNvPr>
          <p:cNvSpPr txBox="1">
            <a:spLocks noChangeArrowheads="1"/>
          </p:cNvSpPr>
          <p:nvPr/>
        </p:nvSpPr>
        <p:spPr bwMode="auto">
          <a:xfrm>
            <a:off x="663575" y="1893888"/>
            <a:ext cx="1537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Computer Graphics</a:t>
            </a:r>
          </a:p>
        </p:txBody>
      </p:sp>
      <p:sp>
        <p:nvSpPr>
          <p:cNvPr id="15" name="Text Box 11">
            <a:extLst>
              <a:ext uri="{FF2B5EF4-FFF2-40B4-BE49-F238E27FC236}">
                <a16:creationId xmlns:a16="http://schemas.microsoft.com/office/drawing/2014/main" id="{28D5057F-8706-4FB0-800B-1DF88113CC35}"/>
              </a:ext>
            </a:extLst>
          </p:cNvPr>
          <p:cNvSpPr txBox="1">
            <a:spLocks noChangeArrowheads="1"/>
          </p:cNvSpPr>
          <p:nvPr/>
        </p:nvSpPr>
        <p:spPr bwMode="auto">
          <a:xfrm>
            <a:off x="2823141" y="1893887"/>
            <a:ext cx="14285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AI, Deep Learning</a:t>
            </a:r>
          </a:p>
        </p:txBody>
      </p:sp>
    </p:spTree>
    <p:extLst>
      <p:ext uri="{BB962C8B-B14F-4D97-AF65-F5344CB8AC3E}">
        <p14:creationId xmlns:p14="http://schemas.microsoft.com/office/powerpoint/2010/main" val="393267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9" descr="newspaper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85725"/>
            <a:ext cx="9396413" cy="702945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5124"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5125"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5126"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5127"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5128"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newspap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84138"/>
            <a:ext cx="9393238"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7172"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173"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7174"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7175"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7176"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10"/>
          <p:cNvSpPr txBox="1">
            <a:spLocks noChangeArrowheads="1"/>
          </p:cNvSpPr>
          <p:nvPr/>
        </p:nvSpPr>
        <p:spPr bwMode="auto">
          <a:xfrm>
            <a:off x="2222500" y="950913"/>
            <a:ext cx="4700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3600" b="1">
                <a:solidFill>
                  <a:srgbClr val="1C1C1C"/>
                </a:solidFill>
                <a:latin typeface="Castellar" panose="020A0402060406010301" pitchFamily="18" charset="0"/>
              </a:rPr>
              <a:t>YOUR TITLE HERE</a:t>
            </a:r>
          </a:p>
        </p:txBody>
      </p:sp>
      <p:sp>
        <p:nvSpPr>
          <p:cNvPr id="7178" name="Text Box 11"/>
          <p:cNvSpPr txBox="1">
            <a:spLocks noChangeArrowheads="1"/>
          </p:cNvSpPr>
          <p:nvPr/>
        </p:nvSpPr>
        <p:spPr bwMode="auto">
          <a:xfrm>
            <a:off x="3041650" y="1835150"/>
            <a:ext cx="306228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solidFill>
                  <a:srgbClr val="4C4C4C"/>
                </a:solidFill>
              </a:rPr>
              <a:t>YOUR CATCH PHRASE HERE</a:t>
            </a:r>
          </a:p>
        </p:txBody>
      </p:sp>
      <p:sp>
        <p:nvSpPr>
          <p:cNvPr id="7179" name="Text Box 12"/>
          <p:cNvSpPr txBox="1">
            <a:spLocks noChangeArrowheads="1"/>
          </p:cNvSpPr>
          <p:nvPr/>
        </p:nvSpPr>
        <p:spPr bwMode="auto">
          <a:xfrm>
            <a:off x="7559675" y="1865313"/>
            <a:ext cx="96361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200" b="1">
                <a:solidFill>
                  <a:srgbClr val="4C4C4C"/>
                </a:solidFill>
              </a:rPr>
              <a:t>- Since 1802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descr="newspap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239713" y="2605088"/>
            <a:ext cx="8599487" cy="671512"/>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800" b="1">
                <a:solidFill>
                  <a:schemeClr val="bg1"/>
                </a:solidFill>
                <a:latin typeface="Arial Black" panose="020B0A04020102020204" pitchFamily="34" charset="0"/>
              </a:rPr>
              <a:t>INSERT YOUR HEADLINE HERE</a:t>
            </a:r>
            <a:endParaRPr lang="en-US" altLang="en-US" sz="4000" b="1"/>
          </a:p>
        </p:txBody>
      </p:sp>
      <p:sp>
        <p:nvSpPr>
          <p:cNvPr id="9220" name="Rectangle 4"/>
          <p:cNvSpPr>
            <a:spLocks noChangeArrowheads="1"/>
          </p:cNvSpPr>
          <p:nvPr/>
        </p:nvSpPr>
        <p:spPr bwMode="auto">
          <a:xfrm>
            <a:off x="228600" y="3429000"/>
            <a:ext cx="4191000" cy="32893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9221"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9222" name="Text Box 6"/>
          <p:cNvSpPr txBox="1">
            <a:spLocks noChangeArrowheads="1"/>
          </p:cNvSpPr>
          <p:nvPr/>
        </p:nvSpPr>
        <p:spPr bwMode="auto">
          <a:xfrm>
            <a:off x="4572000" y="3429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Lorem ipsum</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9223" name="Text Box 7"/>
          <p:cNvSpPr txBox="1">
            <a:spLocks noChangeArrowheads="1"/>
          </p:cNvSpPr>
          <p:nvPr/>
        </p:nvSpPr>
        <p:spPr bwMode="auto">
          <a:xfrm>
            <a:off x="6705600" y="3505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pic>
        <p:nvPicPr>
          <p:cNvPr id="9224"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3557588"/>
            <a:ext cx="2911475"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231775" y="2168525"/>
            <a:ext cx="2943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CELEBRITY NEWS AND GOSSIP</a:t>
            </a:r>
          </a:p>
        </p:txBody>
      </p:sp>
      <p:sp>
        <p:nvSpPr>
          <p:cNvPr id="9226" name="Text Box 12"/>
          <p:cNvSpPr txBox="1">
            <a:spLocks noChangeArrowheads="1"/>
          </p:cNvSpPr>
          <p:nvPr/>
        </p:nvSpPr>
        <p:spPr bwMode="auto">
          <a:xfrm>
            <a:off x="6804025" y="2168525"/>
            <a:ext cx="2033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WORLD EXCLUSIVES</a:t>
            </a:r>
          </a:p>
        </p:txBody>
      </p:sp>
      <p:sp>
        <p:nvSpPr>
          <p:cNvPr id="9227" name="Text Box 13"/>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9228" name="Text Box 14"/>
          <p:cNvSpPr txBox="1">
            <a:spLocks noChangeArrowheads="1"/>
          </p:cNvSpPr>
          <p:nvPr/>
        </p:nvSpPr>
        <p:spPr bwMode="auto">
          <a:xfrm>
            <a:off x="287338" y="714375"/>
            <a:ext cx="6340475"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a:solidFill>
                  <a:schemeClr val="bg1"/>
                </a:solidFill>
                <a:latin typeface="Tahoma" panose="020B0604030504040204" pitchFamily="34" charset="0"/>
              </a:rPr>
              <a:t>SUN SHINE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newspaperpage"/>
          <p:cNvPicPr>
            <a:picLocks noChangeAspect="1" noChangeArrowheads="1"/>
          </p:cNvPicPr>
          <p:nvPr/>
        </p:nvPicPr>
        <p:blipFill>
          <a:blip r:embed="rId3">
            <a:extLst>
              <a:ext uri="{28A0092B-C50C-407E-A947-70E740481C1C}">
                <a14:useLocalDpi xmlns:a14="http://schemas.microsoft.com/office/drawing/2010/main" val="0"/>
              </a:ext>
            </a:extLst>
          </a:blip>
          <a:srcRect b="-25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Line 5"/>
          <p:cNvSpPr>
            <a:spLocks noChangeShapeType="1"/>
          </p:cNvSpPr>
          <p:nvPr/>
        </p:nvSpPr>
        <p:spPr bwMode="auto">
          <a:xfrm>
            <a:off x="304800" y="457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8" name="Line 6"/>
          <p:cNvSpPr>
            <a:spLocks noChangeShapeType="1"/>
          </p:cNvSpPr>
          <p:nvPr/>
        </p:nvSpPr>
        <p:spPr bwMode="auto">
          <a:xfrm>
            <a:off x="304800" y="4953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9" name="Line 7"/>
          <p:cNvSpPr>
            <a:spLocks noChangeShapeType="1"/>
          </p:cNvSpPr>
          <p:nvPr/>
        </p:nvSpPr>
        <p:spPr bwMode="auto">
          <a:xfrm>
            <a:off x="304800" y="10668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0" name="Text Box 8"/>
          <p:cNvSpPr txBox="1">
            <a:spLocks noChangeArrowheads="1"/>
          </p:cNvSpPr>
          <p:nvPr/>
        </p:nvSpPr>
        <p:spPr bwMode="auto">
          <a:xfrm>
            <a:off x="7696200" y="533400"/>
            <a:ext cx="1182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solidFill>
                  <a:srgbClr val="4C4C4C"/>
                </a:solidFill>
                <a:latin typeface="Arial Black" panose="020B0A04020102020204" pitchFamily="34" charset="0"/>
              </a:rPr>
              <a:t>NEWS</a:t>
            </a:r>
            <a:endParaRPr lang="en-US" altLang="en-US"/>
          </a:p>
        </p:txBody>
      </p:sp>
      <p:sp>
        <p:nvSpPr>
          <p:cNvPr id="11271" name="Line 9"/>
          <p:cNvSpPr>
            <a:spLocks noChangeShapeType="1"/>
          </p:cNvSpPr>
          <p:nvPr/>
        </p:nvSpPr>
        <p:spPr bwMode="auto">
          <a:xfrm>
            <a:off x="4572000" y="12192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2" name="Text Box 11"/>
          <p:cNvSpPr>
            <a:spLocks noGrp="1" noChangeArrowheads="1"/>
          </p:cNvSpPr>
          <p:nvPr>
            <p:ph type="title"/>
          </p:nvPr>
        </p:nvSpPr>
        <p:spPr>
          <a:xfrm>
            <a:off x="304800" y="838200"/>
            <a:ext cx="4267200" cy="1219200"/>
          </a:xfrm>
          <a:noFill/>
        </p:spPr>
        <p:txBody>
          <a:bodyPr/>
          <a:lstStyle/>
          <a:p>
            <a:pPr algn="l">
              <a:spcBef>
                <a:spcPct val="50000"/>
              </a:spcBef>
            </a:pPr>
            <a:r>
              <a:rPr lang="en-US" altLang="en-US" sz="3200" b="1">
                <a:solidFill>
                  <a:srgbClr val="4C4C4C"/>
                </a:solidFill>
              </a:rPr>
              <a:t>ARTICLE HEADLINE</a:t>
            </a:r>
            <a:endParaRPr lang="en-US" altLang="en-US" sz="2400">
              <a:solidFill>
                <a:srgbClr val="4C4C4C"/>
              </a:solidFill>
              <a:latin typeface="Times" panose="02020603050405020304" pitchFamily="18" charset="0"/>
            </a:endParaRPr>
          </a:p>
        </p:txBody>
      </p:sp>
      <p:sp>
        <p:nvSpPr>
          <p:cNvPr id="11273" name="Rectangle 12"/>
          <p:cNvSpPr>
            <a:spLocks noChangeArrowheads="1"/>
          </p:cNvSpPr>
          <p:nvPr/>
        </p:nvSpPr>
        <p:spPr bwMode="auto">
          <a:xfrm>
            <a:off x="425450" y="1765300"/>
            <a:ext cx="3841750" cy="36861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pic>
        <p:nvPicPr>
          <p:cNvPr id="11274" name="Picture 13"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3259138"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Text Box 14"/>
          <p:cNvSpPr txBox="1">
            <a:spLocks noChangeArrowheads="1"/>
          </p:cNvSpPr>
          <p:nvPr/>
        </p:nvSpPr>
        <p:spPr bwMode="auto">
          <a:xfrm>
            <a:off x="4648200" y="1143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WOW NEWS</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11276" name="Text Box 15"/>
          <p:cNvSpPr txBox="1">
            <a:spLocks noChangeArrowheads="1"/>
          </p:cNvSpPr>
          <p:nvPr/>
        </p:nvSpPr>
        <p:spPr bwMode="auto">
          <a:xfrm>
            <a:off x="6781800" y="1219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sp>
        <p:nvSpPr>
          <p:cNvPr id="11277" name="Line 16"/>
          <p:cNvSpPr>
            <a:spLocks noChangeShapeType="1"/>
          </p:cNvSpPr>
          <p:nvPr/>
        </p:nvSpPr>
        <p:spPr bwMode="auto">
          <a:xfrm>
            <a:off x="4724400" y="4267200"/>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8" name="Rectangle 20"/>
          <p:cNvSpPr>
            <a:spLocks noGrp="1" noChangeArrowheads="1"/>
          </p:cNvSpPr>
          <p:nvPr>
            <p:ph type="body" idx="1"/>
          </p:nvPr>
        </p:nvSpPr>
        <p:spPr>
          <a:xfrm>
            <a:off x="4648200" y="4343400"/>
            <a:ext cx="4191000" cy="1447800"/>
          </a:xfrm>
          <a:noFill/>
        </p:spPr>
        <p:txBody>
          <a:bodyPr/>
          <a:lstStyle/>
          <a:p>
            <a:pPr>
              <a:spcBef>
                <a:spcPct val="0"/>
              </a:spcBef>
              <a:buFontTx/>
              <a:buNone/>
            </a:pPr>
            <a:r>
              <a:rPr lang="en-US" altLang="en-US" b="1">
                <a:solidFill>
                  <a:srgbClr val="4C4C4C"/>
                </a:solidFill>
              </a:rPr>
              <a:t>ARTICLE HEADLINE</a:t>
            </a:r>
          </a:p>
        </p:txBody>
      </p:sp>
      <p:sp>
        <p:nvSpPr>
          <p:cNvPr id="11279" name="Rectangle 21"/>
          <p:cNvSpPr>
            <a:spLocks noChangeArrowheads="1"/>
          </p:cNvSpPr>
          <p:nvPr/>
        </p:nvSpPr>
        <p:spPr bwMode="auto">
          <a:xfrm>
            <a:off x="4724400" y="4953000"/>
            <a:ext cx="3962400" cy="164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p>
        </p:txBody>
      </p:sp>
      <p:sp>
        <p:nvSpPr>
          <p:cNvPr id="11280" name="Text Box 22"/>
          <p:cNvSpPr txBox="1">
            <a:spLocks noChangeArrowheads="1"/>
          </p:cNvSpPr>
          <p:nvPr/>
        </p:nvSpPr>
        <p:spPr bwMode="auto">
          <a:xfrm>
            <a:off x="304800" y="609600"/>
            <a:ext cx="32766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600">
                <a:solidFill>
                  <a:srgbClr val="4C4C4C"/>
                </a:solidFill>
                <a:latin typeface="Arial" panose="020B0604020202020204" pitchFamily="34" charset="0"/>
              </a:rPr>
              <a:t>Date today 00/00/00</a:t>
            </a:r>
            <a:endParaRPr lang="en-US" altLang="en-US" sz="1600"/>
          </a:p>
        </p:txBody>
      </p:sp>
      <p:sp>
        <p:nvSpPr>
          <p:cNvPr id="11281" name="Rectangle 23"/>
          <p:cNvSpPr>
            <a:spLocks noChangeArrowheads="1"/>
          </p:cNvSpPr>
          <p:nvPr/>
        </p:nvSpPr>
        <p:spPr bwMode="auto">
          <a:xfrm>
            <a:off x="381000" y="5608638"/>
            <a:ext cx="3962400" cy="109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endParaRPr lang="en-US" altLang="en-US" sz="1200">
              <a:solidFill>
                <a:srgbClr val="4C4C4C"/>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그룹 35">
            <a:extLst>
              <a:ext uri="{FF2B5EF4-FFF2-40B4-BE49-F238E27FC236}">
                <a16:creationId xmlns:a16="http://schemas.microsoft.com/office/drawing/2014/main" id="{A1502F05-8626-9A8D-6A9C-792B98F9F77B}"/>
              </a:ext>
            </a:extLst>
          </p:cNvPr>
          <p:cNvGrpSpPr/>
          <p:nvPr/>
        </p:nvGrpSpPr>
        <p:grpSpPr>
          <a:xfrm>
            <a:off x="9377" y="29773"/>
            <a:ext cx="9134623" cy="5936090"/>
            <a:chOff x="9377" y="29773"/>
            <a:chExt cx="9134623" cy="5936090"/>
          </a:xfrm>
        </p:grpSpPr>
        <p:sp>
          <p:nvSpPr>
            <p:cNvPr id="3077" name="Text Box 5"/>
            <p:cNvSpPr txBox="1">
              <a:spLocks noChangeArrowheads="1"/>
            </p:cNvSpPr>
            <p:nvPr/>
          </p:nvSpPr>
          <p:spPr bwMode="auto">
            <a:xfrm>
              <a:off x="4819291" y="2971800"/>
              <a:ext cx="1912431"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pic>
          <p:nvPicPr>
            <p:cNvPr id="17" name="Picture 9" descr="newspaper1">
              <a:extLst>
                <a:ext uri="{FF2B5EF4-FFF2-40B4-BE49-F238E27FC236}">
                  <a16:creationId xmlns:a16="http://schemas.microsoft.com/office/drawing/2014/main" id="{16F4DEAA-C156-26BF-18E5-45AC9A289F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9" t="33455"/>
            <a:stretch/>
          </p:blipFill>
          <p:spPr bwMode="auto">
            <a:xfrm rot="10800000" flipH="1">
              <a:off x="9377" y="29773"/>
              <a:ext cx="9134623" cy="530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9" descr="newspaper1">
              <a:extLst>
                <a:ext uri="{FF2B5EF4-FFF2-40B4-BE49-F238E27FC236}">
                  <a16:creationId xmlns:a16="http://schemas.microsoft.com/office/drawing/2014/main" id="{626E15F6-3268-C1E2-37F5-3DF54C5DD6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9" b="85798"/>
            <a:stretch/>
          </p:blipFill>
          <p:spPr bwMode="auto">
            <a:xfrm rot="10800000" flipH="1">
              <a:off x="9377" y="5085184"/>
              <a:ext cx="9134623" cy="8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a:extLst>
                <a:ext uri="{FF2B5EF4-FFF2-40B4-BE49-F238E27FC236}">
                  <a16:creationId xmlns:a16="http://schemas.microsoft.com/office/drawing/2014/main" id="{DA5B98BD-2907-B2FF-B1F2-5102FCCA1850}"/>
                </a:ext>
              </a:extLst>
            </p:cNvPr>
            <p:cNvSpPr txBox="1">
              <a:spLocks noChangeArrowheads="1"/>
            </p:cNvSpPr>
            <p:nvPr/>
          </p:nvSpPr>
          <p:spPr bwMode="auto">
            <a:xfrm>
              <a:off x="628272" y="3250721"/>
              <a:ext cx="1266807"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ko-KR" sz="3600" b="1" dirty="0">
                  <a:cs typeface="Times" panose="02020603050405020304" pitchFamily="18" charset="0"/>
                </a:rPr>
                <a:t>Skills</a:t>
              </a:r>
              <a:endParaRPr lang="en-US" altLang="en-US" sz="3600" b="1" dirty="0">
                <a:cs typeface="Times" panose="02020603050405020304" pitchFamily="18" charset="0"/>
              </a:endParaRPr>
            </a:p>
          </p:txBody>
        </p:sp>
        <p:sp>
          <p:nvSpPr>
            <p:cNvPr id="4" name="Text Box 6">
              <a:extLst>
                <a:ext uri="{FF2B5EF4-FFF2-40B4-BE49-F238E27FC236}">
                  <a16:creationId xmlns:a16="http://schemas.microsoft.com/office/drawing/2014/main" id="{D32162D2-CEDF-42DA-22F9-BF44796B74E3}"/>
                </a:ext>
              </a:extLst>
            </p:cNvPr>
            <p:cNvSpPr txBox="1">
              <a:spLocks noChangeArrowheads="1"/>
            </p:cNvSpPr>
            <p:nvPr/>
          </p:nvSpPr>
          <p:spPr bwMode="auto">
            <a:xfrm>
              <a:off x="876809" y="3807911"/>
              <a:ext cx="6122021" cy="127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171450" indent="-171450">
                <a:spcBef>
                  <a:spcPct val="50000"/>
                </a:spcBef>
                <a:buFont typeface="Wingdings" panose="05000000000000000000" pitchFamily="2" charset="2"/>
                <a:buChar char="v"/>
              </a:pPr>
              <a:r>
                <a:rPr lang="en-US" altLang="ko-KR" sz="1100" dirty="0">
                  <a:latin typeface="+mn-lt"/>
                </a:rPr>
                <a:t>Languages: Proficient in English, Fluent in Japanese and Native in Korean</a:t>
              </a:r>
            </a:p>
            <a:p>
              <a:pPr marL="171450" indent="-171450">
                <a:spcBef>
                  <a:spcPct val="50000"/>
                </a:spcBef>
                <a:buFont typeface="Wingdings" panose="05000000000000000000" pitchFamily="2" charset="2"/>
                <a:buChar char="v"/>
              </a:pPr>
              <a:r>
                <a:rPr lang="en-US" altLang="ko-KR" sz="1100" dirty="0">
                  <a:latin typeface="+mn-lt"/>
                </a:rPr>
                <a:t>Programming Languages: Python, Java, C++, C, Bash</a:t>
              </a:r>
            </a:p>
            <a:p>
              <a:pPr marL="171450" indent="-171450">
                <a:spcBef>
                  <a:spcPct val="50000"/>
                </a:spcBef>
                <a:buFont typeface="Wingdings" panose="05000000000000000000" pitchFamily="2" charset="2"/>
                <a:buChar char="v"/>
              </a:pPr>
              <a:r>
                <a:rPr lang="en-US" altLang="ko-KR" sz="1100" dirty="0">
                  <a:latin typeface="+mn-lt"/>
                </a:rPr>
                <a:t>Web Development: HTML, CSS, JavaScript, PHP</a:t>
              </a:r>
            </a:p>
            <a:p>
              <a:pPr marL="171450" indent="-171450">
                <a:spcBef>
                  <a:spcPct val="50000"/>
                </a:spcBef>
                <a:buFont typeface="Wingdings" panose="05000000000000000000" pitchFamily="2" charset="2"/>
                <a:buChar char="v"/>
              </a:pPr>
              <a:r>
                <a:rPr lang="en-US" altLang="ko-KR" sz="1100" dirty="0">
                  <a:latin typeface="+mn-lt"/>
                </a:rPr>
                <a:t>Applications: IntelliJ, Eclipse, Visual Studio, Vi/Vim, Git, VMWare, MySQL</a:t>
              </a:r>
            </a:p>
            <a:p>
              <a:pPr marL="171450" indent="-171450">
                <a:spcBef>
                  <a:spcPct val="50000"/>
                </a:spcBef>
                <a:buFont typeface="Wingdings" panose="05000000000000000000" pitchFamily="2" charset="2"/>
                <a:buChar char="v"/>
              </a:pPr>
              <a:r>
                <a:rPr lang="en-US" altLang="ko-KR" sz="1100" dirty="0">
                  <a:latin typeface="+mn-lt"/>
                </a:rPr>
                <a:t>Modelling Tools: Fusion360, MaYa, </a:t>
              </a:r>
              <a:endParaRPr lang="en-US" altLang="ko-KR" sz="1100" b="1" dirty="0">
                <a:latin typeface="+mn-lt"/>
              </a:endParaRPr>
            </a:p>
          </p:txBody>
        </p:sp>
        <p:sp>
          <p:nvSpPr>
            <p:cNvPr id="21" name="Text Box 6">
              <a:extLst>
                <a:ext uri="{FF2B5EF4-FFF2-40B4-BE49-F238E27FC236}">
                  <a16:creationId xmlns:a16="http://schemas.microsoft.com/office/drawing/2014/main" id="{59184F05-83E8-DE48-36C5-6919373A8B0C}"/>
                </a:ext>
              </a:extLst>
            </p:cNvPr>
            <p:cNvSpPr txBox="1">
              <a:spLocks noChangeArrowheads="1"/>
            </p:cNvSpPr>
            <p:nvPr/>
          </p:nvSpPr>
          <p:spPr bwMode="auto">
            <a:xfrm>
              <a:off x="866920" y="944724"/>
              <a:ext cx="7301179" cy="2215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Computer Graphics Laboratory			            </a:t>
              </a:r>
              <a:r>
                <a:rPr lang="en-US" altLang="en-US" sz="1200" u="sng" dirty="0">
                  <a:latin typeface="Arial" panose="020B0604020202020204" pitchFamily="34" charset="0"/>
                </a:rPr>
                <a:t>July 2020 – December 2020</a:t>
              </a:r>
            </a:p>
            <a:p>
              <a:pPr>
                <a:spcBef>
                  <a:spcPts val="600"/>
                </a:spcBef>
              </a:pPr>
              <a:r>
                <a:rPr lang="en-US" altLang="en-US" sz="1100" dirty="0">
                  <a:latin typeface="Arial" panose="020B0604020202020204" pitchFamily="34" charset="0"/>
                </a:rPr>
                <a:t>CG rendering</a:t>
              </a:r>
            </a:p>
            <a:p>
              <a:pPr>
                <a:spcBef>
                  <a:spcPts val="600"/>
                </a:spcBef>
              </a:pPr>
              <a:r>
                <a:rPr lang="en-US" altLang="ko-KR" sz="1200" dirty="0">
                  <a:latin typeface="+mn-lt"/>
                </a:rPr>
                <a:t>Participated in research called ”Effective Parametric Veiling-Glare Rendering”, in which mathematically approximates and implements the function of spreading light.</a:t>
              </a:r>
            </a:p>
            <a:p>
              <a:pPr>
                <a:spcBef>
                  <a:spcPts val="300"/>
                </a:spcBef>
              </a:pPr>
              <a:endParaRPr lang="en-US" altLang="en-US" sz="1200" dirty="0">
                <a:latin typeface="+mn-lt"/>
              </a:endParaRPr>
            </a:p>
            <a:p>
              <a:pPr>
                <a:spcBef>
                  <a:spcPct val="50000"/>
                </a:spcBef>
              </a:pPr>
              <a:r>
                <a:rPr lang="en-US" altLang="en-US" sz="1200" b="1" dirty="0">
                  <a:latin typeface="Arial" panose="020B0604020202020204" pitchFamily="34" charset="0"/>
                </a:rPr>
                <a:t>Mathematics Optimization Laboratory			            </a:t>
              </a:r>
              <a:r>
                <a:rPr lang="en-US" altLang="en-US" sz="1200" u="sng" dirty="0">
                  <a:latin typeface="Arial" panose="020B0604020202020204" pitchFamily="34" charset="0"/>
                </a:rPr>
                <a:t>January 2021 – July 2021</a:t>
              </a:r>
            </a:p>
            <a:p>
              <a:pPr>
                <a:spcBef>
                  <a:spcPts val="600"/>
                </a:spcBef>
              </a:pPr>
              <a:r>
                <a:rPr lang="en-US" altLang="en-US" sz="1200" dirty="0">
                  <a:latin typeface="Arial" panose="020B0604020202020204" pitchFamily="34" charset="0"/>
                </a:rPr>
                <a:t>Machine Learning Optimization</a:t>
              </a:r>
            </a:p>
            <a:p>
              <a:pPr>
                <a:spcBef>
                  <a:spcPts val="600"/>
                </a:spcBef>
              </a:pPr>
              <a:r>
                <a:rPr lang="en-US" altLang="ko-KR" sz="1200" dirty="0">
                  <a:latin typeface="+mn-lt"/>
                </a:rPr>
                <a:t>Participated in finding an optimal method of first-order approximations and Non negative Matrix Factorization algorithms</a:t>
              </a:r>
            </a:p>
          </p:txBody>
        </p:sp>
        <p:sp>
          <p:nvSpPr>
            <p:cNvPr id="22" name="Text Box 3">
              <a:extLst>
                <a:ext uri="{FF2B5EF4-FFF2-40B4-BE49-F238E27FC236}">
                  <a16:creationId xmlns:a16="http://schemas.microsoft.com/office/drawing/2014/main" id="{6800EFDD-A0F8-4ED6-5210-9725C90252E2}"/>
                </a:ext>
              </a:extLst>
            </p:cNvPr>
            <p:cNvSpPr txBox="1">
              <a:spLocks noChangeArrowheads="1"/>
            </p:cNvSpPr>
            <p:nvPr/>
          </p:nvSpPr>
          <p:spPr bwMode="auto">
            <a:xfrm>
              <a:off x="611941" y="224644"/>
              <a:ext cx="4335337"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cs typeface="Times" panose="02020603050405020304" pitchFamily="18" charset="0"/>
                </a:rPr>
                <a:t>Research Experience</a:t>
              </a:r>
            </a:p>
          </p:txBody>
        </p:sp>
      </p:grpSp>
    </p:spTree>
    <p:extLst>
      <p:ext uri="{BB962C8B-B14F-4D97-AF65-F5344CB8AC3E}">
        <p14:creationId xmlns:p14="http://schemas.microsoft.com/office/powerpoint/2010/main" val="148828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grpSp>
        <p:nvGrpSpPr>
          <p:cNvPr id="2" name="그룹 1">
            <a:extLst>
              <a:ext uri="{FF2B5EF4-FFF2-40B4-BE49-F238E27FC236}">
                <a16:creationId xmlns:a16="http://schemas.microsoft.com/office/drawing/2014/main" id="{DD7ECEAC-AF75-47D7-B341-2A81FD70B87E}"/>
              </a:ext>
            </a:extLst>
          </p:cNvPr>
          <p:cNvGrpSpPr/>
          <p:nvPr/>
        </p:nvGrpSpPr>
        <p:grpSpPr>
          <a:xfrm>
            <a:off x="0" y="1"/>
            <a:ext cx="9139238" cy="5445224"/>
            <a:chOff x="0" y="1"/>
            <a:chExt cx="9139238" cy="5445224"/>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0" y="1"/>
              <a:ext cx="9139238" cy="544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6"/>
            <p:cNvSpPr txBox="1">
              <a:spLocks noChangeArrowheads="1"/>
            </p:cNvSpPr>
            <p:nvPr/>
          </p:nvSpPr>
          <p:spPr bwMode="auto">
            <a:xfrm>
              <a:off x="863588" y="944724"/>
              <a:ext cx="7272808" cy="2215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Computer Graphics Laboratory			            </a:t>
              </a:r>
              <a:r>
                <a:rPr lang="en-US" altLang="en-US" sz="1200" u="sng" dirty="0">
                  <a:latin typeface="Arial" panose="020B0604020202020204" pitchFamily="34" charset="0"/>
                </a:rPr>
                <a:t>July 2020 – December 2020</a:t>
              </a:r>
            </a:p>
            <a:p>
              <a:pPr>
                <a:spcBef>
                  <a:spcPts val="600"/>
                </a:spcBef>
              </a:pPr>
              <a:r>
                <a:rPr lang="en-US" altLang="en-US" sz="1100" dirty="0">
                  <a:latin typeface="Arial" panose="020B0604020202020204" pitchFamily="34" charset="0"/>
                </a:rPr>
                <a:t>CG rendering</a:t>
              </a:r>
            </a:p>
            <a:p>
              <a:pPr>
                <a:spcBef>
                  <a:spcPts val="600"/>
                </a:spcBef>
              </a:pPr>
              <a:r>
                <a:rPr lang="en-US" altLang="ko-KR" sz="1200" dirty="0">
                  <a:latin typeface="+mn-lt"/>
                </a:rPr>
                <a:t>Participated in research called ”Effective Parametric Veiling-Glare Rendering”, in which mathematically approximates and implements the function of spreading light.</a:t>
              </a:r>
            </a:p>
            <a:p>
              <a:pPr>
                <a:spcBef>
                  <a:spcPts val="600"/>
                </a:spcBef>
              </a:pPr>
              <a:endParaRPr lang="en-US" altLang="en-US" sz="1200" dirty="0">
                <a:latin typeface="+mn-lt"/>
              </a:endParaRPr>
            </a:p>
            <a:p>
              <a:pPr>
                <a:spcBef>
                  <a:spcPct val="50000"/>
                </a:spcBef>
              </a:pPr>
              <a:r>
                <a:rPr lang="en-US" altLang="en-US" sz="1200" b="1" dirty="0">
                  <a:latin typeface="Arial" panose="020B0604020202020204" pitchFamily="34" charset="0"/>
                </a:rPr>
                <a:t>Mathematics Optimization Laboratory			            </a:t>
              </a:r>
              <a:r>
                <a:rPr lang="en-US" altLang="en-US" sz="1200" u="sng" dirty="0">
                  <a:latin typeface="Arial" panose="020B0604020202020204" pitchFamily="34" charset="0"/>
                </a:rPr>
                <a:t>January 2021 – July 2021</a:t>
              </a:r>
            </a:p>
            <a:p>
              <a:pPr>
                <a:spcBef>
                  <a:spcPts val="600"/>
                </a:spcBef>
              </a:pPr>
              <a:r>
                <a:rPr lang="en-US" altLang="en-US" sz="1200" dirty="0">
                  <a:latin typeface="Arial" panose="020B0604020202020204" pitchFamily="34" charset="0"/>
                </a:rPr>
                <a:t>Machine Learning Optimization</a:t>
              </a:r>
            </a:p>
            <a:p>
              <a:pPr>
                <a:spcBef>
                  <a:spcPts val="600"/>
                </a:spcBef>
              </a:pPr>
              <a:r>
                <a:rPr lang="en-US" altLang="ko-KR" sz="1200" dirty="0">
                  <a:latin typeface="+mn-lt"/>
                </a:rPr>
                <a:t>Participated in finding an optimal method of first-order approximations and Non negative Matrix Factorization algorithms</a:t>
              </a:r>
            </a:p>
          </p:txBody>
        </p:sp>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09600" y="224644"/>
              <a:ext cx="4318490"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cs typeface="Times" panose="02020603050405020304" pitchFamily="18" charset="0"/>
                </a:rPr>
                <a:t>Research Experience</a:t>
              </a:r>
            </a:p>
          </p:txBody>
        </p:sp>
        <p:sp>
          <p:nvSpPr>
            <p:cNvPr id="18" name="Text Box 3">
              <a:extLst>
                <a:ext uri="{FF2B5EF4-FFF2-40B4-BE49-F238E27FC236}">
                  <a16:creationId xmlns:a16="http://schemas.microsoft.com/office/drawing/2014/main" id="{0CBF85F0-F426-45B8-92C3-BD5B01593699}"/>
                </a:ext>
              </a:extLst>
            </p:cNvPr>
            <p:cNvSpPr txBox="1">
              <a:spLocks noChangeArrowheads="1"/>
            </p:cNvSpPr>
            <p:nvPr/>
          </p:nvSpPr>
          <p:spPr bwMode="auto">
            <a:xfrm>
              <a:off x="609600" y="3200400"/>
              <a:ext cx="4100418"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cs typeface="Times" panose="02020603050405020304" pitchFamily="18" charset="0"/>
                </a:rPr>
                <a:t>Honors and Awards</a:t>
              </a:r>
            </a:p>
          </p:txBody>
        </p:sp>
        <p:sp>
          <p:nvSpPr>
            <p:cNvPr id="19" name="Text Box 6">
              <a:extLst>
                <a:ext uri="{FF2B5EF4-FFF2-40B4-BE49-F238E27FC236}">
                  <a16:creationId xmlns:a16="http://schemas.microsoft.com/office/drawing/2014/main" id="{EDCE2C70-DEA8-47C0-A123-7D0A6BE6690B}"/>
                </a:ext>
              </a:extLst>
            </p:cNvPr>
            <p:cNvSpPr txBox="1">
              <a:spLocks noChangeArrowheads="1"/>
            </p:cNvSpPr>
            <p:nvPr/>
          </p:nvSpPr>
          <p:spPr bwMode="auto">
            <a:xfrm>
              <a:off x="863588" y="3908286"/>
              <a:ext cx="6098232" cy="138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Data Utilization Contest Award from Korea Tourism Organization, 2021</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Scholarship from KwanJeong Educational Foundation, 2020</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2</a:t>
              </a:r>
              <a:r>
                <a:rPr lang="en-US" altLang="en-US" sz="1200" b="1" baseline="30000" dirty="0">
                  <a:latin typeface="Arial" panose="020B0604020202020204" pitchFamily="34" charset="0"/>
                </a:rPr>
                <a:t>nd</a:t>
              </a:r>
              <a:r>
                <a:rPr lang="en-US" altLang="en-US" sz="1200" b="1" dirty="0">
                  <a:latin typeface="Arial" panose="020B0604020202020204" pitchFamily="34" charset="0"/>
                </a:rPr>
                <a:t> Prize in 3D Creative Modeling Competition, 2019</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Best Teaching Award from Governor of Gyeonggi Province, 2019</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Academic Excellence Scholarship, Spring Semester and Fall Semester, 2018</a:t>
              </a:r>
            </a:p>
          </p:txBody>
        </p:sp>
      </p:grpSp>
    </p:spTree>
    <p:extLst>
      <p:ext uri="{BB962C8B-B14F-4D97-AF65-F5344CB8AC3E}">
        <p14:creationId xmlns:p14="http://schemas.microsoft.com/office/powerpoint/2010/main" val="422955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grpSp>
        <p:nvGrpSpPr>
          <p:cNvPr id="2" name="그룹 1">
            <a:extLst>
              <a:ext uri="{FF2B5EF4-FFF2-40B4-BE49-F238E27FC236}">
                <a16:creationId xmlns:a16="http://schemas.microsoft.com/office/drawing/2014/main" id="{CEC56696-5E2E-4425-B338-A44EF4A4745D}"/>
              </a:ext>
            </a:extLst>
          </p:cNvPr>
          <p:cNvGrpSpPr/>
          <p:nvPr/>
        </p:nvGrpSpPr>
        <p:grpSpPr>
          <a:xfrm>
            <a:off x="0" y="0"/>
            <a:ext cx="9139238" cy="5949281"/>
            <a:chOff x="0" y="0"/>
            <a:chExt cx="9139238" cy="5949281"/>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0" y="0"/>
              <a:ext cx="9139238" cy="594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09600" y="224644"/>
              <a:ext cx="297870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Certification</a:t>
              </a:r>
            </a:p>
          </p:txBody>
        </p:sp>
        <p:sp>
          <p:nvSpPr>
            <p:cNvPr id="18" name="Text Box 3">
              <a:extLst>
                <a:ext uri="{FF2B5EF4-FFF2-40B4-BE49-F238E27FC236}">
                  <a16:creationId xmlns:a16="http://schemas.microsoft.com/office/drawing/2014/main" id="{0CBF85F0-F426-45B8-92C3-BD5B01593699}"/>
                </a:ext>
              </a:extLst>
            </p:cNvPr>
            <p:cNvSpPr txBox="1">
              <a:spLocks noChangeArrowheads="1"/>
            </p:cNvSpPr>
            <p:nvPr/>
          </p:nvSpPr>
          <p:spPr bwMode="auto">
            <a:xfrm>
              <a:off x="609600" y="1604990"/>
              <a:ext cx="5462073"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Undergraduate Projects</a:t>
              </a:r>
            </a:p>
          </p:txBody>
        </p:sp>
        <p:sp>
          <p:nvSpPr>
            <p:cNvPr id="8" name="Text Box 6">
              <a:extLst>
                <a:ext uri="{FF2B5EF4-FFF2-40B4-BE49-F238E27FC236}">
                  <a16:creationId xmlns:a16="http://schemas.microsoft.com/office/drawing/2014/main" id="{148AF769-F0FC-43C4-B970-469767B5E2B2}"/>
                </a:ext>
              </a:extLst>
            </p:cNvPr>
            <p:cNvSpPr txBox="1">
              <a:spLocks noChangeArrowheads="1"/>
            </p:cNvSpPr>
            <p:nvPr/>
          </p:nvSpPr>
          <p:spPr bwMode="auto">
            <a:xfrm>
              <a:off x="860120" y="2312876"/>
              <a:ext cx="7528304" cy="361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ko-KR" sz="1200" b="1" dirty="0">
                  <a:latin typeface="Arial" panose="020B0604020202020204" pitchFamily="34" charset="0"/>
                </a:rPr>
                <a:t>Published a book “My universe is still expanding”</a:t>
              </a:r>
              <a:r>
                <a:rPr lang="en-US" altLang="en-US" sz="1200" b="1" dirty="0">
                  <a:latin typeface="Arial" panose="020B0604020202020204" pitchFamily="34" charset="0"/>
                </a:rPr>
                <a:t>                                 </a:t>
              </a:r>
              <a:r>
                <a:rPr lang="en-US" altLang="ko-KR" sz="1200" u="sng" dirty="0">
                  <a:latin typeface="Arial" panose="020B0604020202020204" pitchFamily="34" charset="0"/>
                </a:rPr>
                <a:t>February</a:t>
              </a:r>
              <a:r>
                <a:rPr lang="en-US" altLang="en-US" sz="1200" u="sng" dirty="0">
                  <a:latin typeface="Arial" panose="020B0604020202020204" pitchFamily="34" charset="0"/>
                </a:rPr>
                <a:t> 20</a:t>
              </a:r>
              <a:r>
                <a:rPr lang="en-US" altLang="ko-KR" sz="1200" u="sng" dirty="0">
                  <a:latin typeface="Arial" panose="020B0604020202020204" pitchFamily="34" charset="0"/>
                </a:rPr>
                <a:t>21</a:t>
              </a:r>
              <a:endParaRPr lang="en-US" altLang="en-US" sz="1200" u="sng" dirty="0">
                <a:latin typeface="Arial" panose="020B0604020202020204" pitchFamily="34" charset="0"/>
              </a:endParaRPr>
            </a:p>
            <a:p>
              <a:pPr>
                <a:spcBef>
                  <a:spcPct val="50000"/>
                </a:spcBef>
              </a:pPr>
              <a:endParaRPr lang="en-US" altLang="en-US" sz="1100" b="1" dirty="0">
                <a:latin typeface="Arial" panose="020B0604020202020204" pitchFamily="34" charset="0"/>
              </a:endParaRPr>
            </a:p>
            <a:p>
              <a:pPr>
                <a:spcBef>
                  <a:spcPct val="50000"/>
                </a:spcBef>
              </a:pPr>
              <a:r>
                <a:rPr lang="en-US" altLang="ko-KR" sz="1100" b="1" dirty="0">
                  <a:latin typeface="Arial" panose="020B0604020202020204" pitchFamily="34" charset="0"/>
                </a:rPr>
                <a:t>System Consultant Group</a:t>
              </a:r>
              <a:r>
                <a:rPr lang="en-US" altLang="en-US" sz="1100" b="1" dirty="0">
                  <a:latin typeface="Arial" panose="020B0604020202020204" pitchFamily="34" charset="0"/>
                </a:rPr>
                <a:t>, SungKyunKwan University                                      </a:t>
              </a:r>
              <a:r>
                <a:rPr lang="en-US" altLang="ko-KR" sz="1100" u="sng" dirty="0">
                  <a:latin typeface="Arial" panose="020B0604020202020204" pitchFamily="34" charset="0"/>
                </a:rPr>
                <a:t>September</a:t>
              </a:r>
              <a:r>
                <a:rPr lang="en-US" altLang="en-US" sz="1100" u="sng" dirty="0">
                  <a:latin typeface="Arial" panose="020B0604020202020204" pitchFamily="34" charset="0"/>
                </a:rPr>
                <a:t> 20</a:t>
              </a:r>
              <a:r>
                <a:rPr lang="en-US" altLang="ko-KR" sz="1100" u="sng" dirty="0">
                  <a:latin typeface="Arial" panose="020B0604020202020204" pitchFamily="34" charset="0"/>
                </a:rPr>
                <a:t>20</a:t>
              </a:r>
              <a:r>
                <a:rPr lang="en-US" altLang="en-US" sz="1100" u="sng" dirty="0">
                  <a:latin typeface="Arial" panose="020B0604020202020204" pitchFamily="34" charset="0"/>
                </a:rPr>
                <a:t> – </a:t>
              </a:r>
              <a:r>
                <a:rPr lang="en-US" altLang="ko-KR" sz="1100" u="sng" dirty="0">
                  <a:latin typeface="Arial" panose="020B0604020202020204" pitchFamily="34" charset="0"/>
                </a:rPr>
                <a:t>February</a:t>
              </a:r>
              <a:r>
                <a:rPr lang="en-US" altLang="en-US" sz="1100" u="sng" dirty="0">
                  <a:latin typeface="Arial" panose="020B0604020202020204" pitchFamily="34" charset="0"/>
                </a:rPr>
                <a:t> 2021</a:t>
              </a:r>
            </a:p>
            <a:p>
              <a:pPr>
                <a:spcBef>
                  <a:spcPts val="600"/>
                </a:spcBef>
              </a:pPr>
              <a:r>
                <a:rPr lang="en-US" altLang="ko-KR" sz="1100" dirty="0">
                  <a:latin typeface="Arial" panose="020B0604020202020204" pitchFamily="34" charset="0"/>
                </a:rPr>
                <a:t>Worked in Student self-governing organization that develops and repairs university’s system and servers. (https://scg.skku.ac.kr)</a:t>
              </a:r>
              <a:endParaRPr lang="en-US" altLang="en-US" sz="1100" dirty="0">
                <a:latin typeface="Arial" panose="020B0604020202020204" pitchFamily="34" charset="0"/>
              </a:endParaRPr>
            </a:p>
            <a:p>
              <a:pPr>
                <a:spcBef>
                  <a:spcPct val="50000"/>
                </a:spcBef>
              </a:pPr>
              <a:endParaRPr lang="en-US" altLang="en-US" sz="1200" b="1" dirty="0">
                <a:latin typeface="Arial" panose="020B0604020202020204" pitchFamily="34" charset="0"/>
              </a:endParaRPr>
            </a:p>
            <a:p>
              <a:pPr>
                <a:spcBef>
                  <a:spcPct val="50000"/>
                </a:spcBef>
              </a:pPr>
              <a:r>
                <a:rPr lang="en-US" altLang="en-US" sz="1200" b="1" dirty="0">
                  <a:latin typeface="Arial" panose="020B0604020202020204" pitchFamily="34" charset="0"/>
                </a:rPr>
                <a:t>Learning Factory, SungKyunKwan University                                          </a:t>
              </a:r>
              <a:r>
                <a:rPr lang="en-US" altLang="en-US" sz="1200" u="sng" dirty="0">
                  <a:latin typeface="Arial" panose="020B0604020202020204" pitchFamily="34" charset="0"/>
                </a:rPr>
                <a:t>March 2019 – February 2021</a:t>
              </a:r>
            </a:p>
            <a:p>
              <a:pPr>
                <a:spcBef>
                  <a:spcPts val="600"/>
                </a:spcBef>
              </a:pPr>
              <a:r>
                <a:rPr lang="en-US" altLang="en-US" sz="1200" dirty="0">
                  <a:latin typeface="Arial" panose="020B0604020202020204" pitchFamily="34" charset="0"/>
                </a:rPr>
                <a:t>Worked as chairman in creative fusion </a:t>
              </a:r>
              <a:r>
                <a:rPr lang="en-US" altLang="ko-KR" sz="1200" dirty="0">
                  <a:latin typeface="Arial" panose="020B0604020202020204" pitchFamily="34" charset="0"/>
                </a:rPr>
                <a:t>handling 3D printer, Laser cutting machine.</a:t>
              </a:r>
            </a:p>
            <a:p>
              <a:pPr>
                <a:spcBef>
                  <a:spcPts val="600"/>
                </a:spcBef>
              </a:pPr>
              <a:endParaRPr lang="en-US" altLang="en-US" sz="1200" b="1" dirty="0">
                <a:latin typeface="Arial" panose="020B0604020202020204" pitchFamily="34" charset="0"/>
              </a:endParaRPr>
            </a:p>
            <a:p>
              <a:pPr>
                <a:spcBef>
                  <a:spcPct val="50000"/>
                </a:spcBef>
              </a:pPr>
              <a:r>
                <a:rPr lang="en-US" altLang="en-US" sz="1200" b="1" dirty="0">
                  <a:latin typeface="Arial" panose="020B0604020202020204" pitchFamily="34" charset="0"/>
                </a:rPr>
                <a:t>3D modeling project, Nanyang Technological University, Singapore    </a:t>
              </a:r>
              <a:r>
                <a:rPr lang="en-US" altLang="en-US" sz="1200" u="sng" dirty="0">
                  <a:latin typeface="Arial" panose="020B0604020202020204" pitchFamily="34" charset="0"/>
                </a:rPr>
                <a:t>January 2019</a:t>
              </a:r>
            </a:p>
            <a:p>
              <a:pPr>
                <a:spcBef>
                  <a:spcPts val="600"/>
                </a:spcBef>
              </a:pPr>
              <a:r>
                <a:rPr lang="en-US" altLang="en-US" sz="1200" dirty="0">
                  <a:latin typeface="Arial" panose="020B0604020202020204" pitchFamily="34" charset="0"/>
                </a:rPr>
                <a:t>Participated in 3D printing projects and had an exhibition for the results.</a:t>
              </a:r>
              <a:endParaRPr lang="en-US" altLang="ko-KR" sz="1200" dirty="0">
                <a:latin typeface="+mn-lt"/>
              </a:endParaRPr>
            </a:p>
            <a:p>
              <a:pPr>
                <a:spcBef>
                  <a:spcPts val="600"/>
                </a:spcBef>
              </a:pPr>
              <a:endParaRPr lang="en-US" altLang="ko-KR" sz="1200" dirty="0">
                <a:latin typeface="+mn-lt"/>
              </a:endParaRPr>
            </a:p>
            <a:p>
              <a:pPr>
                <a:spcBef>
                  <a:spcPct val="50000"/>
                </a:spcBef>
              </a:pPr>
              <a:r>
                <a:rPr lang="en-US" altLang="en-US" sz="1200" b="1" dirty="0" err="1">
                  <a:latin typeface="Arial" panose="020B0604020202020204" pitchFamily="34" charset="0"/>
                </a:rPr>
                <a:t>Skkrypto</a:t>
              </a:r>
              <a:r>
                <a:rPr lang="en-US" altLang="en-US" sz="1200" b="1" dirty="0">
                  <a:latin typeface="Arial" panose="020B0604020202020204" pitchFamily="34" charset="0"/>
                </a:rPr>
                <a:t>, SungKyunKwan University                                                       </a:t>
              </a:r>
              <a:r>
                <a:rPr lang="en-US" altLang="en-US" sz="1200" u="sng" dirty="0">
                  <a:latin typeface="Arial" panose="020B0604020202020204" pitchFamily="34" charset="0"/>
                </a:rPr>
                <a:t>December 2018 – January 2019</a:t>
              </a:r>
            </a:p>
            <a:p>
              <a:pPr>
                <a:spcBef>
                  <a:spcPts val="600"/>
                </a:spcBef>
              </a:pPr>
              <a:r>
                <a:rPr lang="en-US" altLang="en-US" sz="1200" dirty="0">
                  <a:latin typeface="Arial" panose="020B0604020202020204" pitchFamily="34" charset="0"/>
                </a:rPr>
                <a:t>Participated in the blockchain conference as a leader of cryptography team. (http://skkrypto.com)</a:t>
              </a:r>
              <a:endParaRPr lang="en-US" altLang="ko-KR" sz="1200" dirty="0">
                <a:latin typeface="+mn-lt"/>
              </a:endParaRPr>
            </a:p>
          </p:txBody>
        </p:sp>
        <p:sp>
          <p:nvSpPr>
            <p:cNvPr id="10" name="Text Box 6">
              <a:extLst>
                <a:ext uri="{FF2B5EF4-FFF2-40B4-BE49-F238E27FC236}">
                  <a16:creationId xmlns:a16="http://schemas.microsoft.com/office/drawing/2014/main" id="{EAF7E33C-8710-4366-996A-1096AB6700CA}"/>
                </a:ext>
              </a:extLst>
            </p:cNvPr>
            <p:cNvSpPr txBox="1">
              <a:spLocks noChangeArrowheads="1"/>
            </p:cNvSpPr>
            <p:nvPr/>
          </p:nvSpPr>
          <p:spPr bwMode="auto">
            <a:xfrm>
              <a:off x="857171" y="947918"/>
              <a:ext cx="6098232" cy="55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Japanese Language Proficiency Test Level N1, 2021</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Craftsman 3D Printer Operation National Technical Qualification, 2021</a:t>
              </a:r>
            </a:p>
          </p:txBody>
        </p:sp>
      </p:grpSp>
    </p:spTree>
    <p:extLst>
      <p:ext uri="{BB962C8B-B14F-4D97-AF65-F5344CB8AC3E}">
        <p14:creationId xmlns:p14="http://schemas.microsoft.com/office/powerpoint/2010/main" val="371475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BE5E00C-D6CE-4D5F-9753-72ED04178443}"/>
              </a:ext>
            </a:extLst>
          </p:cNvPr>
          <p:cNvGrpSpPr/>
          <p:nvPr/>
        </p:nvGrpSpPr>
        <p:grpSpPr>
          <a:xfrm>
            <a:off x="0" y="1"/>
            <a:ext cx="9139238" cy="4338608"/>
            <a:chOff x="0" y="1"/>
            <a:chExt cx="9139238" cy="4338608"/>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0" y="1"/>
              <a:ext cx="9139238" cy="37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newspaper1">
              <a:extLst>
                <a:ext uri="{FF2B5EF4-FFF2-40B4-BE49-F238E27FC236}">
                  <a16:creationId xmlns:a16="http://schemas.microsoft.com/office/drawing/2014/main" id="{73D9118D-CA70-4D79-A054-76A642AA99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42" b="85612"/>
            <a:stretch/>
          </p:blipFill>
          <p:spPr bwMode="auto">
            <a:xfrm>
              <a:off x="0" y="3717158"/>
              <a:ext cx="9139238" cy="62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09600" y="224644"/>
            <a:ext cx="4947508"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ko-KR" sz="4000" b="1" dirty="0">
                <a:cs typeface="Times" panose="02020603050405020304" pitchFamily="18" charset="0"/>
              </a:rPr>
              <a:t>Language Proficiency</a:t>
            </a:r>
            <a:endParaRPr lang="en-US" altLang="en-US" sz="4000" b="1" dirty="0">
              <a:cs typeface="Times" panose="02020603050405020304" pitchFamily="18" charset="0"/>
            </a:endParaRPr>
          </a:p>
        </p:txBody>
      </p:sp>
      <p:sp>
        <p:nvSpPr>
          <p:cNvPr id="18" name="Text Box 3">
            <a:extLst>
              <a:ext uri="{FF2B5EF4-FFF2-40B4-BE49-F238E27FC236}">
                <a16:creationId xmlns:a16="http://schemas.microsoft.com/office/drawing/2014/main" id="{0CBF85F0-F426-45B8-92C3-BD5B01593699}"/>
              </a:ext>
            </a:extLst>
          </p:cNvPr>
          <p:cNvSpPr txBox="1">
            <a:spLocks noChangeArrowheads="1"/>
          </p:cNvSpPr>
          <p:nvPr/>
        </p:nvSpPr>
        <p:spPr bwMode="auto">
          <a:xfrm>
            <a:off x="609600" y="1316958"/>
            <a:ext cx="554703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ko-KR" sz="4000" b="1" dirty="0">
                <a:cs typeface="Times" panose="02020603050405020304" pitchFamily="18" charset="0"/>
              </a:rPr>
              <a:t>Programming Language</a:t>
            </a:r>
            <a:endParaRPr lang="en-US" altLang="en-US" sz="4000" b="1" dirty="0">
              <a:cs typeface="Times" panose="02020603050405020304" pitchFamily="18" charset="0"/>
            </a:endParaRPr>
          </a:p>
        </p:txBody>
      </p:sp>
      <p:sp>
        <p:nvSpPr>
          <p:cNvPr id="10" name="Text Box 6">
            <a:extLst>
              <a:ext uri="{FF2B5EF4-FFF2-40B4-BE49-F238E27FC236}">
                <a16:creationId xmlns:a16="http://schemas.microsoft.com/office/drawing/2014/main" id="{EAF7E33C-8710-4366-996A-1096AB6700CA}"/>
              </a:ext>
            </a:extLst>
          </p:cNvPr>
          <p:cNvSpPr txBox="1">
            <a:spLocks noChangeArrowheads="1"/>
          </p:cNvSpPr>
          <p:nvPr/>
        </p:nvSpPr>
        <p:spPr bwMode="auto">
          <a:xfrm>
            <a:off x="857171" y="947918"/>
            <a:ext cx="6098232"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ko-KR" sz="1200" b="1" dirty="0">
                <a:latin typeface="Arial" panose="020B0604020202020204" pitchFamily="34" charset="0"/>
              </a:rPr>
              <a:t>Proficient in English, Fluent in Japanese and Native in Korean</a:t>
            </a:r>
            <a:endParaRPr lang="en-US" altLang="en-US" sz="1200" b="1" dirty="0">
              <a:latin typeface="Arial" panose="020B0604020202020204" pitchFamily="34" charset="0"/>
            </a:endParaRPr>
          </a:p>
        </p:txBody>
      </p:sp>
      <p:sp>
        <p:nvSpPr>
          <p:cNvPr id="9" name="Text Box 6">
            <a:extLst>
              <a:ext uri="{FF2B5EF4-FFF2-40B4-BE49-F238E27FC236}">
                <a16:creationId xmlns:a16="http://schemas.microsoft.com/office/drawing/2014/main" id="{3F645A49-2579-47A6-9FF7-94629125F7A1}"/>
              </a:ext>
            </a:extLst>
          </p:cNvPr>
          <p:cNvSpPr txBox="1">
            <a:spLocks noChangeArrowheads="1"/>
          </p:cNvSpPr>
          <p:nvPr/>
        </p:nvSpPr>
        <p:spPr bwMode="auto">
          <a:xfrm>
            <a:off x="857171" y="1996787"/>
            <a:ext cx="6098232" cy="1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Advanced : Python, JavaScript, C, C++</a:t>
            </a: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Moderate : PHP, SQL, React</a:t>
            </a: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Novice : Java, LATEX</a:t>
            </a:r>
          </a:p>
          <a:p>
            <a:pPr marL="171450" indent="-171450">
              <a:spcBef>
                <a:spcPct val="50000"/>
              </a:spcBef>
              <a:buFont typeface="Wingdings" panose="05000000000000000000" pitchFamily="2" charset="2"/>
              <a:buChar char="v"/>
            </a:pPr>
            <a:endParaRPr lang="en-US" altLang="ko-KR" sz="1200" b="1" dirty="0">
              <a:latin typeface="Arial" panose="020B0604020202020204" pitchFamily="34" charset="0"/>
            </a:endParaRP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3D Modeling Software : Fusion360</a:t>
            </a: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Mathematics Software : Mathmatica</a:t>
            </a:r>
          </a:p>
        </p:txBody>
      </p:sp>
      <p:grpSp>
        <p:nvGrpSpPr>
          <p:cNvPr id="5" name="그룹 4">
            <a:extLst>
              <a:ext uri="{FF2B5EF4-FFF2-40B4-BE49-F238E27FC236}">
                <a16:creationId xmlns:a16="http://schemas.microsoft.com/office/drawing/2014/main" id="{07D968F0-8A26-4247-9B43-B4ED95C0D09B}"/>
              </a:ext>
            </a:extLst>
          </p:cNvPr>
          <p:cNvGrpSpPr/>
          <p:nvPr/>
        </p:nvGrpSpPr>
        <p:grpSpPr>
          <a:xfrm>
            <a:off x="5909" y="-17024"/>
            <a:ext cx="9139238" cy="4338608"/>
            <a:chOff x="5909" y="-17024"/>
            <a:chExt cx="9139238" cy="4338608"/>
          </a:xfrm>
        </p:grpSpPr>
        <p:grpSp>
          <p:nvGrpSpPr>
            <p:cNvPr id="13" name="그룹 12">
              <a:extLst>
                <a:ext uri="{FF2B5EF4-FFF2-40B4-BE49-F238E27FC236}">
                  <a16:creationId xmlns:a16="http://schemas.microsoft.com/office/drawing/2014/main" id="{1A7DE8E1-FD3F-4AE1-93ED-C2EF3919BDAA}"/>
                </a:ext>
              </a:extLst>
            </p:cNvPr>
            <p:cNvGrpSpPr/>
            <p:nvPr/>
          </p:nvGrpSpPr>
          <p:grpSpPr>
            <a:xfrm>
              <a:off x="5909" y="-17024"/>
              <a:ext cx="9139238" cy="4338608"/>
              <a:chOff x="0" y="1"/>
              <a:chExt cx="9139238" cy="4338608"/>
            </a:xfrm>
          </p:grpSpPr>
          <p:pic>
            <p:nvPicPr>
              <p:cNvPr id="15" name="Picture 9" descr="newspaper1">
                <a:extLst>
                  <a:ext uri="{FF2B5EF4-FFF2-40B4-BE49-F238E27FC236}">
                    <a16:creationId xmlns:a16="http://schemas.microsoft.com/office/drawing/2014/main" id="{3169FA3A-8223-436F-9CB5-67157B741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0" y="1"/>
                <a:ext cx="9139238" cy="37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newspaper1">
                <a:extLst>
                  <a:ext uri="{FF2B5EF4-FFF2-40B4-BE49-F238E27FC236}">
                    <a16:creationId xmlns:a16="http://schemas.microsoft.com/office/drawing/2014/main" id="{B3E56DF1-A155-42E7-9054-887907BC36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42" b="85612"/>
              <a:stretch/>
            </p:blipFill>
            <p:spPr bwMode="auto">
              <a:xfrm>
                <a:off x="0" y="3717158"/>
                <a:ext cx="9139238" cy="62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ext Box 3">
              <a:extLst>
                <a:ext uri="{FF2B5EF4-FFF2-40B4-BE49-F238E27FC236}">
                  <a16:creationId xmlns:a16="http://schemas.microsoft.com/office/drawing/2014/main" id="{5AEBCDBC-9EEC-497D-AC9D-457274E646DD}"/>
                </a:ext>
              </a:extLst>
            </p:cNvPr>
            <p:cNvSpPr txBox="1">
              <a:spLocks noChangeArrowheads="1"/>
            </p:cNvSpPr>
            <p:nvPr/>
          </p:nvSpPr>
          <p:spPr bwMode="auto">
            <a:xfrm>
              <a:off x="615509" y="207619"/>
              <a:ext cx="3591624"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ko-KR" sz="4000" b="1" dirty="0">
                  <a:cs typeface="Times" panose="02020603050405020304" pitchFamily="18" charset="0"/>
                </a:rPr>
                <a:t>Extra Activities</a:t>
              </a:r>
              <a:endParaRPr lang="en-US" altLang="en-US" sz="4000" b="1" dirty="0">
                <a:cs typeface="Times" panose="02020603050405020304" pitchFamily="18" charset="0"/>
              </a:endParaRPr>
            </a:p>
          </p:txBody>
        </p:sp>
        <p:sp>
          <p:nvSpPr>
            <p:cNvPr id="20" name="Text Box 3">
              <a:extLst>
                <a:ext uri="{FF2B5EF4-FFF2-40B4-BE49-F238E27FC236}">
                  <a16:creationId xmlns:a16="http://schemas.microsoft.com/office/drawing/2014/main" id="{13122786-C7FD-4A70-A055-87A53AE31769}"/>
                </a:ext>
              </a:extLst>
            </p:cNvPr>
            <p:cNvSpPr txBox="1">
              <a:spLocks noChangeArrowheads="1"/>
            </p:cNvSpPr>
            <p:nvPr/>
          </p:nvSpPr>
          <p:spPr bwMode="auto">
            <a:xfrm>
              <a:off x="615509" y="1299933"/>
              <a:ext cx="1261884"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ko-KR" sz="3600" b="1" dirty="0">
                  <a:cs typeface="Times" panose="02020603050405020304" pitchFamily="18" charset="0"/>
                </a:rPr>
                <a:t>Skills</a:t>
              </a:r>
              <a:endParaRPr lang="en-US" altLang="en-US" sz="3600" b="1" dirty="0">
                <a:cs typeface="Times" panose="02020603050405020304" pitchFamily="18" charset="0"/>
              </a:endParaRPr>
            </a:p>
          </p:txBody>
        </p:sp>
        <p:sp>
          <p:nvSpPr>
            <p:cNvPr id="22" name="Text Box 6">
              <a:extLst>
                <a:ext uri="{FF2B5EF4-FFF2-40B4-BE49-F238E27FC236}">
                  <a16:creationId xmlns:a16="http://schemas.microsoft.com/office/drawing/2014/main" id="{CF1BF347-6726-4BC5-9593-FC8E51DAC708}"/>
                </a:ext>
              </a:extLst>
            </p:cNvPr>
            <p:cNvSpPr txBox="1">
              <a:spLocks noChangeArrowheads="1"/>
            </p:cNvSpPr>
            <p:nvPr/>
          </p:nvSpPr>
          <p:spPr bwMode="auto">
            <a:xfrm>
              <a:off x="863080" y="1979762"/>
              <a:ext cx="6098232" cy="127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171450" indent="-171450">
                <a:spcBef>
                  <a:spcPct val="50000"/>
                </a:spcBef>
                <a:buFont typeface="Wingdings" panose="05000000000000000000" pitchFamily="2" charset="2"/>
                <a:buChar char="v"/>
              </a:pPr>
              <a:r>
                <a:rPr lang="en-US" altLang="ko-KR" sz="1100" dirty="0">
                  <a:latin typeface="+mn-lt"/>
                </a:rPr>
                <a:t>Languages: Proficient in English, Fluent in Japanese and Native in Korean</a:t>
              </a:r>
            </a:p>
            <a:p>
              <a:pPr marL="171450" indent="-171450">
                <a:spcBef>
                  <a:spcPct val="50000"/>
                </a:spcBef>
                <a:buFont typeface="Wingdings" panose="05000000000000000000" pitchFamily="2" charset="2"/>
                <a:buChar char="v"/>
              </a:pPr>
              <a:r>
                <a:rPr lang="en-US" altLang="ko-KR" sz="1100" dirty="0">
                  <a:latin typeface="+mn-lt"/>
                </a:rPr>
                <a:t>Programming Languages: Python, Java, C++, C, Bash</a:t>
              </a:r>
            </a:p>
            <a:p>
              <a:pPr marL="171450" indent="-171450">
                <a:spcBef>
                  <a:spcPct val="50000"/>
                </a:spcBef>
                <a:buFont typeface="Wingdings" panose="05000000000000000000" pitchFamily="2" charset="2"/>
                <a:buChar char="v"/>
              </a:pPr>
              <a:r>
                <a:rPr lang="en-US" altLang="ko-KR" sz="1100" dirty="0">
                  <a:latin typeface="+mn-lt"/>
                </a:rPr>
                <a:t>Web Development: HTML, CSS, JavaScript, PHP</a:t>
              </a:r>
            </a:p>
            <a:p>
              <a:pPr marL="171450" indent="-171450">
                <a:spcBef>
                  <a:spcPct val="50000"/>
                </a:spcBef>
                <a:buFont typeface="Wingdings" panose="05000000000000000000" pitchFamily="2" charset="2"/>
                <a:buChar char="v"/>
              </a:pPr>
              <a:r>
                <a:rPr lang="en-US" altLang="ko-KR" sz="1100" dirty="0">
                  <a:latin typeface="+mn-lt"/>
                </a:rPr>
                <a:t>Applications: IntelliJ, Eclipse, Visual Studio, Vi/Vim, Git, VMWare, MySQL</a:t>
              </a:r>
            </a:p>
            <a:p>
              <a:pPr marL="171450" indent="-171450">
                <a:spcBef>
                  <a:spcPct val="50000"/>
                </a:spcBef>
                <a:buFont typeface="Wingdings" panose="05000000000000000000" pitchFamily="2" charset="2"/>
                <a:buChar char="v"/>
              </a:pPr>
              <a:r>
                <a:rPr lang="en-US" altLang="ko-KR" sz="1100" dirty="0">
                  <a:latin typeface="+mn-lt"/>
                </a:rPr>
                <a:t>Modelling Tools: Fusion360, MaYa, </a:t>
              </a:r>
              <a:endParaRPr lang="en-US" altLang="ko-KR" sz="1100" b="1" dirty="0">
                <a:latin typeface="+mn-lt"/>
              </a:endParaRPr>
            </a:p>
          </p:txBody>
        </p:sp>
      </p:grpSp>
    </p:spTree>
    <p:extLst>
      <p:ext uri="{BB962C8B-B14F-4D97-AF65-F5344CB8AC3E}">
        <p14:creationId xmlns:p14="http://schemas.microsoft.com/office/powerpoint/2010/main" val="301411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grpSp>
        <p:nvGrpSpPr>
          <p:cNvPr id="2" name="그룹 1">
            <a:extLst>
              <a:ext uri="{FF2B5EF4-FFF2-40B4-BE49-F238E27FC236}">
                <a16:creationId xmlns:a16="http://schemas.microsoft.com/office/drawing/2014/main" id="{4D9FE34F-F3B9-4EA2-92D4-E3657643C6B0}"/>
              </a:ext>
            </a:extLst>
          </p:cNvPr>
          <p:cNvGrpSpPr/>
          <p:nvPr/>
        </p:nvGrpSpPr>
        <p:grpSpPr>
          <a:xfrm>
            <a:off x="15875" y="1"/>
            <a:ext cx="9139238" cy="5949280"/>
            <a:chOff x="15875" y="1"/>
            <a:chExt cx="9139238" cy="5949280"/>
          </a:xfrm>
        </p:grpSpPr>
        <p:grpSp>
          <p:nvGrpSpPr>
            <p:cNvPr id="13" name="그룹 12">
              <a:extLst>
                <a:ext uri="{FF2B5EF4-FFF2-40B4-BE49-F238E27FC236}">
                  <a16:creationId xmlns:a16="http://schemas.microsoft.com/office/drawing/2014/main" id="{376E23F4-11CA-40E8-B0F2-8B8ECD0E728C}"/>
                </a:ext>
              </a:extLst>
            </p:cNvPr>
            <p:cNvGrpSpPr/>
            <p:nvPr/>
          </p:nvGrpSpPr>
          <p:grpSpPr>
            <a:xfrm>
              <a:off x="15875" y="1"/>
              <a:ext cx="9139238" cy="5949280"/>
              <a:chOff x="15875" y="0"/>
              <a:chExt cx="9139238" cy="6859587"/>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15875" y="986932"/>
                <a:ext cx="9139238" cy="5872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newspaper1">
                <a:extLst>
                  <a:ext uri="{FF2B5EF4-FFF2-40B4-BE49-F238E27FC236}">
                    <a16:creationId xmlns:a16="http://schemas.microsoft.com/office/drawing/2014/main" id="{A6DC39B3-88CD-4C52-92E6-C68B30AF1F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5612"/>
              <a:stretch/>
            </p:blipFill>
            <p:spPr bwMode="auto">
              <a:xfrm>
                <a:off x="15875" y="0"/>
                <a:ext cx="9139238" cy="98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Text Box 3"/>
            <p:cNvSpPr txBox="1">
              <a:spLocks noChangeArrowheads="1"/>
            </p:cNvSpPr>
            <p:nvPr/>
          </p:nvSpPr>
          <p:spPr bwMode="auto">
            <a:xfrm>
              <a:off x="609600" y="2163799"/>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Interests</a:t>
              </a:r>
            </a:p>
          </p:txBody>
        </p:sp>
        <p:sp>
          <p:nvSpPr>
            <p:cNvPr id="3078" name="Text Box 6"/>
            <p:cNvSpPr txBox="1">
              <a:spLocks noChangeArrowheads="1"/>
            </p:cNvSpPr>
            <p:nvPr/>
          </p:nvSpPr>
          <p:spPr bwMode="auto">
            <a:xfrm>
              <a:off x="863588" y="3923259"/>
              <a:ext cx="6098232" cy="1815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University of SungKyunKwan, Suwon, Republic of Korea</a:t>
              </a:r>
            </a:p>
            <a:p>
              <a:pPr>
                <a:spcBef>
                  <a:spcPts val="600"/>
                </a:spcBef>
              </a:pPr>
              <a:r>
                <a:rPr lang="en-US" altLang="en-US" sz="1100" dirty="0">
                  <a:latin typeface="Arial" panose="020B0604020202020204" pitchFamily="34" charset="0"/>
                </a:rPr>
                <a:t>Undergraduate Student majoring in Mathematics</a:t>
              </a:r>
            </a:p>
            <a:p>
              <a:pPr>
                <a:spcBef>
                  <a:spcPts val="600"/>
                </a:spcBef>
              </a:pPr>
              <a:r>
                <a:rPr lang="en-US" altLang="en-US" sz="1100" dirty="0">
                  <a:latin typeface="Arial" panose="020B0604020202020204" pitchFamily="34" charset="0"/>
                </a:rPr>
                <a:t>Double majoring in Computer Science Engineering</a:t>
              </a:r>
            </a:p>
            <a:p>
              <a:pPr>
                <a:spcBef>
                  <a:spcPts val="600"/>
                </a:spcBef>
              </a:pPr>
              <a:r>
                <a:rPr lang="en-US" altLang="en-US" sz="1100" dirty="0">
                  <a:latin typeface="Arial" panose="020B0604020202020204" pitchFamily="34" charset="0"/>
                </a:rPr>
                <a:t>Total GPA of 4.25 / 4.5</a:t>
              </a:r>
            </a:p>
            <a:p>
              <a:pPr>
                <a:spcBef>
                  <a:spcPts val="600"/>
                </a:spcBef>
              </a:pPr>
              <a:endParaRPr lang="en-US" altLang="en-US" sz="1100" dirty="0">
                <a:latin typeface="Arial" panose="020B0604020202020204" pitchFamily="34" charset="0"/>
              </a:endParaRPr>
            </a:p>
            <a:p>
              <a:pPr>
                <a:spcBef>
                  <a:spcPct val="50000"/>
                </a:spcBef>
              </a:pPr>
              <a:r>
                <a:rPr lang="en-US" altLang="en-US" sz="1200" b="1" dirty="0">
                  <a:latin typeface="Arial" panose="020B0604020202020204" pitchFamily="34" charset="0"/>
                </a:rPr>
                <a:t>University if Sheffield, Sheffield, United Kingdom</a:t>
              </a:r>
            </a:p>
            <a:p>
              <a:pPr>
                <a:spcBef>
                  <a:spcPct val="50000"/>
                </a:spcBef>
              </a:pPr>
              <a:r>
                <a:rPr lang="en-US" altLang="en-US" sz="1200" dirty="0">
                  <a:latin typeface="Arial" panose="020B0604020202020204" pitchFamily="34" charset="0"/>
                </a:rPr>
                <a:t>Exchange student, February 2020</a:t>
              </a:r>
            </a:p>
          </p:txBody>
        </p:sp>
        <p:sp>
          <p:nvSpPr>
            <p:cNvPr id="3081" name="Text Box 10"/>
            <p:cNvSpPr txBox="1">
              <a:spLocks noChangeArrowheads="1"/>
            </p:cNvSpPr>
            <p:nvPr/>
          </p:nvSpPr>
          <p:spPr bwMode="auto">
            <a:xfrm>
              <a:off x="609600" y="740939"/>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000" b="1" dirty="0"/>
                <a:t>Contact</a:t>
              </a:r>
            </a:p>
          </p:txBody>
        </p:sp>
        <p:sp>
          <p:nvSpPr>
            <p:cNvPr id="3082" name="Text Box 11"/>
            <p:cNvSpPr txBox="1">
              <a:spLocks noChangeArrowheads="1"/>
            </p:cNvSpPr>
            <p:nvPr/>
          </p:nvSpPr>
          <p:spPr bwMode="auto">
            <a:xfrm>
              <a:off x="873626" y="1513602"/>
              <a:ext cx="22942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200" b="1" dirty="0">
                  <a:latin typeface="+mj-lt"/>
                </a:rPr>
                <a:t>Email : hhw0925@gmail.com</a:t>
              </a:r>
            </a:p>
          </p:txBody>
        </p:sp>
        <p:sp>
          <p:nvSpPr>
            <p:cNvPr id="3083" name="Text Box 12"/>
            <p:cNvSpPr txBox="1">
              <a:spLocks noChangeArrowheads="1"/>
            </p:cNvSpPr>
            <p:nvPr/>
          </p:nvSpPr>
          <p:spPr bwMode="auto">
            <a:xfrm>
              <a:off x="863588" y="1807875"/>
              <a:ext cx="31085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200" b="1" dirty="0">
                  <a:latin typeface="+mj-lt"/>
                </a:rPr>
                <a:t>GitHub : https://github.com/hanwoolsky</a:t>
              </a:r>
            </a:p>
          </p:txBody>
        </p:sp>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09600" y="3182508"/>
              <a:ext cx="2436886"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Education</a:t>
              </a:r>
            </a:p>
          </p:txBody>
        </p:sp>
        <p:sp>
          <p:nvSpPr>
            <p:cNvPr id="17" name="Text Box 6">
              <a:extLst>
                <a:ext uri="{FF2B5EF4-FFF2-40B4-BE49-F238E27FC236}">
                  <a16:creationId xmlns:a16="http://schemas.microsoft.com/office/drawing/2014/main" id="{36CB9FD2-1DEB-48B7-B948-8DE4A834F7E3}"/>
                </a:ext>
              </a:extLst>
            </p:cNvPr>
            <p:cNvSpPr txBox="1">
              <a:spLocks noChangeArrowheads="1"/>
            </p:cNvSpPr>
            <p:nvPr/>
          </p:nvSpPr>
          <p:spPr bwMode="auto">
            <a:xfrm>
              <a:off x="863588" y="2831269"/>
              <a:ext cx="1905000"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Computer Graphics, AI</a:t>
              </a:r>
            </a:p>
          </p:txBody>
        </p:sp>
      </p:grpSp>
    </p:spTree>
    <p:extLst>
      <p:ext uri="{BB962C8B-B14F-4D97-AF65-F5344CB8AC3E}">
        <p14:creationId xmlns:p14="http://schemas.microsoft.com/office/powerpoint/2010/main" val="198537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609600" y="2286935"/>
            <a:ext cx="30588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3076" name="Rectangle 4"/>
          <p:cNvSpPr>
            <a:spLocks noChangeArrowheads="1"/>
          </p:cNvSpPr>
          <p:nvPr/>
        </p:nvSpPr>
        <p:spPr bwMode="auto">
          <a:xfrm>
            <a:off x="685800" y="3048000"/>
            <a:ext cx="3733800" cy="3581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dirty="0"/>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sp>
        <p:nvSpPr>
          <p:cNvPr id="3078" name="Text Box 6"/>
          <p:cNvSpPr txBox="1">
            <a:spLocks noChangeArrowheads="1"/>
          </p:cNvSpPr>
          <p:nvPr/>
        </p:nvSpPr>
        <p:spPr bwMode="auto">
          <a:xfrm>
            <a:off x="4648200" y="2971800"/>
            <a:ext cx="21336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705600" y="2971800"/>
            <a:ext cx="2133600" cy="319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pic>
        <p:nvPicPr>
          <p:cNvPr id="3080" name="Picture 8" descr="sha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0"/>
          <p:cNvSpPr txBox="1">
            <a:spLocks noChangeArrowheads="1"/>
          </p:cNvSpPr>
          <p:nvPr/>
        </p:nvSpPr>
        <p:spPr bwMode="auto">
          <a:xfrm>
            <a:off x="609600" y="1040111"/>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000" b="1" dirty="0">
                <a:solidFill>
                  <a:srgbClr val="4C4C4C"/>
                </a:solidFill>
              </a:rPr>
              <a:t>Contact</a:t>
            </a:r>
          </a:p>
        </p:txBody>
      </p:sp>
      <p:sp>
        <p:nvSpPr>
          <p:cNvPr id="3082" name="Text Box 11"/>
          <p:cNvSpPr txBox="1">
            <a:spLocks noChangeArrowheads="1"/>
          </p:cNvSpPr>
          <p:nvPr/>
        </p:nvSpPr>
        <p:spPr bwMode="auto">
          <a:xfrm>
            <a:off x="663575" y="1893888"/>
            <a:ext cx="215956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Email : hhw0925@gmail.com</a:t>
            </a:r>
          </a:p>
        </p:txBody>
      </p:sp>
      <p:sp>
        <p:nvSpPr>
          <p:cNvPr id="3083" name="Text Box 12"/>
          <p:cNvSpPr txBox="1">
            <a:spLocks noChangeArrowheads="1"/>
          </p:cNvSpPr>
          <p:nvPr/>
        </p:nvSpPr>
        <p:spPr bwMode="auto">
          <a:xfrm>
            <a:off x="3095625" y="1885950"/>
            <a:ext cx="294664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err="1">
                <a:solidFill>
                  <a:srgbClr val="4C4C4C"/>
                </a:solidFill>
                <a:latin typeface="Arial Black" panose="020B0A04020102020204" pitchFamily="34" charset="0"/>
              </a:rPr>
              <a:t>Github</a:t>
            </a:r>
            <a:r>
              <a:rPr lang="en-GB" altLang="en-US" sz="1000" b="1" dirty="0">
                <a:solidFill>
                  <a:srgbClr val="4C4C4C"/>
                </a:solidFill>
                <a:latin typeface="Arial Black" panose="020B0A04020102020204" pitchFamily="34" charset="0"/>
              </a:rPr>
              <a:t> : https://github.com/hanwoolsky</a:t>
            </a:r>
          </a:p>
        </p:txBody>
      </p:sp>
      <p:sp>
        <p:nvSpPr>
          <p:cNvPr id="3084" name="Text Box 13"/>
          <p:cNvSpPr txBox="1">
            <a:spLocks noChangeArrowheads="1"/>
          </p:cNvSpPr>
          <p:nvPr/>
        </p:nvSpPr>
        <p:spPr bwMode="auto">
          <a:xfrm>
            <a:off x="6566118" y="1893888"/>
            <a:ext cx="19143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Seoul, Republic of Korea</a:t>
            </a:r>
          </a:p>
        </p:txBody>
      </p:sp>
      <p:grpSp>
        <p:nvGrpSpPr>
          <p:cNvPr id="2" name="그룹 1">
            <a:extLst>
              <a:ext uri="{FF2B5EF4-FFF2-40B4-BE49-F238E27FC236}">
                <a16:creationId xmlns:a16="http://schemas.microsoft.com/office/drawing/2014/main" id="{F78E1C37-548F-4E98-81D4-06C2E486D5BE}"/>
              </a:ext>
            </a:extLst>
          </p:cNvPr>
          <p:cNvGrpSpPr/>
          <p:nvPr/>
        </p:nvGrpSpPr>
        <p:grpSpPr>
          <a:xfrm>
            <a:off x="15875" y="0"/>
            <a:ext cx="9139238" cy="6859587"/>
            <a:chOff x="15875" y="0"/>
            <a:chExt cx="9139238" cy="6859587"/>
          </a:xfrm>
        </p:grpSpPr>
        <p:pic>
          <p:nvPicPr>
            <p:cNvPr id="3074" name="Picture 9" descr="newspaper1"/>
            <p:cNvPicPr>
              <a:picLocks noChangeAspect="1" noChangeArrowheads="1"/>
            </p:cNvPicPr>
            <p:nvPr/>
          </p:nvPicPr>
          <p:blipFill rotWithShape="1">
            <a:blip r:embed="rId4">
              <a:extLst>
                <a:ext uri="{28A0092B-C50C-407E-A947-70E740481C1C}">
                  <a14:useLocalDpi xmlns:a14="http://schemas.microsoft.com/office/drawing/2010/main" val="0"/>
                </a:ext>
              </a:extLst>
            </a:blip>
            <a:srcRect t="33455"/>
            <a:stretch/>
          </p:blipFill>
          <p:spPr bwMode="auto">
            <a:xfrm>
              <a:off x="15875" y="986932"/>
              <a:ext cx="9139238" cy="5872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newspaper1">
              <a:extLst>
                <a:ext uri="{FF2B5EF4-FFF2-40B4-BE49-F238E27FC236}">
                  <a16:creationId xmlns:a16="http://schemas.microsoft.com/office/drawing/2014/main" id="{023C5007-F0BB-4881-86A4-5EF2000A75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5612"/>
            <a:stretch/>
          </p:blipFill>
          <p:spPr bwMode="auto">
            <a:xfrm>
              <a:off x="15875" y="0"/>
              <a:ext cx="9139238" cy="98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8828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0"/>
            <a:ext cx="91392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ChangeArrowheads="1"/>
          </p:cNvSpPr>
          <p:nvPr/>
        </p:nvSpPr>
        <p:spPr bwMode="auto">
          <a:xfrm>
            <a:off x="685800" y="3048000"/>
            <a:ext cx="3733800" cy="3581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4686299" y="2955301"/>
            <a:ext cx="4441825"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University of SungKyunKwan, Suwon, Republic of Korea</a:t>
            </a:r>
            <a:endParaRPr lang="en-US" altLang="en-US" sz="1200" dirty="0">
              <a:solidFill>
                <a:srgbClr val="4C4C4C"/>
              </a:solidFill>
              <a:latin typeface="Arial" panose="020B0604020202020204" pitchFamily="34" charset="0"/>
            </a:endParaRPr>
          </a:p>
        </p:txBody>
      </p:sp>
      <p:sp>
        <p:nvSpPr>
          <p:cNvPr id="3079" name="Text Box 7"/>
          <p:cNvSpPr txBox="1">
            <a:spLocks noChangeArrowheads="1"/>
          </p:cNvSpPr>
          <p:nvPr/>
        </p:nvSpPr>
        <p:spPr bwMode="auto">
          <a:xfrm>
            <a:off x="4724402" y="3291618"/>
            <a:ext cx="4114798" cy="1754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pic>
        <p:nvPicPr>
          <p:cNvPr id="3080"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74" y="3173412"/>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0"/>
          <p:cNvSpPr txBox="1">
            <a:spLocks noChangeArrowheads="1"/>
          </p:cNvSpPr>
          <p:nvPr/>
        </p:nvSpPr>
        <p:spPr bwMode="auto">
          <a:xfrm>
            <a:off x="524915" y="2247415"/>
            <a:ext cx="24368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000" b="1" dirty="0">
                <a:solidFill>
                  <a:srgbClr val="4C4C4C"/>
                </a:solidFill>
              </a:rPr>
              <a:t>Education</a:t>
            </a:r>
          </a:p>
        </p:txBody>
      </p:sp>
      <p:sp>
        <p:nvSpPr>
          <p:cNvPr id="3082" name="Text Box 11"/>
          <p:cNvSpPr txBox="1">
            <a:spLocks noChangeArrowheads="1"/>
          </p:cNvSpPr>
          <p:nvPr/>
        </p:nvSpPr>
        <p:spPr bwMode="auto">
          <a:xfrm>
            <a:off x="663575" y="1893888"/>
            <a:ext cx="215956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Email : hhw0925@gmail.com</a:t>
            </a:r>
          </a:p>
        </p:txBody>
      </p:sp>
      <p:sp>
        <p:nvSpPr>
          <p:cNvPr id="3083" name="Text Box 12"/>
          <p:cNvSpPr txBox="1">
            <a:spLocks noChangeArrowheads="1"/>
          </p:cNvSpPr>
          <p:nvPr/>
        </p:nvSpPr>
        <p:spPr bwMode="auto">
          <a:xfrm>
            <a:off x="3095625" y="1885950"/>
            <a:ext cx="294664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err="1">
                <a:solidFill>
                  <a:srgbClr val="4C4C4C"/>
                </a:solidFill>
                <a:latin typeface="Arial Black" panose="020B0A04020102020204" pitchFamily="34" charset="0"/>
              </a:rPr>
              <a:t>Github</a:t>
            </a:r>
            <a:r>
              <a:rPr lang="en-GB" altLang="en-US" sz="1000" b="1" dirty="0">
                <a:solidFill>
                  <a:srgbClr val="4C4C4C"/>
                </a:solidFill>
                <a:latin typeface="Arial Black" panose="020B0A04020102020204" pitchFamily="34" charset="0"/>
              </a:rPr>
              <a:t> : https://github.com/hanwoolsky</a:t>
            </a:r>
          </a:p>
        </p:txBody>
      </p:sp>
      <p:sp>
        <p:nvSpPr>
          <p:cNvPr id="3084" name="Text Box 13"/>
          <p:cNvSpPr txBox="1">
            <a:spLocks noChangeArrowheads="1"/>
          </p:cNvSpPr>
          <p:nvPr/>
        </p:nvSpPr>
        <p:spPr bwMode="auto">
          <a:xfrm>
            <a:off x="6566118" y="1893888"/>
            <a:ext cx="19143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Seoul, Republic of Korea</a:t>
            </a:r>
          </a:p>
        </p:txBody>
      </p:sp>
      <p:sp>
        <p:nvSpPr>
          <p:cNvPr id="13" name="Text Box 10">
            <a:extLst>
              <a:ext uri="{FF2B5EF4-FFF2-40B4-BE49-F238E27FC236}">
                <a16:creationId xmlns:a16="http://schemas.microsoft.com/office/drawing/2014/main" id="{42C659C0-8CC4-46CD-8AE4-B91D7A43D7CC}"/>
              </a:ext>
            </a:extLst>
          </p:cNvPr>
          <p:cNvSpPr txBox="1">
            <a:spLocks noChangeArrowheads="1"/>
          </p:cNvSpPr>
          <p:nvPr/>
        </p:nvSpPr>
        <p:spPr bwMode="auto">
          <a:xfrm>
            <a:off x="524915" y="955814"/>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000" b="1" dirty="0">
                <a:solidFill>
                  <a:srgbClr val="4C4C4C"/>
                </a:solidFill>
              </a:rPr>
              <a:t>Contact</a:t>
            </a:r>
          </a:p>
        </p:txBody>
      </p:sp>
      <p:sp>
        <p:nvSpPr>
          <p:cNvPr id="2" name="TextBox 1">
            <a:extLst>
              <a:ext uri="{FF2B5EF4-FFF2-40B4-BE49-F238E27FC236}">
                <a16:creationId xmlns:a16="http://schemas.microsoft.com/office/drawing/2014/main" id="{136B9EE3-F522-4F76-889D-8F0645FF7025}"/>
              </a:ext>
            </a:extLst>
          </p:cNvPr>
          <p:cNvSpPr txBox="1"/>
          <p:nvPr/>
        </p:nvSpPr>
        <p:spPr>
          <a:xfrm>
            <a:off x="184815" y="368660"/>
            <a:ext cx="8892988" cy="2016224"/>
          </a:xfrm>
          <a:prstGeom prst="rect">
            <a:avLst/>
          </a:prstGeom>
          <a:solidFill>
            <a:schemeClr val="tx1"/>
          </a:solidFill>
        </p:spPr>
        <p:txBody>
          <a:bodyPr wrap="square" rtlCol="0">
            <a:spAutoFit/>
          </a:bodyPr>
          <a:lstStyle/>
          <a:p>
            <a:endParaRPr lang="ko-K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0"/>
            <a:ext cx="91392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609600" y="2286935"/>
            <a:ext cx="4775987"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Research Experience</a:t>
            </a:r>
            <a:endParaRPr lang="en-US" altLang="en-US" sz="4000" b="1" dirty="0">
              <a:cs typeface="Times" panose="02020603050405020304" pitchFamily="18" charset="0"/>
            </a:endParaRPr>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609600" y="2971800"/>
            <a:ext cx="61722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09600" y="4626160"/>
            <a:ext cx="6016114"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sp>
        <p:nvSpPr>
          <p:cNvPr id="13" name="Text Box 3">
            <a:extLst>
              <a:ext uri="{FF2B5EF4-FFF2-40B4-BE49-F238E27FC236}">
                <a16:creationId xmlns:a16="http://schemas.microsoft.com/office/drawing/2014/main" id="{254739FE-7FA2-4BD4-85DF-7746B6DDA60F}"/>
              </a:ext>
            </a:extLst>
          </p:cNvPr>
          <p:cNvSpPr txBox="1">
            <a:spLocks noChangeArrowheads="1"/>
          </p:cNvSpPr>
          <p:nvPr/>
        </p:nvSpPr>
        <p:spPr bwMode="auto">
          <a:xfrm>
            <a:off x="596663" y="1028795"/>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14" name="Text Box 11">
            <a:extLst>
              <a:ext uri="{FF2B5EF4-FFF2-40B4-BE49-F238E27FC236}">
                <a16:creationId xmlns:a16="http://schemas.microsoft.com/office/drawing/2014/main" id="{DC977AA6-0C71-404E-A8D5-DD45691F218C}"/>
              </a:ext>
            </a:extLst>
          </p:cNvPr>
          <p:cNvSpPr txBox="1">
            <a:spLocks noChangeArrowheads="1"/>
          </p:cNvSpPr>
          <p:nvPr/>
        </p:nvSpPr>
        <p:spPr bwMode="auto">
          <a:xfrm>
            <a:off x="663575" y="1893888"/>
            <a:ext cx="1537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Computer Graphics</a:t>
            </a:r>
          </a:p>
        </p:txBody>
      </p:sp>
      <p:sp>
        <p:nvSpPr>
          <p:cNvPr id="15" name="Text Box 11">
            <a:extLst>
              <a:ext uri="{FF2B5EF4-FFF2-40B4-BE49-F238E27FC236}">
                <a16:creationId xmlns:a16="http://schemas.microsoft.com/office/drawing/2014/main" id="{28D5057F-8706-4FB0-800B-1DF88113CC35}"/>
              </a:ext>
            </a:extLst>
          </p:cNvPr>
          <p:cNvSpPr txBox="1">
            <a:spLocks noChangeArrowheads="1"/>
          </p:cNvSpPr>
          <p:nvPr/>
        </p:nvSpPr>
        <p:spPr bwMode="auto">
          <a:xfrm>
            <a:off x="2823141" y="1893887"/>
            <a:ext cx="14285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AI, Deep Learning</a:t>
            </a:r>
          </a:p>
        </p:txBody>
      </p:sp>
      <p:sp>
        <p:nvSpPr>
          <p:cNvPr id="10" name="TextBox 9">
            <a:extLst>
              <a:ext uri="{FF2B5EF4-FFF2-40B4-BE49-F238E27FC236}">
                <a16:creationId xmlns:a16="http://schemas.microsoft.com/office/drawing/2014/main" id="{7A42A661-C54B-4614-BBB8-3737D2F7D194}"/>
              </a:ext>
            </a:extLst>
          </p:cNvPr>
          <p:cNvSpPr txBox="1"/>
          <p:nvPr/>
        </p:nvSpPr>
        <p:spPr>
          <a:xfrm>
            <a:off x="184815" y="368660"/>
            <a:ext cx="8892988" cy="2016224"/>
          </a:xfrm>
          <a:prstGeom prst="rect">
            <a:avLst/>
          </a:prstGeom>
          <a:solidFill>
            <a:schemeClr val="tx1"/>
          </a:solidFill>
        </p:spPr>
        <p:txBody>
          <a:bodyPr wrap="square" rtlCol="0">
            <a:spAutoFit/>
          </a:bodyPr>
          <a:lstStyle/>
          <a:p>
            <a:endParaRPr lang="ko-KR" altLang="en-US" dirty="0"/>
          </a:p>
        </p:txBody>
      </p:sp>
    </p:spTree>
    <p:extLst>
      <p:ext uri="{BB962C8B-B14F-4D97-AF65-F5344CB8AC3E}">
        <p14:creationId xmlns:p14="http://schemas.microsoft.com/office/powerpoint/2010/main" val="187379408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2328</Words>
  <Application>Microsoft Office PowerPoint</Application>
  <PresentationFormat>화면 슬라이드 쇼(4:3)</PresentationFormat>
  <Paragraphs>201</Paragraphs>
  <Slides>16</Slides>
  <Notes>16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Arial</vt:lpstr>
      <vt:lpstr>Arial Black</vt:lpstr>
      <vt:lpstr>Castellar</vt:lpstr>
      <vt:lpstr>Tahoma</vt:lpstr>
      <vt:lpstr>Times</vt:lpstr>
      <vt:lpstr>Wingdings</vt:lpstr>
      <vt:lpstr>Blank Presentation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ARTICLE HEADLINE</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Newspapers Template</dc:title>
  <dc:creator>Presentation Magazine</dc:creator>
  <cp:lastModifiedBy>HanWool Huh</cp:lastModifiedBy>
  <cp:revision>38</cp:revision>
  <dcterms:created xsi:type="dcterms:W3CDTF">2007-10-10T08:29:48Z</dcterms:created>
  <dcterms:modified xsi:type="dcterms:W3CDTF">2024-09-16T14:08:02Z</dcterms:modified>
</cp:coreProperties>
</file>