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sldIdLst>
    <p:sldId id="267" r:id="rId2"/>
    <p:sldId id="272" r:id="rId3"/>
    <p:sldId id="274" r:id="rId4"/>
    <p:sldId id="275" r:id="rId5"/>
    <p:sldId id="273" r:id="rId6"/>
    <p:sldId id="271" r:id="rId7"/>
    <p:sldId id="264" r:id="rId8"/>
    <p:sldId id="266" r:id="rId9"/>
    <p:sldId id="268" r:id="rId10"/>
    <p:sldId id="269" r:id="rId11"/>
    <p:sldId id="270" r:id="rId12"/>
    <p:sldId id="257" r:id="rId13"/>
    <p:sldId id="265" r:id="rId14"/>
    <p:sldId id="263" r:id="rId15"/>
    <p:sldId id="259" r:id="rId1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a:srgbClr val="CFC6AD"/>
    <a:srgbClr val="E6E6E6"/>
    <a:srgbClr val="ECCFB5"/>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93" autoAdjust="0"/>
  </p:normalViewPr>
  <p:slideViewPr>
    <p:cSldViewPr>
      <p:cViewPr varScale="1">
        <p:scale>
          <a:sx n="108" d="100"/>
          <a:sy n="108" d="100"/>
        </p:scale>
        <p:origin x="1704" y="108"/>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panose="020B0604020202020204" pitchFamily="34" charset="0"/>
              </a:defRPr>
            </a:lvl1pPr>
          </a:lstStyle>
          <a:p>
            <a:pPr>
              <a:defRPr/>
            </a:pPr>
            <a:endParaRPr lang="en-GB"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panose="020B0604020202020204" pitchFamily="34" charset="0"/>
              </a:defRPr>
            </a:lvl1pPr>
          </a:lstStyle>
          <a:p>
            <a:pPr>
              <a:defRPr/>
            </a:pPr>
            <a:endParaRPr lang="en-GB" alt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panose="020B0604020202020204" pitchFamily="34" charset="0"/>
              </a:defRPr>
            </a:lvl1pPr>
          </a:lstStyle>
          <a:p>
            <a:pPr>
              <a:defRPr/>
            </a:pPr>
            <a:endParaRPr lang="en-GB" alt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panose="020B0604020202020204" pitchFamily="34" charset="0"/>
              </a:defRPr>
            </a:lvl1pPr>
          </a:lstStyle>
          <a:p>
            <a:pPr>
              <a:defRPr/>
            </a:pPr>
            <a:fld id="{EA6BB80B-FB36-45C9-B45F-AD90709F2BFD}" type="slidenum">
              <a:rPr lang="en-GB" altLang="en-US"/>
              <a:pPr>
                <a:defRPr/>
              </a:pPr>
              <a:t>‹#›</a:t>
            </a:fld>
            <a:endParaRPr lang="en-GB" altLang="en-US"/>
          </a:p>
        </p:txBody>
      </p:sp>
    </p:spTree>
    <p:extLst>
      <p:ext uri="{BB962C8B-B14F-4D97-AF65-F5344CB8AC3E}">
        <p14:creationId xmlns:p14="http://schemas.microsoft.com/office/powerpoint/2010/main" val="1971028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1</a:t>
            </a:fld>
            <a:endParaRPr lang="en-GB" altLang="en-US" sz="1200" dirty="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dirty="0"/>
          </a:p>
        </p:txBody>
      </p:sp>
    </p:spTree>
    <p:extLst>
      <p:ext uri="{BB962C8B-B14F-4D97-AF65-F5344CB8AC3E}">
        <p14:creationId xmlns:p14="http://schemas.microsoft.com/office/powerpoint/2010/main" val="149368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10</a:t>
            </a:fld>
            <a:endParaRPr lang="en-GB" altLang="en-US" sz="120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4162235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11</a:t>
            </a:fld>
            <a:endParaRPr lang="en-GB" altLang="en-US" sz="120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4131878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1A75CFD-94EE-4139-B851-D63F9453975B}" type="slidenum">
              <a:rPr lang="en-GB" altLang="en-US" sz="1200">
                <a:latin typeface="Arial" panose="020B0604020202020204" pitchFamily="34" charset="0"/>
              </a:rPr>
              <a:pPr/>
              <a:t>12</a:t>
            </a:fld>
            <a:endParaRPr lang="en-GB" altLang="en-US" sz="1200">
              <a:latin typeface="Arial" panose="020B0604020202020204" pitchFamily="34"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202140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73DC1D0-18E7-4B8E-A7A0-6A564F29887F}" type="slidenum">
              <a:rPr lang="en-GB" altLang="en-US" sz="1200">
                <a:latin typeface="Arial" panose="020B0604020202020204" pitchFamily="34" charset="0"/>
              </a:rPr>
              <a:pPr/>
              <a:t>13</a:t>
            </a:fld>
            <a:endParaRPr lang="en-GB" altLang="en-US" sz="1200">
              <a:latin typeface="Arial" panose="020B0604020202020204" pitchFamily="34"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553377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2900A26A-958B-4E52-8101-AEB32C9EC3A8}" type="slidenum">
              <a:rPr lang="en-GB" altLang="en-US" sz="1200">
                <a:latin typeface="Arial" panose="020B0604020202020204" pitchFamily="34" charset="0"/>
              </a:rPr>
              <a:pPr/>
              <a:t>14</a:t>
            </a:fld>
            <a:endParaRPr lang="en-GB" altLang="en-US" sz="1200">
              <a:latin typeface="Arial" panose="020B0604020202020204" pitchFamily="34"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259639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D68790F-5875-4778-8AC8-B3772ECCCC41}" type="slidenum">
              <a:rPr lang="en-GB" altLang="en-US" sz="1200">
                <a:latin typeface="Arial" panose="020B0604020202020204" pitchFamily="34" charset="0"/>
              </a:rPr>
              <a:pPr/>
              <a:t>15</a:t>
            </a:fld>
            <a:endParaRPr lang="en-GB" altLang="en-US" sz="1200">
              <a:latin typeface="Arial" panose="020B0604020202020204" pitchFamily="34"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16742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2</a:t>
            </a:fld>
            <a:endParaRPr lang="en-GB" altLang="en-US" sz="1200" dirty="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dirty="0"/>
          </a:p>
        </p:txBody>
      </p:sp>
    </p:spTree>
    <p:extLst>
      <p:ext uri="{BB962C8B-B14F-4D97-AF65-F5344CB8AC3E}">
        <p14:creationId xmlns:p14="http://schemas.microsoft.com/office/powerpoint/2010/main" val="915394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3</a:t>
            </a:fld>
            <a:endParaRPr lang="en-GB" altLang="en-US" sz="1200" dirty="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dirty="0"/>
          </a:p>
        </p:txBody>
      </p:sp>
    </p:spTree>
    <p:extLst>
      <p:ext uri="{BB962C8B-B14F-4D97-AF65-F5344CB8AC3E}">
        <p14:creationId xmlns:p14="http://schemas.microsoft.com/office/powerpoint/2010/main" val="2787179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4</a:t>
            </a:fld>
            <a:endParaRPr lang="en-GB" altLang="en-US" sz="1200" dirty="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dirty="0"/>
          </a:p>
        </p:txBody>
      </p:sp>
    </p:spTree>
    <p:extLst>
      <p:ext uri="{BB962C8B-B14F-4D97-AF65-F5344CB8AC3E}">
        <p14:creationId xmlns:p14="http://schemas.microsoft.com/office/powerpoint/2010/main" val="423000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5</a:t>
            </a:fld>
            <a:endParaRPr lang="en-GB" altLang="en-US" sz="1200" dirty="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dirty="0"/>
          </a:p>
        </p:txBody>
      </p:sp>
    </p:spTree>
    <p:extLst>
      <p:ext uri="{BB962C8B-B14F-4D97-AF65-F5344CB8AC3E}">
        <p14:creationId xmlns:p14="http://schemas.microsoft.com/office/powerpoint/2010/main" val="563653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6</a:t>
            </a:fld>
            <a:endParaRPr lang="en-GB" altLang="en-US" sz="120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402748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7</a:t>
            </a:fld>
            <a:endParaRPr lang="en-GB" altLang="en-US" sz="120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438229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8</a:t>
            </a:fld>
            <a:endParaRPr lang="en-GB" altLang="en-US" sz="120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95768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9</a:t>
            </a:fld>
            <a:endParaRPr lang="en-GB" altLang="en-US" sz="120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973355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E71C539-9550-4966-A5F3-2F6D50786557}" type="slidenum">
              <a:rPr lang="en-US" altLang="en-US"/>
              <a:pPr>
                <a:defRPr/>
              </a:pPr>
              <a:t>‹#›</a:t>
            </a:fld>
            <a:endParaRPr lang="en-US" altLang="en-US"/>
          </a:p>
        </p:txBody>
      </p:sp>
    </p:spTree>
    <p:extLst>
      <p:ext uri="{BB962C8B-B14F-4D97-AF65-F5344CB8AC3E}">
        <p14:creationId xmlns:p14="http://schemas.microsoft.com/office/powerpoint/2010/main" val="24855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701F702-DEE5-4EF5-BA1B-16AA53185A1E}" type="slidenum">
              <a:rPr lang="en-US" altLang="en-US"/>
              <a:pPr>
                <a:defRPr/>
              </a:pPr>
              <a:t>‹#›</a:t>
            </a:fld>
            <a:endParaRPr lang="en-US" altLang="en-US"/>
          </a:p>
        </p:txBody>
      </p:sp>
    </p:spTree>
    <p:extLst>
      <p:ext uri="{BB962C8B-B14F-4D97-AF65-F5344CB8AC3E}">
        <p14:creationId xmlns:p14="http://schemas.microsoft.com/office/powerpoint/2010/main" val="4462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2CF5F55-78CB-455B-85D5-F1F8E213A3E2}" type="slidenum">
              <a:rPr lang="en-US" altLang="en-US"/>
              <a:pPr>
                <a:defRPr/>
              </a:pPr>
              <a:t>‹#›</a:t>
            </a:fld>
            <a:endParaRPr lang="en-US" altLang="en-US"/>
          </a:p>
        </p:txBody>
      </p:sp>
    </p:spTree>
    <p:extLst>
      <p:ext uri="{BB962C8B-B14F-4D97-AF65-F5344CB8AC3E}">
        <p14:creationId xmlns:p14="http://schemas.microsoft.com/office/powerpoint/2010/main" val="4172280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B271429-579B-422D-B179-C70D6C577ED6}" type="slidenum">
              <a:rPr lang="en-US" altLang="en-US"/>
              <a:pPr>
                <a:defRPr/>
              </a:pPr>
              <a:t>‹#›</a:t>
            </a:fld>
            <a:endParaRPr lang="en-US" altLang="en-US"/>
          </a:p>
        </p:txBody>
      </p:sp>
    </p:spTree>
    <p:extLst>
      <p:ext uri="{BB962C8B-B14F-4D97-AF65-F5344CB8AC3E}">
        <p14:creationId xmlns:p14="http://schemas.microsoft.com/office/powerpoint/2010/main" val="267061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1A0D4B2-5D1C-4B78-AB7C-28EF4EF9F8D9}" type="slidenum">
              <a:rPr lang="en-US" altLang="en-US"/>
              <a:pPr>
                <a:defRPr/>
              </a:pPr>
              <a:t>‹#›</a:t>
            </a:fld>
            <a:endParaRPr lang="en-US" altLang="en-US"/>
          </a:p>
        </p:txBody>
      </p:sp>
    </p:spTree>
    <p:extLst>
      <p:ext uri="{BB962C8B-B14F-4D97-AF65-F5344CB8AC3E}">
        <p14:creationId xmlns:p14="http://schemas.microsoft.com/office/powerpoint/2010/main" val="363326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536841B-97C6-49A1-A2B4-B7AD8D4C193E}" type="slidenum">
              <a:rPr lang="en-US" altLang="en-US"/>
              <a:pPr>
                <a:defRPr/>
              </a:pPr>
              <a:t>‹#›</a:t>
            </a:fld>
            <a:endParaRPr lang="en-US" altLang="en-US"/>
          </a:p>
        </p:txBody>
      </p:sp>
    </p:spTree>
    <p:extLst>
      <p:ext uri="{BB962C8B-B14F-4D97-AF65-F5344CB8AC3E}">
        <p14:creationId xmlns:p14="http://schemas.microsoft.com/office/powerpoint/2010/main" val="339477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FEE21A61-AC2F-4167-9F13-305C99800DE9}" type="slidenum">
              <a:rPr lang="en-US" altLang="en-US"/>
              <a:pPr>
                <a:defRPr/>
              </a:pPr>
              <a:t>‹#›</a:t>
            </a:fld>
            <a:endParaRPr lang="en-US" altLang="en-US"/>
          </a:p>
        </p:txBody>
      </p:sp>
    </p:spTree>
    <p:extLst>
      <p:ext uri="{BB962C8B-B14F-4D97-AF65-F5344CB8AC3E}">
        <p14:creationId xmlns:p14="http://schemas.microsoft.com/office/powerpoint/2010/main" val="219801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D74FD70C-3295-4326-B0C6-F7A6B20A5888}" type="slidenum">
              <a:rPr lang="en-US" altLang="en-US"/>
              <a:pPr>
                <a:defRPr/>
              </a:pPr>
              <a:t>‹#›</a:t>
            </a:fld>
            <a:endParaRPr lang="en-US" altLang="en-US"/>
          </a:p>
        </p:txBody>
      </p:sp>
    </p:spTree>
    <p:extLst>
      <p:ext uri="{BB962C8B-B14F-4D97-AF65-F5344CB8AC3E}">
        <p14:creationId xmlns:p14="http://schemas.microsoft.com/office/powerpoint/2010/main" val="1383986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68630F76-9924-47D9-86B4-546DB9187934}" type="slidenum">
              <a:rPr lang="en-US" altLang="en-US"/>
              <a:pPr>
                <a:defRPr/>
              </a:pPr>
              <a:t>‹#›</a:t>
            </a:fld>
            <a:endParaRPr lang="en-US" altLang="en-US"/>
          </a:p>
        </p:txBody>
      </p:sp>
    </p:spTree>
    <p:extLst>
      <p:ext uri="{BB962C8B-B14F-4D97-AF65-F5344CB8AC3E}">
        <p14:creationId xmlns:p14="http://schemas.microsoft.com/office/powerpoint/2010/main" val="342662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F38CD588-0FD9-4C33-B8C8-D1499D6EB6A4}" type="slidenum">
              <a:rPr lang="en-US" altLang="en-US"/>
              <a:pPr>
                <a:defRPr/>
              </a:pPr>
              <a:t>‹#›</a:t>
            </a:fld>
            <a:endParaRPr lang="en-US" altLang="en-US"/>
          </a:p>
        </p:txBody>
      </p:sp>
    </p:spTree>
    <p:extLst>
      <p:ext uri="{BB962C8B-B14F-4D97-AF65-F5344CB8AC3E}">
        <p14:creationId xmlns:p14="http://schemas.microsoft.com/office/powerpoint/2010/main" val="175636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E5ACC6B-69E0-48F6-AC45-63F5F5196D16}" type="slidenum">
              <a:rPr lang="en-US" altLang="en-US"/>
              <a:pPr>
                <a:defRPr/>
              </a:pPr>
              <a:t>‹#›</a:t>
            </a:fld>
            <a:endParaRPr lang="en-US" altLang="en-US"/>
          </a:p>
        </p:txBody>
      </p:sp>
    </p:spTree>
    <p:extLst>
      <p:ext uri="{BB962C8B-B14F-4D97-AF65-F5344CB8AC3E}">
        <p14:creationId xmlns:p14="http://schemas.microsoft.com/office/powerpoint/2010/main" val="299463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smtClean="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smtClean="0">
                <a:latin typeface="+mn-lt"/>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smtClean="0">
                <a:latin typeface="+mn-lt"/>
              </a:defRPr>
            </a:lvl1pPr>
          </a:lstStyle>
          <a:p>
            <a:pPr>
              <a:defRPr/>
            </a:pPr>
            <a:fld id="{04158A72-670A-46F2-BE9A-EFB861C74C9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2pPr>
      <a:lvl3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3pPr>
      <a:lvl4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4pPr>
      <a:lvl5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5pPr>
      <a:lvl6pPr marL="4572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6pPr>
      <a:lvl7pPr marL="9144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7pPr>
      <a:lvl8pPr marL="13716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8pPr>
      <a:lvl9pPr marL="18288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dirty="0">
              <a:latin typeface="Arial" panose="020B0604020202020204" pitchFamily="34" charset="0"/>
            </a:endParaRPr>
          </a:p>
        </p:txBody>
      </p:sp>
      <p:grpSp>
        <p:nvGrpSpPr>
          <p:cNvPr id="2" name="그룹 1">
            <a:extLst>
              <a:ext uri="{FF2B5EF4-FFF2-40B4-BE49-F238E27FC236}">
                <a16:creationId xmlns:a16="http://schemas.microsoft.com/office/drawing/2014/main" id="{4D9FE34F-F3B9-4EA2-92D4-E3657643C6B0}"/>
              </a:ext>
            </a:extLst>
          </p:cNvPr>
          <p:cNvGrpSpPr/>
          <p:nvPr/>
        </p:nvGrpSpPr>
        <p:grpSpPr>
          <a:xfrm>
            <a:off x="15875" y="1"/>
            <a:ext cx="9139238" cy="5949280"/>
            <a:chOff x="15875" y="1"/>
            <a:chExt cx="9139238" cy="5949280"/>
          </a:xfrm>
        </p:grpSpPr>
        <p:grpSp>
          <p:nvGrpSpPr>
            <p:cNvPr id="13" name="그룹 12">
              <a:extLst>
                <a:ext uri="{FF2B5EF4-FFF2-40B4-BE49-F238E27FC236}">
                  <a16:creationId xmlns:a16="http://schemas.microsoft.com/office/drawing/2014/main" id="{376E23F4-11CA-40E8-B0F2-8B8ECD0E728C}"/>
                </a:ext>
              </a:extLst>
            </p:cNvPr>
            <p:cNvGrpSpPr/>
            <p:nvPr/>
          </p:nvGrpSpPr>
          <p:grpSpPr>
            <a:xfrm>
              <a:off x="15875" y="1"/>
              <a:ext cx="9139238" cy="5949280"/>
              <a:chOff x="15875" y="0"/>
              <a:chExt cx="9139238" cy="6859590"/>
            </a:xfrm>
          </p:grpSpPr>
          <p:pic>
            <p:nvPicPr>
              <p:cNvPr id="14" name="Picture 9" descr="newspaper1">
                <a:extLst>
                  <a:ext uri="{FF2B5EF4-FFF2-40B4-BE49-F238E27FC236}">
                    <a16:creationId xmlns:a16="http://schemas.microsoft.com/office/drawing/2014/main" id="{CE1EBCC5-7DFC-4013-B0AA-952C9B9CFB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455"/>
              <a:stretch/>
            </p:blipFill>
            <p:spPr bwMode="auto">
              <a:xfrm>
                <a:off x="15875" y="986932"/>
                <a:ext cx="9139238" cy="5872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newspaper1">
                <a:extLst>
                  <a:ext uri="{FF2B5EF4-FFF2-40B4-BE49-F238E27FC236}">
                    <a16:creationId xmlns:a16="http://schemas.microsoft.com/office/drawing/2014/main" id="{A6DC39B3-88CD-4C52-92E6-C68B30AF1F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5612"/>
              <a:stretch/>
            </p:blipFill>
            <p:spPr bwMode="auto">
              <a:xfrm>
                <a:off x="15875" y="0"/>
                <a:ext cx="9139238" cy="98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5" name="Text Box 3"/>
            <p:cNvSpPr txBox="1">
              <a:spLocks noChangeArrowheads="1"/>
            </p:cNvSpPr>
            <p:nvPr/>
          </p:nvSpPr>
          <p:spPr bwMode="auto">
            <a:xfrm>
              <a:off x="609600" y="2163799"/>
              <a:ext cx="208775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cs typeface="Times" panose="02020603050405020304" pitchFamily="18" charset="0"/>
                </a:rPr>
                <a:t>Interests</a:t>
              </a:r>
            </a:p>
          </p:txBody>
        </p:sp>
        <p:sp>
          <p:nvSpPr>
            <p:cNvPr id="3078" name="Text Box 6"/>
            <p:cNvSpPr txBox="1">
              <a:spLocks noChangeArrowheads="1"/>
            </p:cNvSpPr>
            <p:nvPr/>
          </p:nvSpPr>
          <p:spPr bwMode="auto">
            <a:xfrm>
              <a:off x="863588" y="3923259"/>
              <a:ext cx="6098232" cy="1815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latin typeface="Arial" panose="020B0604020202020204" pitchFamily="34" charset="0"/>
                </a:rPr>
                <a:t>University of SungKyunKwan, Suwon, Republic of Korea</a:t>
              </a:r>
            </a:p>
            <a:p>
              <a:pPr>
                <a:spcBef>
                  <a:spcPts val="600"/>
                </a:spcBef>
              </a:pPr>
              <a:r>
                <a:rPr lang="en-US" altLang="en-US" sz="1100" dirty="0">
                  <a:latin typeface="Arial" panose="020B0604020202020204" pitchFamily="34" charset="0"/>
                </a:rPr>
                <a:t>Undergraduate Student majoring in Mathematics</a:t>
              </a:r>
            </a:p>
            <a:p>
              <a:pPr>
                <a:spcBef>
                  <a:spcPts val="600"/>
                </a:spcBef>
              </a:pPr>
              <a:r>
                <a:rPr lang="en-US" altLang="en-US" sz="1100" dirty="0">
                  <a:latin typeface="Arial" panose="020B0604020202020204" pitchFamily="34" charset="0"/>
                </a:rPr>
                <a:t>Double majoring in Computer Science Engineering</a:t>
              </a:r>
            </a:p>
            <a:p>
              <a:pPr>
                <a:spcBef>
                  <a:spcPts val="600"/>
                </a:spcBef>
              </a:pPr>
              <a:r>
                <a:rPr lang="en-US" altLang="en-US" sz="1100" dirty="0">
                  <a:latin typeface="Arial" panose="020B0604020202020204" pitchFamily="34" charset="0"/>
                </a:rPr>
                <a:t>Total GPA of 4.25 / 4.5</a:t>
              </a:r>
            </a:p>
            <a:p>
              <a:pPr>
                <a:spcBef>
                  <a:spcPts val="600"/>
                </a:spcBef>
              </a:pPr>
              <a:endParaRPr lang="en-US" altLang="en-US" sz="1100" dirty="0">
                <a:latin typeface="Arial" panose="020B0604020202020204" pitchFamily="34" charset="0"/>
              </a:endParaRPr>
            </a:p>
            <a:p>
              <a:pPr>
                <a:spcBef>
                  <a:spcPct val="50000"/>
                </a:spcBef>
              </a:pPr>
              <a:r>
                <a:rPr lang="en-US" altLang="en-US" sz="1200" b="1" dirty="0">
                  <a:latin typeface="Arial" panose="020B0604020202020204" pitchFamily="34" charset="0"/>
                </a:rPr>
                <a:t>University if Sheffield, Sheffield, United Kingdom</a:t>
              </a:r>
            </a:p>
            <a:p>
              <a:pPr>
                <a:spcBef>
                  <a:spcPct val="50000"/>
                </a:spcBef>
              </a:pPr>
              <a:r>
                <a:rPr lang="en-US" altLang="en-US" sz="1200" dirty="0">
                  <a:latin typeface="Arial" panose="020B0604020202020204" pitchFamily="34" charset="0"/>
                </a:rPr>
                <a:t>Exchange student, February 2020</a:t>
              </a:r>
            </a:p>
          </p:txBody>
        </p:sp>
        <p:sp>
          <p:nvSpPr>
            <p:cNvPr id="3081" name="Text Box 10"/>
            <p:cNvSpPr txBox="1">
              <a:spLocks noChangeArrowheads="1"/>
            </p:cNvSpPr>
            <p:nvPr/>
          </p:nvSpPr>
          <p:spPr bwMode="auto">
            <a:xfrm>
              <a:off x="609600" y="740939"/>
              <a:ext cx="19239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4000" b="1" dirty="0"/>
                <a:t>Contact</a:t>
              </a:r>
            </a:p>
          </p:txBody>
        </p:sp>
        <p:sp>
          <p:nvSpPr>
            <p:cNvPr id="3082" name="Text Box 11"/>
            <p:cNvSpPr txBox="1">
              <a:spLocks noChangeArrowheads="1"/>
            </p:cNvSpPr>
            <p:nvPr/>
          </p:nvSpPr>
          <p:spPr bwMode="auto">
            <a:xfrm>
              <a:off x="873626" y="1513602"/>
              <a:ext cx="22942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200" b="1" dirty="0">
                  <a:latin typeface="+mj-lt"/>
                </a:rPr>
                <a:t>Email : hhw0925@gmail.com</a:t>
              </a:r>
            </a:p>
          </p:txBody>
        </p:sp>
        <p:sp>
          <p:nvSpPr>
            <p:cNvPr id="3083" name="Text Box 12"/>
            <p:cNvSpPr txBox="1">
              <a:spLocks noChangeArrowheads="1"/>
            </p:cNvSpPr>
            <p:nvPr/>
          </p:nvSpPr>
          <p:spPr bwMode="auto">
            <a:xfrm>
              <a:off x="863588" y="1807875"/>
              <a:ext cx="31085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200" b="1" dirty="0">
                  <a:latin typeface="+mj-lt"/>
                </a:rPr>
                <a:t>GitHub : https://github.com/hanwoolsky</a:t>
              </a:r>
            </a:p>
          </p:txBody>
        </p:sp>
        <p:sp>
          <p:nvSpPr>
            <p:cNvPr id="16" name="Text Box 3">
              <a:extLst>
                <a:ext uri="{FF2B5EF4-FFF2-40B4-BE49-F238E27FC236}">
                  <a16:creationId xmlns:a16="http://schemas.microsoft.com/office/drawing/2014/main" id="{9118F193-F86C-4C80-8A60-3C2E818B2C28}"/>
                </a:ext>
              </a:extLst>
            </p:cNvPr>
            <p:cNvSpPr txBox="1">
              <a:spLocks noChangeArrowheads="1"/>
            </p:cNvSpPr>
            <p:nvPr/>
          </p:nvSpPr>
          <p:spPr bwMode="auto">
            <a:xfrm>
              <a:off x="609600" y="3182508"/>
              <a:ext cx="2436886"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cs typeface="Times" panose="02020603050405020304" pitchFamily="18" charset="0"/>
                </a:rPr>
                <a:t>Education</a:t>
              </a:r>
            </a:p>
          </p:txBody>
        </p:sp>
        <p:sp>
          <p:nvSpPr>
            <p:cNvPr id="17" name="Text Box 6">
              <a:extLst>
                <a:ext uri="{FF2B5EF4-FFF2-40B4-BE49-F238E27FC236}">
                  <a16:creationId xmlns:a16="http://schemas.microsoft.com/office/drawing/2014/main" id="{36CB9FD2-1DEB-48B7-B948-8DE4A834F7E3}"/>
                </a:ext>
              </a:extLst>
            </p:cNvPr>
            <p:cNvSpPr txBox="1">
              <a:spLocks noChangeArrowheads="1"/>
            </p:cNvSpPr>
            <p:nvPr/>
          </p:nvSpPr>
          <p:spPr bwMode="auto">
            <a:xfrm>
              <a:off x="863588" y="2831269"/>
              <a:ext cx="1905000"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latin typeface="Arial" panose="020B0604020202020204" pitchFamily="34" charset="0"/>
                </a:rPr>
                <a:t>Computer Graphics, AI</a:t>
              </a:r>
            </a:p>
          </p:txBody>
        </p:sp>
      </p:grpSp>
    </p:spTree>
    <p:extLst>
      <p:ext uri="{BB962C8B-B14F-4D97-AF65-F5344CB8AC3E}">
        <p14:creationId xmlns:p14="http://schemas.microsoft.com/office/powerpoint/2010/main" val="176565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224EB80C-103B-4290-B08B-B13C1C886065}"/>
              </a:ext>
            </a:extLst>
          </p:cNvPr>
          <p:cNvGrpSpPr/>
          <p:nvPr/>
        </p:nvGrpSpPr>
        <p:grpSpPr>
          <a:xfrm>
            <a:off x="4762" y="0"/>
            <a:ext cx="9139238" cy="6843409"/>
            <a:chOff x="15875" y="16178"/>
            <a:chExt cx="9139238" cy="6843409"/>
          </a:xfrm>
        </p:grpSpPr>
        <p:pic>
          <p:nvPicPr>
            <p:cNvPr id="11" name="Picture 9" descr="newspaper1">
              <a:extLst>
                <a:ext uri="{FF2B5EF4-FFF2-40B4-BE49-F238E27FC236}">
                  <a16:creationId xmlns:a16="http://schemas.microsoft.com/office/drawing/2014/main" id="{0BF6498C-9167-4C5B-84EC-6D4784AAEC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490"/>
            <a:stretch/>
          </p:blipFill>
          <p:spPr bwMode="auto">
            <a:xfrm>
              <a:off x="15875" y="16178"/>
              <a:ext cx="9139238" cy="228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9" descr="newspaper1"/>
            <p:cNvPicPr>
              <a:picLocks noChangeAspect="1" noChangeArrowheads="1"/>
            </p:cNvPicPr>
            <p:nvPr/>
          </p:nvPicPr>
          <p:blipFill rotWithShape="1">
            <a:blip r:embed="rId3">
              <a:extLst>
                <a:ext uri="{28A0092B-C50C-407E-A947-70E740481C1C}">
                  <a14:useLocalDpi xmlns:a14="http://schemas.microsoft.com/office/drawing/2010/main" val="0"/>
                </a:ext>
              </a:extLst>
            </a:blip>
            <a:srcRect t="33490"/>
            <a:stretch/>
          </p:blipFill>
          <p:spPr bwMode="auto">
            <a:xfrm>
              <a:off x="15875" y="2297314"/>
              <a:ext cx="9139238" cy="456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5" name="Text Box 3"/>
          <p:cNvSpPr txBox="1">
            <a:spLocks noChangeArrowheads="1"/>
          </p:cNvSpPr>
          <p:nvPr/>
        </p:nvSpPr>
        <p:spPr bwMode="auto">
          <a:xfrm>
            <a:off x="609600" y="2286935"/>
            <a:ext cx="297870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solidFill>
                  <a:srgbClr val="4C4C4C"/>
                </a:solidFill>
                <a:cs typeface="Times" panose="02020603050405020304" pitchFamily="18" charset="0"/>
              </a:rPr>
              <a:t>Certification</a:t>
            </a:r>
            <a:endParaRPr lang="en-US" altLang="en-US" sz="4000" b="1" dirty="0">
              <a:cs typeface="Times" panose="02020603050405020304" pitchFamily="18" charset="0"/>
            </a:endParaRPr>
          </a:p>
        </p:txBody>
      </p:sp>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3078" name="Text Box 6"/>
          <p:cNvSpPr txBox="1">
            <a:spLocks noChangeArrowheads="1"/>
          </p:cNvSpPr>
          <p:nvPr/>
        </p:nvSpPr>
        <p:spPr bwMode="auto">
          <a:xfrm>
            <a:off x="609600" y="2971800"/>
            <a:ext cx="6172200" cy="1569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solidFill>
                  <a:srgbClr val="FF6666"/>
                </a:solidFill>
                <a:latin typeface="Arial" panose="020B0604020202020204" pitchFamily="34" charset="0"/>
              </a:rPr>
              <a:t>Lorem Ipsum</a:t>
            </a:r>
            <a:r>
              <a:rPr lang="en-US" altLang="en-US" sz="1200" dirty="0">
                <a:solidFill>
                  <a:srgbClr val="4C4C4C"/>
                </a:solidFill>
                <a:latin typeface="Arial" panose="020B0604020202020204" pitchFamily="34" charset="0"/>
              </a:rPr>
              <a:t> 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Lorem </a:t>
            </a:r>
            <a:r>
              <a:rPr lang="en-US" altLang="en-US" sz="1200" dirty="0" err="1">
                <a:solidFill>
                  <a:srgbClr val="4C4C4C"/>
                </a:solidFill>
                <a:latin typeface="Arial" panose="020B0604020202020204" pitchFamily="34" charset="0"/>
              </a:rPr>
              <a:t>volumus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blandit</a:t>
            </a:r>
            <a:r>
              <a:rPr lang="en-US" altLang="en-US" sz="1200" dirty="0">
                <a:solidFill>
                  <a:srgbClr val="4C4C4C"/>
                </a:solidFill>
                <a:latin typeface="Arial" panose="020B0604020202020204" pitchFamily="34" charset="0"/>
              </a:rPr>
              <a:t> cu </a:t>
            </a:r>
            <a:r>
              <a:rPr lang="en-US" altLang="en-US" sz="1200" dirty="0" err="1">
                <a:solidFill>
                  <a:srgbClr val="4C4C4C"/>
                </a:solidFill>
                <a:latin typeface="Arial" panose="020B0604020202020204" pitchFamily="34" charset="0"/>
              </a:rPr>
              <a:t>has.Sit</a:t>
            </a:r>
            <a:r>
              <a:rPr lang="en-US" altLang="en-US" sz="1200" dirty="0">
                <a:solidFill>
                  <a:srgbClr val="4C4C4C"/>
                </a:solidFill>
                <a:latin typeface="Arial" panose="020B0604020202020204" pitchFamily="34" charset="0"/>
              </a:rPr>
              <a:t> cu alia </a:t>
            </a:r>
            <a:r>
              <a:rPr lang="en-US" altLang="en-US" sz="1200" dirty="0" err="1">
                <a:solidFill>
                  <a:srgbClr val="4C4C4C"/>
                </a:solidFill>
                <a:latin typeface="Arial" panose="020B0604020202020204" pitchFamily="34" charset="0"/>
              </a:rPr>
              <a:t>porro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fuisset</a:t>
            </a:r>
            <a:r>
              <a:rPr lang="en-US" altLang="en-US" sz="1200" dirty="0">
                <a:solidFill>
                  <a:srgbClr val="4C4C4C"/>
                </a:solidFill>
                <a:latin typeface="Arial" panose="020B0604020202020204" pitchFamily="34" charset="0"/>
              </a:rPr>
              <a:t>.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Mei </a:t>
            </a:r>
            <a:r>
              <a:rPr lang="en-US" altLang="en-US" sz="1200" dirty="0" err="1">
                <a:solidFill>
                  <a:srgbClr val="4C4C4C"/>
                </a:solidFill>
                <a:latin typeface="Arial" panose="020B0604020202020204" pitchFamily="34" charset="0"/>
              </a:rPr>
              <a:t>eu</a:t>
            </a:r>
            <a:r>
              <a:rPr lang="en-US" altLang="en-US" sz="1200" dirty="0">
                <a:solidFill>
                  <a:srgbClr val="4C4C4C"/>
                </a:solidFill>
                <a:latin typeface="Arial" panose="020B0604020202020204" pitchFamily="34" charset="0"/>
              </a:rPr>
              <a:t> ubique altera </a:t>
            </a:r>
            <a:r>
              <a:rPr lang="en-US" altLang="en-US" sz="1200" dirty="0" err="1">
                <a:solidFill>
                  <a:srgbClr val="4C4C4C"/>
                </a:solidFill>
                <a:latin typeface="Arial" panose="020B0604020202020204" pitchFamily="34" charset="0"/>
              </a:rPr>
              <a:t>senserit</a:t>
            </a:r>
            <a:r>
              <a:rPr lang="en-US" altLang="en-US" sz="1200" dirty="0">
                <a:solidFill>
                  <a:srgbClr val="4C4C4C"/>
                </a:solidFill>
                <a:latin typeface="Arial" panose="020B0604020202020204" pitchFamily="34" charset="0"/>
              </a:rPr>
              <a:t>, consul </a:t>
            </a:r>
            <a:r>
              <a:rPr lang="en-US" altLang="en-US" sz="1200" dirty="0" err="1">
                <a:solidFill>
                  <a:srgbClr val="4C4C4C"/>
                </a:solidFill>
                <a:latin typeface="Arial" panose="020B0604020202020204" pitchFamily="34" charset="0"/>
              </a:rPr>
              <a:t>eripuit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accusata</a:t>
            </a:r>
            <a:r>
              <a:rPr lang="en-US" altLang="en-US" sz="1200" dirty="0">
                <a:solidFill>
                  <a:srgbClr val="4C4C4C"/>
                </a:solidFill>
                <a:latin typeface="Arial" panose="020B0604020202020204" pitchFamily="34" charset="0"/>
              </a:rPr>
              <a:t> has ne. </a:t>
            </a:r>
          </a:p>
          <a:p>
            <a:pPr>
              <a:spcBef>
                <a:spcPct val="50000"/>
              </a:spcBef>
            </a:pPr>
            <a:r>
              <a:rPr lang="en-US" altLang="en-US" sz="1200" dirty="0">
                <a:solidFill>
                  <a:srgbClr val="4C4C4C"/>
                </a:solidFill>
                <a:latin typeface="Arial" panose="020B0604020202020204" pitchFamily="34" charset="0"/>
              </a:rPr>
              <a:t>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a:t>
            </a:r>
          </a:p>
        </p:txBody>
      </p:sp>
      <p:sp>
        <p:nvSpPr>
          <p:cNvPr id="3079" name="Text Box 7"/>
          <p:cNvSpPr txBox="1">
            <a:spLocks noChangeArrowheads="1"/>
          </p:cNvSpPr>
          <p:nvPr/>
        </p:nvSpPr>
        <p:spPr bwMode="auto">
          <a:xfrm>
            <a:off x="609600" y="4626160"/>
            <a:ext cx="6016114" cy="1200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dirty="0">
                <a:solidFill>
                  <a:srgbClr val="4C4C4C"/>
                </a:solidFill>
                <a:latin typeface="Arial" panose="020B0604020202020204" pitchFamily="34" charset="0"/>
              </a:rPr>
              <a:t>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Lorem </a:t>
            </a:r>
            <a:r>
              <a:rPr lang="en-US" altLang="en-US" sz="1200" dirty="0" err="1">
                <a:solidFill>
                  <a:srgbClr val="4C4C4C"/>
                </a:solidFill>
                <a:latin typeface="Arial" panose="020B0604020202020204" pitchFamily="34" charset="0"/>
              </a:rPr>
              <a:t>volumus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blandit</a:t>
            </a:r>
            <a:r>
              <a:rPr lang="en-US" altLang="en-US" sz="1200" dirty="0">
                <a:solidFill>
                  <a:srgbClr val="4C4C4C"/>
                </a:solidFill>
                <a:latin typeface="Arial" panose="020B0604020202020204" pitchFamily="34" charset="0"/>
              </a:rPr>
              <a:t> cu </a:t>
            </a:r>
            <a:r>
              <a:rPr lang="en-US" altLang="en-US" sz="1200" dirty="0" err="1">
                <a:solidFill>
                  <a:srgbClr val="4C4C4C"/>
                </a:solidFill>
                <a:latin typeface="Arial" panose="020B0604020202020204" pitchFamily="34" charset="0"/>
              </a:rPr>
              <a:t>has.Sit</a:t>
            </a:r>
            <a:r>
              <a:rPr lang="en-US" altLang="en-US" sz="1200" dirty="0">
                <a:solidFill>
                  <a:srgbClr val="4C4C4C"/>
                </a:solidFill>
                <a:latin typeface="Arial" panose="020B0604020202020204" pitchFamily="34" charset="0"/>
              </a:rPr>
              <a:t> cu alia </a:t>
            </a:r>
            <a:r>
              <a:rPr lang="en-US" altLang="en-US" sz="1200" dirty="0" err="1">
                <a:solidFill>
                  <a:srgbClr val="4C4C4C"/>
                </a:solidFill>
                <a:latin typeface="Arial" panose="020B0604020202020204" pitchFamily="34" charset="0"/>
              </a:rPr>
              <a:t>porro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fuisset</a:t>
            </a:r>
            <a:r>
              <a:rPr lang="en-US" altLang="en-US" sz="1200" dirty="0">
                <a:solidFill>
                  <a:srgbClr val="4C4C4C"/>
                </a:solidFill>
                <a:latin typeface="Arial" panose="020B0604020202020204" pitchFamily="34" charset="0"/>
              </a:rPr>
              <a:t>.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Mei </a:t>
            </a:r>
            <a:r>
              <a:rPr lang="en-US" altLang="en-US" sz="1200" dirty="0" err="1">
                <a:solidFill>
                  <a:srgbClr val="4C4C4C"/>
                </a:solidFill>
                <a:latin typeface="Arial" panose="020B0604020202020204" pitchFamily="34" charset="0"/>
              </a:rPr>
              <a:t>eu</a:t>
            </a:r>
            <a:r>
              <a:rPr lang="en-US" altLang="en-US" sz="1200" dirty="0">
                <a:solidFill>
                  <a:srgbClr val="4C4C4C"/>
                </a:solidFill>
                <a:latin typeface="Arial" panose="020B0604020202020204" pitchFamily="34" charset="0"/>
              </a:rPr>
              <a:t> ubique altera </a:t>
            </a:r>
            <a:r>
              <a:rPr lang="en-US" altLang="en-US" sz="1200" dirty="0" err="1">
                <a:solidFill>
                  <a:srgbClr val="4C4C4C"/>
                </a:solidFill>
                <a:latin typeface="Arial" panose="020B0604020202020204" pitchFamily="34" charset="0"/>
              </a:rPr>
              <a:t>senserit</a:t>
            </a:r>
            <a:r>
              <a:rPr lang="en-US" altLang="en-US" sz="1200" dirty="0">
                <a:solidFill>
                  <a:srgbClr val="4C4C4C"/>
                </a:solidFill>
                <a:latin typeface="Arial" panose="020B0604020202020204" pitchFamily="34" charset="0"/>
              </a:rPr>
              <a:t>, consul </a:t>
            </a:r>
            <a:r>
              <a:rPr lang="en-US" altLang="en-US" sz="1200" dirty="0" err="1">
                <a:solidFill>
                  <a:srgbClr val="4C4C4C"/>
                </a:solidFill>
                <a:latin typeface="Arial" panose="020B0604020202020204" pitchFamily="34" charset="0"/>
              </a:rPr>
              <a:t>eripuit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accusata</a:t>
            </a:r>
            <a:r>
              <a:rPr lang="en-US" altLang="en-US" sz="1200" dirty="0">
                <a:solidFill>
                  <a:srgbClr val="4C4C4C"/>
                </a:solidFill>
                <a:latin typeface="Arial" panose="020B0604020202020204" pitchFamily="34" charset="0"/>
              </a:rPr>
              <a:t> has ne.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a:t>
            </a:r>
          </a:p>
        </p:txBody>
      </p:sp>
      <p:sp>
        <p:nvSpPr>
          <p:cNvPr id="13" name="Text Box 3">
            <a:extLst>
              <a:ext uri="{FF2B5EF4-FFF2-40B4-BE49-F238E27FC236}">
                <a16:creationId xmlns:a16="http://schemas.microsoft.com/office/drawing/2014/main" id="{254739FE-7FA2-4BD4-85DF-7746B6DDA60F}"/>
              </a:ext>
            </a:extLst>
          </p:cNvPr>
          <p:cNvSpPr txBox="1">
            <a:spLocks noChangeArrowheads="1"/>
          </p:cNvSpPr>
          <p:nvPr/>
        </p:nvSpPr>
        <p:spPr bwMode="auto">
          <a:xfrm>
            <a:off x="596663" y="1028795"/>
            <a:ext cx="208775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solidFill>
                  <a:srgbClr val="4C4C4C"/>
                </a:solidFill>
                <a:cs typeface="Times" panose="02020603050405020304" pitchFamily="18" charset="0"/>
              </a:rPr>
              <a:t>Interests</a:t>
            </a:r>
            <a:endParaRPr lang="en-US" altLang="en-US" sz="4000" b="1" dirty="0">
              <a:cs typeface="Times" panose="02020603050405020304" pitchFamily="18" charset="0"/>
            </a:endParaRPr>
          </a:p>
        </p:txBody>
      </p:sp>
      <p:sp>
        <p:nvSpPr>
          <p:cNvPr id="14" name="Text Box 11">
            <a:extLst>
              <a:ext uri="{FF2B5EF4-FFF2-40B4-BE49-F238E27FC236}">
                <a16:creationId xmlns:a16="http://schemas.microsoft.com/office/drawing/2014/main" id="{DC977AA6-0C71-404E-A8D5-DD45691F218C}"/>
              </a:ext>
            </a:extLst>
          </p:cNvPr>
          <p:cNvSpPr txBox="1">
            <a:spLocks noChangeArrowheads="1"/>
          </p:cNvSpPr>
          <p:nvPr/>
        </p:nvSpPr>
        <p:spPr bwMode="auto">
          <a:xfrm>
            <a:off x="663575" y="1893888"/>
            <a:ext cx="15376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Computer Graphics</a:t>
            </a:r>
          </a:p>
        </p:txBody>
      </p:sp>
      <p:sp>
        <p:nvSpPr>
          <p:cNvPr id="15" name="Text Box 11">
            <a:extLst>
              <a:ext uri="{FF2B5EF4-FFF2-40B4-BE49-F238E27FC236}">
                <a16:creationId xmlns:a16="http://schemas.microsoft.com/office/drawing/2014/main" id="{28D5057F-8706-4FB0-800B-1DF88113CC35}"/>
              </a:ext>
            </a:extLst>
          </p:cNvPr>
          <p:cNvSpPr txBox="1">
            <a:spLocks noChangeArrowheads="1"/>
          </p:cNvSpPr>
          <p:nvPr/>
        </p:nvSpPr>
        <p:spPr bwMode="auto">
          <a:xfrm>
            <a:off x="2823141" y="1893887"/>
            <a:ext cx="142859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AI, Deep Learning</a:t>
            </a:r>
          </a:p>
        </p:txBody>
      </p:sp>
    </p:spTree>
    <p:extLst>
      <p:ext uri="{BB962C8B-B14F-4D97-AF65-F5344CB8AC3E}">
        <p14:creationId xmlns:p14="http://schemas.microsoft.com/office/powerpoint/2010/main" val="1580062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224EB80C-103B-4290-B08B-B13C1C886065}"/>
              </a:ext>
            </a:extLst>
          </p:cNvPr>
          <p:cNvGrpSpPr/>
          <p:nvPr/>
        </p:nvGrpSpPr>
        <p:grpSpPr>
          <a:xfrm>
            <a:off x="4762" y="0"/>
            <a:ext cx="9139238" cy="6843409"/>
            <a:chOff x="15875" y="16178"/>
            <a:chExt cx="9139238" cy="6843409"/>
          </a:xfrm>
        </p:grpSpPr>
        <p:pic>
          <p:nvPicPr>
            <p:cNvPr id="11" name="Picture 9" descr="newspaper1">
              <a:extLst>
                <a:ext uri="{FF2B5EF4-FFF2-40B4-BE49-F238E27FC236}">
                  <a16:creationId xmlns:a16="http://schemas.microsoft.com/office/drawing/2014/main" id="{0BF6498C-9167-4C5B-84EC-6D4784AAEC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490"/>
            <a:stretch/>
          </p:blipFill>
          <p:spPr bwMode="auto">
            <a:xfrm>
              <a:off x="15875" y="16178"/>
              <a:ext cx="9139238" cy="228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9" descr="newspaper1"/>
            <p:cNvPicPr>
              <a:picLocks noChangeAspect="1" noChangeArrowheads="1"/>
            </p:cNvPicPr>
            <p:nvPr/>
          </p:nvPicPr>
          <p:blipFill rotWithShape="1">
            <a:blip r:embed="rId3">
              <a:extLst>
                <a:ext uri="{28A0092B-C50C-407E-A947-70E740481C1C}">
                  <a14:useLocalDpi xmlns:a14="http://schemas.microsoft.com/office/drawing/2010/main" val="0"/>
                </a:ext>
              </a:extLst>
            </a:blip>
            <a:srcRect t="33490"/>
            <a:stretch/>
          </p:blipFill>
          <p:spPr bwMode="auto">
            <a:xfrm>
              <a:off x="15875" y="2297314"/>
              <a:ext cx="9139238" cy="456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5" name="Text Box 3"/>
          <p:cNvSpPr txBox="1">
            <a:spLocks noChangeArrowheads="1"/>
          </p:cNvSpPr>
          <p:nvPr/>
        </p:nvSpPr>
        <p:spPr bwMode="auto">
          <a:xfrm>
            <a:off x="609600" y="2286935"/>
            <a:ext cx="297870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solidFill>
                  <a:srgbClr val="4C4C4C"/>
                </a:solidFill>
                <a:cs typeface="Times" panose="02020603050405020304" pitchFamily="18" charset="0"/>
              </a:rPr>
              <a:t>Certification</a:t>
            </a:r>
            <a:endParaRPr lang="en-US" altLang="en-US" sz="4000" b="1" dirty="0">
              <a:cs typeface="Times" panose="02020603050405020304" pitchFamily="18" charset="0"/>
            </a:endParaRPr>
          </a:p>
        </p:txBody>
      </p:sp>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3078" name="Text Box 6"/>
          <p:cNvSpPr txBox="1">
            <a:spLocks noChangeArrowheads="1"/>
          </p:cNvSpPr>
          <p:nvPr/>
        </p:nvSpPr>
        <p:spPr bwMode="auto">
          <a:xfrm>
            <a:off x="609600" y="2971800"/>
            <a:ext cx="6172200" cy="1569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solidFill>
                  <a:srgbClr val="FF6666"/>
                </a:solidFill>
                <a:latin typeface="Arial" panose="020B0604020202020204" pitchFamily="34" charset="0"/>
              </a:rPr>
              <a:t>Lorem Ipsum</a:t>
            </a:r>
            <a:r>
              <a:rPr lang="en-US" altLang="en-US" sz="1200" dirty="0">
                <a:solidFill>
                  <a:srgbClr val="4C4C4C"/>
                </a:solidFill>
                <a:latin typeface="Arial" panose="020B0604020202020204" pitchFamily="34" charset="0"/>
              </a:rPr>
              <a:t> 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Lorem </a:t>
            </a:r>
            <a:r>
              <a:rPr lang="en-US" altLang="en-US" sz="1200" dirty="0" err="1">
                <a:solidFill>
                  <a:srgbClr val="4C4C4C"/>
                </a:solidFill>
                <a:latin typeface="Arial" panose="020B0604020202020204" pitchFamily="34" charset="0"/>
              </a:rPr>
              <a:t>volumus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blandit</a:t>
            </a:r>
            <a:r>
              <a:rPr lang="en-US" altLang="en-US" sz="1200" dirty="0">
                <a:solidFill>
                  <a:srgbClr val="4C4C4C"/>
                </a:solidFill>
                <a:latin typeface="Arial" panose="020B0604020202020204" pitchFamily="34" charset="0"/>
              </a:rPr>
              <a:t> cu </a:t>
            </a:r>
            <a:r>
              <a:rPr lang="en-US" altLang="en-US" sz="1200" dirty="0" err="1">
                <a:solidFill>
                  <a:srgbClr val="4C4C4C"/>
                </a:solidFill>
                <a:latin typeface="Arial" panose="020B0604020202020204" pitchFamily="34" charset="0"/>
              </a:rPr>
              <a:t>has.Sit</a:t>
            </a:r>
            <a:r>
              <a:rPr lang="en-US" altLang="en-US" sz="1200" dirty="0">
                <a:solidFill>
                  <a:srgbClr val="4C4C4C"/>
                </a:solidFill>
                <a:latin typeface="Arial" panose="020B0604020202020204" pitchFamily="34" charset="0"/>
              </a:rPr>
              <a:t> cu alia </a:t>
            </a:r>
            <a:r>
              <a:rPr lang="en-US" altLang="en-US" sz="1200" dirty="0" err="1">
                <a:solidFill>
                  <a:srgbClr val="4C4C4C"/>
                </a:solidFill>
                <a:latin typeface="Arial" panose="020B0604020202020204" pitchFamily="34" charset="0"/>
              </a:rPr>
              <a:t>porro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fuisset</a:t>
            </a:r>
            <a:r>
              <a:rPr lang="en-US" altLang="en-US" sz="1200" dirty="0">
                <a:solidFill>
                  <a:srgbClr val="4C4C4C"/>
                </a:solidFill>
                <a:latin typeface="Arial" panose="020B0604020202020204" pitchFamily="34" charset="0"/>
              </a:rPr>
              <a:t>.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Mei </a:t>
            </a:r>
            <a:r>
              <a:rPr lang="en-US" altLang="en-US" sz="1200" dirty="0" err="1">
                <a:solidFill>
                  <a:srgbClr val="4C4C4C"/>
                </a:solidFill>
                <a:latin typeface="Arial" panose="020B0604020202020204" pitchFamily="34" charset="0"/>
              </a:rPr>
              <a:t>eu</a:t>
            </a:r>
            <a:r>
              <a:rPr lang="en-US" altLang="en-US" sz="1200" dirty="0">
                <a:solidFill>
                  <a:srgbClr val="4C4C4C"/>
                </a:solidFill>
                <a:latin typeface="Arial" panose="020B0604020202020204" pitchFamily="34" charset="0"/>
              </a:rPr>
              <a:t> ubique altera </a:t>
            </a:r>
            <a:r>
              <a:rPr lang="en-US" altLang="en-US" sz="1200" dirty="0" err="1">
                <a:solidFill>
                  <a:srgbClr val="4C4C4C"/>
                </a:solidFill>
                <a:latin typeface="Arial" panose="020B0604020202020204" pitchFamily="34" charset="0"/>
              </a:rPr>
              <a:t>senserit</a:t>
            </a:r>
            <a:r>
              <a:rPr lang="en-US" altLang="en-US" sz="1200" dirty="0">
                <a:solidFill>
                  <a:srgbClr val="4C4C4C"/>
                </a:solidFill>
                <a:latin typeface="Arial" panose="020B0604020202020204" pitchFamily="34" charset="0"/>
              </a:rPr>
              <a:t>, consul </a:t>
            </a:r>
            <a:r>
              <a:rPr lang="en-US" altLang="en-US" sz="1200" dirty="0" err="1">
                <a:solidFill>
                  <a:srgbClr val="4C4C4C"/>
                </a:solidFill>
                <a:latin typeface="Arial" panose="020B0604020202020204" pitchFamily="34" charset="0"/>
              </a:rPr>
              <a:t>eripuit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accusata</a:t>
            </a:r>
            <a:r>
              <a:rPr lang="en-US" altLang="en-US" sz="1200" dirty="0">
                <a:solidFill>
                  <a:srgbClr val="4C4C4C"/>
                </a:solidFill>
                <a:latin typeface="Arial" panose="020B0604020202020204" pitchFamily="34" charset="0"/>
              </a:rPr>
              <a:t> has ne. </a:t>
            </a:r>
          </a:p>
          <a:p>
            <a:pPr>
              <a:spcBef>
                <a:spcPct val="50000"/>
              </a:spcBef>
            </a:pPr>
            <a:r>
              <a:rPr lang="en-US" altLang="en-US" sz="1200" dirty="0">
                <a:solidFill>
                  <a:srgbClr val="4C4C4C"/>
                </a:solidFill>
                <a:latin typeface="Arial" panose="020B0604020202020204" pitchFamily="34" charset="0"/>
              </a:rPr>
              <a:t>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a:t>
            </a:r>
          </a:p>
        </p:txBody>
      </p:sp>
      <p:sp>
        <p:nvSpPr>
          <p:cNvPr id="3079" name="Text Box 7"/>
          <p:cNvSpPr txBox="1">
            <a:spLocks noChangeArrowheads="1"/>
          </p:cNvSpPr>
          <p:nvPr/>
        </p:nvSpPr>
        <p:spPr bwMode="auto">
          <a:xfrm>
            <a:off x="609600" y="4626160"/>
            <a:ext cx="6016114" cy="1200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dirty="0">
                <a:solidFill>
                  <a:srgbClr val="4C4C4C"/>
                </a:solidFill>
                <a:latin typeface="Arial" panose="020B0604020202020204" pitchFamily="34" charset="0"/>
              </a:rPr>
              <a:t>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Lorem </a:t>
            </a:r>
            <a:r>
              <a:rPr lang="en-US" altLang="en-US" sz="1200" dirty="0" err="1">
                <a:solidFill>
                  <a:srgbClr val="4C4C4C"/>
                </a:solidFill>
                <a:latin typeface="Arial" panose="020B0604020202020204" pitchFamily="34" charset="0"/>
              </a:rPr>
              <a:t>volumus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blandit</a:t>
            </a:r>
            <a:r>
              <a:rPr lang="en-US" altLang="en-US" sz="1200" dirty="0">
                <a:solidFill>
                  <a:srgbClr val="4C4C4C"/>
                </a:solidFill>
                <a:latin typeface="Arial" panose="020B0604020202020204" pitchFamily="34" charset="0"/>
              </a:rPr>
              <a:t> cu </a:t>
            </a:r>
            <a:r>
              <a:rPr lang="en-US" altLang="en-US" sz="1200" dirty="0" err="1">
                <a:solidFill>
                  <a:srgbClr val="4C4C4C"/>
                </a:solidFill>
                <a:latin typeface="Arial" panose="020B0604020202020204" pitchFamily="34" charset="0"/>
              </a:rPr>
              <a:t>has.Sit</a:t>
            </a:r>
            <a:r>
              <a:rPr lang="en-US" altLang="en-US" sz="1200" dirty="0">
                <a:solidFill>
                  <a:srgbClr val="4C4C4C"/>
                </a:solidFill>
                <a:latin typeface="Arial" panose="020B0604020202020204" pitchFamily="34" charset="0"/>
              </a:rPr>
              <a:t> cu alia </a:t>
            </a:r>
            <a:r>
              <a:rPr lang="en-US" altLang="en-US" sz="1200" dirty="0" err="1">
                <a:solidFill>
                  <a:srgbClr val="4C4C4C"/>
                </a:solidFill>
                <a:latin typeface="Arial" panose="020B0604020202020204" pitchFamily="34" charset="0"/>
              </a:rPr>
              <a:t>porro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fuisset</a:t>
            </a:r>
            <a:r>
              <a:rPr lang="en-US" altLang="en-US" sz="1200" dirty="0">
                <a:solidFill>
                  <a:srgbClr val="4C4C4C"/>
                </a:solidFill>
                <a:latin typeface="Arial" panose="020B0604020202020204" pitchFamily="34" charset="0"/>
              </a:rPr>
              <a:t>.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Mei </a:t>
            </a:r>
            <a:r>
              <a:rPr lang="en-US" altLang="en-US" sz="1200" dirty="0" err="1">
                <a:solidFill>
                  <a:srgbClr val="4C4C4C"/>
                </a:solidFill>
                <a:latin typeface="Arial" panose="020B0604020202020204" pitchFamily="34" charset="0"/>
              </a:rPr>
              <a:t>eu</a:t>
            </a:r>
            <a:r>
              <a:rPr lang="en-US" altLang="en-US" sz="1200" dirty="0">
                <a:solidFill>
                  <a:srgbClr val="4C4C4C"/>
                </a:solidFill>
                <a:latin typeface="Arial" panose="020B0604020202020204" pitchFamily="34" charset="0"/>
              </a:rPr>
              <a:t> ubique altera </a:t>
            </a:r>
            <a:r>
              <a:rPr lang="en-US" altLang="en-US" sz="1200" dirty="0" err="1">
                <a:solidFill>
                  <a:srgbClr val="4C4C4C"/>
                </a:solidFill>
                <a:latin typeface="Arial" panose="020B0604020202020204" pitchFamily="34" charset="0"/>
              </a:rPr>
              <a:t>senserit</a:t>
            </a:r>
            <a:r>
              <a:rPr lang="en-US" altLang="en-US" sz="1200" dirty="0">
                <a:solidFill>
                  <a:srgbClr val="4C4C4C"/>
                </a:solidFill>
                <a:latin typeface="Arial" panose="020B0604020202020204" pitchFamily="34" charset="0"/>
              </a:rPr>
              <a:t>, consul </a:t>
            </a:r>
            <a:r>
              <a:rPr lang="en-US" altLang="en-US" sz="1200" dirty="0" err="1">
                <a:solidFill>
                  <a:srgbClr val="4C4C4C"/>
                </a:solidFill>
                <a:latin typeface="Arial" panose="020B0604020202020204" pitchFamily="34" charset="0"/>
              </a:rPr>
              <a:t>eripuit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accusata</a:t>
            </a:r>
            <a:r>
              <a:rPr lang="en-US" altLang="en-US" sz="1200" dirty="0">
                <a:solidFill>
                  <a:srgbClr val="4C4C4C"/>
                </a:solidFill>
                <a:latin typeface="Arial" panose="020B0604020202020204" pitchFamily="34" charset="0"/>
              </a:rPr>
              <a:t> has ne.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a:t>
            </a:r>
          </a:p>
        </p:txBody>
      </p:sp>
      <p:sp>
        <p:nvSpPr>
          <p:cNvPr id="13" name="Text Box 3">
            <a:extLst>
              <a:ext uri="{FF2B5EF4-FFF2-40B4-BE49-F238E27FC236}">
                <a16:creationId xmlns:a16="http://schemas.microsoft.com/office/drawing/2014/main" id="{254739FE-7FA2-4BD4-85DF-7746B6DDA60F}"/>
              </a:ext>
            </a:extLst>
          </p:cNvPr>
          <p:cNvSpPr txBox="1">
            <a:spLocks noChangeArrowheads="1"/>
          </p:cNvSpPr>
          <p:nvPr/>
        </p:nvSpPr>
        <p:spPr bwMode="auto">
          <a:xfrm>
            <a:off x="596663" y="1028795"/>
            <a:ext cx="208775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solidFill>
                  <a:srgbClr val="4C4C4C"/>
                </a:solidFill>
                <a:cs typeface="Times" panose="02020603050405020304" pitchFamily="18" charset="0"/>
              </a:rPr>
              <a:t>Interests</a:t>
            </a:r>
            <a:endParaRPr lang="en-US" altLang="en-US" sz="4000" b="1" dirty="0">
              <a:cs typeface="Times" panose="02020603050405020304" pitchFamily="18" charset="0"/>
            </a:endParaRPr>
          </a:p>
        </p:txBody>
      </p:sp>
      <p:sp>
        <p:nvSpPr>
          <p:cNvPr id="14" name="Text Box 11">
            <a:extLst>
              <a:ext uri="{FF2B5EF4-FFF2-40B4-BE49-F238E27FC236}">
                <a16:creationId xmlns:a16="http://schemas.microsoft.com/office/drawing/2014/main" id="{DC977AA6-0C71-404E-A8D5-DD45691F218C}"/>
              </a:ext>
            </a:extLst>
          </p:cNvPr>
          <p:cNvSpPr txBox="1">
            <a:spLocks noChangeArrowheads="1"/>
          </p:cNvSpPr>
          <p:nvPr/>
        </p:nvSpPr>
        <p:spPr bwMode="auto">
          <a:xfrm>
            <a:off x="663575" y="1893888"/>
            <a:ext cx="15376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Computer Graphics</a:t>
            </a:r>
          </a:p>
        </p:txBody>
      </p:sp>
      <p:sp>
        <p:nvSpPr>
          <p:cNvPr id="15" name="Text Box 11">
            <a:extLst>
              <a:ext uri="{FF2B5EF4-FFF2-40B4-BE49-F238E27FC236}">
                <a16:creationId xmlns:a16="http://schemas.microsoft.com/office/drawing/2014/main" id="{28D5057F-8706-4FB0-800B-1DF88113CC35}"/>
              </a:ext>
            </a:extLst>
          </p:cNvPr>
          <p:cNvSpPr txBox="1">
            <a:spLocks noChangeArrowheads="1"/>
          </p:cNvSpPr>
          <p:nvPr/>
        </p:nvSpPr>
        <p:spPr bwMode="auto">
          <a:xfrm>
            <a:off x="2823141" y="1893887"/>
            <a:ext cx="142859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AI, Deep Learning</a:t>
            </a:r>
          </a:p>
        </p:txBody>
      </p:sp>
    </p:spTree>
    <p:extLst>
      <p:ext uri="{BB962C8B-B14F-4D97-AF65-F5344CB8AC3E}">
        <p14:creationId xmlns:p14="http://schemas.microsoft.com/office/powerpoint/2010/main" val="3932671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9" descr="newspapero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13" y="-85725"/>
            <a:ext cx="9396413" cy="702945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123" name="Text Box 3"/>
          <p:cNvSpPr txBox="1">
            <a:spLocks noChangeArrowheads="1"/>
          </p:cNvSpPr>
          <p:nvPr/>
        </p:nvSpPr>
        <p:spPr bwMode="auto">
          <a:xfrm>
            <a:off x="609600" y="2309813"/>
            <a:ext cx="81026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a:solidFill>
                  <a:srgbClr val="4C4C4C"/>
                </a:solidFill>
              </a:rPr>
              <a:t>INSERT YOUR HEADLINE HERE</a:t>
            </a:r>
            <a:endParaRPr lang="en-US" altLang="en-US" sz="4000" b="1"/>
          </a:p>
        </p:txBody>
      </p:sp>
      <p:sp>
        <p:nvSpPr>
          <p:cNvPr id="5124" name="Rectangle 4"/>
          <p:cNvSpPr>
            <a:spLocks noChangeArrowheads="1"/>
          </p:cNvSpPr>
          <p:nvPr/>
        </p:nvSpPr>
        <p:spPr bwMode="auto">
          <a:xfrm>
            <a:off x="685800" y="3048000"/>
            <a:ext cx="3733800" cy="3581400"/>
          </a:xfrm>
          <a:prstGeom prst="rect">
            <a:avLst/>
          </a:prstGeom>
          <a:solidFill>
            <a:srgbClr val="CFC6A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5125"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5126" name="Text Box 6"/>
          <p:cNvSpPr txBox="1">
            <a:spLocks noChangeArrowheads="1"/>
          </p:cNvSpPr>
          <p:nvPr/>
        </p:nvSpPr>
        <p:spPr bwMode="auto">
          <a:xfrm>
            <a:off x="4648200" y="2971800"/>
            <a:ext cx="2133600" cy="3744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a:solidFill>
                  <a:srgbClr val="4C4C4C"/>
                </a:solidFill>
              </a:rPr>
              <a:t>Lorem ipsum</a:t>
            </a:r>
            <a:r>
              <a:rPr lang="en-US" altLang="en-US" sz="1200">
                <a:solidFill>
                  <a:srgbClr val="4C4C4C"/>
                </a:solidFill>
              </a:rPr>
              <a:t> </a:t>
            </a:r>
          </a:p>
          <a:p>
            <a:pPr>
              <a:spcBef>
                <a:spcPct val="50000"/>
              </a:spcBef>
            </a:pPr>
            <a:r>
              <a:rPr lang="en-US" altLang="en-US" sz="1200">
                <a:solidFill>
                  <a:srgbClr val="4C4C4C"/>
                </a:solidFill>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endParaRPr lang="en-US" altLang="en-US" b="1">
              <a:solidFill>
                <a:srgbClr val="4383B4"/>
              </a:solidFill>
              <a:latin typeface="Arial" panose="020B0604020202020204" pitchFamily="34" charset="0"/>
            </a:endParaRPr>
          </a:p>
        </p:txBody>
      </p:sp>
      <p:sp>
        <p:nvSpPr>
          <p:cNvPr id="5127" name="Text Box 7"/>
          <p:cNvSpPr txBox="1">
            <a:spLocks noChangeArrowheads="1"/>
          </p:cNvSpPr>
          <p:nvPr/>
        </p:nvSpPr>
        <p:spPr bwMode="auto">
          <a:xfrm>
            <a:off x="6705600" y="3036888"/>
            <a:ext cx="2133600" cy="3287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p>
        </p:txBody>
      </p:sp>
      <p:pic>
        <p:nvPicPr>
          <p:cNvPr id="5128"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3187700"/>
            <a:ext cx="3168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9" descr="newspap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84138"/>
            <a:ext cx="9393238" cy="702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 Box 3"/>
          <p:cNvSpPr txBox="1">
            <a:spLocks noChangeArrowheads="1"/>
          </p:cNvSpPr>
          <p:nvPr/>
        </p:nvSpPr>
        <p:spPr bwMode="auto">
          <a:xfrm>
            <a:off x="609600" y="2309813"/>
            <a:ext cx="81026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a:solidFill>
                  <a:srgbClr val="4C4C4C"/>
                </a:solidFill>
              </a:rPr>
              <a:t>INSERT YOUR HEADLINE HERE</a:t>
            </a:r>
            <a:endParaRPr lang="en-US" altLang="en-US" sz="4000" b="1"/>
          </a:p>
        </p:txBody>
      </p:sp>
      <p:sp>
        <p:nvSpPr>
          <p:cNvPr id="7172" name="Rectangle 4"/>
          <p:cNvSpPr>
            <a:spLocks noChangeArrowheads="1"/>
          </p:cNvSpPr>
          <p:nvPr/>
        </p:nvSpPr>
        <p:spPr bwMode="auto">
          <a:xfrm>
            <a:off x="685800" y="3048000"/>
            <a:ext cx="3733800" cy="3581400"/>
          </a:xfrm>
          <a:prstGeom prst="rect">
            <a:avLst/>
          </a:prstGeom>
          <a:solidFill>
            <a:srgbClr val="CFC6A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7173"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7174" name="Text Box 6"/>
          <p:cNvSpPr txBox="1">
            <a:spLocks noChangeArrowheads="1"/>
          </p:cNvSpPr>
          <p:nvPr/>
        </p:nvSpPr>
        <p:spPr bwMode="auto">
          <a:xfrm>
            <a:off x="4648200" y="2971800"/>
            <a:ext cx="2133600" cy="3744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a:solidFill>
                  <a:srgbClr val="4C4C4C"/>
                </a:solidFill>
              </a:rPr>
              <a:t>Lorem ipsum</a:t>
            </a:r>
            <a:r>
              <a:rPr lang="en-US" altLang="en-US" sz="1200">
                <a:solidFill>
                  <a:srgbClr val="4C4C4C"/>
                </a:solidFill>
              </a:rPr>
              <a:t> </a:t>
            </a:r>
          </a:p>
          <a:p>
            <a:pPr>
              <a:spcBef>
                <a:spcPct val="50000"/>
              </a:spcBef>
            </a:pPr>
            <a:r>
              <a:rPr lang="en-US" altLang="en-US" sz="1200">
                <a:solidFill>
                  <a:srgbClr val="4C4C4C"/>
                </a:solidFill>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endParaRPr lang="en-US" altLang="en-US" b="1">
              <a:solidFill>
                <a:srgbClr val="4383B4"/>
              </a:solidFill>
              <a:latin typeface="Arial" panose="020B0604020202020204" pitchFamily="34" charset="0"/>
            </a:endParaRPr>
          </a:p>
        </p:txBody>
      </p:sp>
      <p:sp>
        <p:nvSpPr>
          <p:cNvPr id="7175" name="Text Box 7"/>
          <p:cNvSpPr txBox="1">
            <a:spLocks noChangeArrowheads="1"/>
          </p:cNvSpPr>
          <p:nvPr/>
        </p:nvSpPr>
        <p:spPr bwMode="auto">
          <a:xfrm>
            <a:off x="6705600" y="3036888"/>
            <a:ext cx="2133600" cy="3287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p>
        </p:txBody>
      </p:sp>
      <p:pic>
        <p:nvPicPr>
          <p:cNvPr id="7176"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3187700"/>
            <a:ext cx="3168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Text Box 10"/>
          <p:cNvSpPr txBox="1">
            <a:spLocks noChangeArrowheads="1"/>
          </p:cNvSpPr>
          <p:nvPr/>
        </p:nvSpPr>
        <p:spPr bwMode="auto">
          <a:xfrm>
            <a:off x="2222500" y="950913"/>
            <a:ext cx="47005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3600" b="1">
                <a:solidFill>
                  <a:srgbClr val="1C1C1C"/>
                </a:solidFill>
                <a:latin typeface="Castellar" panose="020A0402060406010301" pitchFamily="18" charset="0"/>
              </a:rPr>
              <a:t>YOUR TITLE HERE</a:t>
            </a:r>
          </a:p>
        </p:txBody>
      </p:sp>
      <p:sp>
        <p:nvSpPr>
          <p:cNvPr id="7178" name="Text Box 11"/>
          <p:cNvSpPr txBox="1">
            <a:spLocks noChangeArrowheads="1"/>
          </p:cNvSpPr>
          <p:nvPr/>
        </p:nvSpPr>
        <p:spPr bwMode="auto">
          <a:xfrm>
            <a:off x="3041650" y="1835150"/>
            <a:ext cx="306228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a:solidFill>
                  <a:srgbClr val="4C4C4C"/>
                </a:solidFill>
              </a:rPr>
              <a:t>YOUR CATCH PHRASE HERE</a:t>
            </a:r>
          </a:p>
        </p:txBody>
      </p:sp>
      <p:sp>
        <p:nvSpPr>
          <p:cNvPr id="7179" name="Text Box 12"/>
          <p:cNvSpPr txBox="1">
            <a:spLocks noChangeArrowheads="1"/>
          </p:cNvSpPr>
          <p:nvPr/>
        </p:nvSpPr>
        <p:spPr bwMode="auto">
          <a:xfrm>
            <a:off x="7559675" y="1865313"/>
            <a:ext cx="963613"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200" b="1">
                <a:solidFill>
                  <a:srgbClr val="4C4C4C"/>
                </a:solidFill>
              </a:rPr>
              <a:t>- Since 1802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0" descr="newspape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13923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rrowheads="1"/>
          </p:cNvSpPr>
          <p:nvPr/>
        </p:nvSpPr>
        <p:spPr bwMode="auto">
          <a:xfrm>
            <a:off x="239713" y="2605088"/>
            <a:ext cx="8599487" cy="671512"/>
          </a:xfrm>
          <a:prstGeom prst="rect">
            <a:avLst/>
          </a:prstGeom>
          <a:solidFill>
            <a:srgbClr val="4C4C4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3800" b="1">
                <a:solidFill>
                  <a:schemeClr val="bg1"/>
                </a:solidFill>
                <a:latin typeface="Arial Black" panose="020B0A04020102020204" pitchFamily="34" charset="0"/>
              </a:rPr>
              <a:t>INSERT YOUR HEADLINE HERE</a:t>
            </a:r>
            <a:endParaRPr lang="en-US" altLang="en-US" sz="4000" b="1"/>
          </a:p>
        </p:txBody>
      </p:sp>
      <p:sp>
        <p:nvSpPr>
          <p:cNvPr id="9220" name="Rectangle 4"/>
          <p:cNvSpPr>
            <a:spLocks noChangeArrowheads="1"/>
          </p:cNvSpPr>
          <p:nvPr/>
        </p:nvSpPr>
        <p:spPr bwMode="auto">
          <a:xfrm>
            <a:off x="228600" y="3429000"/>
            <a:ext cx="4191000" cy="3289300"/>
          </a:xfrm>
          <a:prstGeom prst="rect">
            <a:avLst/>
          </a:prstGeom>
          <a:solidFill>
            <a:srgbClr val="CFC6A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9221"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9222" name="Text Box 6"/>
          <p:cNvSpPr txBox="1">
            <a:spLocks noChangeArrowheads="1"/>
          </p:cNvSpPr>
          <p:nvPr/>
        </p:nvSpPr>
        <p:spPr bwMode="auto">
          <a:xfrm>
            <a:off x="4572000" y="3429000"/>
            <a:ext cx="2133600" cy="301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a:solidFill>
                  <a:srgbClr val="4C4C4C"/>
                </a:solidFill>
                <a:latin typeface="Arial" panose="020B0604020202020204" pitchFamily="34" charset="0"/>
              </a:rPr>
              <a:t>Lorem ipsum</a:t>
            </a:r>
            <a:r>
              <a:rPr lang="en-US" altLang="en-US" sz="1200">
                <a:solidFill>
                  <a:srgbClr val="4C4C4C"/>
                </a:solidFill>
                <a:latin typeface="Arial" panose="020B0604020202020204" pitchFamily="34" charset="0"/>
              </a:rPr>
              <a:t> </a:t>
            </a:r>
          </a:p>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a:t>
            </a:r>
            <a:endParaRPr lang="en-US" altLang="en-US" b="1">
              <a:solidFill>
                <a:srgbClr val="4383B4"/>
              </a:solidFill>
              <a:latin typeface="Arial" panose="020B0604020202020204" pitchFamily="34" charset="0"/>
            </a:endParaRPr>
          </a:p>
        </p:txBody>
      </p:sp>
      <p:sp>
        <p:nvSpPr>
          <p:cNvPr id="9223" name="Text Box 7"/>
          <p:cNvSpPr txBox="1">
            <a:spLocks noChangeArrowheads="1"/>
          </p:cNvSpPr>
          <p:nvPr/>
        </p:nvSpPr>
        <p:spPr bwMode="auto">
          <a:xfrm>
            <a:off x="6705600" y="3505200"/>
            <a:ext cx="2133600" cy="292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Ignota verterem te nam, eu cibo causae menandri vim. </a:t>
            </a:r>
            <a:endParaRPr lang="en-US" altLang="en-US" sz="1200">
              <a:solidFill>
                <a:srgbClr val="4C4C4C"/>
              </a:solidFill>
            </a:endParaRPr>
          </a:p>
        </p:txBody>
      </p:sp>
      <p:pic>
        <p:nvPicPr>
          <p:cNvPr id="9224"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 y="3557588"/>
            <a:ext cx="2911475"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Text Box 11"/>
          <p:cNvSpPr txBox="1">
            <a:spLocks noChangeArrowheads="1"/>
          </p:cNvSpPr>
          <p:nvPr/>
        </p:nvSpPr>
        <p:spPr bwMode="auto">
          <a:xfrm>
            <a:off x="231775" y="2168525"/>
            <a:ext cx="2943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b="1" i="1">
                <a:solidFill>
                  <a:srgbClr val="4C4C4C"/>
                </a:solidFill>
                <a:latin typeface="Arial" panose="020B0604020202020204" pitchFamily="34" charset="0"/>
              </a:rPr>
              <a:t>CELEBRITY NEWS AND GOSSIP</a:t>
            </a:r>
          </a:p>
        </p:txBody>
      </p:sp>
      <p:sp>
        <p:nvSpPr>
          <p:cNvPr id="9226" name="Text Box 12"/>
          <p:cNvSpPr txBox="1">
            <a:spLocks noChangeArrowheads="1"/>
          </p:cNvSpPr>
          <p:nvPr/>
        </p:nvSpPr>
        <p:spPr bwMode="auto">
          <a:xfrm>
            <a:off x="6804025" y="2168525"/>
            <a:ext cx="2033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b="1" i="1">
                <a:solidFill>
                  <a:srgbClr val="4C4C4C"/>
                </a:solidFill>
                <a:latin typeface="Arial" panose="020B0604020202020204" pitchFamily="34" charset="0"/>
              </a:rPr>
              <a:t>WORLD EXCLUSIVES</a:t>
            </a:r>
          </a:p>
        </p:txBody>
      </p:sp>
      <p:sp>
        <p:nvSpPr>
          <p:cNvPr id="9227" name="Text Box 13"/>
          <p:cNvSpPr txBox="1">
            <a:spLocks noChangeArrowheads="1"/>
          </p:cNvSpPr>
          <p:nvPr/>
        </p:nvSpPr>
        <p:spPr bwMode="auto">
          <a:xfrm>
            <a:off x="287338" y="495300"/>
            <a:ext cx="831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800" i="1">
                <a:solidFill>
                  <a:schemeClr val="bg1"/>
                </a:solidFill>
                <a:latin typeface="Tahoma" panose="020B0604030504040204" pitchFamily="34" charset="0"/>
              </a:rPr>
              <a:t>THE</a:t>
            </a:r>
          </a:p>
        </p:txBody>
      </p:sp>
      <p:sp>
        <p:nvSpPr>
          <p:cNvPr id="9228" name="Text Box 14"/>
          <p:cNvSpPr txBox="1">
            <a:spLocks noChangeArrowheads="1"/>
          </p:cNvSpPr>
          <p:nvPr/>
        </p:nvSpPr>
        <p:spPr bwMode="auto">
          <a:xfrm>
            <a:off x="287338" y="714375"/>
            <a:ext cx="6340475" cy="13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8500" b="1">
                <a:solidFill>
                  <a:schemeClr val="bg1"/>
                </a:solidFill>
                <a:latin typeface="Tahoma" panose="020B0604030504040204" pitchFamily="34" charset="0"/>
              </a:rPr>
              <a:t>SUN SHINE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newspaperpage"/>
          <p:cNvPicPr>
            <a:picLocks noChangeAspect="1" noChangeArrowheads="1"/>
          </p:cNvPicPr>
          <p:nvPr/>
        </p:nvPicPr>
        <p:blipFill>
          <a:blip r:embed="rId3">
            <a:extLst>
              <a:ext uri="{28A0092B-C50C-407E-A947-70E740481C1C}">
                <a14:useLocalDpi xmlns:a14="http://schemas.microsoft.com/office/drawing/2010/main" val="0"/>
              </a:ext>
            </a:extLst>
          </a:blip>
          <a:srcRect b="-255"/>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Line 5"/>
          <p:cNvSpPr>
            <a:spLocks noChangeShapeType="1"/>
          </p:cNvSpPr>
          <p:nvPr/>
        </p:nvSpPr>
        <p:spPr bwMode="auto">
          <a:xfrm>
            <a:off x="304800" y="4572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68" name="Line 6"/>
          <p:cNvSpPr>
            <a:spLocks noChangeShapeType="1"/>
          </p:cNvSpPr>
          <p:nvPr/>
        </p:nvSpPr>
        <p:spPr bwMode="auto">
          <a:xfrm>
            <a:off x="304800" y="4953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69" name="Line 7"/>
          <p:cNvSpPr>
            <a:spLocks noChangeShapeType="1"/>
          </p:cNvSpPr>
          <p:nvPr/>
        </p:nvSpPr>
        <p:spPr bwMode="auto">
          <a:xfrm>
            <a:off x="304800" y="10668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70" name="Text Box 8"/>
          <p:cNvSpPr txBox="1">
            <a:spLocks noChangeArrowheads="1"/>
          </p:cNvSpPr>
          <p:nvPr/>
        </p:nvSpPr>
        <p:spPr bwMode="auto">
          <a:xfrm>
            <a:off x="7696200" y="533400"/>
            <a:ext cx="11826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solidFill>
                  <a:srgbClr val="4C4C4C"/>
                </a:solidFill>
                <a:latin typeface="Arial Black" panose="020B0A04020102020204" pitchFamily="34" charset="0"/>
              </a:rPr>
              <a:t>NEWS</a:t>
            </a:r>
            <a:endParaRPr lang="en-US" altLang="en-US"/>
          </a:p>
        </p:txBody>
      </p:sp>
      <p:sp>
        <p:nvSpPr>
          <p:cNvPr id="11271" name="Line 9"/>
          <p:cNvSpPr>
            <a:spLocks noChangeShapeType="1"/>
          </p:cNvSpPr>
          <p:nvPr/>
        </p:nvSpPr>
        <p:spPr bwMode="auto">
          <a:xfrm>
            <a:off x="4572000" y="1219200"/>
            <a:ext cx="0" cy="533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72" name="Text Box 11"/>
          <p:cNvSpPr>
            <a:spLocks noGrp="1" noChangeArrowheads="1"/>
          </p:cNvSpPr>
          <p:nvPr>
            <p:ph type="title"/>
          </p:nvPr>
        </p:nvSpPr>
        <p:spPr>
          <a:xfrm>
            <a:off x="304800" y="838200"/>
            <a:ext cx="4267200" cy="1219200"/>
          </a:xfrm>
          <a:noFill/>
        </p:spPr>
        <p:txBody>
          <a:bodyPr/>
          <a:lstStyle/>
          <a:p>
            <a:pPr algn="l">
              <a:spcBef>
                <a:spcPct val="50000"/>
              </a:spcBef>
            </a:pPr>
            <a:r>
              <a:rPr lang="en-US" altLang="en-US" sz="3200" b="1">
                <a:solidFill>
                  <a:srgbClr val="4C4C4C"/>
                </a:solidFill>
              </a:rPr>
              <a:t>ARTICLE HEADLINE</a:t>
            </a:r>
            <a:endParaRPr lang="en-US" altLang="en-US" sz="2400">
              <a:solidFill>
                <a:srgbClr val="4C4C4C"/>
              </a:solidFill>
              <a:latin typeface="Times" panose="02020603050405020304" pitchFamily="18" charset="0"/>
            </a:endParaRPr>
          </a:p>
        </p:txBody>
      </p:sp>
      <p:sp>
        <p:nvSpPr>
          <p:cNvPr id="11273" name="Rectangle 12"/>
          <p:cNvSpPr>
            <a:spLocks noChangeArrowheads="1"/>
          </p:cNvSpPr>
          <p:nvPr/>
        </p:nvSpPr>
        <p:spPr bwMode="auto">
          <a:xfrm>
            <a:off x="425450" y="1765300"/>
            <a:ext cx="3841750" cy="36861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pic>
        <p:nvPicPr>
          <p:cNvPr id="11274" name="Picture 13"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05000"/>
            <a:ext cx="3259138"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5" name="Text Box 14"/>
          <p:cNvSpPr txBox="1">
            <a:spLocks noChangeArrowheads="1"/>
          </p:cNvSpPr>
          <p:nvPr/>
        </p:nvSpPr>
        <p:spPr bwMode="auto">
          <a:xfrm>
            <a:off x="4648200" y="1143000"/>
            <a:ext cx="2133600" cy="301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a:solidFill>
                  <a:srgbClr val="4C4C4C"/>
                </a:solidFill>
                <a:latin typeface="Arial" panose="020B0604020202020204" pitchFamily="34" charset="0"/>
              </a:rPr>
              <a:t>WOW NEWS</a:t>
            </a:r>
            <a:r>
              <a:rPr lang="en-US" altLang="en-US" sz="1200">
                <a:solidFill>
                  <a:srgbClr val="4C4C4C"/>
                </a:solidFill>
                <a:latin typeface="Arial" panose="020B0604020202020204" pitchFamily="34" charset="0"/>
              </a:rPr>
              <a:t> </a:t>
            </a:r>
          </a:p>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a:t>
            </a:r>
            <a:endParaRPr lang="en-US" altLang="en-US" b="1">
              <a:solidFill>
                <a:srgbClr val="4383B4"/>
              </a:solidFill>
              <a:latin typeface="Arial" panose="020B0604020202020204" pitchFamily="34" charset="0"/>
            </a:endParaRPr>
          </a:p>
        </p:txBody>
      </p:sp>
      <p:sp>
        <p:nvSpPr>
          <p:cNvPr id="11276" name="Text Box 15"/>
          <p:cNvSpPr txBox="1">
            <a:spLocks noChangeArrowheads="1"/>
          </p:cNvSpPr>
          <p:nvPr/>
        </p:nvSpPr>
        <p:spPr bwMode="auto">
          <a:xfrm>
            <a:off x="6781800" y="1219200"/>
            <a:ext cx="2133600" cy="292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Ignota verterem te nam, eu cibo causae menandri vim. </a:t>
            </a:r>
            <a:endParaRPr lang="en-US" altLang="en-US" sz="1200">
              <a:solidFill>
                <a:srgbClr val="4C4C4C"/>
              </a:solidFill>
            </a:endParaRPr>
          </a:p>
        </p:txBody>
      </p:sp>
      <p:sp>
        <p:nvSpPr>
          <p:cNvPr id="11277" name="Line 16"/>
          <p:cNvSpPr>
            <a:spLocks noChangeShapeType="1"/>
          </p:cNvSpPr>
          <p:nvPr/>
        </p:nvSpPr>
        <p:spPr bwMode="auto">
          <a:xfrm>
            <a:off x="4724400" y="4267200"/>
            <a:ext cx="403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78" name="Rectangle 20"/>
          <p:cNvSpPr>
            <a:spLocks noGrp="1" noChangeArrowheads="1"/>
          </p:cNvSpPr>
          <p:nvPr>
            <p:ph type="body" idx="1"/>
          </p:nvPr>
        </p:nvSpPr>
        <p:spPr>
          <a:xfrm>
            <a:off x="4648200" y="4343400"/>
            <a:ext cx="4191000" cy="1447800"/>
          </a:xfrm>
          <a:noFill/>
        </p:spPr>
        <p:txBody>
          <a:bodyPr/>
          <a:lstStyle/>
          <a:p>
            <a:pPr>
              <a:spcBef>
                <a:spcPct val="0"/>
              </a:spcBef>
              <a:buFontTx/>
              <a:buNone/>
            </a:pPr>
            <a:r>
              <a:rPr lang="en-US" altLang="en-US" b="1">
                <a:solidFill>
                  <a:srgbClr val="4C4C4C"/>
                </a:solidFill>
              </a:rPr>
              <a:t>ARTICLE HEADLINE</a:t>
            </a:r>
          </a:p>
        </p:txBody>
      </p:sp>
      <p:sp>
        <p:nvSpPr>
          <p:cNvPr id="11279" name="Rectangle 21"/>
          <p:cNvSpPr>
            <a:spLocks noChangeArrowheads="1"/>
          </p:cNvSpPr>
          <p:nvPr/>
        </p:nvSpPr>
        <p:spPr bwMode="auto">
          <a:xfrm>
            <a:off x="4724400" y="4953000"/>
            <a:ext cx="3962400" cy="164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Ignota verterem te nam, eu cibo causae menandri vim. </a:t>
            </a:r>
          </a:p>
        </p:txBody>
      </p:sp>
      <p:sp>
        <p:nvSpPr>
          <p:cNvPr id="11280" name="Text Box 22"/>
          <p:cNvSpPr txBox="1">
            <a:spLocks noChangeArrowheads="1"/>
          </p:cNvSpPr>
          <p:nvPr/>
        </p:nvSpPr>
        <p:spPr bwMode="auto">
          <a:xfrm>
            <a:off x="304800" y="609600"/>
            <a:ext cx="32766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600">
                <a:solidFill>
                  <a:srgbClr val="4C4C4C"/>
                </a:solidFill>
                <a:latin typeface="Arial" panose="020B0604020202020204" pitchFamily="34" charset="0"/>
              </a:rPr>
              <a:t>Date today 00/00/00</a:t>
            </a:r>
            <a:endParaRPr lang="en-US" altLang="en-US" sz="1600"/>
          </a:p>
        </p:txBody>
      </p:sp>
      <p:sp>
        <p:nvSpPr>
          <p:cNvPr id="11281" name="Rectangle 23"/>
          <p:cNvSpPr>
            <a:spLocks noChangeArrowheads="1"/>
          </p:cNvSpPr>
          <p:nvPr/>
        </p:nvSpPr>
        <p:spPr bwMode="auto">
          <a:xfrm>
            <a:off x="381000" y="5608638"/>
            <a:ext cx="3962400" cy="1096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endParaRPr lang="en-US" altLang="en-US" sz="1200">
              <a:solidFill>
                <a:srgbClr val="4C4C4C"/>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dirty="0">
              <a:latin typeface="Arial" panose="020B0604020202020204" pitchFamily="34" charset="0"/>
            </a:endParaRPr>
          </a:p>
        </p:txBody>
      </p:sp>
      <p:grpSp>
        <p:nvGrpSpPr>
          <p:cNvPr id="2" name="그룹 1">
            <a:extLst>
              <a:ext uri="{FF2B5EF4-FFF2-40B4-BE49-F238E27FC236}">
                <a16:creationId xmlns:a16="http://schemas.microsoft.com/office/drawing/2014/main" id="{DD7ECEAC-AF75-47D7-B341-2A81FD70B87E}"/>
              </a:ext>
            </a:extLst>
          </p:cNvPr>
          <p:cNvGrpSpPr/>
          <p:nvPr/>
        </p:nvGrpSpPr>
        <p:grpSpPr>
          <a:xfrm>
            <a:off x="0" y="1"/>
            <a:ext cx="9139238" cy="5445224"/>
            <a:chOff x="0" y="1"/>
            <a:chExt cx="9139238" cy="5445224"/>
          </a:xfrm>
        </p:grpSpPr>
        <p:pic>
          <p:nvPicPr>
            <p:cNvPr id="14" name="Picture 9" descr="newspaper1">
              <a:extLst>
                <a:ext uri="{FF2B5EF4-FFF2-40B4-BE49-F238E27FC236}">
                  <a16:creationId xmlns:a16="http://schemas.microsoft.com/office/drawing/2014/main" id="{CE1EBCC5-7DFC-4013-B0AA-952C9B9CFB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455"/>
            <a:stretch/>
          </p:blipFill>
          <p:spPr bwMode="auto">
            <a:xfrm>
              <a:off x="0" y="1"/>
              <a:ext cx="9139238" cy="5445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Text Box 6"/>
            <p:cNvSpPr txBox="1">
              <a:spLocks noChangeArrowheads="1"/>
            </p:cNvSpPr>
            <p:nvPr/>
          </p:nvSpPr>
          <p:spPr bwMode="auto">
            <a:xfrm>
              <a:off x="863588" y="944724"/>
              <a:ext cx="7272808" cy="216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latin typeface="Arial" panose="020B0604020202020204" pitchFamily="34" charset="0"/>
                </a:rPr>
                <a:t>Computer Graphics Laboratory, SungKyunKwan University                 </a:t>
              </a:r>
              <a:r>
                <a:rPr lang="en-US" altLang="en-US" sz="1200" u="sng" dirty="0">
                  <a:latin typeface="Arial" panose="020B0604020202020204" pitchFamily="34" charset="0"/>
                </a:rPr>
                <a:t>July 2020 – December 2020</a:t>
              </a:r>
            </a:p>
            <a:p>
              <a:pPr>
                <a:spcBef>
                  <a:spcPts val="600"/>
                </a:spcBef>
              </a:pPr>
              <a:r>
                <a:rPr lang="en-US" altLang="en-US" sz="1100" dirty="0">
                  <a:latin typeface="Arial" panose="020B0604020202020204" pitchFamily="34" charset="0"/>
                </a:rPr>
                <a:t>[Undergraduate research in the area of rendering]</a:t>
              </a:r>
            </a:p>
            <a:p>
              <a:pPr>
                <a:spcBef>
                  <a:spcPts val="600"/>
                </a:spcBef>
              </a:pPr>
              <a:r>
                <a:rPr lang="en-US" altLang="ko-KR" sz="1100" dirty="0">
                  <a:latin typeface="+mn-lt"/>
                </a:rPr>
                <a:t>Participated in writing a research paper called “Effective Parametric Veiling-Glare Rendering”, which mathematically approximates and implements the function of spreading light. </a:t>
              </a:r>
            </a:p>
            <a:p>
              <a:pPr>
                <a:spcBef>
                  <a:spcPts val="600"/>
                </a:spcBef>
              </a:pPr>
              <a:endParaRPr lang="en-US" altLang="en-US" sz="1100" dirty="0">
                <a:latin typeface="Arial" panose="020B0604020202020204" pitchFamily="34" charset="0"/>
              </a:endParaRPr>
            </a:p>
            <a:p>
              <a:pPr>
                <a:spcBef>
                  <a:spcPct val="50000"/>
                </a:spcBef>
              </a:pPr>
              <a:r>
                <a:rPr lang="en-US" altLang="en-US" sz="1200" b="1" dirty="0">
                  <a:latin typeface="Arial" panose="020B0604020202020204" pitchFamily="34" charset="0"/>
                </a:rPr>
                <a:t>Mathematics Optimization Laboratory, SungKyunKwan University      </a:t>
              </a:r>
              <a:r>
                <a:rPr lang="en-US" altLang="en-US" sz="1200" u="sng" dirty="0">
                  <a:latin typeface="Arial" panose="020B0604020202020204" pitchFamily="34" charset="0"/>
                </a:rPr>
                <a:t>January 2021 – July 2021</a:t>
              </a:r>
            </a:p>
            <a:p>
              <a:pPr>
                <a:spcBef>
                  <a:spcPts val="600"/>
                </a:spcBef>
              </a:pPr>
              <a:r>
                <a:rPr lang="en-US" altLang="en-US" sz="1200" dirty="0">
                  <a:latin typeface="Arial" panose="020B0604020202020204" pitchFamily="34" charset="0"/>
                </a:rPr>
                <a:t>[Undergraduate research in the area of optimization]</a:t>
              </a:r>
            </a:p>
            <a:p>
              <a:pPr>
                <a:spcBef>
                  <a:spcPts val="600"/>
                </a:spcBef>
              </a:pPr>
              <a:r>
                <a:rPr lang="en-US" altLang="ko-KR" sz="1200" dirty="0">
                  <a:latin typeface="+mn-lt"/>
                </a:rPr>
                <a:t>Focused on learning various method that is widely used in optimal contro such as Non-negative Matrix Factorization, Model Predictive Control, Adaptive Control.</a:t>
              </a:r>
            </a:p>
          </p:txBody>
        </p:sp>
        <p:sp>
          <p:nvSpPr>
            <p:cNvPr id="16" name="Text Box 3">
              <a:extLst>
                <a:ext uri="{FF2B5EF4-FFF2-40B4-BE49-F238E27FC236}">
                  <a16:creationId xmlns:a16="http://schemas.microsoft.com/office/drawing/2014/main" id="{9118F193-F86C-4C80-8A60-3C2E818B2C28}"/>
                </a:ext>
              </a:extLst>
            </p:cNvPr>
            <p:cNvSpPr txBox="1">
              <a:spLocks noChangeArrowheads="1"/>
            </p:cNvSpPr>
            <p:nvPr/>
          </p:nvSpPr>
          <p:spPr bwMode="auto">
            <a:xfrm>
              <a:off x="609600" y="224644"/>
              <a:ext cx="4775987"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cs typeface="Times" panose="02020603050405020304" pitchFamily="18" charset="0"/>
                </a:rPr>
                <a:t>Research Experience</a:t>
              </a:r>
            </a:p>
          </p:txBody>
        </p:sp>
        <p:sp>
          <p:nvSpPr>
            <p:cNvPr id="18" name="Text Box 3">
              <a:extLst>
                <a:ext uri="{FF2B5EF4-FFF2-40B4-BE49-F238E27FC236}">
                  <a16:creationId xmlns:a16="http://schemas.microsoft.com/office/drawing/2014/main" id="{0CBF85F0-F426-45B8-92C3-BD5B01593699}"/>
                </a:ext>
              </a:extLst>
            </p:cNvPr>
            <p:cNvSpPr txBox="1">
              <a:spLocks noChangeArrowheads="1"/>
            </p:cNvSpPr>
            <p:nvPr/>
          </p:nvSpPr>
          <p:spPr bwMode="auto">
            <a:xfrm>
              <a:off x="609600" y="3200400"/>
              <a:ext cx="453778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cs typeface="Times" panose="02020603050405020304" pitchFamily="18" charset="0"/>
                </a:rPr>
                <a:t>Honors and Awards</a:t>
              </a:r>
            </a:p>
          </p:txBody>
        </p:sp>
        <p:sp>
          <p:nvSpPr>
            <p:cNvPr id="19" name="Text Box 6">
              <a:extLst>
                <a:ext uri="{FF2B5EF4-FFF2-40B4-BE49-F238E27FC236}">
                  <a16:creationId xmlns:a16="http://schemas.microsoft.com/office/drawing/2014/main" id="{EDCE2C70-DEA8-47C0-A123-7D0A6BE6690B}"/>
                </a:ext>
              </a:extLst>
            </p:cNvPr>
            <p:cNvSpPr txBox="1">
              <a:spLocks noChangeArrowheads="1"/>
            </p:cNvSpPr>
            <p:nvPr/>
          </p:nvSpPr>
          <p:spPr bwMode="auto">
            <a:xfrm>
              <a:off x="863588" y="3908286"/>
              <a:ext cx="6098232" cy="1384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171450" indent="-171450">
                <a:spcBef>
                  <a:spcPct val="50000"/>
                </a:spcBef>
                <a:buFont typeface="Wingdings" panose="05000000000000000000" pitchFamily="2" charset="2"/>
                <a:buChar char="v"/>
              </a:pPr>
              <a:r>
                <a:rPr lang="en-US" altLang="en-US" sz="1200" b="1" dirty="0">
                  <a:latin typeface="Arial" panose="020B0604020202020204" pitchFamily="34" charset="0"/>
                </a:rPr>
                <a:t>Data Utilization Contest Award from Korea Tourism Organization, 2021</a:t>
              </a:r>
            </a:p>
            <a:p>
              <a:pPr marL="171450" indent="-171450">
                <a:spcBef>
                  <a:spcPct val="50000"/>
                </a:spcBef>
                <a:buFont typeface="Wingdings" panose="05000000000000000000" pitchFamily="2" charset="2"/>
                <a:buChar char="v"/>
              </a:pPr>
              <a:r>
                <a:rPr lang="en-US" altLang="en-US" sz="1200" b="1" dirty="0">
                  <a:latin typeface="Arial" panose="020B0604020202020204" pitchFamily="34" charset="0"/>
                </a:rPr>
                <a:t>Scholarship from KwanJeong Educational Foundation, 2020</a:t>
              </a:r>
            </a:p>
            <a:p>
              <a:pPr marL="171450" indent="-171450">
                <a:spcBef>
                  <a:spcPct val="50000"/>
                </a:spcBef>
                <a:buFont typeface="Wingdings" panose="05000000000000000000" pitchFamily="2" charset="2"/>
                <a:buChar char="v"/>
              </a:pPr>
              <a:r>
                <a:rPr lang="en-US" altLang="en-US" sz="1200" b="1" dirty="0">
                  <a:latin typeface="Arial" panose="020B0604020202020204" pitchFamily="34" charset="0"/>
                </a:rPr>
                <a:t>2</a:t>
              </a:r>
              <a:r>
                <a:rPr lang="en-US" altLang="en-US" sz="1200" b="1" baseline="30000" dirty="0">
                  <a:latin typeface="Arial" panose="020B0604020202020204" pitchFamily="34" charset="0"/>
                </a:rPr>
                <a:t>nd</a:t>
              </a:r>
              <a:r>
                <a:rPr lang="en-US" altLang="en-US" sz="1200" b="1" dirty="0">
                  <a:latin typeface="Arial" panose="020B0604020202020204" pitchFamily="34" charset="0"/>
                </a:rPr>
                <a:t> Prize in 3D Creative Modeling Competition, 2019</a:t>
              </a:r>
            </a:p>
            <a:p>
              <a:pPr marL="171450" indent="-171450">
                <a:spcBef>
                  <a:spcPct val="50000"/>
                </a:spcBef>
                <a:buFont typeface="Wingdings" panose="05000000000000000000" pitchFamily="2" charset="2"/>
                <a:buChar char="v"/>
              </a:pPr>
              <a:r>
                <a:rPr lang="en-US" altLang="en-US" sz="1200" b="1" dirty="0">
                  <a:latin typeface="Arial" panose="020B0604020202020204" pitchFamily="34" charset="0"/>
                </a:rPr>
                <a:t>Best Teaching Award from Governor of Gyeonggi Province, 2019</a:t>
              </a:r>
            </a:p>
            <a:p>
              <a:pPr marL="171450" indent="-171450">
                <a:spcBef>
                  <a:spcPct val="50000"/>
                </a:spcBef>
                <a:buFont typeface="Wingdings" panose="05000000000000000000" pitchFamily="2" charset="2"/>
                <a:buChar char="v"/>
              </a:pPr>
              <a:r>
                <a:rPr lang="en-US" altLang="en-US" sz="1200" b="1" dirty="0">
                  <a:latin typeface="Arial" panose="020B0604020202020204" pitchFamily="34" charset="0"/>
                </a:rPr>
                <a:t>Academic Excellence Scholarship, Spring Semester and Fall Semester, 2018</a:t>
              </a:r>
            </a:p>
          </p:txBody>
        </p:sp>
      </p:grpSp>
    </p:spTree>
    <p:extLst>
      <p:ext uri="{BB962C8B-B14F-4D97-AF65-F5344CB8AC3E}">
        <p14:creationId xmlns:p14="http://schemas.microsoft.com/office/powerpoint/2010/main" val="1488286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dirty="0">
              <a:latin typeface="Arial" panose="020B0604020202020204" pitchFamily="34" charset="0"/>
            </a:endParaRPr>
          </a:p>
        </p:txBody>
      </p:sp>
      <p:grpSp>
        <p:nvGrpSpPr>
          <p:cNvPr id="2" name="그룹 1">
            <a:extLst>
              <a:ext uri="{FF2B5EF4-FFF2-40B4-BE49-F238E27FC236}">
                <a16:creationId xmlns:a16="http://schemas.microsoft.com/office/drawing/2014/main" id="{CEC56696-5E2E-4425-B338-A44EF4A4745D}"/>
              </a:ext>
            </a:extLst>
          </p:cNvPr>
          <p:cNvGrpSpPr/>
          <p:nvPr/>
        </p:nvGrpSpPr>
        <p:grpSpPr>
          <a:xfrm>
            <a:off x="0" y="0"/>
            <a:ext cx="9139238" cy="5949281"/>
            <a:chOff x="0" y="0"/>
            <a:chExt cx="9139238" cy="5949281"/>
          </a:xfrm>
        </p:grpSpPr>
        <p:pic>
          <p:nvPicPr>
            <p:cNvPr id="14" name="Picture 9" descr="newspaper1">
              <a:extLst>
                <a:ext uri="{FF2B5EF4-FFF2-40B4-BE49-F238E27FC236}">
                  <a16:creationId xmlns:a16="http://schemas.microsoft.com/office/drawing/2014/main" id="{CE1EBCC5-7DFC-4013-B0AA-952C9B9CFB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455"/>
            <a:stretch/>
          </p:blipFill>
          <p:spPr bwMode="auto">
            <a:xfrm>
              <a:off x="0" y="0"/>
              <a:ext cx="9139238" cy="594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3">
              <a:extLst>
                <a:ext uri="{FF2B5EF4-FFF2-40B4-BE49-F238E27FC236}">
                  <a16:creationId xmlns:a16="http://schemas.microsoft.com/office/drawing/2014/main" id="{9118F193-F86C-4C80-8A60-3C2E818B2C28}"/>
                </a:ext>
              </a:extLst>
            </p:cNvPr>
            <p:cNvSpPr txBox="1">
              <a:spLocks noChangeArrowheads="1"/>
            </p:cNvSpPr>
            <p:nvPr/>
          </p:nvSpPr>
          <p:spPr bwMode="auto">
            <a:xfrm>
              <a:off x="609600" y="224644"/>
              <a:ext cx="297870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cs typeface="Times" panose="02020603050405020304" pitchFamily="18" charset="0"/>
                </a:rPr>
                <a:t>Certification</a:t>
              </a:r>
            </a:p>
          </p:txBody>
        </p:sp>
        <p:sp>
          <p:nvSpPr>
            <p:cNvPr id="18" name="Text Box 3">
              <a:extLst>
                <a:ext uri="{FF2B5EF4-FFF2-40B4-BE49-F238E27FC236}">
                  <a16:creationId xmlns:a16="http://schemas.microsoft.com/office/drawing/2014/main" id="{0CBF85F0-F426-45B8-92C3-BD5B01593699}"/>
                </a:ext>
              </a:extLst>
            </p:cNvPr>
            <p:cNvSpPr txBox="1">
              <a:spLocks noChangeArrowheads="1"/>
            </p:cNvSpPr>
            <p:nvPr/>
          </p:nvSpPr>
          <p:spPr bwMode="auto">
            <a:xfrm>
              <a:off x="609600" y="1604990"/>
              <a:ext cx="4264629"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cs typeface="Times" panose="02020603050405020304" pitchFamily="18" charset="0"/>
                </a:rPr>
                <a:t>Other Experiences</a:t>
              </a:r>
            </a:p>
          </p:txBody>
        </p:sp>
        <p:sp>
          <p:nvSpPr>
            <p:cNvPr id="8" name="Text Box 6">
              <a:extLst>
                <a:ext uri="{FF2B5EF4-FFF2-40B4-BE49-F238E27FC236}">
                  <a16:creationId xmlns:a16="http://schemas.microsoft.com/office/drawing/2014/main" id="{148AF769-F0FC-43C4-B970-469767B5E2B2}"/>
                </a:ext>
              </a:extLst>
            </p:cNvPr>
            <p:cNvSpPr txBox="1">
              <a:spLocks noChangeArrowheads="1"/>
            </p:cNvSpPr>
            <p:nvPr/>
          </p:nvSpPr>
          <p:spPr bwMode="auto">
            <a:xfrm>
              <a:off x="860120" y="2312876"/>
              <a:ext cx="7528304" cy="361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ko-KR" sz="1200" b="1" dirty="0">
                  <a:latin typeface="Arial" panose="020B0604020202020204" pitchFamily="34" charset="0"/>
                </a:rPr>
                <a:t>Published a book “My universe is still expanding”</a:t>
              </a:r>
              <a:r>
                <a:rPr lang="en-US" altLang="en-US" sz="1200" b="1" dirty="0">
                  <a:latin typeface="Arial" panose="020B0604020202020204" pitchFamily="34" charset="0"/>
                </a:rPr>
                <a:t>                                 </a:t>
              </a:r>
              <a:r>
                <a:rPr lang="en-US" altLang="ko-KR" sz="1200" u="sng" dirty="0">
                  <a:latin typeface="Arial" panose="020B0604020202020204" pitchFamily="34" charset="0"/>
                </a:rPr>
                <a:t>February</a:t>
              </a:r>
              <a:r>
                <a:rPr lang="en-US" altLang="en-US" sz="1200" u="sng" dirty="0">
                  <a:latin typeface="Arial" panose="020B0604020202020204" pitchFamily="34" charset="0"/>
                </a:rPr>
                <a:t> 20</a:t>
              </a:r>
              <a:r>
                <a:rPr lang="en-US" altLang="ko-KR" sz="1200" u="sng" dirty="0">
                  <a:latin typeface="Arial" panose="020B0604020202020204" pitchFamily="34" charset="0"/>
                </a:rPr>
                <a:t>21</a:t>
              </a:r>
              <a:endParaRPr lang="en-US" altLang="en-US" sz="1200" u="sng" dirty="0">
                <a:latin typeface="Arial" panose="020B0604020202020204" pitchFamily="34" charset="0"/>
              </a:endParaRPr>
            </a:p>
            <a:p>
              <a:pPr>
                <a:spcBef>
                  <a:spcPct val="50000"/>
                </a:spcBef>
              </a:pPr>
              <a:endParaRPr lang="en-US" altLang="en-US" sz="1100" b="1" dirty="0">
                <a:latin typeface="Arial" panose="020B0604020202020204" pitchFamily="34" charset="0"/>
              </a:endParaRPr>
            </a:p>
            <a:p>
              <a:pPr>
                <a:spcBef>
                  <a:spcPct val="50000"/>
                </a:spcBef>
              </a:pPr>
              <a:r>
                <a:rPr lang="en-US" altLang="ko-KR" sz="1100" b="1" dirty="0">
                  <a:latin typeface="Arial" panose="020B0604020202020204" pitchFamily="34" charset="0"/>
                </a:rPr>
                <a:t>System Consultant Group</a:t>
              </a:r>
              <a:r>
                <a:rPr lang="en-US" altLang="en-US" sz="1100" b="1" dirty="0">
                  <a:latin typeface="Arial" panose="020B0604020202020204" pitchFamily="34" charset="0"/>
                </a:rPr>
                <a:t>, SungKyunKwan University                                      </a:t>
              </a:r>
              <a:r>
                <a:rPr lang="en-US" altLang="ko-KR" sz="1100" u="sng" dirty="0">
                  <a:latin typeface="Arial" panose="020B0604020202020204" pitchFamily="34" charset="0"/>
                </a:rPr>
                <a:t>September</a:t>
              </a:r>
              <a:r>
                <a:rPr lang="en-US" altLang="en-US" sz="1100" u="sng" dirty="0">
                  <a:latin typeface="Arial" panose="020B0604020202020204" pitchFamily="34" charset="0"/>
                </a:rPr>
                <a:t> 20</a:t>
              </a:r>
              <a:r>
                <a:rPr lang="en-US" altLang="ko-KR" sz="1100" u="sng" dirty="0">
                  <a:latin typeface="Arial" panose="020B0604020202020204" pitchFamily="34" charset="0"/>
                </a:rPr>
                <a:t>20</a:t>
              </a:r>
              <a:r>
                <a:rPr lang="en-US" altLang="en-US" sz="1100" u="sng" dirty="0">
                  <a:latin typeface="Arial" panose="020B0604020202020204" pitchFamily="34" charset="0"/>
                </a:rPr>
                <a:t> – </a:t>
              </a:r>
              <a:r>
                <a:rPr lang="en-US" altLang="ko-KR" sz="1100" u="sng" dirty="0">
                  <a:latin typeface="Arial" panose="020B0604020202020204" pitchFamily="34" charset="0"/>
                </a:rPr>
                <a:t>February</a:t>
              </a:r>
              <a:r>
                <a:rPr lang="en-US" altLang="en-US" sz="1100" u="sng" dirty="0">
                  <a:latin typeface="Arial" panose="020B0604020202020204" pitchFamily="34" charset="0"/>
                </a:rPr>
                <a:t> 2021</a:t>
              </a:r>
            </a:p>
            <a:p>
              <a:pPr>
                <a:spcBef>
                  <a:spcPts val="600"/>
                </a:spcBef>
              </a:pPr>
              <a:r>
                <a:rPr lang="en-US" altLang="ko-KR" sz="1100" dirty="0">
                  <a:latin typeface="Arial" panose="020B0604020202020204" pitchFamily="34" charset="0"/>
                </a:rPr>
                <a:t>Worked in Student self-governing organization that develops and repairs university’s system and servers. (https://scg.skku.ac.kr)</a:t>
              </a:r>
              <a:endParaRPr lang="en-US" altLang="en-US" sz="1100" dirty="0">
                <a:latin typeface="Arial" panose="020B0604020202020204" pitchFamily="34" charset="0"/>
              </a:endParaRPr>
            </a:p>
            <a:p>
              <a:pPr>
                <a:spcBef>
                  <a:spcPct val="50000"/>
                </a:spcBef>
              </a:pPr>
              <a:endParaRPr lang="en-US" altLang="en-US" sz="1200" b="1" dirty="0">
                <a:latin typeface="Arial" panose="020B0604020202020204" pitchFamily="34" charset="0"/>
              </a:endParaRPr>
            </a:p>
            <a:p>
              <a:pPr>
                <a:spcBef>
                  <a:spcPct val="50000"/>
                </a:spcBef>
              </a:pPr>
              <a:r>
                <a:rPr lang="en-US" altLang="en-US" sz="1200" b="1" dirty="0">
                  <a:latin typeface="Arial" panose="020B0604020202020204" pitchFamily="34" charset="0"/>
                </a:rPr>
                <a:t>Learning Factory, SungKyunKwan University                                          </a:t>
              </a:r>
              <a:r>
                <a:rPr lang="en-US" altLang="en-US" sz="1200" u="sng" dirty="0">
                  <a:latin typeface="Arial" panose="020B0604020202020204" pitchFamily="34" charset="0"/>
                </a:rPr>
                <a:t>March 2019 – February 2021</a:t>
              </a:r>
            </a:p>
            <a:p>
              <a:pPr>
                <a:spcBef>
                  <a:spcPts val="600"/>
                </a:spcBef>
              </a:pPr>
              <a:r>
                <a:rPr lang="en-US" altLang="en-US" sz="1200" dirty="0">
                  <a:latin typeface="Arial" panose="020B0604020202020204" pitchFamily="34" charset="0"/>
                </a:rPr>
                <a:t>Worked as chairman in creative fusion </a:t>
              </a:r>
              <a:r>
                <a:rPr lang="en-US" altLang="ko-KR" sz="1200" dirty="0">
                  <a:latin typeface="Arial" panose="020B0604020202020204" pitchFamily="34" charset="0"/>
                </a:rPr>
                <a:t>handling 3D printer, Laser cutting machine.</a:t>
              </a:r>
            </a:p>
            <a:p>
              <a:pPr>
                <a:spcBef>
                  <a:spcPts val="600"/>
                </a:spcBef>
              </a:pPr>
              <a:endParaRPr lang="en-US" altLang="en-US" sz="1200" b="1" dirty="0">
                <a:latin typeface="Arial" panose="020B0604020202020204" pitchFamily="34" charset="0"/>
              </a:endParaRPr>
            </a:p>
            <a:p>
              <a:pPr>
                <a:spcBef>
                  <a:spcPct val="50000"/>
                </a:spcBef>
              </a:pPr>
              <a:r>
                <a:rPr lang="en-US" altLang="en-US" sz="1200" b="1" dirty="0">
                  <a:latin typeface="Arial" panose="020B0604020202020204" pitchFamily="34" charset="0"/>
                </a:rPr>
                <a:t>3D modeling project, Nanyang Technological University, Singapore    </a:t>
              </a:r>
              <a:r>
                <a:rPr lang="en-US" altLang="en-US" sz="1200" u="sng" dirty="0">
                  <a:latin typeface="Arial" panose="020B0604020202020204" pitchFamily="34" charset="0"/>
                </a:rPr>
                <a:t>January 2019</a:t>
              </a:r>
            </a:p>
            <a:p>
              <a:pPr>
                <a:spcBef>
                  <a:spcPts val="600"/>
                </a:spcBef>
              </a:pPr>
              <a:r>
                <a:rPr lang="en-US" altLang="en-US" sz="1200" dirty="0">
                  <a:latin typeface="Arial" panose="020B0604020202020204" pitchFamily="34" charset="0"/>
                </a:rPr>
                <a:t>Participated in 3D printing projects and had an exhibition for the results.</a:t>
              </a:r>
              <a:endParaRPr lang="en-US" altLang="ko-KR" sz="1200" dirty="0">
                <a:latin typeface="+mn-lt"/>
              </a:endParaRPr>
            </a:p>
            <a:p>
              <a:pPr>
                <a:spcBef>
                  <a:spcPts val="600"/>
                </a:spcBef>
              </a:pPr>
              <a:endParaRPr lang="en-US" altLang="ko-KR" sz="1200" dirty="0">
                <a:latin typeface="+mn-lt"/>
              </a:endParaRPr>
            </a:p>
            <a:p>
              <a:pPr>
                <a:spcBef>
                  <a:spcPct val="50000"/>
                </a:spcBef>
              </a:pPr>
              <a:r>
                <a:rPr lang="en-US" altLang="en-US" sz="1200" b="1" dirty="0" err="1">
                  <a:latin typeface="Arial" panose="020B0604020202020204" pitchFamily="34" charset="0"/>
                </a:rPr>
                <a:t>Skkrypto</a:t>
              </a:r>
              <a:r>
                <a:rPr lang="en-US" altLang="en-US" sz="1200" b="1" dirty="0">
                  <a:latin typeface="Arial" panose="020B0604020202020204" pitchFamily="34" charset="0"/>
                </a:rPr>
                <a:t>, SungKyunKwan University                                                       </a:t>
              </a:r>
              <a:r>
                <a:rPr lang="en-US" altLang="en-US" sz="1200" u="sng" dirty="0">
                  <a:latin typeface="Arial" panose="020B0604020202020204" pitchFamily="34" charset="0"/>
                </a:rPr>
                <a:t>December 2018 – January 2019</a:t>
              </a:r>
            </a:p>
            <a:p>
              <a:pPr>
                <a:spcBef>
                  <a:spcPts val="600"/>
                </a:spcBef>
              </a:pPr>
              <a:r>
                <a:rPr lang="en-US" altLang="en-US" sz="1200" dirty="0">
                  <a:latin typeface="Arial" panose="020B0604020202020204" pitchFamily="34" charset="0"/>
                </a:rPr>
                <a:t>Participated in the blockchain conference as a leader of cryptography team. (http://skkrypto.com)</a:t>
              </a:r>
              <a:endParaRPr lang="en-US" altLang="ko-KR" sz="1200" dirty="0">
                <a:latin typeface="+mn-lt"/>
              </a:endParaRPr>
            </a:p>
          </p:txBody>
        </p:sp>
        <p:sp>
          <p:nvSpPr>
            <p:cNvPr id="10" name="Text Box 6">
              <a:extLst>
                <a:ext uri="{FF2B5EF4-FFF2-40B4-BE49-F238E27FC236}">
                  <a16:creationId xmlns:a16="http://schemas.microsoft.com/office/drawing/2014/main" id="{EAF7E33C-8710-4366-996A-1096AB6700CA}"/>
                </a:ext>
              </a:extLst>
            </p:cNvPr>
            <p:cNvSpPr txBox="1">
              <a:spLocks noChangeArrowheads="1"/>
            </p:cNvSpPr>
            <p:nvPr/>
          </p:nvSpPr>
          <p:spPr bwMode="auto">
            <a:xfrm>
              <a:off x="857171" y="947918"/>
              <a:ext cx="6098232" cy="553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171450" indent="-171450">
                <a:spcBef>
                  <a:spcPct val="50000"/>
                </a:spcBef>
                <a:buFont typeface="Wingdings" panose="05000000000000000000" pitchFamily="2" charset="2"/>
                <a:buChar char="v"/>
              </a:pPr>
              <a:r>
                <a:rPr lang="en-US" altLang="en-US" sz="1200" b="1" dirty="0">
                  <a:latin typeface="Arial" panose="020B0604020202020204" pitchFamily="34" charset="0"/>
                </a:rPr>
                <a:t>Japanese Language Proficiency Test Level N1, 2021</a:t>
              </a:r>
            </a:p>
            <a:p>
              <a:pPr marL="171450" indent="-171450">
                <a:spcBef>
                  <a:spcPct val="50000"/>
                </a:spcBef>
                <a:buFont typeface="Wingdings" panose="05000000000000000000" pitchFamily="2" charset="2"/>
                <a:buChar char="v"/>
              </a:pPr>
              <a:r>
                <a:rPr lang="en-US" altLang="en-US" sz="1200" b="1" dirty="0">
                  <a:latin typeface="Arial" panose="020B0604020202020204" pitchFamily="34" charset="0"/>
                </a:rPr>
                <a:t>Craftsman 3D Printer Operation National Technical Qualification, 2021</a:t>
              </a:r>
            </a:p>
          </p:txBody>
        </p:sp>
      </p:grpSp>
    </p:spTree>
    <p:extLst>
      <p:ext uri="{BB962C8B-B14F-4D97-AF65-F5344CB8AC3E}">
        <p14:creationId xmlns:p14="http://schemas.microsoft.com/office/powerpoint/2010/main" val="3714753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4BE5E00C-D6CE-4D5F-9753-72ED04178443}"/>
              </a:ext>
            </a:extLst>
          </p:cNvPr>
          <p:cNvGrpSpPr/>
          <p:nvPr/>
        </p:nvGrpSpPr>
        <p:grpSpPr>
          <a:xfrm>
            <a:off x="0" y="1"/>
            <a:ext cx="9139238" cy="4338608"/>
            <a:chOff x="0" y="1"/>
            <a:chExt cx="9139238" cy="4338608"/>
          </a:xfrm>
        </p:grpSpPr>
        <p:pic>
          <p:nvPicPr>
            <p:cNvPr id="14" name="Picture 9" descr="newspaper1">
              <a:extLst>
                <a:ext uri="{FF2B5EF4-FFF2-40B4-BE49-F238E27FC236}">
                  <a16:creationId xmlns:a16="http://schemas.microsoft.com/office/drawing/2014/main" id="{CE1EBCC5-7DFC-4013-B0AA-952C9B9CFB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455"/>
            <a:stretch/>
          </p:blipFill>
          <p:spPr bwMode="auto">
            <a:xfrm>
              <a:off x="0" y="1"/>
              <a:ext cx="9139238" cy="371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newspaper1">
              <a:extLst>
                <a:ext uri="{FF2B5EF4-FFF2-40B4-BE49-F238E27FC236}">
                  <a16:creationId xmlns:a16="http://schemas.microsoft.com/office/drawing/2014/main" id="{73D9118D-CA70-4D79-A054-76A642AA99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42" b="85612"/>
            <a:stretch/>
          </p:blipFill>
          <p:spPr bwMode="auto">
            <a:xfrm>
              <a:off x="0" y="3717158"/>
              <a:ext cx="9139238" cy="62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dirty="0">
              <a:latin typeface="Arial" panose="020B0604020202020204" pitchFamily="34" charset="0"/>
            </a:endParaRPr>
          </a:p>
        </p:txBody>
      </p:sp>
      <p:sp>
        <p:nvSpPr>
          <p:cNvPr id="16" name="Text Box 3">
            <a:extLst>
              <a:ext uri="{FF2B5EF4-FFF2-40B4-BE49-F238E27FC236}">
                <a16:creationId xmlns:a16="http://schemas.microsoft.com/office/drawing/2014/main" id="{9118F193-F86C-4C80-8A60-3C2E818B2C28}"/>
              </a:ext>
            </a:extLst>
          </p:cNvPr>
          <p:cNvSpPr txBox="1">
            <a:spLocks noChangeArrowheads="1"/>
          </p:cNvSpPr>
          <p:nvPr/>
        </p:nvSpPr>
        <p:spPr bwMode="auto">
          <a:xfrm>
            <a:off x="609600" y="224644"/>
            <a:ext cx="4947508"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ko-KR" sz="4000" b="1" dirty="0">
                <a:cs typeface="Times" panose="02020603050405020304" pitchFamily="18" charset="0"/>
              </a:rPr>
              <a:t>Language Proficiency</a:t>
            </a:r>
            <a:endParaRPr lang="en-US" altLang="en-US" sz="4000" b="1" dirty="0">
              <a:cs typeface="Times" panose="02020603050405020304" pitchFamily="18" charset="0"/>
            </a:endParaRPr>
          </a:p>
        </p:txBody>
      </p:sp>
      <p:sp>
        <p:nvSpPr>
          <p:cNvPr id="18" name="Text Box 3">
            <a:extLst>
              <a:ext uri="{FF2B5EF4-FFF2-40B4-BE49-F238E27FC236}">
                <a16:creationId xmlns:a16="http://schemas.microsoft.com/office/drawing/2014/main" id="{0CBF85F0-F426-45B8-92C3-BD5B01593699}"/>
              </a:ext>
            </a:extLst>
          </p:cNvPr>
          <p:cNvSpPr txBox="1">
            <a:spLocks noChangeArrowheads="1"/>
          </p:cNvSpPr>
          <p:nvPr/>
        </p:nvSpPr>
        <p:spPr bwMode="auto">
          <a:xfrm>
            <a:off x="609600" y="1316958"/>
            <a:ext cx="554703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ko-KR" sz="4000" b="1" dirty="0">
                <a:cs typeface="Times" panose="02020603050405020304" pitchFamily="18" charset="0"/>
              </a:rPr>
              <a:t>Programming Language</a:t>
            </a:r>
            <a:endParaRPr lang="en-US" altLang="en-US" sz="4000" b="1" dirty="0">
              <a:cs typeface="Times" panose="02020603050405020304" pitchFamily="18" charset="0"/>
            </a:endParaRPr>
          </a:p>
        </p:txBody>
      </p:sp>
      <p:sp>
        <p:nvSpPr>
          <p:cNvPr id="10" name="Text Box 6">
            <a:extLst>
              <a:ext uri="{FF2B5EF4-FFF2-40B4-BE49-F238E27FC236}">
                <a16:creationId xmlns:a16="http://schemas.microsoft.com/office/drawing/2014/main" id="{EAF7E33C-8710-4366-996A-1096AB6700CA}"/>
              </a:ext>
            </a:extLst>
          </p:cNvPr>
          <p:cNvSpPr txBox="1">
            <a:spLocks noChangeArrowheads="1"/>
          </p:cNvSpPr>
          <p:nvPr/>
        </p:nvSpPr>
        <p:spPr bwMode="auto">
          <a:xfrm>
            <a:off x="857171" y="947918"/>
            <a:ext cx="6098232"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ko-KR" sz="1200" b="1" dirty="0">
                <a:latin typeface="Arial" panose="020B0604020202020204" pitchFamily="34" charset="0"/>
              </a:rPr>
              <a:t>Proficient in English, Fluent in Japanese and Native in Korean</a:t>
            </a:r>
            <a:endParaRPr lang="en-US" altLang="en-US" sz="1200" b="1" dirty="0">
              <a:latin typeface="Arial" panose="020B0604020202020204" pitchFamily="34" charset="0"/>
            </a:endParaRPr>
          </a:p>
        </p:txBody>
      </p:sp>
      <p:sp>
        <p:nvSpPr>
          <p:cNvPr id="9" name="Text Box 6">
            <a:extLst>
              <a:ext uri="{FF2B5EF4-FFF2-40B4-BE49-F238E27FC236}">
                <a16:creationId xmlns:a16="http://schemas.microsoft.com/office/drawing/2014/main" id="{3F645A49-2579-47A6-9FF7-94629125F7A1}"/>
              </a:ext>
            </a:extLst>
          </p:cNvPr>
          <p:cNvSpPr txBox="1">
            <a:spLocks noChangeArrowheads="1"/>
          </p:cNvSpPr>
          <p:nvPr/>
        </p:nvSpPr>
        <p:spPr bwMode="auto">
          <a:xfrm>
            <a:off x="857171" y="1996787"/>
            <a:ext cx="6098232" cy="166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171450" indent="-171450">
              <a:spcBef>
                <a:spcPct val="50000"/>
              </a:spcBef>
              <a:buFont typeface="Wingdings" panose="05000000000000000000" pitchFamily="2" charset="2"/>
              <a:buChar char="v"/>
            </a:pPr>
            <a:r>
              <a:rPr lang="en-US" altLang="ko-KR" sz="1200" b="1" dirty="0">
                <a:latin typeface="Arial" panose="020B0604020202020204" pitchFamily="34" charset="0"/>
              </a:rPr>
              <a:t>Advanced : Python, JavaScript, C, C++</a:t>
            </a:r>
          </a:p>
          <a:p>
            <a:pPr marL="171450" indent="-171450">
              <a:spcBef>
                <a:spcPct val="50000"/>
              </a:spcBef>
              <a:buFont typeface="Wingdings" panose="05000000000000000000" pitchFamily="2" charset="2"/>
              <a:buChar char="v"/>
            </a:pPr>
            <a:r>
              <a:rPr lang="en-US" altLang="ko-KR" sz="1200" b="1" dirty="0">
                <a:latin typeface="Arial" panose="020B0604020202020204" pitchFamily="34" charset="0"/>
              </a:rPr>
              <a:t>Moderate : PHP, SQL, React</a:t>
            </a:r>
          </a:p>
          <a:p>
            <a:pPr marL="171450" indent="-171450">
              <a:spcBef>
                <a:spcPct val="50000"/>
              </a:spcBef>
              <a:buFont typeface="Wingdings" panose="05000000000000000000" pitchFamily="2" charset="2"/>
              <a:buChar char="v"/>
            </a:pPr>
            <a:r>
              <a:rPr lang="en-US" altLang="ko-KR" sz="1200" b="1" dirty="0">
                <a:latin typeface="Arial" panose="020B0604020202020204" pitchFamily="34" charset="0"/>
              </a:rPr>
              <a:t>Novice : Java, LATEX</a:t>
            </a:r>
          </a:p>
          <a:p>
            <a:pPr marL="171450" indent="-171450">
              <a:spcBef>
                <a:spcPct val="50000"/>
              </a:spcBef>
              <a:buFont typeface="Wingdings" panose="05000000000000000000" pitchFamily="2" charset="2"/>
              <a:buChar char="v"/>
            </a:pPr>
            <a:endParaRPr lang="en-US" altLang="ko-KR" sz="1200" b="1" dirty="0">
              <a:latin typeface="Arial" panose="020B0604020202020204" pitchFamily="34" charset="0"/>
            </a:endParaRPr>
          </a:p>
          <a:p>
            <a:pPr marL="171450" indent="-171450">
              <a:spcBef>
                <a:spcPct val="50000"/>
              </a:spcBef>
              <a:buFont typeface="Wingdings" panose="05000000000000000000" pitchFamily="2" charset="2"/>
              <a:buChar char="v"/>
            </a:pPr>
            <a:r>
              <a:rPr lang="en-US" altLang="ko-KR" sz="1200" b="1" dirty="0">
                <a:latin typeface="Arial" panose="020B0604020202020204" pitchFamily="34" charset="0"/>
              </a:rPr>
              <a:t>3D Modeling Software : Fusion360</a:t>
            </a:r>
          </a:p>
          <a:p>
            <a:pPr marL="171450" indent="-171450">
              <a:spcBef>
                <a:spcPct val="50000"/>
              </a:spcBef>
              <a:buFont typeface="Wingdings" panose="05000000000000000000" pitchFamily="2" charset="2"/>
              <a:buChar char="v"/>
            </a:pPr>
            <a:r>
              <a:rPr lang="en-US" altLang="ko-KR" sz="1200" b="1" dirty="0">
                <a:latin typeface="Arial" panose="020B0604020202020204" pitchFamily="34" charset="0"/>
              </a:rPr>
              <a:t>Mathematics Software : Mathmatica</a:t>
            </a:r>
          </a:p>
        </p:txBody>
      </p:sp>
      <p:grpSp>
        <p:nvGrpSpPr>
          <p:cNvPr id="5" name="그룹 4">
            <a:extLst>
              <a:ext uri="{FF2B5EF4-FFF2-40B4-BE49-F238E27FC236}">
                <a16:creationId xmlns:a16="http://schemas.microsoft.com/office/drawing/2014/main" id="{07D968F0-8A26-4247-9B43-B4ED95C0D09B}"/>
              </a:ext>
            </a:extLst>
          </p:cNvPr>
          <p:cNvGrpSpPr/>
          <p:nvPr/>
        </p:nvGrpSpPr>
        <p:grpSpPr>
          <a:xfrm>
            <a:off x="5909" y="-17024"/>
            <a:ext cx="9139238" cy="4338608"/>
            <a:chOff x="5909" y="-17024"/>
            <a:chExt cx="9139238" cy="4338608"/>
          </a:xfrm>
        </p:grpSpPr>
        <p:grpSp>
          <p:nvGrpSpPr>
            <p:cNvPr id="13" name="그룹 12">
              <a:extLst>
                <a:ext uri="{FF2B5EF4-FFF2-40B4-BE49-F238E27FC236}">
                  <a16:creationId xmlns:a16="http://schemas.microsoft.com/office/drawing/2014/main" id="{1A7DE8E1-FD3F-4AE1-93ED-C2EF3919BDAA}"/>
                </a:ext>
              </a:extLst>
            </p:cNvPr>
            <p:cNvGrpSpPr/>
            <p:nvPr/>
          </p:nvGrpSpPr>
          <p:grpSpPr>
            <a:xfrm>
              <a:off x="5909" y="-17024"/>
              <a:ext cx="9139238" cy="4338608"/>
              <a:chOff x="0" y="1"/>
              <a:chExt cx="9139238" cy="4338608"/>
            </a:xfrm>
          </p:grpSpPr>
          <p:pic>
            <p:nvPicPr>
              <p:cNvPr id="15" name="Picture 9" descr="newspaper1">
                <a:extLst>
                  <a:ext uri="{FF2B5EF4-FFF2-40B4-BE49-F238E27FC236}">
                    <a16:creationId xmlns:a16="http://schemas.microsoft.com/office/drawing/2014/main" id="{3169FA3A-8223-436F-9CB5-67157B741D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455"/>
              <a:stretch/>
            </p:blipFill>
            <p:spPr bwMode="auto">
              <a:xfrm>
                <a:off x="0" y="1"/>
                <a:ext cx="9139238" cy="371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9" descr="newspaper1">
                <a:extLst>
                  <a:ext uri="{FF2B5EF4-FFF2-40B4-BE49-F238E27FC236}">
                    <a16:creationId xmlns:a16="http://schemas.microsoft.com/office/drawing/2014/main" id="{B3E56DF1-A155-42E7-9054-887907BC36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42" b="85612"/>
              <a:stretch/>
            </p:blipFill>
            <p:spPr bwMode="auto">
              <a:xfrm>
                <a:off x="0" y="3717158"/>
                <a:ext cx="9139238" cy="62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Text Box 3">
              <a:extLst>
                <a:ext uri="{FF2B5EF4-FFF2-40B4-BE49-F238E27FC236}">
                  <a16:creationId xmlns:a16="http://schemas.microsoft.com/office/drawing/2014/main" id="{5AEBCDBC-9EEC-497D-AC9D-457274E646DD}"/>
                </a:ext>
              </a:extLst>
            </p:cNvPr>
            <p:cNvSpPr txBox="1">
              <a:spLocks noChangeArrowheads="1"/>
            </p:cNvSpPr>
            <p:nvPr/>
          </p:nvSpPr>
          <p:spPr bwMode="auto">
            <a:xfrm>
              <a:off x="615509" y="207619"/>
              <a:ext cx="4947508"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ko-KR" sz="4000" b="1" dirty="0">
                  <a:cs typeface="Times" panose="02020603050405020304" pitchFamily="18" charset="0"/>
                </a:rPr>
                <a:t>Language Proficiency</a:t>
              </a:r>
              <a:endParaRPr lang="en-US" altLang="en-US" sz="4000" b="1" dirty="0">
                <a:cs typeface="Times" panose="02020603050405020304" pitchFamily="18" charset="0"/>
              </a:endParaRPr>
            </a:p>
          </p:txBody>
        </p:sp>
        <p:sp>
          <p:nvSpPr>
            <p:cNvPr id="20" name="Text Box 3">
              <a:extLst>
                <a:ext uri="{FF2B5EF4-FFF2-40B4-BE49-F238E27FC236}">
                  <a16:creationId xmlns:a16="http://schemas.microsoft.com/office/drawing/2014/main" id="{13122786-C7FD-4A70-A055-87A53AE31769}"/>
                </a:ext>
              </a:extLst>
            </p:cNvPr>
            <p:cNvSpPr txBox="1">
              <a:spLocks noChangeArrowheads="1"/>
            </p:cNvSpPr>
            <p:nvPr/>
          </p:nvSpPr>
          <p:spPr bwMode="auto">
            <a:xfrm>
              <a:off x="615509" y="1299933"/>
              <a:ext cx="554703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ko-KR" sz="4000" b="1" dirty="0">
                  <a:cs typeface="Times" panose="02020603050405020304" pitchFamily="18" charset="0"/>
                </a:rPr>
                <a:t>Programming Language</a:t>
              </a:r>
              <a:endParaRPr lang="en-US" altLang="en-US" sz="4000" b="1" dirty="0">
                <a:cs typeface="Times" panose="02020603050405020304" pitchFamily="18" charset="0"/>
              </a:endParaRPr>
            </a:p>
          </p:txBody>
        </p:sp>
        <p:sp>
          <p:nvSpPr>
            <p:cNvPr id="21" name="Text Box 6">
              <a:extLst>
                <a:ext uri="{FF2B5EF4-FFF2-40B4-BE49-F238E27FC236}">
                  <a16:creationId xmlns:a16="http://schemas.microsoft.com/office/drawing/2014/main" id="{91C8007A-D9D0-4E50-B9DB-C51A12EF8EEE}"/>
                </a:ext>
              </a:extLst>
            </p:cNvPr>
            <p:cNvSpPr txBox="1">
              <a:spLocks noChangeArrowheads="1"/>
            </p:cNvSpPr>
            <p:nvPr/>
          </p:nvSpPr>
          <p:spPr bwMode="auto">
            <a:xfrm>
              <a:off x="863080" y="930893"/>
              <a:ext cx="6098232"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ko-KR" sz="1200" b="1" dirty="0">
                  <a:latin typeface="Arial" panose="020B0604020202020204" pitchFamily="34" charset="0"/>
                </a:rPr>
                <a:t>Proficient in English, Fluent in Japanese and Native in Korean</a:t>
              </a:r>
              <a:endParaRPr lang="en-US" altLang="en-US" sz="1200" b="1" dirty="0">
                <a:latin typeface="Arial" panose="020B0604020202020204" pitchFamily="34" charset="0"/>
              </a:endParaRPr>
            </a:p>
          </p:txBody>
        </p:sp>
        <p:sp>
          <p:nvSpPr>
            <p:cNvPr id="22" name="Text Box 6">
              <a:extLst>
                <a:ext uri="{FF2B5EF4-FFF2-40B4-BE49-F238E27FC236}">
                  <a16:creationId xmlns:a16="http://schemas.microsoft.com/office/drawing/2014/main" id="{CF1BF347-6726-4BC5-9593-FC8E51DAC708}"/>
                </a:ext>
              </a:extLst>
            </p:cNvPr>
            <p:cNvSpPr txBox="1">
              <a:spLocks noChangeArrowheads="1"/>
            </p:cNvSpPr>
            <p:nvPr/>
          </p:nvSpPr>
          <p:spPr bwMode="auto">
            <a:xfrm>
              <a:off x="863080" y="1979762"/>
              <a:ext cx="6098232" cy="166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171450" indent="-171450">
                <a:spcBef>
                  <a:spcPct val="50000"/>
                </a:spcBef>
                <a:buFont typeface="Wingdings" panose="05000000000000000000" pitchFamily="2" charset="2"/>
                <a:buChar char="v"/>
              </a:pPr>
              <a:r>
                <a:rPr lang="en-US" altLang="ko-KR" sz="1200" b="1" dirty="0">
                  <a:latin typeface="Arial" panose="020B0604020202020204" pitchFamily="34" charset="0"/>
                </a:rPr>
                <a:t>Advanced : Python, JavaScript, C, C++</a:t>
              </a:r>
            </a:p>
            <a:p>
              <a:pPr marL="171450" indent="-171450">
                <a:spcBef>
                  <a:spcPct val="50000"/>
                </a:spcBef>
                <a:buFont typeface="Wingdings" panose="05000000000000000000" pitchFamily="2" charset="2"/>
                <a:buChar char="v"/>
              </a:pPr>
              <a:r>
                <a:rPr lang="en-US" altLang="ko-KR" sz="1200" b="1" dirty="0">
                  <a:latin typeface="Arial" panose="020B0604020202020204" pitchFamily="34" charset="0"/>
                </a:rPr>
                <a:t>Moderate : PHP, SQL, React</a:t>
              </a:r>
            </a:p>
            <a:p>
              <a:pPr marL="171450" indent="-171450">
                <a:spcBef>
                  <a:spcPct val="50000"/>
                </a:spcBef>
                <a:buFont typeface="Wingdings" panose="05000000000000000000" pitchFamily="2" charset="2"/>
                <a:buChar char="v"/>
              </a:pPr>
              <a:r>
                <a:rPr lang="en-US" altLang="ko-KR" sz="1200" b="1" dirty="0">
                  <a:latin typeface="Arial" panose="020B0604020202020204" pitchFamily="34" charset="0"/>
                </a:rPr>
                <a:t>Novice : Java, LATEX</a:t>
              </a:r>
            </a:p>
            <a:p>
              <a:pPr marL="171450" indent="-171450">
                <a:spcBef>
                  <a:spcPct val="50000"/>
                </a:spcBef>
                <a:buFont typeface="Wingdings" panose="05000000000000000000" pitchFamily="2" charset="2"/>
                <a:buChar char="v"/>
              </a:pPr>
              <a:endParaRPr lang="en-US" altLang="ko-KR" sz="1200" b="1" dirty="0">
                <a:latin typeface="Arial" panose="020B0604020202020204" pitchFamily="34" charset="0"/>
              </a:endParaRPr>
            </a:p>
            <a:p>
              <a:pPr marL="171450" indent="-171450">
                <a:spcBef>
                  <a:spcPct val="50000"/>
                </a:spcBef>
                <a:buFont typeface="Wingdings" panose="05000000000000000000" pitchFamily="2" charset="2"/>
                <a:buChar char="v"/>
              </a:pPr>
              <a:r>
                <a:rPr lang="en-US" altLang="ko-KR" sz="1200" b="1" dirty="0">
                  <a:latin typeface="Arial" panose="020B0604020202020204" pitchFamily="34" charset="0"/>
                </a:rPr>
                <a:t>3D Modeling Software : Fusion360</a:t>
              </a:r>
            </a:p>
            <a:p>
              <a:pPr marL="171450" indent="-171450">
                <a:spcBef>
                  <a:spcPct val="50000"/>
                </a:spcBef>
                <a:buFont typeface="Wingdings" panose="05000000000000000000" pitchFamily="2" charset="2"/>
                <a:buChar char="v"/>
              </a:pPr>
              <a:r>
                <a:rPr lang="en-US" altLang="ko-KR" sz="1200" b="1" dirty="0">
                  <a:latin typeface="Arial" panose="020B0604020202020204" pitchFamily="34" charset="0"/>
                </a:rPr>
                <a:t>Mathematics Software : Mathmatica</a:t>
              </a:r>
            </a:p>
          </p:txBody>
        </p:sp>
      </p:grpSp>
    </p:spTree>
    <p:extLst>
      <p:ext uri="{BB962C8B-B14F-4D97-AF65-F5344CB8AC3E}">
        <p14:creationId xmlns:p14="http://schemas.microsoft.com/office/powerpoint/2010/main" val="3014115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dirty="0">
              <a:latin typeface="Arial" panose="020B0604020202020204" pitchFamily="34" charset="0"/>
            </a:endParaRPr>
          </a:p>
        </p:txBody>
      </p:sp>
      <p:grpSp>
        <p:nvGrpSpPr>
          <p:cNvPr id="2" name="그룹 1">
            <a:extLst>
              <a:ext uri="{FF2B5EF4-FFF2-40B4-BE49-F238E27FC236}">
                <a16:creationId xmlns:a16="http://schemas.microsoft.com/office/drawing/2014/main" id="{4D9FE34F-F3B9-4EA2-92D4-E3657643C6B0}"/>
              </a:ext>
            </a:extLst>
          </p:cNvPr>
          <p:cNvGrpSpPr/>
          <p:nvPr/>
        </p:nvGrpSpPr>
        <p:grpSpPr>
          <a:xfrm>
            <a:off x="15875" y="1"/>
            <a:ext cx="9139238" cy="5949280"/>
            <a:chOff x="15875" y="1"/>
            <a:chExt cx="9139238" cy="5949280"/>
          </a:xfrm>
        </p:grpSpPr>
        <p:grpSp>
          <p:nvGrpSpPr>
            <p:cNvPr id="13" name="그룹 12">
              <a:extLst>
                <a:ext uri="{FF2B5EF4-FFF2-40B4-BE49-F238E27FC236}">
                  <a16:creationId xmlns:a16="http://schemas.microsoft.com/office/drawing/2014/main" id="{376E23F4-11CA-40E8-B0F2-8B8ECD0E728C}"/>
                </a:ext>
              </a:extLst>
            </p:cNvPr>
            <p:cNvGrpSpPr/>
            <p:nvPr/>
          </p:nvGrpSpPr>
          <p:grpSpPr>
            <a:xfrm>
              <a:off x="15875" y="1"/>
              <a:ext cx="9139238" cy="5949280"/>
              <a:chOff x="15875" y="0"/>
              <a:chExt cx="9139238" cy="6859587"/>
            </a:xfrm>
          </p:grpSpPr>
          <p:pic>
            <p:nvPicPr>
              <p:cNvPr id="14" name="Picture 9" descr="newspaper1">
                <a:extLst>
                  <a:ext uri="{FF2B5EF4-FFF2-40B4-BE49-F238E27FC236}">
                    <a16:creationId xmlns:a16="http://schemas.microsoft.com/office/drawing/2014/main" id="{CE1EBCC5-7DFC-4013-B0AA-952C9B9CFB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455"/>
              <a:stretch/>
            </p:blipFill>
            <p:spPr bwMode="auto">
              <a:xfrm>
                <a:off x="15875" y="986932"/>
                <a:ext cx="9139238" cy="5872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newspaper1">
                <a:extLst>
                  <a:ext uri="{FF2B5EF4-FFF2-40B4-BE49-F238E27FC236}">
                    <a16:creationId xmlns:a16="http://schemas.microsoft.com/office/drawing/2014/main" id="{A6DC39B3-88CD-4C52-92E6-C68B30AF1F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5612"/>
              <a:stretch/>
            </p:blipFill>
            <p:spPr bwMode="auto">
              <a:xfrm>
                <a:off x="15875" y="0"/>
                <a:ext cx="9139238" cy="98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5" name="Text Box 3"/>
            <p:cNvSpPr txBox="1">
              <a:spLocks noChangeArrowheads="1"/>
            </p:cNvSpPr>
            <p:nvPr/>
          </p:nvSpPr>
          <p:spPr bwMode="auto">
            <a:xfrm>
              <a:off x="609600" y="2163799"/>
              <a:ext cx="208775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cs typeface="Times" panose="02020603050405020304" pitchFamily="18" charset="0"/>
                </a:rPr>
                <a:t>Interests</a:t>
              </a:r>
            </a:p>
          </p:txBody>
        </p:sp>
        <p:sp>
          <p:nvSpPr>
            <p:cNvPr id="3078" name="Text Box 6"/>
            <p:cNvSpPr txBox="1">
              <a:spLocks noChangeArrowheads="1"/>
            </p:cNvSpPr>
            <p:nvPr/>
          </p:nvSpPr>
          <p:spPr bwMode="auto">
            <a:xfrm>
              <a:off x="863588" y="3923259"/>
              <a:ext cx="6098232" cy="1815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latin typeface="Arial" panose="020B0604020202020204" pitchFamily="34" charset="0"/>
                </a:rPr>
                <a:t>University of SungKyunKwan, Suwon, Republic of Korea</a:t>
              </a:r>
            </a:p>
            <a:p>
              <a:pPr>
                <a:spcBef>
                  <a:spcPts val="600"/>
                </a:spcBef>
              </a:pPr>
              <a:r>
                <a:rPr lang="en-US" altLang="en-US" sz="1100" dirty="0">
                  <a:latin typeface="Arial" panose="020B0604020202020204" pitchFamily="34" charset="0"/>
                </a:rPr>
                <a:t>Undergraduate Student majoring in Mathematics</a:t>
              </a:r>
            </a:p>
            <a:p>
              <a:pPr>
                <a:spcBef>
                  <a:spcPts val="600"/>
                </a:spcBef>
              </a:pPr>
              <a:r>
                <a:rPr lang="en-US" altLang="en-US" sz="1100" dirty="0">
                  <a:latin typeface="Arial" panose="020B0604020202020204" pitchFamily="34" charset="0"/>
                </a:rPr>
                <a:t>Double majoring in Computer Science Engineering</a:t>
              </a:r>
            </a:p>
            <a:p>
              <a:pPr>
                <a:spcBef>
                  <a:spcPts val="600"/>
                </a:spcBef>
              </a:pPr>
              <a:r>
                <a:rPr lang="en-US" altLang="en-US" sz="1100" dirty="0">
                  <a:latin typeface="Arial" panose="020B0604020202020204" pitchFamily="34" charset="0"/>
                </a:rPr>
                <a:t>Total GPA of 4.25 / 4.5</a:t>
              </a:r>
            </a:p>
            <a:p>
              <a:pPr>
                <a:spcBef>
                  <a:spcPts val="600"/>
                </a:spcBef>
              </a:pPr>
              <a:endParaRPr lang="en-US" altLang="en-US" sz="1100" dirty="0">
                <a:latin typeface="Arial" panose="020B0604020202020204" pitchFamily="34" charset="0"/>
              </a:endParaRPr>
            </a:p>
            <a:p>
              <a:pPr>
                <a:spcBef>
                  <a:spcPct val="50000"/>
                </a:spcBef>
              </a:pPr>
              <a:r>
                <a:rPr lang="en-US" altLang="en-US" sz="1200" b="1" dirty="0">
                  <a:latin typeface="Arial" panose="020B0604020202020204" pitchFamily="34" charset="0"/>
                </a:rPr>
                <a:t>University if Sheffield, Sheffield, United Kingdom</a:t>
              </a:r>
            </a:p>
            <a:p>
              <a:pPr>
                <a:spcBef>
                  <a:spcPct val="50000"/>
                </a:spcBef>
              </a:pPr>
              <a:r>
                <a:rPr lang="en-US" altLang="en-US" sz="1200" dirty="0">
                  <a:latin typeface="Arial" panose="020B0604020202020204" pitchFamily="34" charset="0"/>
                </a:rPr>
                <a:t>Exchange student, February 2020</a:t>
              </a:r>
            </a:p>
          </p:txBody>
        </p:sp>
        <p:sp>
          <p:nvSpPr>
            <p:cNvPr id="3081" name="Text Box 10"/>
            <p:cNvSpPr txBox="1">
              <a:spLocks noChangeArrowheads="1"/>
            </p:cNvSpPr>
            <p:nvPr/>
          </p:nvSpPr>
          <p:spPr bwMode="auto">
            <a:xfrm>
              <a:off x="609600" y="740939"/>
              <a:ext cx="19239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4000" b="1" dirty="0"/>
                <a:t>Contact</a:t>
              </a:r>
            </a:p>
          </p:txBody>
        </p:sp>
        <p:sp>
          <p:nvSpPr>
            <p:cNvPr id="3082" name="Text Box 11"/>
            <p:cNvSpPr txBox="1">
              <a:spLocks noChangeArrowheads="1"/>
            </p:cNvSpPr>
            <p:nvPr/>
          </p:nvSpPr>
          <p:spPr bwMode="auto">
            <a:xfrm>
              <a:off x="873626" y="1513602"/>
              <a:ext cx="22942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200" b="1" dirty="0">
                  <a:latin typeface="+mj-lt"/>
                </a:rPr>
                <a:t>Email : hhw0925@gmail.com</a:t>
              </a:r>
            </a:p>
          </p:txBody>
        </p:sp>
        <p:sp>
          <p:nvSpPr>
            <p:cNvPr id="3083" name="Text Box 12"/>
            <p:cNvSpPr txBox="1">
              <a:spLocks noChangeArrowheads="1"/>
            </p:cNvSpPr>
            <p:nvPr/>
          </p:nvSpPr>
          <p:spPr bwMode="auto">
            <a:xfrm>
              <a:off x="863588" y="1807875"/>
              <a:ext cx="31085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200" b="1" dirty="0">
                  <a:latin typeface="+mj-lt"/>
                </a:rPr>
                <a:t>GitHub : https://github.com/hanwoolsky</a:t>
              </a:r>
            </a:p>
          </p:txBody>
        </p:sp>
        <p:sp>
          <p:nvSpPr>
            <p:cNvPr id="16" name="Text Box 3">
              <a:extLst>
                <a:ext uri="{FF2B5EF4-FFF2-40B4-BE49-F238E27FC236}">
                  <a16:creationId xmlns:a16="http://schemas.microsoft.com/office/drawing/2014/main" id="{9118F193-F86C-4C80-8A60-3C2E818B2C28}"/>
                </a:ext>
              </a:extLst>
            </p:cNvPr>
            <p:cNvSpPr txBox="1">
              <a:spLocks noChangeArrowheads="1"/>
            </p:cNvSpPr>
            <p:nvPr/>
          </p:nvSpPr>
          <p:spPr bwMode="auto">
            <a:xfrm>
              <a:off x="609600" y="3182508"/>
              <a:ext cx="2436886"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cs typeface="Times" panose="02020603050405020304" pitchFamily="18" charset="0"/>
                </a:rPr>
                <a:t>Education</a:t>
              </a:r>
            </a:p>
          </p:txBody>
        </p:sp>
        <p:sp>
          <p:nvSpPr>
            <p:cNvPr id="17" name="Text Box 6">
              <a:extLst>
                <a:ext uri="{FF2B5EF4-FFF2-40B4-BE49-F238E27FC236}">
                  <a16:creationId xmlns:a16="http://schemas.microsoft.com/office/drawing/2014/main" id="{36CB9FD2-1DEB-48B7-B948-8DE4A834F7E3}"/>
                </a:ext>
              </a:extLst>
            </p:cNvPr>
            <p:cNvSpPr txBox="1">
              <a:spLocks noChangeArrowheads="1"/>
            </p:cNvSpPr>
            <p:nvPr/>
          </p:nvSpPr>
          <p:spPr bwMode="auto">
            <a:xfrm>
              <a:off x="863588" y="2831269"/>
              <a:ext cx="1905000"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latin typeface="Arial" panose="020B0604020202020204" pitchFamily="34" charset="0"/>
                </a:rPr>
                <a:t>Computer Graphics, AI</a:t>
              </a:r>
            </a:p>
          </p:txBody>
        </p:sp>
      </p:grpSp>
    </p:spTree>
    <p:extLst>
      <p:ext uri="{BB962C8B-B14F-4D97-AF65-F5344CB8AC3E}">
        <p14:creationId xmlns:p14="http://schemas.microsoft.com/office/powerpoint/2010/main" val="1985372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609600" y="2286935"/>
            <a:ext cx="305885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solidFill>
                  <a:srgbClr val="4C4C4C"/>
                </a:solidFill>
                <a:cs typeface="Times" panose="02020603050405020304" pitchFamily="18" charset="0"/>
              </a:rPr>
              <a:t>INTERESTS</a:t>
            </a:r>
            <a:endParaRPr lang="en-US" altLang="en-US" sz="4000" b="1" dirty="0">
              <a:cs typeface="Times" panose="02020603050405020304" pitchFamily="18" charset="0"/>
            </a:endParaRPr>
          </a:p>
        </p:txBody>
      </p:sp>
      <p:sp>
        <p:nvSpPr>
          <p:cNvPr id="3076" name="Rectangle 4"/>
          <p:cNvSpPr>
            <a:spLocks noChangeArrowheads="1"/>
          </p:cNvSpPr>
          <p:nvPr/>
        </p:nvSpPr>
        <p:spPr bwMode="auto">
          <a:xfrm>
            <a:off x="685800" y="3048000"/>
            <a:ext cx="3733800" cy="3581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dirty="0"/>
          </a:p>
        </p:txBody>
      </p:sp>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dirty="0">
              <a:latin typeface="Arial" panose="020B0604020202020204" pitchFamily="34" charset="0"/>
            </a:endParaRPr>
          </a:p>
        </p:txBody>
      </p:sp>
      <p:sp>
        <p:nvSpPr>
          <p:cNvPr id="3078" name="Text Box 6"/>
          <p:cNvSpPr txBox="1">
            <a:spLocks noChangeArrowheads="1"/>
          </p:cNvSpPr>
          <p:nvPr/>
        </p:nvSpPr>
        <p:spPr bwMode="auto">
          <a:xfrm>
            <a:off x="4648200" y="2971800"/>
            <a:ext cx="213360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solidFill>
                  <a:srgbClr val="FF6666"/>
                </a:solidFill>
                <a:latin typeface="Arial" panose="020B0604020202020204" pitchFamily="34" charset="0"/>
              </a:rPr>
              <a:t>Lorem Ipsum</a:t>
            </a:r>
            <a:r>
              <a:rPr lang="en-US" altLang="en-US" sz="1200" dirty="0">
                <a:solidFill>
                  <a:srgbClr val="4C4C4C"/>
                </a:solidFill>
                <a:latin typeface="Arial" panose="020B0604020202020204" pitchFamily="34" charset="0"/>
              </a:rPr>
              <a:t> 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Lorem </a:t>
            </a:r>
            <a:r>
              <a:rPr lang="en-US" altLang="en-US" sz="1200" dirty="0" err="1">
                <a:solidFill>
                  <a:srgbClr val="4C4C4C"/>
                </a:solidFill>
                <a:latin typeface="Arial" panose="020B0604020202020204" pitchFamily="34" charset="0"/>
              </a:rPr>
              <a:t>volumus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blandit</a:t>
            </a:r>
            <a:r>
              <a:rPr lang="en-US" altLang="en-US" sz="1200" dirty="0">
                <a:solidFill>
                  <a:srgbClr val="4C4C4C"/>
                </a:solidFill>
                <a:latin typeface="Arial" panose="020B0604020202020204" pitchFamily="34" charset="0"/>
              </a:rPr>
              <a:t> cu </a:t>
            </a:r>
            <a:r>
              <a:rPr lang="en-US" altLang="en-US" sz="1200" dirty="0" err="1">
                <a:solidFill>
                  <a:srgbClr val="4C4C4C"/>
                </a:solidFill>
                <a:latin typeface="Arial" panose="020B0604020202020204" pitchFamily="34" charset="0"/>
              </a:rPr>
              <a:t>has.Sit</a:t>
            </a:r>
            <a:r>
              <a:rPr lang="en-US" altLang="en-US" sz="1200" dirty="0">
                <a:solidFill>
                  <a:srgbClr val="4C4C4C"/>
                </a:solidFill>
                <a:latin typeface="Arial" panose="020B0604020202020204" pitchFamily="34" charset="0"/>
              </a:rPr>
              <a:t> cu alia </a:t>
            </a:r>
            <a:r>
              <a:rPr lang="en-US" altLang="en-US" sz="1200" dirty="0" err="1">
                <a:solidFill>
                  <a:srgbClr val="4C4C4C"/>
                </a:solidFill>
                <a:latin typeface="Arial" panose="020B0604020202020204" pitchFamily="34" charset="0"/>
              </a:rPr>
              <a:t>porro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fuisset</a:t>
            </a:r>
            <a:r>
              <a:rPr lang="en-US" altLang="en-US" sz="1200" dirty="0">
                <a:solidFill>
                  <a:srgbClr val="4C4C4C"/>
                </a:solidFill>
                <a:latin typeface="Arial" panose="020B0604020202020204" pitchFamily="34" charset="0"/>
              </a:rPr>
              <a:t>.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Mei </a:t>
            </a:r>
            <a:r>
              <a:rPr lang="en-US" altLang="en-US" sz="1200" dirty="0" err="1">
                <a:solidFill>
                  <a:srgbClr val="4C4C4C"/>
                </a:solidFill>
                <a:latin typeface="Arial" panose="020B0604020202020204" pitchFamily="34" charset="0"/>
              </a:rPr>
              <a:t>eu</a:t>
            </a:r>
            <a:r>
              <a:rPr lang="en-US" altLang="en-US" sz="1200" dirty="0">
                <a:solidFill>
                  <a:srgbClr val="4C4C4C"/>
                </a:solidFill>
                <a:latin typeface="Arial" panose="020B0604020202020204" pitchFamily="34" charset="0"/>
              </a:rPr>
              <a:t> ubique altera </a:t>
            </a:r>
            <a:r>
              <a:rPr lang="en-US" altLang="en-US" sz="1200" dirty="0" err="1">
                <a:solidFill>
                  <a:srgbClr val="4C4C4C"/>
                </a:solidFill>
                <a:latin typeface="Arial" panose="020B0604020202020204" pitchFamily="34" charset="0"/>
              </a:rPr>
              <a:t>senserit</a:t>
            </a:r>
            <a:r>
              <a:rPr lang="en-US" altLang="en-US" sz="1200" dirty="0">
                <a:solidFill>
                  <a:srgbClr val="4C4C4C"/>
                </a:solidFill>
                <a:latin typeface="Arial" panose="020B0604020202020204" pitchFamily="34" charset="0"/>
              </a:rPr>
              <a:t>, consul </a:t>
            </a:r>
            <a:r>
              <a:rPr lang="en-US" altLang="en-US" sz="1200" dirty="0" err="1">
                <a:solidFill>
                  <a:srgbClr val="4C4C4C"/>
                </a:solidFill>
                <a:latin typeface="Arial" panose="020B0604020202020204" pitchFamily="34" charset="0"/>
              </a:rPr>
              <a:t>eripuit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accusata</a:t>
            </a:r>
            <a:r>
              <a:rPr lang="en-US" altLang="en-US" sz="1200" dirty="0">
                <a:solidFill>
                  <a:srgbClr val="4C4C4C"/>
                </a:solidFill>
                <a:latin typeface="Arial" panose="020B0604020202020204" pitchFamily="34" charset="0"/>
              </a:rPr>
              <a:t> has ne. </a:t>
            </a:r>
          </a:p>
          <a:p>
            <a:pPr>
              <a:spcBef>
                <a:spcPct val="50000"/>
              </a:spcBef>
            </a:pPr>
            <a:r>
              <a:rPr lang="en-US" altLang="en-US" sz="1200" dirty="0">
                <a:solidFill>
                  <a:srgbClr val="4C4C4C"/>
                </a:solidFill>
                <a:latin typeface="Arial" panose="020B0604020202020204" pitchFamily="34" charset="0"/>
              </a:rPr>
              <a:t>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a:t>
            </a:r>
          </a:p>
        </p:txBody>
      </p:sp>
      <p:sp>
        <p:nvSpPr>
          <p:cNvPr id="3079" name="Text Box 7"/>
          <p:cNvSpPr txBox="1">
            <a:spLocks noChangeArrowheads="1"/>
          </p:cNvSpPr>
          <p:nvPr/>
        </p:nvSpPr>
        <p:spPr bwMode="auto">
          <a:xfrm>
            <a:off x="6705600" y="2971800"/>
            <a:ext cx="2133600" cy="319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dirty="0">
                <a:solidFill>
                  <a:srgbClr val="4C4C4C"/>
                </a:solidFill>
                <a:latin typeface="Arial" panose="020B0604020202020204" pitchFamily="34" charset="0"/>
              </a:rPr>
              <a:t>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Lorem </a:t>
            </a:r>
            <a:r>
              <a:rPr lang="en-US" altLang="en-US" sz="1200" dirty="0" err="1">
                <a:solidFill>
                  <a:srgbClr val="4C4C4C"/>
                </a:solidFill>
                <a:latin typeface="Arial" panose="020B0604020202020204" pitchFamily="34" charset="0"/>
              </a:rPr>
              <a:t>volumus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blandit</a:t>
            </a:r>
            <a:r>
              <a:rPr lang="en-US" altLang="en-US" sz="1200" dirty="0">
                <a:solidFill>
                  <a:srgbClr val="4C4C4C"/>
                </a:solidFill>
                <a:latin typeface="Arial" panose="020B0604020202020204" pitchFamily="34" charset="0"/>
              </a:rPr>
              <a:t> cu </a:t>
            </a:r>
            <a:r>
              <a:rPr lang="en-US" altLang="en-US" sz="1200" dirty="0" err="1">
                <a:solidFill>
                  <a:srgbClr val="4C4C4C"/>
                </a:solidFill>
                <a:latin typeface="Arial" panose="020B0604020202020204" pitchFamily="34" charset="0"/>
              </a:rPr>
              <a:t>has.Sit</a:t>
            </a:r>
            <a:r>
              <a:rPr lang="en-US" altLang="en-US" sz="1200" dirty="0">
                <a:solidFill>
                  <a:srgbClr val="4C4C4C"/>
                </a:solidFill>
                <a:latin typeface="Arial" panose="020B0604020202020204" pitchFamily="34" charset="0"/>
              </a:rPr>
              <a:t> cu alia </a:t>
            </a:r>
            <a:r>
              <a:rPr lang="en-US" altLang="en-US" sz="1200" dirty="0" err="1">
                <a:solidFill>
                  <a:srgbClr val="4C4C4C"/>
                </a:solidFill>
                <a:latin typeface="Arial" panose="020B0604020202020204" pitchFamily="34" charset="0"/>
              </a:rPr>
              <a:t>porro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fuisset</a:t>
            </a:r>
            <a:r>
              <a:rPr lang="en-US" altLang="en-US" sz="1200" dirty="0">
                <a:solidFill>
                  <a:srgbClr val="4C4C4C"/>
                </a:solidFill>
                <a:latin typeface="Arial" panose="020B0604020202020204" pitchFamily="34" charset="0"/>
              </a:rPr>
              <a:t>.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Mei </a:t>
            </a:r>
            <a:r>
              <a:rPr lang="en-US" altLang="en-US" sz="1200" dirty="0" err="1">
                <a:solidFill>
                  <a:srgbClr val="4C4C4C"/>
                </a:solidFill>
                <a:latin typeface="Arial" panose="020B0604020202020204" pitchFamily="34" charset="0"/>
              </a:rPr>
              <a:t>eu</a:t>
            </a:r>
            <a:r>
              <a:rPr lang="en-US" altLang="en-US" sz="1200" dirty="0">
                <a:solidFill>
                  <a:srgbClr val="4C4C4C"/>
                </a:solidFill>
                <a:latin typeface="Arial" panose="020B0604020202020204" pitchFamily="34" charset="0"/>
              </a:rPr>
              <a:t> ubique altera </a:t>
            </a:r>
            <a:r>
              <a:rPr lang="en-US" altLang="en-US" sz="1200" dirty="0" err="1">
                <a:solidFill>
                  <a:srgbClr val="4C4C4C"/>
                </a:solidFill>
                <a:latin typeface="Arial" panose="020B0604020202020204" pitchFamily="34" charset="0"/>
              </a:rPr>
              <a:t>senserit</a:t>
            </a:r>
            <a:r>
              <a:rPr lang="en-US" altLang="en-US" sz="1200" dirty="0">
                <a:solidFill>
                  <a:srgbClr val="4C4C4C"/>
                </a:solidFill>
                <a:latin typeface="Arial" panose="020B0604020202020204" pitchFamily="34" charset="0"/>
              </a:rPr>
              <a:t>, consul </a:t>
            </a:r>
            <a:r>
              <a:rPr lang="en-US" altLang="en-US" sz="1200" dirty="0" err="1">
                <a:solidFill>
                  <a:srgbClr val="4C4C4C"/>
                </a:solidFill>
                <a:latin typeface="Arial" panose="020B0604020202020204" pitchFamily="34" charset="0"/>
              </a:rPr>
              <a:t>eripuit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accusata</a:t>
            </a:r>
            <a:r>
              <a:rPr lang="en-US" altLang="en-US" sz="1200" dirty="0">
                <a:solidFill>
                  <a:srgbClr val="4C4C4C"/>
                </a:solidFill>
                <a:latin typeface="Arial" panose="020B0604020202020204" pitchFamily="34" charset="0"/>
              </a:rPr>
              <a:t> has ne.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a:t>
            </a:r>
          </a:p>
        </p:txBody>
      </p:sp>
      <p:pic>
        <p:nvPicPr>
          <p:cNvPr id="3080" name="Picture 8" descr="shad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3187700"/>
            <a:ext cx="3168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Text Box 10"/>
          <p:cNvSpPr txBox="1">
            <a:spLocks noChangeArrowheads="1"/>
          </p:cNvSpPr>
          <p:nvPr/>
        </p:nvSpPr>
        <p:spPr bwMode="auto">
          <a:xfrm>
            <a:off x="609600" y="1040111"/>
            <a:ext cx="19239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4000" b="1" dirty="0">
                <a:solidFill>
                  <a:srgbClr val="4C4C4C"/>
                </a:solidFill>
              </a:rPr>
              <a:t>Contact</a:t>
            </a:r>
          </a:p>
        </p:txBody>
      </p:sp>
      <p:sp>
        <p:nvSpPr>
          <p:cNvPr id="3082" name="Text Box 11"/>
          <p:cNvSpPr txBox="1">
            <a:spLocks noChangeArrowheads="1"/>
          </p:cNvSpPr>
          <p:nvPr/>
        </p:nvSpPr>
        <p:spPr bwMode="auto">
          <a:xfrm>
            <a:off x="663575" y="1893888"/>
            <a:ext cx="215956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Email : hhw0925@gmail.com</a:t>
            </a:r>
          </a:p>
        </p:txBody>
      </p:sp>
      <p:sp>
        <p:nvSpPr>
          <p:cNvPr id="3083" name="Text Box 12"/>
          <p:cNvSpPr txBox="1">
            <a:spLocks noChangeArrowheads="1"/>
          </p:cNvSpPr>
          <p:nvPr/>
        </p:nvSpPr>
        <p:spPr bwMode="auto">
          <a:xfrm>
            <a:off x="3095625" y="1885950"/>
            <a:ext cx="294664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err="1">
                <a:solidFill>
                  <a:srgbClr val="4C4C4C"/>
                </a:solidFill>
                <a:latin typeface="Arial Black" panose="020B0A04020102020204" pitchFamily="34" charset="0"/>
              </a:rPr>
              <a:t>Github</a:t>
            </a:r>
            <a:r>
              <a:rPr lang="en-GB" altLang="en-US" sz="1000" b="1" dirty="0">
                <a:solidFill>
                  <a:srgbClr val="4C4C4C"/>
                </a:solidFill>
                <a:latin typeface="Arial Black" panose="020B0A04020102020204" pitchFamily="34" charset="0"/>
              </a:rPr>
              <a:t> : https://github.com/hanwoolsky</a:t>
            </a:r>
          </a:p>
        </p:txBody>
      </p:sp>
      <p:sp>
        <p:nvSpPr>
          <p:cNvPr id="3084" name="Text Box 13"/>
          <p:cNvSpPr txBox="1">
            <a:spLocks noChangeArrowheads="1"/>
          </p:cNvSpPr>
          <p:nvPr/>
        </p:nvSpPr>
        <p:spPr bwMode="auto">
          <a:xfrm>
            <a:off x="6566118" y="1893888"/>
            <a:ext cx="19143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Seoul, Republic of Korea</a:t>
            </a:r>
          </a:p>
        </p:txBody>
      </p:sp>
      <p:grpSp>
        <p:nvGrpSpPr>
          <p:cNvPr id="2" name="그룹 1">
            <a:extLst>
              <a:ext uri="{FF2B5EF4-FFF2-40B4-BE49-F238E27FC236}">
                <a16:creationId xmlns:a16="http://schemas.microsoft.com/office/drawing/2014/main" id="{F78E1C37-548F-4E98-81D4-06C2E486D5BE}"/>
              </a:ext>
            </a:extLst>
          </p:cNvPr>
          <p:cNvGrpSpPr/>
          <p:nvPr/>
        </p:nvGrpSpPr>
        <p:grpSpPr>
          <a:xfrm>
            <a:off x="15875" y="0"/>
            <a:ext cx="9139238" cy="6859587"/>
            <a:chOff x="15875" y="0"/>
            <a:chExt cx="9139238" cy="6859587"/>
          </a:xfrm>
        </p:grpSpPr>
        <p:pic>
          <p:nvPicPr>
            <p:cNvPr id="3074" name="Picture 9" descr="newspaper1"/>
            <p:cNvPicPr>
              <a:picLocks noChangeAspect="1" noChangeArrowheads="1"/>
            </p:cNvPicPr>
            <p:nvPr/>
          </p:nvPicPr>
          <p:blipFill rotWithShape="1">
            <a:blip r:embed="rId4">
              <a:extLst>
                <a:ext uri="{28A0092B-C50C-407E-A947-70E740481C1C}">
                  <a14:useLocalDpi xmlns:a14="http://schemas.microsoft.com/office/drawing/2010/main" val="0"/>
                </a:ext>
              </a:extLst>
            </a:blip>
            <a:srcRect t="33455"/>
            <a:stretch/>
          </p:blipFill>
          <p:spPr bwMode="auto">
            <a:xfrm>
              <a:off x="15875" y="986932"/>
              <a:ext cx="9139238" cy="5872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 descr="newspaper1">
              <a:extLst>
                <a:ext uri="{FF2B5EF4-FFF2-40B4-BE49-F238E27FC236}">
                  <a16:creationId xmlns:a16="http://schemas.microsoft.com/office/drawing/2014/main" id="{023C5007-F0BB-4881-86A4-5EF2000A75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5612"/>
            <a:stretch/>
          </p:blipFill>
          <p:spPr bwMode="auto">
            <a:xfrm>
              <a:off x="15875" y="0"/>
              <a:ext cx="9139238" cy="98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88286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9" descr="newspape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 y="0"/>
            <a:ext cx="91392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p:cNvSpPr>
            <a:spLocks noChangeArrowheads="1"/>
          </p:cNvSpPr>
          <p:nvPr/>
        </p:nvSpPr>
        <p:spPr bwMode="auto">
          <a:xfrm>
            <a:off x="685800" y="3048000"/>
            <a:ext cx="3733800" cy="3581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3078" name="Text Box 6"/>
          <p:cNvSpPr txBox="1">
            <a:spLocks noChangeArrowheads="1"/>
          </p:cNvSpPr>
          <p:nvPr/>
        </p:nvSpPr>
        <p:spPr bwMode="auto">
          <a:xfrm>
            <a:off x="4686299" y="2955301"/>
            <a:ext cx="4441825"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solidFill>
                  <a:srgbClr val="FF6666"/>
                </a:solidFill>
                <a:latin typeface="Arial" panose="020B0604020202020204" pitchFamily="34" charset="0"/>
              </a:rPr>
              <a:t>University of SungKyunKwan, Suwon, Republic of Korea</a:t>
            </a:r>
            <a:endParaRPr lang="en-US" altLang="en-US" sz="1200" dirty="0">
              <a:solidFill>
                <a:srgbClr val="4C4C4C"/>
              </a:solidFill>
              <a:latin typeface="Arial" panose="020B0604020202020204" pitchFamily="34" charset="0"/>
            </a:endParaRPr>
          </a:p>
        </p:txBody>
      </p:sp>
      <p:sp>
        <p:nvSpPr>
          <p:cNvPr id="3079" name="Text Box 7"/>
          <p:cNvSpPr txBox="1">
            <a:spLocks noChangeArrowheads="1"/>
          </p:cNvSpPr>
          <p:nvPr/>
        </p:nvSpPr>
        <p:spPr bwMode="auto">
          <a:xfrm>
            <a:off x="4724402" y="3291618"/>
            <a:ext cx="4114798" cy="1754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dirty="0">
                <a:solidFill>
                  <a:srgbClr val="4C4C4C"/>
                </a:solidFill>
                <a:latin typeface="Arial" panose="020B0604020202020204" pitchFamily="34" charset="0"/>
              </a:rPr>
              <a:t>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Lorem </a:t>
            </a:r>
            <a:r>
              <a:rPr lang="en-US" altLang="en-US" sz="1200" dirty="0" err="1">
                <a:solidFill>
                  <a:srgbClr val="4C4C4C"/>
                </a:solidFill>
                <a:latin typeface="Arial" panose="020B0604020202020204" pitchFamily="34" charset="0"/>
              </a:rPr>
              <a:t>volumus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blandit</a:t>
            </a:r>
            <a:r>
              <a:rPr lang="en-US" altLang="en-US" sz="1200" dirty="0">
                <a:solidFill>
                  <a:srgbClr val="4C4C4C"/>
                </a:solidFill>
                <a:latin typeface="Arial" panose="020B0604020202020204" pitchFamily="34" charset="0"/>
              </a:rPr>
              <a:t> cu </a:t>
            </a:r>
            <a:r>
              <a:rPr lang="en-US" altLang="en-US" sz="1200" dirty="0" err="1">
                <a:solidFill>
                  <a:srgbClr val="4C4C4C"/>
                </a:solidFill>
                <a:latin typeface="Arial" panose="020B0604020202020204" pitchFamily="34" charset="0"/>
              </a:rPr>
              <a:t>has.Sit</a:t>
            </a:r>
            <a:r>
              <a:rPr lang="en-US" altLang="en-US" sz="1200" dirty="0">
                <a:solidFill>
                  <a:srgbClr val="4C4C4C"/>
                </a:solidFill>
                <a:latin typeface="Arial" panose="020B0604020202020204" pitchFamily="34" charset="0"/>
              </a:rPr>
              <a:t> cu alia </a:t>
            </a:r>
            <a:r>
              <a:rPr lang="en-US" altLang="en-US" sz="1200" dirty="0" err="1">
                <a:solidFill>
                  <a:srgbClr val="4C4C4C"/>
                </a:solidFill>
                <a:latin typeface="Arial" panose="020B0604020202020204" pitchFamily="34" charset="0"/>
              </a:rPr>
              <a:t>porro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fuisset</a:t>
            </a:r>
            <a:r>
              <a:rPr lang="en-US" altLang="en-US" sz="1200" dirty="0">
                <a:solidFill>
                  <a:srgbClr val="4C4C4C"/>
                </a:solidFill>
                <a:latin typeface="Arial" panose="020B0604020202020204" pitchFamily="34" charset="0"/>
              </a:rPr>
              <a:t>.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Mei </a:t>
            </a:r>
            <a:r>
              <a:rPr lang="en-US" altLang="en-US" sz="1200" dirty="0" err="1">
                <a:solidFill>
                  <a:srgbClr val="4C4C4C"/>
                </a:solidFill>
                <a:latin typeface="Arial" panose="020B0604020202020204" pitchFamily="34" charset="0"/>
              </a:rPr>
              <a:t>eu</a:t>
            </a:r>
            <a:r>
              <a:rPr lang="en-US" altLang="en-US" sz="1200" dirty="0">
                <a:solidFill>
                  <a:srgbClr val="4C4C4C"/>
                </a:solidFill>
                <a:latin typeface="Arial" panose="020B0604020202020204" pitchFamily="34" charset="0"/>
              </a:rPr>
              <a:t> ubique altera </a:t>
            </a:r>
            <a:r>
              <a:rPr lang="en-US" altLang="en-US" sz="1200" dirty="0" err="1">
                <a:solidFill>
                  <a:srgbClr val="4C4C4C"/>
                </a:solidFill>
                <a:latin typeface="Arial" panose="020B0604020202020204" pitchFamily="34" charset="0"/>
              </a:rPr>
              <a:t>senserit</a:t>
            </a:r>
            <a:r>
              <a:rPr lang="en-US" altLang="en-US" sz="1200" dirty="0">
                <a:solidFill>
                  <a:srgbClr val="4C4C4C"/>
                </a:solidFill>
                <a:latin typeface="Arial" panose="020B0604020202020204" pitchFamily="34" charset="0"/>
              </a:rPr>
              <a:t>, consul </a:t>
            </a:r>
            <a:r>
              <a:rPr lang="en-US" altLang="en-US" sz="1200" dirty="0" err="1">
                <a:solidFill>
                  <a:srgbClr val="4C4C4C"/>
                </a:solidFill>
                <a:latin typeface="Arial" panose="020B0604020202020204" pitchFamily="34" charset="0"/>
              </a:rPr>
              <a:t>eripuit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accusata</a:t>
            </a:r>
            <a:r>
              <a:rPr lang="en-US" altLang="en-US" sz="1200" dirty="0">
                <a:solidFill>
                  <a:srgbClr val="4C4C4C"/>
                </a:solidFill>
                <a:latin typeface="Arial" panose="020B0604020202020204" pitchFamily="34" charset="0"/>
              </a:rPr>
              <a:t> has ne.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a:t>
            </a:r>
          </a:p>
        </p:txBody>
      </p:sp>
      <p:pic>
        <p:nvPicPr>
          <p:cNvPr id="3080"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474" y="3173412"/>
            <a:ext cx="3168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Text Box 10"/>
          <p:cNvSpPr txBox="1">
            <a:spLocks noChangeArrowheads="1"/>
          </p:cNvSpPr>
          <p:nvPr/>
        </p:nvSpPr>
        <p:spPr bwMode="auto">
          <a:xfrm>
            <a:off x="524915" y="2247415"/>
            <a:ext cx="24368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4000" b="1" dirty="0">
                <a:solidFill>
                  <a:srgbClr val="4C4C4C"/>
                </a:solidFill>
              </a:rPr>
              <a:t>Education</a:t>
            </a:r>
          </a:p>
        </p:txBody>
      </p:sp>
      <p:sp>
        <p:nvSpPr>
          <p:cNvPr id="3082" name="Text Box 11"/>
          <p:cNvSpPr txBox="1">
            <a:spLocks noChangeArrowheads="1"/>
          </p:cNvSpPr>
          <p:nvPr/>
        </p:nvSpPr>
        <p:spPr bwMode="auto">
          <a:xfrm>
            <a:off x="663575" y="1893888"/>
            <a:ext cx="215956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Email : hhw0925@gmail.com</a:t>
            </a:r>
          </a:p>
        </p:txBody>
      </p:sp>
      <p:sp>
        <p:nvSpPr>
          <p:cNvPr id="3083" name="Text Box 12"/>
          <p:cNvSpPr txBox="1">
            <a:spLocks noChangeArrowheads="1"/>
          </p:cNvSpPr>
          <p:nvPr/>
        </p:nvSpPr>
        <p:spPr bwMode="auto">
          <a:xfrm>
            <a:off x="3095625" y="1885950"/>
            <a:ext cx="294664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err="1">
                <a:solidFill>
                  <a:srgbClr val="4C4C4C"/>
                </a:solidFill>
                <a:latin typeface="Arial Black" panose="020B0A04020102020204" pitchFamily="34" charset="0"/>
              </a:rPr>
              <a:t>Github</a:t>
            </a:r>
            <a:r>
              <a:rPr lang="en-GB" altLang="en-US" sz="1000" b="1" dirty="0">
                <a:solidFill>
                  <a:srgbClr val="4C4C4C"/>
                </a:solidFill>
                <a:latin typeface="Arial Black" panose="020B0A04020102020204" pitchFamily="34" charset="0"/>
              </a:rPr>
              <a:t> : https://github.com/hanwoolsky</a:t>
            </a:r>
          </a:p>
        </p:txBody>
      </p:sp>
      <p:sp>
        <p:nvSpPr>
          <p:cNvPr id="3084" name="Text Box 13"/>
          <p:cNvSpPr txBox="1">
            <a:spLocks noChangeArrowheads="1"/>
          </p:cNvSpPr>
          <p:nvPr/>
        </p:nvSpPr>
        <p:spPr bwMode="auto">
          <a:xfrm>
            <a:off x="6566118" y="1893888"/>
            <a:ext cx="19143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Seoul, Republic of Korea</a:t>
            </a:r>
          </a:p>
        </p:txBody>
      </p:sp>
      <p:sp>
        <p:nvSpPr>
          <p:cNvPr id="13" name="Text Box 10">
            <a:extLst>
              <a:ext uri="{FF2B5EF4-FFF2-40B4-BE49-F238E27FC236}">
                <a16:creationId xmlns:a16="http://schemas.microsoft.com/office/drawing/2014/main" id="{42C659C0-8CC4-46CD-8AE4-B91D7A43D7CC}"/>
              </a:ext>
            </a:extLst>
          </p:cNvPr>
          <p:cNvSpPr txBox="1">
            <a:spLocks noChangeArrowheads="1"/>
          </p:cNvSpPr>
          <p:nvPr/>
        </p:nvSpPr>
        <p:spPr bwMode="auto">
          <a:xfrm>
            <a:off x="524915" y="955814"/>
            <a:ext cx="19239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4000" b="1" dirty="0">
                <a:solidFill>
                  <a:srgbClr val="4C4C4C"/>
                </a:solidFill>
              </a:rPr>
              <a:t>Contact</a:t>
            </a:r>
          </a:p>
        </p:txBody>
      </p:sp>
      <p:sp>
        <p:nvSpPr>
          <p:cNvPr id="2" name="TextBox 1">
            <a:extLst>
              <a:ext uri="{FF2B5EF4-FFF2-40B4-BE49-F238E27FC236}">
                <a16:creationId xmlns:a16="http://schemas.microsoft.com/office/drawing/2014/main" id="{136B9EE3-F522-4F76-889D-8F0645FF7025}"/>
              </a:ext>
            </a:extLst>
          </p:cNvPr>
          <p:cNvSpPr txBox="1"/>
          <p:nvPr/>
        </p:nvSpPr>
        <p:spPr>
          <a:xfrm>
            <a:off x="184815" y="368660"/>
            <a:ext cx="8892988" cy="2016224"/>
          </a:xfrm>
          <a:prstGeom prst="rect">
            <a:avLst/>
          </a:prstGeom>
          <a:solidFill>
            <a:schemeClr val="tx1"/>
          </a:solidFill>
        </p:spPr>
        <p:txBody>
          <a:bodyPr wrap="square" rtlCol="0">
            <a:spAutoFit/>
          </a:bodyPr>
          <a:lstStyle/>
          <a:p>
            <a:endParaRPr lang="ko-KR"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9" descr="newspape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 y="0"/>
            <a:ext cx="91392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Box 3"/>
          <p:cNvSpPr txBox="1">
            <a:spLocks noChangeArrowheads="1"/>
          </p:cNvSpPr>
          <p:nvPr/>
        </p:nvSpPr>
        <p:spPr bwMode="auto">
          <a:xfrm>
            <a:off x="609600" y="2286935"/>
            <a:ext cx="4775987"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solidFill>
                  <a:srgbClr val="4C4C4C"/>
                </a:solidFill>
                <a:cs typeface="Times" panose="02020603050405020304" pitchFamily="18" charset="0"/>
              </a:rPr>
              <a:t>Research Experience</a:t>
            </a:r>
            <a:endParaRPr lang="en-US" altLang="en-US" sz="4000" b="1" dirty="0">
              <a:cs typeface="Times" panose="02020603050405020304" pitchFamily="18" charset="0"/>
            </a:endParaRPr>
          </a:p>
        </p:txBody>
      </p:sp>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3078" name="Text Box 6"/>
          <p:cNvSpPr txBox="1">
            <a:spLocks noChangeArrowheads="1"/>
          </p:cNvSpPr>
          <p:nvPr/>
        </p:nvSpPr>
        <p:spPr bwMode="auto">
          <a:xfrm>
            <a:off x="609600" y="2971800"/>
            <a:ext cx="6172200" cy="1569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solidFill>
                  <a:srgbClr val="FF6666"/>
                </a:solidFill>
                <a:latin typeface="Arial" panose="020B0604020202020204" pitchFamily="34" charset="0"/>
              </a:rPr>
              <a:t>Lorem Ipsum</a:t>
            </a:r>
            <a:r>
              <a:rPr lang="en-US" altLang="en-US" sz="1200" dirty="0">
                <a:solidFill>
                  <a:srgbClr val="4C4C4C"/>
                </a:solidFill>
                <a:latin typeface="Arial" panose="020B0604020202020204" pitchFamily="34" charset="0"/>
              </a:rPr>
              <a:t> 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Lorem </a:t>
            </a:r>
            <a:r>
              <a:rPr lang="en-US" altLang="en-US" sz="1200" dirty="0" err="1">
                <a:solidFill>
                  <a:srgbClr val="4C4C4C"/>
                </a:solidFill>
                <a:latin typeface="Arial" panose="020B0604020202020204" pitchFamily="34" charset="0"/>
              </a:rPr>
              <a:t>volumus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blandit</a:t>
            </a:r>
            <a:r>
              <a:rPr lang="en-US" altLang="en-US" sz="1200" dirty="0">
                <a:solidFill>
                  <a:srgbClr val="4C4C4C"/>
                </a:solidFill>
                <a:latin typeface="Arial" panose="020B0604020202020204" pitchFamily="34" charset="0"/>
              </a:rPr>
              <a:t> cu </a:t>
            </a:r>
            <a:r>
              <a:rPr lang="en-US" altLang="en-US" sz="1200" dirty="0" err="1">
                <a:solidFill>
                  <a:srgbClr val="4C4C4C"/>
                </a:solidFill>
                <a:latin typeface="Arial" panose="020B0604020202020204" pitchFamily="34" charset="0"/>
              </a:rPr>
              <a:t>has.Sit</a:t>
            </a:r>
            <a:r>
              <a:rPr lang="en-US" altLang="en-US" sz="1200" dirty="0">
                <a:solidFill>
                  <a:srgbClr val="4C4C4C"/>
                </a:solidFill>
                <a:latin typeface="Arial" panose="020B0604020202020204" pitchFamily="34" charset="0"/>
              </a:rPr>
              <a:t> cu alia </a:t>
            </a:r>
            <a:r>
              <a:rPr lang="en-US" altLang="en-US" sz="1200" dirty="0" err="1">
                <a:solidFill>
                  <a:srgbClr val="4C4C4C"/>
                </a:solidFill>
                <a:latin typeface="Arial" panose="020B0604020202020204" pitchFamily="34" charset="0"/>
              </a:rPr>
              <a:t>porro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fuisset</a:t>
            </a:r>
            <a:r>
              <a:rPr lang="en-US" altLang="en-US" sz="1200" dirty="0">
                <a:solidFill>
                  <a:srgbClr val="4C4C4C"/>
                </a:solidFill>
                <a:latin typeface="Arial" panose="020B0604020202020204" pitchFamily="34" charset="0"/>
              </a:rPr>
              <a:t>.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Mei </a:t>
            </a:r>
            <a:r>
              <a:rPr lang="en-US" altLang="en-US" sz="1200" dirty="0" err="1">
                <a:solidFill>
                  <a:srgbClr val="4C4C4C"/>
                </a:solidFill>
                <a:latin typeface="Arial" panose="020B0604020202020204" pitchFamily="34" charset="0"/>
              </a:rPr>
              <a:t>eu</a:t>
            </a:r>
            <a:r>
              <a:rPr lang="en-US" altLang="en-US" sz="1200" dirty="0">
                <a:solidFill>
                  <a:srgbClr val="4C4C4C"/>
                </a:solidFill>
                <a:latin typeface="Arial" panose="020B0604020202020204" pitchFamily="34" charset="0"/>
              </a:rPr>
              <a:t> ubique altera </a:t>
            </a:r>
            <a:r>
              <a:rPr lang="en-US" altLang="en-US" sz="1200" dirty="0" err="1">
                <a:solidFill>
                  <a:srgbClr val="4C4C4C"/>
                </a:solidFill>
                <a:latin typeface="Arial" panose="020B0604020202020204" pitchFamily="34" charset="0"/>
              </a:rPr>
              <a:t>senserit</a:t>
            </a:r>
            <a:r>
              <a:rPr lang="en-US" altLang="en-US" sz="1200" dirty="0">
                <a:solidFill>
                  <a:srgbClr val="4C4C4C"/>
                </a:solidFill>
                <a:latin typeface="Arial" panose="020B0604020202020204" pitchFamily="34" charset="0"/>
              </a:rPr>
              <a:t>, consul </a:t>
            </a:r>
            <a:r>
              <a:rPr lang="en-US" altLang="en-US" sz="1200" dirty="0" err="1">
                <a:solidFill>
                  <a:srgbClr val="4C4C4C"/>
                </a:solidFill>
                <a:latin typeface="Arial" panose="020B0604020202020204" pitchFamily="34" charset="0"/>
              </a:rPr>
              <a:t>eripuit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accusata</a:t>
            </a:r>
            <a:r>
              <a:rPr lang="en-US" altLang="en-US" sz="1200" dirty="0">
                <a:solidFill>
                  <a:srgbClr val="4C4C4C"/>
                </a:solidFill>
                <a:latin typeface="Arial" panose="020B0604020202020204" pitchFamily="34" charset="0"/>
              </a:rPr>
              <a:t> has ne. </a:t>
            </a:r>
          </a:p>
          <a:p>
            <a:pPr>
              <a:spcBef>
                <a:spcPct val="50000"/>
              </a:spcBef>
            </a:pPr>
            <a:r>
              <a:rPr lang="en-US" altLang="en-US" sz="1200" dirty="0">
                <a:solidFill>
                  <a:srgbClr val="4C4C4C"/>
                </a:solidFill>
                <a:latin typeface="Arial" panose="020B0604020202020204" pitchFamily="34" charset="0"/>
              </a:rPr>
              <a:t>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a:t>
            </a:r>
          </a:p>
        </p:txBody>
      </p:sp>
      <p:sp>
        <p:nvSpPr>
          <p:cNvPr id="3079" name="Text Box 7"/>
          <p:cNvSpPr txBox="1">
            <a:spLocks noChangeArrowheads="1"/>
          </p:cNvSpPr>
          <p:nvPr/>
        </p:nvSpPr>
        <p:spPr bwMode="auto">
          <a:xfrm>
            <a:off x="609600" y="4626160"/>
            <a:ext cx="6016114" cy="1200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dirty="0">
                <a:solidFill>
                  <a:srgbClr val="4C4C4C"/>
                </a:solidFill>
                <a:latin typeface="Arial" panose="020B0604020202020204" pitchFamily="34" charset="0"/>
              </a:rPr>
              <a:t>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Lorem </a:t>
            </a:r>
            <a:r>
              <a:rPr lang="en-US" altLang="en-US" sz="1200" dirty="0" err="1">
                <a:solidFill>
                  <a:srgbClr val="4C4C4C"/>
                </a:solidFill>
                <a:latin typeface="Arial" panose="020B0604020202020204" pitchFamily="34" charset="0"/>
              </a:rPr>
              <a:t>volumus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blandit</a:t>
            </a:r>
            <a:r>
              <a:rPr lang="en-US" altLang="en-US" sz="1200" dirty="0">
                <a:solidFill>
                  <a:srgbClr val="4C4C4C"/>
                </a:solidFill>
                <a:latin typeface="Arial" panose="020B0604020202020204" pitchFamily="34" charset="0"/>
              </a:rPr>
              <a:t> cu </a:t>
            </a:r>
            <a:r>
              <a:rPr lang="en-US" altLang="en-US" sz="1200" dirty="0" err="1">
                <a:solidFill>
                  <a:srgbClr val="4C4C4C"/>
                </a:solidFill>
                <a:latin typeface="Arial" panose="020B0604020202020204" pitchFamily="34" charset="0"/>
              </a:rPr>
              <a:t>has.Sit</a:t>
            </a:r>
            <a:r>
              <a:rPr lang="en-US" altLang="en-US" sz="1200" dirty="0">
                <a:solidFill>
                  <a:srgbClr val="4C4C4C"/>
                </a:solidFill>
                <a:latin typeface="Arial" panose="020B0604020202020204" pitchFamily="34" charset="0"/>
              </a:rPr>
              <a:t> cu alia </a:t>
            </a:r>
            <a:r>
              <a:rPr lang="en-US" altLang="en-US" sz="1200" dirty="0" err="1">
                <a:solidFill>
                  <a:srgbClr val="4C4C4C"/>
                </a:solidFill>
                <a:latin typeface="Arial" panose="020B0604020202020204" pitchFamily="34" charset="0"/>
              </a:rPr>
              <a:t>porro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fuisset</a:t>
            </a:r>
            <a:r>
              <a:rPr lang="en-US" altLang="en-US" sz="1200" dirty="0">
                <a:solidFill>
                  <a:srgbClr val="4C4C4C"/>
                </a:solidFill>
                <a:latin typeface="Arial" panose="020B0604020202020204" pitchFamily="34" charset="0"/>
              </a:rPr>
              <a:t>.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Mei </a:t>
            </a:r>
            <a:r>
              <a:rPr lang="en-US" altLang="en-US" sz="1200" dirty="0" err="1">
                <a:solidFill>
                  <a:srgbClr val="4C4C4C"/>
                </a:solidFill>
                <a:latin typeface="Arial" panose="020B0604020202020204" pitchFamily="34" charset="0"/>
              </a:rPr>
              <a:t>eu</a:t>
            </a:r>
            <a:r>
              <a:rPr lang="en-US" altLang="en-US" sz="1200" dirty="0">
                <a:solidFill>
                  <a:srgbClr val="4C4C4C"/>
                </a:solidFill>
                <a:latin typeface="Arial" panose="020B0604020202020204" pitchFamily="34" charset="0"/>
              </a:rPr>
              <a:t> ubique altera </a:t>
            </a:r>
            <a:r>
              <a:rPr lang="en-US" altLang="en-US" sz="1200" dirty="0" err="1">
                <a:solidFill>
                  <a:srgbClr val="4C4C4C"/>
                </a:solidFill>
                <a:latin typeface="Arial" panose="020B0604020202020204" pitchFamily="34" charset="0"/>
              </a:rPr>
              <a:t>senserit</a:t>
            </a:r>
            <a:r>
              <a:rPr lang="en-US" altLang="en-US" sz="1200" dirty="0">
                <a:solidFill>
                  <a:srgbClr val="4C4C4C"/>
                </a:solidFill>
                <a:latin typeface="Arial" panose="020B0604020202020204" pitchFamily="34" charset="0"/>
              </a:rPr>
              <a:t>, consul </a:t>
            </a:r>
            <a:r>
              <a:rPr lang="en-US" altLang="en-US" sz="1200" dirty="0" err="1">
                <a:solidFill>
                  <a:srgbClr val="4C4C4C"/>
                </a:solidFill>
                <a:latin typeface="Arial" panose="020B0604020202020204" pitchFamily="34" charset="0"/>
              </a:rPr>
              <a:t>eripuit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accusata</a:t>
            </a:r>
            <a:r>
              <a:rPr lang="en-US" altLang="en-US" sz="1200" dirty="0">
                <a:solidFill>
                  <a:srgbClr val="4C4C4C"/>
                </a:solidFill>
                <a:latin typeface="Arial" panose="020B0604020202020204" pitchFamily="34" charset="0"/>
              </a:rPr>
              <a:t> has ne.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a:t>
            </a:r>
          </a:p>
        </p:txBody>
      </p:sp>
      <p:sp>
        <p:nvSpPr>
          <p:cNvPr id="13" name="Text Box 3">
            <a:extLst>
              <a:ext uri="{FF2B5EF4-FFF2-40B4-BE49-F238E27FC236}">
                <a16:creationId xmlns:a16="http://schemas.microsoft.com/office/drawing/2014/main" id="{254739FE-7FA2-4BD4-85DF-7746B6DDA60F}"/>
              </a:ext>
            </a:extLst>
          </p:cNvPr>
          <p:cNvSpPr txBox="1">
            <a:spLocks noChangeArrowheads="1"/>
          </p:cNvSpPr>
          <p:nvPr/>
        </p:nvSpPr>
        <p:spPr bwMode="auto">
          <a:xfrm>
            <a:off x="596663" y="1028795"/>
            <a:ext cx="208775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solidFill>
                  <a:srgbClr val="4C4C4C"/>
                </a:solidFill>
                <a:cs typeface="Times" panose="02020603050405020304" pitchFamily="18" charset="0"/>
              </a:rPr>
              <a:t>Interests</a:t>
            </a:r>
            <a:endParaRPr lang="en-US" altLang="en-US" sz="4000" b="1" dirty="0">
              <a:cs typeface="Times" panose="02020603050405020304" pitchFamily="18" charset="0"/>
            </a:endParaRPr>
          </a:p>
        </p:txBody>
      </p:sp>
      <p:sp>
        <p:nvSpPr>
          <p:cNvPr id="14" name="Text Box 11">
            <a:extLst>
              <a:ext uri="{FF2B5EF4-FFF2-40B4-BE49-F238E27FC236}">
                <a16:creationId xmlns:a16="http://schemas.microsoft.com/office/drawing/2014/main" id="{DC977AA6-0C71-404E-A8D5-DD45691F218C}"/>
              </a:ext>
            </a:extLst>
          </p:cNvPr>
          <p:cNvSpPr txBox="1">
            <a:spLocks noChangeArrowheads="1"/>
          </p:cNvSpPr>
          <p:nvPr/>
        </p:nvSpPr>
        <p:spPr bwMode="auto">
          <a:xfrm>
            <a:off x="663575" y="1893888"/>
            <a:ext cx="15376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Computer Graphics</a:t>
            </a:r>
          </a:p>
        </p:txBody>
      </p:sp>
      <p:sp>
        <p:nvSpPr>
          <p:cNvPr id="15" name="Text Box 11">
            <a:extLst>
              <a:ext uri="{FF2B5EF4-FFF2-40B4-BE49-F238E27FC236}">
                <a16:creationId xmlns:a16="http://schemas.microsoft.com/office/drawing/2014/main" id="{28D5057F-8706-4FB0-800B-1DF88113CC35}"/>
              </a:ext>
            </a:extLst>
          </p:cNvPr>
          <p:cNvSpPr txBox="1">
            <a:spLocks noChangeArrowheads="1"/>
          </p:cNvSpPr>
          <p:nvPr/>
        </p:nvSpPr>
        <p:spPr bwMode="auto">
          <a:xfrm>
            <a:off x="2823141" y="1893887"/>
            <a:ext cx="142859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AI, Deep Learning</a:t>
            </a:r>
          </a:p>
        </p:txBody>
      </p:sp>
      <p:sp>
        <p:nvSpPr>
          <p:cNvPr id="10" name="TextBox 9">
            <a:extLst>
              <a:ext uri="{FF2B5EF4-FFF2-40B4-BE49-F238E27FC236}">
                <a16:creationId xmlns:a16="http://schemas.microsoft.com/office/drawing/2014/main" id="{7A42A661-C54B-4614-BBB8-3737D2F7D194}"/>
              </a:ext>
            </a:extLst>
          </p:cNvPr>
          <p:cNvSpPr txBox="1"/>
          <p:nvPr/>
        </p:nvSpPr>
        <p:spPr>
          <a:xfrm>
            <a:off x="184815" y="368660"/>
            <a:ext cx="8892988" cy="2016224"/>
          </a:xfrm>
          <a:prstGeom prst="rect">
            <a:avLst/>
          </a:prstGeom>
          <a:solidFill>
            <a:schemeClr val="tx1"/>
          </a:solidFill>
        </p:spPr>
        <p:txBody>
          <a:bodyPr wrap="square" rtlCol="0">
            <a:spAutoFit/>
          </a:bodyPr>
          <a:lstStyle/>
          <a:p>
            <a:endParaRPr lang="ko-KR" altLang="en-US" dirty="0"/>
          </a:p>
        </p:txBody>
      </p:sp>
    </p:spTree>
    <p:extLst>
      <p:ext uri="{BB962C8B-B14F-4D97-AF65-F5344CB8AC3E}">
        <p14:creationId xmlns:p14="http://schemas.microsoft.com/office/powerpoint/2010/main" val="1873794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9" descr="newspape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 y="0"/>
            <a:ext cx="91392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Box 3"/>
          <p:cNvSpPr txBox="1">
            <a:spLocks noChangeArrowheads="1"/>
          </p:cNvSpPr>
          <p:nvPr/>
        </p:nvSpPr>
        <p:spPr bwMode="auto">
          <a:xfrm>
            <a:off x="609600" y="2286935"/>
            <a:ext cx="453778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solidFill>
                  <a:srgbClr val="4C4C4C"/>
                </a:solidFill>
                <a:cs typeface="Times" panose="02020603050405020304" pitchFamily="18" charset="0"/>
              </a:rPr>
              <a:t>Honors</a:t>
            </a:r>
            <a:r>
              <a:rPr lang="ko-KR" altLang="en-US" sz="4000" b="1" dirty="0">
                <a:solidFill>
                  <a:srgbClr val="4C4C4C"/>
                </a:solidFill>
                <a:cs typeface="Times" panose="02020603050405020304" pitchFamily="18" charset="0"/>
              </a:rPr>
              <a:t> </a:t>
            </a:r>
            <a:r>
              <a:rPr lang="en-US" altLang="ko-KR" sz="4000" b="1" dirty="0">
                <a:solidFill>
                  <a:srgbClr val="4C4C4C"/>
                </a:solidFill>
                <a:cs typeface="Times" panose="02020603050405020304" pitchFamily="18" charset="0"/>
              </a:rPr>
              <a:t>and</a:t>
            </a:r>
            <a:r>
              <a:rPr lang="ko-KR" altLang="en-US" sz="4000" b="1" dirty="0">
                <a:solidFill>
                  <a:srgbClr val="4C4C4C"/>
                </a:solidFill>
                <a:cs typeface="Times" panose="02020603050405020304" pitchFamily="18" charset="0"/>
              </a:rPr>
              <a:t> </a:t>
            </a:r>
            <a:r>
              <a:rPr lang="en-US" altLang="ko-KR" sz="4000" b="1" dirty="0">
                <a:solidFill>
                  <a:srgbClr val="4C4C4C"/>
                </a:solidFill>
                <a:cs typeface="Times" panose="02020603050405020304" pitchFamily="18" charset="0"/>
              </a:rPr>
              <a:t>Awards</a:t>
            </a:r>
            <a:endParaRPr lang="en-US" altLang="en-US" sz="4000" b="1" dirty="0">
              <a:cs typeface="Times" panose="02020603050405020304" pitchFamily="18" charset="0"/>
            </a:endParaRPr>
          </a:p>
        </p:txBody>
      </p:sp>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3078" name="Text Box 6"/>
          <p:cNvSpPr txBox="1">
            <a:spLocks noChangeArrowheads="1"/>
          </p:cNvSpPr>
          <p:nvPr/>
        </p:nvSpPr>
        <p:spPr bwMode="auto">
          <a:xfrm>
            <a:off x="609600" y="2971800"/>
            <a:ext cx="6172200" cy="1569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dirty="0">
                <a:solidFill>
                  <a:srgbClr val="FF6666"/>
                </a:solidFill>
                <a:latin typeface="Arial" panose="020B0604020202020204" pitchFamily="34" charset="0"/>
              </a:rPr>
              <a:t>Lorem Ipsum</a:t>
            </a:r>
            <a:r>
              <a:rPr lang="en-US" altLang="en-US" sz="1200" dirty="0">
                <a:solidFill>
                  <a:srgbClr val="4C4C4C"/>
                </a:solidFill>
                <a:latin typeface="Arial" panose="020B0604020202020204" pitchFamily="34" charset="0"/>
              </a:rPr>
              <a:t> 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Lorem </a:t>
            </a:r>
            <a:r>
              <a:rPr lang="en-US" altLang="en-US" sz="1200" dirty="0" err="1">
                <a:solidFill>
                  <a:srgbClr val="4C4C4C"/>
                </a:solidFill>
                <a:latin typeface="Arial" panose="020B0604020202020204" pitchFamily="34" charset="0"/>
              </a:rPr>
              <a:t>volumus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blandit</a:t>
            </a:r>
            <a:r>
              <a:rPr lang="en-US" altLang="en-US" sz="1200" dirty="0">
                <a:solidFill>
                  <a:srgbClr val="4C4C4C"/>
                </a:solidFill>
                <a:latin typeface="Arial" panose="020B0604020202020204" pitchFamily="34" charset="0"/>
              </a:rPr>
              <a:t> cu </a:t>
            </a:r>
            <a:r>
              <a:rPr lang="en-US" altLang="en-US" sz="1200" dirty="0" err="1">
                <a:solidFill>
                  <a:srgbClr val="4C4C4C"/>
                </a:solidFill>
                <a:latin typeface="Arial" panose="020B0604020202020204" pitchFamily="34" charset="0"/>
              </a:rPr>
              <a:t>has.Sit</a:t>
            </a:r>
            <a:r>
              <a:rPr lang="en-US" altLang="en-US" sz="1200" dirty="0">
                <a:solidFill>
                  <a:srgbClr val="4C4C4C"/>
                </a:solidFill>
                <a:latin typeface="Arial" panose="020B0604020202020204" pitchFamily="34" charset="0"/>
              </a:rPr>
              <a:t> cu alia </a:t>
            </a:r>
            <a:r>
              <a:rPr lang="en-US" altLang="en-US" sz="1200" dirty="0" err="1">
                <a:solidFill>
                  <a:srgbClr val="4C4C4C"/>
                </a:solidFill>
                <a:latin typeface="Arial" panose="020B0604020202020204" pitchFamily="34" charset="0"/>
              </a:rPr>
              <a:t>porro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fuisset</a:t>
            </a:r>
            <a:r>
              <a:rPr lang="en-US" altLang="en-US" sz="1200" dirty="0">
                <a:solidFill>
                  <a:srgbClr val="4C4C4C"/>
                </a:solidFill>
                <a:latin typeface="Arial" panose="020B0604020202020204" pitchFamily="34" charset="0"/>
              </a:rPr>
              <a:t>.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Mei </a:t>
            </a:r>
            <a:r>
              <a:rPr lang="en-US" altLang="en-US" sz="1200" dirty="0" err="1">
                <a:solidFill>
                  <a:srgbClr val="4C4C4C"/>
                </a:solidFill>
                <a:latin typeface="Arial" panose="020B0604020202020204" pitchFamily="34" charset="0"/>
              </a:rPr>
              <a:t>eu</a:t>
            </a:r>
            <a:r>
              <a:rPr lang="en-US" altLang="en-US" sz="1200" dirty="0">
                <a:solidFill>
                  <a:srgbClr val="4C4C4C"/>
                </a:solidFill>
                <a:latin typeface="Arial" panose="020B0604020202020204" pitchFamily="34" charset="0"/>
              </a:rPr>
              <a:t> ubique altera </a:t>
            </a:r>
            <a:r>
              <a:rPr lang="en-US" altLang="en-US" sz="1200" dirty="0" err="1">
                <a:solidFill>
                  <a:srgbClr val="4C4C4C"/>
                </a:solidFill>
                <a:latin typeface="Arial" panose="020B0604020202020204" pitchFamily="34" charset="0"/>
              </a:rPr>
              <a:t>senserit</a:t>
            </a:r>
            <a:r>
              <a:rPr lang="en-US" altLang="en-US" sz="1200" dirty="0">
                <a:solidFill>
                  <a:srgbClr val="4C4C4C"/>
                </a:solidFill>
                <a:latin typeface="Arial" panose="020B0604020202020204" pitchFamily="34" charset="0"/>
              </a:rPr>
              <a:t>, consul </a:t>
            </a:r>
            <a:r>
              <a:rPr lang="en-US" altLang="en-US" sz="1200" dirty="0" err="1">
                <a:solidFill>
                  <a:srgbClr val="4C4C4C"/>
                </a:solidFill>
                <a:latin typeface="Arial" panose="020B0604020202020204" pitchFamily="34" charset="0"/>
              </a:rPr>
              <a:t>eripuit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accusata</a:t>
            </a:r>
            <a:r>
              <a:rPr lang="en-US" altLang="en-US" sz="1200" dirty="0">
                <a:solidFill>
                  <a:srgbClr val="4C4C4C"/>
                </a:solidFill>
                <a:latin typeface="Arial" panose="020B0604020202020204" pitchFamily="34" charset="0"/>
              </a:rPr>
              <a:t> has ne. </a:t>
            </a:r>
          </a:p>
          <a:p>
            <a:pPr>
              <a:spcBef>
                <a:spcPct val="50000"/>
              </a:spcBef>
            </a:pPr>
            <a:r>
              <a:rPr lang="en-US" altLang="en-US" sz="1200" dirty="0">
                <a:solidFill>
                  <a:srgbClr val="4C4C4C"/>
                </a:solidFill>
                <a:latin typeface="Arial" panose="020B0604020202020204" pitchFamily="34" charset="0"/>
              </a:rPr>
              <a:t>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a:t>
            </a:r>
          </a:p>
        </p:txBody>
      </p:sp>
      <p:sp>
        <p:nvSpPr>
          <p:cNvPr id="3079" name="Text Box 7"/>
          <p:cNvSpPr txBox="1">
            <a:spLocks noChangeArrowheads="1"/>
          </p:cNvSpPr>
          <p:nvPr/>
        </p:nvSpPr>
        <p:spPr bwMode="auto">
          <a:xfrm>
            <a:off x="609600" y="4626160"/>
            <a:ext cx="6016114" cy="1200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dirty="0">
                <a:solidFill>
                  <a:srgbClr val="4C4C4C"/>
                </a:solidFill>
                <a:latin typeface="Arial" panose="020B0604020202020204" pitchFamily="34" charset="0"/>
              </a:rPr>
              <a:t>In libris </a:t>
            </a:r>
            <a:r>
              <a:rPr lang="en-US" altLang="en-US" sz="1200" dirty="0" err="1">
                <a:solidFill>
                  <a:srgbClr val="4C4C4C"/>
                </a:solidFill>
                <a:latin typeface="Arial" panose="020B0604020202020204" pitchFamily="34" charset="0"/>
              </a:rPr>
              <a:t>graecis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appetere</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mea</a:t>
            </a:r>
            <a:r>
              <a:rPr lang="en-US" altLang="en-US" sz="1200" dirty="0">
                <a:solidFill>
                  <a:srgbClr val="4C4C4C"/>
                </a:solidFill>
                <a:latin typeface="Arial" panose="020B0604020202020204" pitchFamily="34" charset="0"/>
              </a:rPr>
              <a:t>. At vim </a:t>
            </a:r>
            <a:r>
              <a:rPr lang="en-US" altLang="en-US" sz="1200" dirty="0" err="1">
                <a:solidFill>
                  <a:srgbClr val="4C4C4C"/>
                </a:solidFill>
                <a:latin typeface="Arial" panose="020B0604020202020204" pitchFamily="34" charset="0"/>
              </a:rPr>
              <a:t>odio</a:t>
            </a:r>
            <a:r>
              <a:rPr lang="en-US" altLang="en-US" sz="1200" dirty="0">
                <a:solidFill>
                  <a:srgbClr val="4C4C4C"/>
                </a:solidFill>
                <a:latin typeface="Arial" panose="020B0604020202020204" pitchFamily="34" charset="0"/>
              </a:rPr>
              <a:t> lorem omnes, </a:t>
            </a:r>
            <a:r>
              <a:rPr lang="en-US" altLang="en-US" sz="1200" dirty="0" err="1">
                <a:solidFill>
                  <a:srgbClr val="4C4C4C"/>
                </a:solidFill>
                <a:latin typeface="Arial" panose="020B0604020202020204" pitchFamily="34" charset="0"/>
              </a:rPr>
              <a:t>pri</a:t>
            </a:r>
            <a:r>
              <a:rPr lang="en-US" altLang="en-US" sz="1200" dirty="0">
                <a:solidFill>
                  <a:srgbClr val="4C4C4C"/>
                </a:solidFill>
                <a:latin typeface="Arial" panose="020B0604020202020204" pitchFamily="34" charset="0"/>
              </a:rPr>
              <a:t> id </a:t>
            </a:r>
            <a:r>
              <a:rPr lang="en-US" altLang="en-US" sz="1200" dirty="0" err="1">
                <a:solidFill>
                  <a:srgbClr val="4C4C4C"/>
                </a:solidFill>
                <a:latin typeface="Arial" panose="020B0604020202020204" pitchFamily="34" charset="0"/>
              </a:rPr>
              <a:t>iuvaret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partiendo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Vivendo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menandri</a:t>
            </a:r>
            <a:r>
              <a:rPr lang="en-US" altLang="en-US" sz="1200" dirty="0">
                <a:solidFill>
                  <a:srgbClr val="4C4C4C"/>
                </a:solidFill>
                <a:latin typeface="Arial" panose="020B0604020202020204" pitchFamily="34" charset="0"/>
              </a:rPr>
              <a:t> et sed. Lorem </a:t>
            </a:r>
            <a:r>
              <a:rPr lang="en-US" altLang="en-US" sz="1200" dirty="0" err="1">
                <a:solidFill>
                  <a:srgbClr val="4C4C4C"/>
                </a:solidFill>
                <a:latin typeface="Arial" panose="020B0604020202020204" pitchFamily="34" charset="0"/>
              </a:rPr>
              <a:t>volumus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blandit</a:t>
            </a:r>
            <a:r>
              <a:rPr lang="en-US" altLang="en-US" sz="1200" dirty="0">
                <a:solidFill>
                  <a:srgbClr val="4C4C4C"/>
                </a:solidFill>
                <a:latin typeface="Arial" panose="020B0604020202020204" pitchFamily="34" charset="0"/>
              </a:rPr>
              <a:t> cu </a:t>
            </a:r>
            <a:r>
              <a:rPr lang="en-US" altLang="en-US" sz="1200" dirty="0" err="1">
                <a:solidFill>
                  <a:srgbClr val="4C4C4C"/>
                </a:solidFill>
                <a:latin typeface="Arial" panose="020B0604020202020204" pitchFamily="34" charset="0"/>
              </a:rPr>
              <a:t>has.Sit</a:t>
            </a:r>
            <a:r>
              <a:rPr lang="en-US" altLang="en-US" sz="1200" dirty="0">
                <a:solidFill>
                  <a:srgbClr val="4C4C4C"/>
                </a:solidFill>
                <a:latin typeface="Arial" panose="020B0604020202020204" pitchFamily="34" charset="0"/>
              </a:rPr>
              <a:t> cu alia </a:t>
            </a:r>
            <a:r>
              <a:rPr lang="en-US" altLang="en-US" sz="1200" dirty="0" err="1">
                <a:solidFill>
                  <a:srgbClr val="4C4C4C"/>
                </a:solidFill>
                <a:latin typeface="Arial" panose="020B0604020202020204" pitchFamily="34" charset="0"/>
              </a:rPr>
              <a:t>porro</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fuisset</a:t>
            </a:r>
            <a:r>
              <a:rPr lang="en-US" altLang="en-US" sz="1200" dirty="0">
                <a:solidFill>
                  <a:srgbClr val="4C4C4C"/>
                </a:solidFill>
                <a:latin typeface="Arial" panose="020B0604020202020204" pitchFamily="34" charset="0"/>
              </a:rPr>
              <a:t>.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Mei </a:t>
            </a:r>
            <a:r>
              <a:rPr lang="en-US" altLang="en-US" sz="1200" dirty="0" err="1">
                <a:solidFill>
                  <a:srgbClr val="4C4C4C"/>
                </a:solidFill>
                <a:latin typeface="Arial" panose="020B0604020202020204" pitchFamily="34" charset="0"/>
              </a:rPr>
              <a:t>eu</a:t>
            </a:r>
            <a:r>
              <a:rPr lang="en-US" altLang="en-US" sz="1200" dirty="0">
                <a:solidFill>
                  <a:srgbClr val="4C4C4C"/>
                </a:solidFill>
                <a:latin typeface="Arial" panose="020B0604020202020204" pitchFamily="34" charset="0"/>
              </a:rPr>
              <a:t> ubique altera </a:t>
            </a:r>
            <a:r>
              <a:rPr lang="en-US" altLang="en-US" sz="1200" dirty="0" err="1">
                <a:solidFill>
                  <a:srgbClr val="4C4C4C"/>
                </a:solidFill>
                <a:latin typeface="Arial" panose="020B0604020202020204" pitchFamily="34" charset="0"/>
              </a:rPr>
              <a:t>senserit</a:t>
            </a:r>
            <a:r>
              <a:rPr lang="en-US" altLang="en-US" sz="1200" dirty="0">
                <a:solidFill>
                  <a:srgbClr val="4C4C4C"/>
                </a:solidFill>
                <a:latin typeface="Arial" panose="020B0604020202020204" pitchFamily="34" charset="0"/>
              </a:rPr>
              <a:t>, consul </a:t>
            </a:r>
            <a:r>
              <a:rPr lang="en-US" altLang="en-US" sz="1200" dirty="0" err="1">
                <a:solidFill>
                  <a:srgbClr val="4C4C4C"/>
                </a:solidFill>
                <a:latin typeface="Arial" panose="020B0604020202020204" pitchFamily="34" charset="0"/>
              </a:rPr>
              <a:t>eripuit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accusata</a:t>
            </a:r>
            <a:r>
              <a:rPr lang="en-US" altLang="en-US" sz="1200" dirty="0">
                <a:solidFill>
                  <a:srgbClr val="4C4C4C"/>
                </a:solidFill>
                <a:latin typeface="Arial" panose="020B0604020202020204" pitchFamily="34" charset="0"/>
              </a:rPr>
              <a:t> has ne. </a:t>
            </a:r>
          </a:p>
          <a:p>
            <a:pPr>
              <a:spcBef>
                <a:spcPct val="50000"/>
              </a:spcBef>
            </a:pPr>
            <a:r>
              <a:rPr lang="en-US" altLang="en-US" sz="1200" dirty="0" err="1">
                <a:solidFill>
                  <a:srgbClr val="4C4C4C"/>
                </a:solidFill>
                <a:latin typeface="Arial" panose="020B0604020202020204" pitchFamily="34" charset="0"/>
              </a:rPr>
              <a:t>Ea</a:t>
            </a:r>
            <a:r>
              <a:rPr lang="en-US" altLang="en-US" sz="1200" dirty="0">
                <a:solidFill>
                  <a:srgbClr val="4C4C4C"/>
                </a:solidFill>
                <a:latin typeface="Arial" panose="020B0604020202020204" pitchFamily="34" charset="0"/>
              </a:rPr>
              <a:t> pro </a:t>
            </a:r>
            <a:r>
              <a:rPr lang="en-US" altLang="en-US" sz="1200" dirty="0" err="1">
                <a:solidFill>
                  <a:srgbClr val="4C4C4C"/>
                </a:solidFill>
                <a:latin typeface="Arial" panose="020B0604020202020204" pitchFamily="34" charset="0"/>
              </a:rPr>
              <a:t>natum</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invidunt</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repudiandae</a:t>
            </a:r>
            <a:r>
              <a:rPr lang="en-US" altLang="en-US" sz="1200" dirty="0">
                <a:solidFill>
                  <a:srgbClr val="4C4C4C"/>
                </a:solidFill>
                <a:latin typeface="Arial" panose="020B0604020202020204" pitchFamily="34" charset="0"/>
              </a:rPr>
              <a:t>, his et </a:t>
            </a:r>
            <a:r>
              <a:rPr lang="en-US" altLang="en-US" sz="1200" dirty="0" err="1">
                <a:solidFill>
                  <a:srgbClr val="4C4C4C"/>
                </a:solidFill>
                <a:latin typeface="Arial" panose="020B0604020202020204" pitchFamily="34" charset="0"/>
              </a:rPr>
              <a:t>facilisis</a:t>
            </a:r>
            <a:r>
              <a:rPr lang="en-US" altLang="en-US" sz="1200" dirty="0">
                <a:solidFill>
                  <a:srgbClr val="4C4C4C"/>
                </a:solidFill>
                <a:latin typeface="Arial" panose="020B0604020202020204" pitchFamily="34" charset="0"/>
              </a:rPr>
              <a:t> </a:t>
            </a:r>
            <a:r>
              <a:rPr lang="en-US" altLang="en-US" sz="1200" dirty="0" err="1">
                <a:solidFill>
                  <a:srgbClr val="4C4C4C"/>
                </a:solidFill>
                <a:latin typeface="Arial" panose="020B0604020202020204" pitchFamily="34" charset="0"/>
              </a:rPr>
              <a:t>vituperatoribus</a:t>
            </a:r>
            <a:r>
              <a:rPr lang="en-US" altLang="en-US" sz="1200" dirty="0">
                <a:solidFill>
                  <a:srgbClr val="4C4C4C"/>
                </a:solidFill>
                <a:latin typeface="Arial" panose="020B0604020202020204" pitchFamily="34" charset="0"/>
              </a:rPr>
              <a:t>. </a:t>
            </a:r>
          </a:p>
        </p:txBody>
      </p:sp>
      <p:sp>
        <p:nvSpPr>
          <p:cNvPr id="13" name="Text Box 3">
            <a:extLst>
              <a:ext uri="{FF2B5EF4-FFF2-40B4-BE49-F238E27FC236}">
                <a16:creationId xmlns:a16="http://schemas.microsoft.com/office/drawing/2014/main" id="{254739FE-7FA2-4BD4-85DF-7746B6DDA60F}"/>
              </a:ext>
            </a:extLst>
          </p:cNvPr>
          <p:cNvSpPr txBox="1">
            <a:spLocks noChangeArrowheads="1"/>
          </p:cNvSpPr>
          <p:nvPr/>
        </p:nvSpPr>
        <p:spPr bwMode="auto">
          <a:xfrm>
            <a:off x="596663" y="1028795"/>
            <a:ext cx="2087751"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dirty="0">
                <a:solidFill>
                  <a:srgbClr val="4C4C4C"/>
                </a:solidFill>
                <a:cs typeface="Times" panose="02020603050405020304" pitchFamily="18" charset="0"/>
              </a:rPr>
              <a:t>Interests</a:t>
            </a:r>
            <a:endParaRPr lang="en-US" altLang="en-US" sz="4000" b="1" dirty="0">
              <a:cs typeface="Times" panose="02020603050405020304" pitchFamily="18" charset="0"/>
            </a:endParaRPr>
          </a:p>
        </p:txBody>
      </p:sp>
      <p:sp>
        <p:nvSpPr>
          <p:cNvPr id="14" name="Text Box 11">
            <a:extLst>
              <a:ext uri="{FF2B5EF4-FFF2-40B4-BE49-F238E27FC236}">
                <a16:creationId xmlns:a16="http://schemas.microsoft.com/office/drawing/2014/main" id="{DC977AA6-0C71-404E-A8D5-DD45691F218C}"/>
              </a:ext>
            </a:extLst>
          </p:cNvPr>
          <p:cNvSpPr txBox="1">
            <a:spLocks noChangeArrowheads="1"/>
          </p:cNvSpPr>
          <p:nvPr/>
        </p:nvSpPr>
        <p:spPr bwMode="auto">
          <a:xfrm>
            <a:off x="663575" y="1893888"/>
            <a:ext cx="15376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Computer Graphics</a:t>
            </a:r>
          </a:p>
        </p:txBody>
      </p:sp>
      <p:sp>
        <p:nvSpPr>
          <p:cNvPr id="15" name="Text Box 11">
            <a:extLst>
              <a:ext uri="{FF2B5EF4-FFF2-40B4-BE49-F238E27FC236}">
                <a16:creationId xmlns:a16="http://schemas.microsoft.com/office/drawing/2014/main" id="{28D5057F-8706-4FB0-800B-1DF88113CC35}"/>
              </a:ext>
            </a:extLst>
          </p:cNvPr>
          <p:cNvSpPr txBox="1">
            <a:spLocks noChangeArrowheads="1"/>
          </p:cNvSpPr>
          <p:nvPr/>
        </p:nvSpPr>
        <p:spPr bwMode="auto">
          <a:xfrm>
            <a:off x="2823141" y="1893887"/>
            <a:ext cx="142859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dirty="0">
                <a:solidFill>
                  <a:srgbClr val="4C4C4C"/>
                </a:solidFill>
                <a:latin typeface="Arial Black" panose="020B0A04020102020204" pitchFamily="34" charset="0"/>
              </a:rPr>
              <a:t>AI, Deep Learning</a:t>
            </a:r>
          </a:p>
        </p:txBody>
      </p:sp>
      <p:sp>
        <p:nvSpPr>
          <p:cNvPr id="10" name="TextBox 9">
            <a:extLst>
              <a:ext uri="{FF2B5EF4-FFF2-40B4-BE49-F238E27FC236}">
                <a16:creationId xmlns:a16="http://schemas.microsoft.com/office/drawing/2014/main" id="{7A42A661-C54B-4614-BBB8-3737D2F7D194}"/>
              </a:ext>
            </a:extLst>
          </p:cNvPr>
          <p:cNvSpPr txBox="1"/>
          <p:nvPr/>
        </p:nvSpPr>
        <p:spPr>
          <a:xfrm>
            <a:off x="184815" y="368660"/>
            <a:ext cx="8892988" cy="2016224"/>
          </a:xfrm>
          <a:prstGeom prst="rect">
            <a:avLst/>
          </a:prstGeom>
          <a:solidFill>
            <a:schemeClr val="tx1"/>
          </a:solidFill>
        </p:spPr>
        <p:txBody>
          <a:bodyPr wrap="square" rtlCol="0">
            <a:spAutoFit/>
          </a:bodyPr>
          <a:lstStyle/>
          <a:p>
            <a:endParaRPr lang="ko-KR" altLang="en-US" dirty="0"/>
          </a:p>
        </p:txBody>
      </p:sp>
    </p:spTree>
    <p:extLst>
      <p:ext uri="{BB962C8B-B14F-4D97-AF65-F5344CB8AC3E}">
        <p14:creationId xmlns:p14="http://schemas.microsoft.com/office/powerpoint/2010/main" val="4009491508"/>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2178</Words>
  <Application>Microsoft Office PowerPoint</Application>
  <PresentationFormat>화면 슬라이드 쇼(4:3)</PresentationFormat>
  <Paragraphs>187</Paragraphs>
  <Slides>15</Slides>
  <Notes>15</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15</vt:i4>
      </vt:variant>
    </vt:vector>
  </HeadingPairs>
  <TitlesOfParts>
    <vt:vector size="22" baseType="lpstr">
      <vt:lpstr>Arial</vt:lpstr>
      <vt:lpstr>Arial Black</vt:lpstr>
      <vt:lpstr>Castellar</vt:lpstr>
      <vt:lpstr>Tahoma</vt:lpstr>
      <vt:lpstr>Times</vt:lpstr>
      <vt:lpstr>Wingdings</vt:lpstr>
      <vt:lpstr>Blank Presentation</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ARTICLE HEADLINE</vt:lpstr>
    </vt:vector>
  </TitlesOfParts>
  <Company>Presentation Magazine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Editable Newspapers Template</dc:title>
  <dc:creator>Presentation Magazine</dc:creator>
  <cp:lastModifiedBy>Huh HanWool</cp:lastModifiedBy>
  <cp:revision>22</cp:revision>
  <dcterms:created xsi:type="dcterms:W3CDTF">2007-10-10T08:29:48Z</dcterms:created>
  <dcterms:modified xsi:type="dcterms:W3CDTF">2021-12-26T10:20:28Z</dcterms:modified>
</cp:coreProperties>
</file>