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E65B8-F37A-4059-9AC7-0D2F055F43F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2646-21C2-452F-8F91-1DBFC50B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1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09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5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6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1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4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7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42646-21C2-452F-8F91-1DBFC50BAA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9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6BC5-5D55-4303-BCD5-06C1438C8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C2F4C-E2C8-45AD-A11F-4B6AF7D46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2004-E543-478F-89F3-0F043569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D1FC-C8CE-47E7-956B-8854861B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B520-E4C4-444E-8BE9-51414888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658D-84E5-401D-9628-5102A218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61C2C-EF12-4E10-A7F6-0E3E8A4AB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7E9C-F476-42AE-B1E9-65391DB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0373-EE33-4D45-8E33-FC39F849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B876-2689-4945-90F7-7870B3FB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4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34BA8-7813-4446-8E4E-CE3F719EB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803D8-2340-4745-8F8F-F390D985F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EF592-10BF-4EED-9904-866B1723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F494-04F8-4334-89BE-80E9EBFC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4C68-2099-4079-B639-7CCCBDF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3E1A-DB52-48F8-BE2A-2291B0B4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FE3F-788F-406E-BF6F-F171EFE0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88ED-5166-4B85-9925-1187AE9D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403E-8D09-4064-824D-FB4DE459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D8A8-E9E3-4571-BEBB-F75F9F4C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E994-C0B7-4762-BBB1-9A8F60E5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07D2-89A8-4FCE-A15E-DE639632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20628-A671-4D91-AED2-7377B08E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9D1F-E8A7-49FC-A2DC-7772B38B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20B3-BA96-4B71-BE89-424DAA4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87A4-46BD-4868-8A9F-389B5A52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244E-CF0F-460E-BA0D-0C62F6657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55203-BD16-4C6B-9E3D-D23201D9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0F4A1-8792-4E4B-872C-9317F6DC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21E5-478B-424D-ACA6-22CC500E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4C7DC-468C-4AEF-BBDE-B140F0BB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9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21F2-76A6-4DCD-A8A6-172C6506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D6E85-6A55-4B17-B117-2381A277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EE18A-FA7A-4CD5-BFFE-9A27275D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6A00D-07E1-4DEC-BD80-B8FA9BECD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9CFBA-B857-470E-B5D9-491E23621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7F275-F4EF-4659-8BE7-F35DB047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8BF36-61A9-4512-A9FB-BBAB125E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2E2C1-D357-46C9-B984-BA178816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28DE-15B0-455F-A0E9-CC6BE876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7010F-68B8-4864-9DC0-24B07D7F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E54AD-C4DF-40F1-A942-97027006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3EE1A-9A17-405D-8061-1A6FA389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D6F06-CA80-4DBC-922F-3A025A6E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AC4E1-4F89-454B-84BE-1FEEE814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0761A-DF72-4F76-B96A-F6F6F752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2348-2E39-4F41-89D6-A273B321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6455-B24D-40AE-B195-D92572F4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C9EB8-4B42-4173-A9FC-C4B8AB17C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F607-43F2-410C-AE74-255C6CD5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7E071-D0F3-477E-9ECA-4094D1EF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AC3B-28B6-4ED7-8757-BCA6561B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8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BA19-A627-44EE-A064-FE1E5FE6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46280-FD20-4BA5-9914-54CE3CABE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9370B-7D5B-43C3-898C-D0BF0E148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83D76-A104-41FB-93F9-9CC4070D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8C15-313E-4CC4-B777-1A9EF71A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6E2CD-7182-4CAE-820E-4B73D458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EA76-DA11-4191-B4A4-75F97AC6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E77AA-BF6E-4FF5-A52B-0ECB7E31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9E5E-7A2A-4C07-BF89-BDD05007D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49BE-2198-483E-BA6E-666C49D0E75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909E-DC14-4477-B22F-BCE2CE3A4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319E-71CC-4AC5-BB70-6FB841139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B637-1FCC-4329-9866-2C361909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334D-D46C-4EB3-BA57-D6EE77A68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1122363"/>
            <a:ext cx="10739120" cy="2387600"/>
          </a:xfrm>
        </p:spPr>
        <p:txBody>
          <a:bodyPr/>
          <a:lstStyle/>
          <a:p>
            <a:r>
              <a:rPr lang="en-US" dirty="0"/>
              <a:t>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F5358-4C03-42D1-A941-5D670E201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4518"/>
            <a:ext cx="9144000" cy="1112202"/>
          </a:xfrm>
        </p:spPr>
        <p:txBody>
          <a:bodyPr/>
          <a:lstStyle/>
          <a:p>
            <a:r>
              <a:rPr lang="en-US" dirty="0"/>
              <a:t>X Han</a:t>
            </a:r>
          </a:p>
          <a:p>
            <a:r>
              <a:rPr lang="en-US" dirty="0"/>
              <a:t>8/10/2021</a:t>
            </a:r>
          </a:p>
        </p:txBody>
      </p:sp>
    </p:spTree>
    <p:extLst>
      <p:ext uri="{BB962C8B-B14F-4D97-AF65-F5344CB8AC3E}">
        <p14:creationId xmlns:p14="http://schemas.microsoft.com/office/powerpoint/2010/main" val="325643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126025"/>
            <a:ext cx="11383181" cy="762635"/>
          </a:xfrm>
        </p:spPr>
        <p:txBody>
          <a:bodyPr>
            <a:normAutofit/>
          </a:bodyPr>
          <a:lstStyle/>
          <a:p>
            <a:r>
              <a:rPr lang="en-US" sz="3600" dirty="0"/>
              <a:t>Results &amp; Discussion: Category of Venues in Each Subdivision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053737"/>
            <a:ext cx="10722428" cy="93181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The first row in the table is the category of venues</a:t>
            </a:r>
          </a:p>
          <a:p>
            <a:r>
              <a:rPr lang="en-US" sz="2000" dirty="0"/>
              <a:t>The table gives the mean of the frequency of occurrence of each category in a subdivision</a:t>
            </a:r>
          </a:p>
          <a:p>
            <a:r>
              <a:rPr lang="en-US" sz="2000" dirty="0"/>
              <a:t>The unified frequency can be used for analysis with k-means categorization algorithm 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690598-66BB-40E6-B286-74278DE1DBB2}"/>
              </a:ext>
            </a:extLst>
          </p:cNvPr>
          <p:cNvGraphicFramePr>
            <a:graphicFrameLocks noGrp="1"/>
          </p:cNvGraphicFramePr>
          <p:nvPr/>
        </p:nvGraphicFramePr>
        <p:xfrm>
          <a:off x="268888" y="1985554"/>
          <a:ext cx="11654224" cy="4351338"/>
        </p:xfrm>
        <a:graphic>
          <a:graphicData uri="http://schemas.openxmlformats.org/drawingml/2006/table">
            <a:tbl>
              <a:tblPr/>
              <a:tblGrid>
                <a:gridCol w="82072">
                  <a:extLst>
                    <a:ext uri="{9D8B030D-6E8A-4147-A177-3AD203B41FA5}">
                      <a16:colId xmlns:a16="http://schemas.microsoft.com/office/drawing/2014/main" val="45616398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23476245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17384044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43609114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982696337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14022817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61905584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53580009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45866396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458722457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67113862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53037093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86502303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099758208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07424234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03828521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9760031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2530261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2713628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63281077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03584299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0120692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771396347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33400107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11070176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58917378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902217218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6181542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95735475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150954897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31898463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50236397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6605424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91933476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02664763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00134740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28597336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87976639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50031639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78297618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45861972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347497622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2137362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48276837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04167730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715444548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28123547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54884532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41162546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18139982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21271677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25538264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561014807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27178970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248967442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28320957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671335492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24937716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64201224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54394319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1441960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67162326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9307078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23099143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540002888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100357572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130446368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48121070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79227018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71052209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11727838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630019478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232458368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03160713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2548949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26668603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96517542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17343528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04157783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24204753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05433747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15946352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18549408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63555707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7502042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44336989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44974484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84042081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00137049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63904964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3647864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24982516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79965675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772276348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089782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04467798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15496413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5018779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95536080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20356320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57611756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94506019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73867679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48370285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85926201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893213680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56096210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6689400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50756068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96959087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98368311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08215745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17282268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57416759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91667321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3557546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740373377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2863241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295361357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7607426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24145647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7904912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758744932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3854084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77055133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989558461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42813675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61226777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086147548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70472601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603895827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41468069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523718836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244447117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3315222584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57825058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64705571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98814547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88083727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474178313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2093654305"/>
                    </a:ext>
                  </a:extLst>
                </a:gridCol>
                <a:gridCol w="82072">
                  <a:extLst>
                    <a:ext uri="{9D8B030D-6E8A-4147-A177-3AD203B41FA5}">
                      <a16:colId xmlns:a16="http://schemas.microsoft.com/office/drawing/2014/main" val="1431461433"/>
                    </a:ext>
                  </a:extLst>
                </a:gridCol>
              </a:tblGrid>
              <a:tr h="1424312">
                <a:tc>
                  <a:txBody>
                    <a:bodyPr/>
                    <a:lstStyle/>
                    <a:p>
                      <a:pPr algn="r" fontAlgn="ctr"/>
                      <a:br>
                        <a:rPr lang="en-US" sz="400" b="1">
                          <a:effectLst/>
                        </a:rPr>
                      </a:br>
                      <a:r>
                        <a:rPr lang="en-US" sz="400" b="1">
                          <a:effectLst/>
                        </a:rPr>
                        <a:t>Subdivision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ATM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American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Andhra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Antique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Art Gallery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Art Museum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Asian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Athletics &amp; Sports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Automotive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BBQ Joint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Bagel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Bakery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Bank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Bar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Baseball Field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Basketball Court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Beer Bar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Beer Garden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Beer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Big Box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Bike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Bookstore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Breakfast Spot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Brewery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Bubble Tea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Burger Joint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Burrito Place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Business Service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Café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Chinese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Climbing Gym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Coffee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College Baseball Diamond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College Basketball Court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College Rec Center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College Soccer Field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Comic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Community Center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Concert Hall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Construction &amp; Landscaping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 dirty="0">
                          <a:effectLst/>
                        </a:rPr>
                        <a:t>Convenience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Cosmetics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Credit Union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Creperie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Cupcake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Dance Studio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Department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Dim Sum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Discount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Dog Run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Donut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Dry Cleaner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Event Service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Farm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Farmers Market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Fast Food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Flower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Food Truck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Fried Chicken Joint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Frozen Yogurt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Furniture / Home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Garden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Garden Center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Gas Station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Gourmet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Greek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Grocery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Gym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Gym / Fitness Center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Gym Pool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Gymnastics Gym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Hawaiian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Health &amp; Beauty Service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Hobby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Home Service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Hot Dog Joint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Hotel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IT Services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Ice Cream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Indian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Indie Movie Theater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Intersection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Irish Pub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Italian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Japanese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Juice Bar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Korean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Liquor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Martial Arts School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Mediterranean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Mexican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Middle Eastern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Mobile Phone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Movie Theater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Music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Music Venue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Newsstand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Noodle House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North Indian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Optical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Paper / Office Supplies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Park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Pet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Pharmacy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Pizza Place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Playground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Pool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Post Office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Ramen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Rental Car Location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Residential Building (Apartment / Condo)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Salad Place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Salon / Barbershop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Sandwich Place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Science Museum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Sculpture Garden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Shipping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Shoe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Shopping Plaza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Soccer Field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Spa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Sporting Goods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Stadium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Storage Facility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Student Center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Supermarket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Supplement Shop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Sushi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Taco Place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Taiwanese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Tea Room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Thai Restaurant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Theater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Thrift / Vintage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Trail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Video Game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Video Store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Wings Joint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Yoga Studio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3067" marR="13067" marT="6534" marB="6534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207449"/>
                  </a:ext>
                </a:extLst>
              </a:tr>
              <a:tr h="5618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88 Disaster Park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0.085714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0.057143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0.028571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78318"/>
                  </a:ext>
                </a:extLst>
              </a:tr>
              <a:tr h="10715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1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Aspen Greenbelt/Dinosaur Park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0.125000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0.125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0.125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0.250000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0.125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0.125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586745"/>
                  </a:ext>
                </a:extLst>
              </a:tr>
              <a:tr h="3658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2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Cedar Park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0.064516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0.064516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0.064516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0.096774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0.032258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0.064516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0.064516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60915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3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Central Park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0.026316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0.026316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0.026316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0.026316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0.039474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0.065789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0.026316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0.052632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0.026316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0.039474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0.065789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0.026316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0.039474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0.013158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03738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1">
                          <a:effectLst/>
                        </a:rPr>
                        <a:t>4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Chestnut Park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0.062500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0.062500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0.093750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0.062500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0.031250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0.000000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0.0625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>
                          <a:effectLst/>
                        </a:rPr>
                        <a:t>0.0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dirty="0">
                          <a:effectLst/>
                        </a:rPr>
                        <a:t>0.03125</a:t>
                      </a:r>
                    </a:p>
                  </a:txBody>
                  <a:tcPr marL="13067" marR="13067" marT="6534" marB="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4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5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2" y="126025"/>
            <a:ext cx="11867606" cy="76263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&amp; Discussion: Top Five Venues in Each Subdivision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809898"/>
            <a:ext cx="10722428" cy="452846"/>
          </a:xfrm>
        </p:spPr>
        <p:txBody>
          <a:bodyPr>
            <a:normAutofit/>
          </a:bodyPr>
          <a:lstStyle/>
          <a:p>
            <a:r>
              <a:rPr lang="en-US" sz="2000" dirty="0"/>
              <a:t>The top 5 venues were extracted in each subdivision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300308-8B01-4C0C-9F2C-4CEFEEEA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80705"/>
              </p:ext>
            </p:extLst>
          </p:nvPr>
        </p:nvGraphicFramePr>
        <p:xfrm>
          <a:off x="424543" y="1180415"/>
          <a:ext cx="11617235" cy="5551560"/>
        </p:xfrm>
        <a:graphic>
          <a:graphicData uri="http://schemas.openxmlformats.org/drawingml/2006/table">
            <a:tbl>
              <a:tblPr/>
              <a:tblGrid>
                <a:gridCol w="2482514">
                  <a:extLst>
                    <a:ext uri="{9D8B030D-6E8A-4147-A177-3AD203B41FA5}">
                      <a16:colId xmlns:a16="http://schemas.microsoft.com/office/drawing/2014/main" val="2951142087"/>
                    </a:ext>
                  </a:extLst>
                </a:gridCol>
                <a:gridCol w="1987439">
                  <a:extLst>
                    <a:ext uri="{9D8B030D-6E8A-4147-A177-3AD203B41FA5}">
                      <a16:colId xmlns:a16="http://schemas.microsoft.com/office/drawing/2014/main" val="2363951139"/>
                    </a:ext>
                  </a:extLst>
                </a:gridCol>
                <a:gridCol w="2182254">
                  <a:extLst>
                    <a:ext uri="{9D8B030D-6E8A-4147-A177-3AD203B41FA5}">
                      <a16:colId xmlns:a16="http://schemas.microsoft.com/office/drawing/2014/main" val="332522812"/>
                    </a:ext>
                  </a:extLst>
                </a:gridCol>
                <a:gridCol w="2482514">
                  <a:extLst>
                    <a:ext uri="{9D8B030D-6E8A-4147-A177-3AD203B41FA5}">
                      <a16:colId xmlns:a16="http://schemas.microsoft.com/office/drawing/2014/main" val="3601116148"/>
                    </a:ext>
                  </a:extLst>
                </a:gridCol>
                <a:gridCol w="2482514">
                  <a:extLst>
                    <a:ext uri="{9D8B030D-6E8A-4147-A177-3AD203B41FA5}">
                      <a16:colId xmlns:a16="http://schemas.microsoft.com/office/drawing/2014/main" val="1888910050"/>
                    </a:ext>
                  </a:extLst>
                </a:gridCol>
              </a:tblGrid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----88 Disaster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----Davis Park &amp; Ride----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----Northstar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----Playfields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----Sycamore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64284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08357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Coffee Shop  0.09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Fast Food Restaurant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Antique Shop  0.25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Park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Residential Building (Apartment / Condo)  0.12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6168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Food Truck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Rental Car Location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Park  0.25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Coffee Shop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                        Park  0.12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2637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Convenience Store  0.03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Sandwich Place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 Trail  0.25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Hotel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                   Coffee Shop  0.12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1348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Frozen Yogurt Shop  0.03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    Park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Sculpture Garden  0.25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Gym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              Sandwich Place  0.08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67440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Burger Joint  0.03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Coffee Shop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ATM  0.00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Pet Store  0.03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               Intersection  0.04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48290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----Aspen Greenbelt/Dinosaur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----Davis Trailer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----Oak Shade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----Putah Creek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----The Atriums at La Rue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41103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34822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                      Park  0.25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Coffee Shop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Park  0.67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       Park  0.75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Sporting Goods Shop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912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                        Pool  0.12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Pizza Place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  Pool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  Pizza Place  0.25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Coffee Shop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7673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                   Video Store  0.12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Mexican Restaurant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Italian Restaurant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      Newsstand  0.00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 Pharmacy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54637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           Convenience Store  0.12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Sandwich Place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Music Venue  0.00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Mexican Restaurant  0.00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College Rec Center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46203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Residential Building (Apartment / Condo)  0.12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Hotel  0.03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Mexican Restaurant  0.00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Middle Eastern Restaurant  0.00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Sandwich Place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61398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----Cedar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----Dog Play Area at Community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----Orchard Park Apartments----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----Redwood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----Toad Hollow Dog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6645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4952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Pizza Place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  Playground  0.14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Coffee Shop  0.13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 Park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Coffee Shop  0.08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37811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Thrift / Vintage Store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Construction &amp; Landscaping  0.14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Convenience Store  0.09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Grocery Store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Chinese Restaurant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66254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Mexican Restaurant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Community Center  0.14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Sporting Goods Shop  0.09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Home Service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    Park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08488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Thai Restaurant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   Art Gallery  0.14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Japanese Restaurant  0.09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Japanese Restaurant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Grocery Store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21442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Grocery Store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Event Service  0.14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Pharmacy  0.04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Convenience Store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  Gym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47405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----Central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----Jack Slaven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----Orchard Park Greenhouse Facility----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----Redwood Park and Clubhouse----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----University Park Inn and Suites----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5694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03277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Coffee Shop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Garden  0.25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Convenience Store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              Concert Hall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Pizza Place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64990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Pizza Place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Stadium  0.25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Sporting Goods Shop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                 Gas Station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Coffee Shop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3275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Ice Cream Shop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Park  0.25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Coffee Shop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             Convenience Store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Ice Cream Shop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4512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Mexican Restaurant  0.04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Taco Place  0.25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Japanese Restaurant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                        Park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Mexican Restaurant  0.04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82407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Thai Restaurant  0.04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Music Venue  0.00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Pharmacy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Residential Building (Apartment / Condo)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Hotel  0.04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28637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----Chestnut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----John Barovetto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----Oxford Circle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----Renaissance Park Apartments----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----Village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57546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86734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Pizza Place  0.09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Fast Food Restaurant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 Park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Park  0.44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Park  0.28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4611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Salon / Barbershop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   Hotel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Coffee Shop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Gym  0.22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 Gym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56591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Video Store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Sandwich Place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Home Service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Gymnastics Gym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Gymnastics Gym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9570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Liquor Store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Pizza Place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Japanese Restaurant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Hotel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Storage Facility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14881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 Park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Coffee Shop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Playground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Pizza Place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Coffee Shop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84500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----Civic Center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----Mace Ranch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----Park, Vaughan, Fleming &amp; Dowler LLP----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----Russell Park Apartments----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----Walnut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58238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01463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Coffee Shop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Park  0.57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Gymnastics Gym  0.08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Coffee Shop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Park  0.18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88021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Pizza Place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Trail  0.29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Theater  0.08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Sporting Goods Shop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Coffee Shop  0.12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66350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Mexican Restaurant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Sushi Restaurant  0.14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Business Service  0.08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Food Truck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Pet Store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3657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Thai Restaurant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 ATM  0.00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Storage Facility  0.08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Basketball Court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Bubble Tea Shop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06091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Ice Cream Shop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Music Store  0.00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Sushi Restaurant  0.08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Convenience Store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Pharmacy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1296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----Community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----Montgomery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----Parkside----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----Russell Park Child Development Center----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----Walnut Park Tennis Courts----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49234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74205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Playground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           Park  0.15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Construction &amp; Landscaping   0.1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Sporting Goods Shop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Park  0.18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9286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Community Center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      Coffee Shop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Sandwich Place   0.1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 Coffee Shop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Coffee Shop  0.12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96129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Event Service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     Gymnastics Gym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      Playground   0.1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Japanese Restaurant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Pet Store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67303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Art Gallery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 Sushi Restaurant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Community Center   0.1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    Pharmacy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Bubble Tea Shop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4453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Park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Paper / Office Supplies Store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  Art Gallery   0.1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College Basketball Court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Pharmacy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8640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----Community Park Dog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----N St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----Parkside Apartments----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----SP+ Parking----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----Westwood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02799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79799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Soccer Field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    Park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  Playground  0.14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Pizza Place  0.08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       Park   0.8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6337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    Park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Thrift / Vintage Store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Construction &amp; Landscaping  0.14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Ice Cream Shop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          Pool   0.2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5978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Pizza Place  0.11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Grocery Store  0.10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Community Center  0.14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Mexican Restaurant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       Newsstand   0.0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5123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Donut Shop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IT Services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   Art Gallery  0.14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Coffee Shop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Mexican Restaurant   0.0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41718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Fast Food Restaurant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Beer Garden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Event Service  0.14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 Café  0.04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Middle Eastern Restaurant   0.0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67271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----Covell City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----National Park Row----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----Patwin Elem Grassy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----Slide Hill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----Willowcreek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2615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6964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Playground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Park  0.36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Park   0.4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Park  0.67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    Park   0.4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41267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Art Gallery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Pizza Place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Pizza Place   0.1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Pool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Pizza Place   0.2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83960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  Park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Sandwich Place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Italian Restaurant   0.1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Trail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Gym / Fitness Center   0.2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02164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Trail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Pharmacy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  Pool   0.1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ATM  0.00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   Hotel   0.2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24122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Event Service  0.17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Video Store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Ramen Restaurant   0.1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Music Venue  0.00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Newsstand   0.0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4751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----Davis Dog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----North Park Theatre----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----Pirate Ship Park----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----Solano Park Apartments----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" marR="3108" marT="31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27776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venue  freq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" marR="3108" marT="31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4568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Pizza Place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Pizza Place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     Park  0.20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         Coffee Shop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" marR="3108" marT="31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80146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Coffee Shop  0.06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Mexican Restaurant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       Trail  0.13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      Ice Cream Shop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" marR="3108" marT="31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89144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Mexican Restaurant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Coffee Shop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Flower Shop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         Pizza Place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" marR="3108" marT="31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87490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Ice Cream Shop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Ice Cream Shop  0.05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            Bank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  Mexican Restaurant  0.04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" marR="3108" marT="31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9780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 Café  0.04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             Café  0.04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Department Store  0.07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   Indian Restaurant  0.04</a:t>
                      </a:r>
                    </a:p>
                  </a:txBody>
                  <a:tcPr marL="3108" marR="3108" marT="3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" marR="3108" marT="31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97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36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26025"/>
            <a:ext cx="10515600" cy="762635"/>
          </a:xfrm>
        </p:spPr>
        <p:txBody>
          <a:bodyPr>
            <a:normAutofit/>
          </a:bodyPr>
          <a:lstStyle/>
          <a:p>
            <a:r>
              <a:rPr lang="en-US" dirty="0"/>
              <a:t>Results &amp; Discussion: Cluster Subdivisions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141209"/>
            <a:ext cx="10722428" cy="853054"/>
          </a:xfrm>
        </p:spPr>
        <p:txBody>
          <a:bodyPr>
            <a:normAutofit/>
          </a:bodyPr>
          <a:lstStyle/>
          <a:p>
            <a:r>
              <a:rPr lang="en-US" sz="2000" dirty="0"/>
              <a:t>Run k-means to cluster the subdivision into 4 clusters</a:t>
            </a:r>
          </a:p>
          <a:p>
            <a:r>
              <a:rPr lang="en-US" sz="2000" dirty="0"/>
              <a:t>Create a new </a:t>
            </a:r>
            <a:r>
              <a:rPr lang="en-US" sz="2000" dirty="0" err="1"/>
              <a:t>dataframe</a:t>
            </a:r>
            <a:r>
              <a:rPr lang="en-US" sz="2000" dirty="0"/>
              <a:t> that includes the cluster as well as the top 10 venues for each subdivision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42E58-B46F-4082-BBB1-157437C80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10144"/>
              </p:ext>
            </p:extLst>
          </p:nvPr>
        </p:nvGraphicFramePr>
        <p:xfrm>
          <a:off x="217717" y="2717073"/>
          <a:ext cx="11756565" cy="3427894"/>
        </p:xfrm>
        <a:graphic>
          <a:graphicData uri="http://schemas.openxmlformats.org/drawingml/2006/table">
            <a:tbl>
              <a:tblPr/>
              <a:tblGrid>
                <a:gridCol w="783771">
                  <a:extLst>
                    <a:ext uri="{9D8B030D-6E8A-4147-A177-3AD203B41FA5}">
                      <a16:colId xmlns:a16="http://schemas.microsoft.com/office/drawing/2014/main" val="624491626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675005159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41773319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89199313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13898649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82413681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7669226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22095636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357185558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38565417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10532092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65200628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22497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507740436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105661936"/>
                    </a:ext>
                  </a:extLst>
                </a:gridCol>
              </a:tblGrid>
              <a:tr h="586757">
                <a:tc>
                  <a:txBody>
                    <a:bodyPr/>
                    <a:lstStyle/>
                    <a:p>
                      <a:pPr algn="r" fontAlgn="ctr"/>
                      <a:endParaRPr lang="en-US" sz="800" b="1" dirty="0">
                        <a:effectLst/>
                      </a:endParaRP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Subdivision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Latitude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Longitude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Cluster Labels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1st Most Common Venue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2nd Most Common Venue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3rd Most Common Venue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4th Most Common Venue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5th Most Common Venue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6th Most Common Venue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7th Most Common Venue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8th Most Common Venue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9th Most Common Venue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10th Most Common Venue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5484675"/>
                  </a:ext>
                </a:extLst>
              </a:tr>
              <a:tr h="4014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0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Central Park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38.545402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-121.744500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Pizza Place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Coffee Shop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Ice Cream Shop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Mexican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Thai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Café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Bar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American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Burger Joint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Grocery Store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99703"/>
                  </a:ext>
                </a:extLst>
              </a:tr>
              <a:tr h="4941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North Park Theatre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38.544907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-121.740517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Pizza Place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Coffee Shop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Mexican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Ice Cream Shop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Café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Thai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Hotel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Burger Joint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Sandwich Place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Bar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01171"/>
                  </a:ext>
                </a:extLst>
              </a:tr>
              <a:tr h="6794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University Park Inn and Suites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38.539922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-121.738301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Coffee Shop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Pizza Place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Ice Cream Shop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Hotel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Thai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Mexican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Burger Joint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Fast Food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Chinese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Sandwich Place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2694"/>
                  </a:ext>
                </a:extLst>
              </a:tr>
              <a:tr h="5867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3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Solano Park Apartments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38.539588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-121.743323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Coffee Shop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Ice Cream Shop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Pizza Place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Mexican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American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Indian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Thai Restaurant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Bar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Hotel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Shipping Store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170572"/>
                  </a:ext>
                </a:extLst>
              </a:tr>
              <a:tr h="6794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Russell Park Apartments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38.545467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-121.763692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Coffee Shop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Sporting Goods Shop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Pharmacy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Basketball Court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College Basketball Court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College Baseball Diamond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Grocery Store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Pool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Convenience Store</a:t>
                      </a:r>
                    </a:p>
                  </a:txBody>
                  <a:tcPr marL="39201" marR="39201" marT="19601" marB="196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3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84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239430"/>
            <a:ext cx="10722428" cy="76263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&amp; Discussion: The Four Clusters on City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002065"/>
            <a:ext cx="10722428" cy="417625"/>
          </a:xfrm>
        </p:spPr>
        <p:txBody>
          <a:bodyPr>
            <a:normAutofit/>
          </a:bodyPr>
          <a:lstStyle/>
          <a:p>
            <a:r>
              <a:rPr lang="en-US" sz="2000" dirty="0"/>
              <a:t>The 4 clusters were shown on the city map with dots in different color schemes.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AF727-EB6C-4E2A-B878-34533DBB0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40" r="2357" b="3492"/>
          <a:stretch/>
        </p:blipFill>
        <p:spPr>
          <a:xfrm>
            <a:off x="357058" y="1558834"/>
            <a:ext cx="11120839" cy="51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239430"/>
            <a:ext cx="10515600" cy="762635"/>
          </a:xfrm>
        </p:spPr>
        <p:txBody>
          <a:bodyPr>
            <a:normAutofit/>
          </a:bodyPr>
          <a:lstStyle/>
          <a:p>
            <a:r>
              <a:rPr lang="en-US" dirty="0"/>
              <a:t>Results &amp; Discussion: Cluster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002065"/>
            <a:ext cx="10966268" cy="1027032"/>
          </a:xfrm>
        </p:spPr>
        <p:txBody>
          <a:bodyPr>
            <a:normAutofit/>
          </a:bodyPr>
          <a:lstStyle/>
          <a:p>
            <a:r>
              <a:rPr lang="en-US" sz="2000" dirty="0"/>
              <a:t>9 subdivisions were found in cluster #1.</a:t>
            </a:r>
          </a:p>
          <a:p>
            <a:r>
              <a:rPr lang="en-US" sz="2000" dirty="0"/>
              <a:t>Cluster #1 looks like residential areas with convenient stores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E6E745-9A9B-4133-9357-9020695DB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53313"/>
              </p:ext>
            </p:extLst>
          </p:nvPr>
        </p:nvGraphicFramePr>
        <p:xfrm>
          <a:off x="252547" y="2182325"/>
          <a:ext cx="11686905" cy="4351337"/>
        </p:xfrm>
        <a:graphic>
          <a:graphicData uri="http://schemas.openxmlformats.org/drawingml/2006/table">
            <a:tbl>
              <a:tblPr/>
              <a:tblGrid>
                <a:gridCol w="779127">
                  <a:extLst>
                    <a:ext uri="{9D8B030D-6E8A-4147-A177-3AD203B41FA5}">
                      <a16:colId xmlns:a16="http://schemas.microsoft.com/office/drawing/2014/main" val="813181960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2274125483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2435463984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4274034686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1122389301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4238808194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3558617321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1687450833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3335531546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940134804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1087329330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2329124896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2664416133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3572927622"/>
                    </a:ext>
                  </a:extLst>
                </a:gridCol>
                <a:gridCol w="779127">
                  <a:extLst>
                    <a:ext uri="{9D8B030D-6E8A-4147-A177-3AD203B41FA5}">
                      <a16:colId xmlns:a16="http://schemas.microsoft.com/office/drawing/2014/main" val="3411168098"/>
                    </a:ext>
                  </a:extLst>
                </a:gridCol>
              </a:tblGrid>
              <a:tr h="428370">
                <a:tc>
                  <a:txBody>
                    <a:bodyPr/>
                    <a:lstStyle/>
                    <a:p>
                      <a:pPr algn="r" fontAlgn="ctr"/>
                      <a:endParaRPr lang="en-US" sz="800" b="1" dirty="0">
                        <a:effectLst/>
                      </a:endParaRP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Subdivision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Latitude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Longitude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Cluster Labels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1st Most Common Venue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2nd Most Common Venue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3rd Most Common Venue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4th Most Common Venue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5th Most Common Venue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6th Most Common Venue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7th Most Common Venue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8th Most Common Venue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9th Most Common Venue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10th Most Common Venue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1975536"/>
                  </a:ext>
                </a:extLst>
              </a:tr>
              <a:tr h="4283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Willowcreek 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38.546928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-121.705452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Gym / Fitness Center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Hotel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Pizza Place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Gourmet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Gas Station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Grocery Store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Comic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Community Center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Concert Hall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04458"/>
                  </a:ext>
                </a:extLst>
              </a:tr>
              <a:tr h="6989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15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Aspen Greenbelt/Dinosaur 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38.558116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-121.777976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Pool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Intersection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Convenience Store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Residential Building (Apartment / Condo)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Optical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Video Store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Comic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College Soccer Field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Community Center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451578"/>
                  </a:ext>
                </a:extLst>
              </a:tr>
              <a:tr h="4960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26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Renaissance Park Apartments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38.542430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-121.714570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Gym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Gymnastics Gym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Hotel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Pizza Place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Comic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Community Center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Concert Hall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Construction &amp; Landscaping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Dog Run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153391"/>
                  </a:ext>
                </a:extLst>
              </a:tr>
              <a:tr h="4283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29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Patwin Elem Grassy 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38.553705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-121.777731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Pizza Place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Italian Restaurant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Pool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Ramen Restaurant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Construction &amp; Landscaping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Mexican Restaurant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Credit Union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Department Store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Dance Studio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8721"/>
                  </a:ext>
                </a:extLst>
              </a:tr>
              <a:tr h="2930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37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Village 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38.543951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-121.715763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Gym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Pet Store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Science Museum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Bubble Tea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Mexican Restaurant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Storage Facility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IT Services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Hotel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Sandwich Place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670742"/>
                  </a:ext>
                </a:extLst>
              </a:tr>
              <a:tr h="2930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39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Jack Slaven 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38.653958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-121.736871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Taco Place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Stadium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Garden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Dim Sum Restaurant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Department Store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Dance Studio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Cupcake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Creperie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Credit Union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021028"/>
                  </a:ext>
                </a:extLst>
              </a:tr>
              <a:tr h="6989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44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National Park Row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38.556243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-121.771796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Pharmacy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Fast Food Restaurant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Pizza Place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Chinese Restaurant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Pool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Residential Building (Apartment / Condo)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Sandwich Place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Coffee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Video Store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49069"/>
                  </a:ext>
                </a:extLst>
              </a:tr>
              <a:tr h="2930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45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Pirate Ship 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38.558934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-121.698790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Trail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Coffee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Flower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Shoe Store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Sandwich Place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Department Store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Bank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Hotel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Pizza Place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31506"/>
                  </a:ext>
                </a:extLst>
              </a:tr>
              <a:tr h="2930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46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Northstar 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38.572263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-121.749664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Sculpture Garden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Trail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Antique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Credit Union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Dim Sum Restaurant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Department Store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Dance Studio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Cupcake Shop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Creperie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5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4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239430"/>
            <a:ext cx="10515600" cy="762635"/>
          </a:xfrm>
        </p:spPr>
        <p:txBody>
          <a:bodyPr>
            <a:normAutofit/>
          </a:bodyPr>
          <a:lstStyle/>
          <a:p>
            <a:r>
              <a:rPr lang="en-US" dirty="0"/>
              <a:t>Results &amp; Discussion: Cluster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002065"/>
            <a:ext cx="10722428" cy="852861"/>
          </a:xfrm>
        </p:spPr>
        <p:txBody>
          <a:bodyPr>
            <a:normAutofit/>
          </a:bodyPr>
          <a:lstStyle/>
          <a:p>
            <a:r>
              <a:rPr lang="en-US" sz="2000" dirty="0"/>
              <a:t>5 subdivisions were found in cluster #2.</a:t>
            </a:r>
          </a:p>
          <a:p>
            <a:r>
              <a:rPr lang="en-US" sz="2000" dirty="0"/>
              <a:t>Cluster #2 looks like recreation region in a residential area.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DE8A3D-73C1-447D-9690-36A90E711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18905"/>
              </p:ext>
            </p:extLst>
          </p:nvPr>
        </p:nvGraphicFramePr>
        <p:xfrm>
          <a:off x="243841" y="2182324"/>
          <a:ext cx="11634645" cy="3658060"/>
        </p:xfrm>
        <a:graphic>
          <a:graphicData uri="http://schemas.openxmlformats.org/drawingml/2006/table">
            <a:tbl>
              <a:tblPr/>
              <a:tblGrid>
                <a:gridCol w="775643">
                  <a:extLst>
                    <a:ext uri="{9D8B030D-6E8A-4147-A177-3AD203B41FA5}">
                      <a16:colId xmlns:a16="http://schemas.microsoft.com/office/drawing/2014/main" val="2765626834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4172673791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2891257853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3904134685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2050788597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1032483107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2309465628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221405122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3193110970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2500222168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1439800449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2194780695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1485127155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1851371153"/>
                    </a:ext>
                  </a:extLst>
                </a:gridCol>
                <a:gridCol w="775643">
                  <a:extLst>
                    <a:ext uri="{9D8B030D-6E8A-4147-A177-3AD203B41FA5}">
                      <a16:colId xmlns:a16="http://schemas.microsoft.com/office/drawing/2014/main" val="2695915"/>
                    </a:ext>
                  </a:extLst>
                </a:gridCol>
              </a:tblGrid>
              <a:tr h="798886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000" b="1" dirty="0">
                          <a:effectLst/>
                        </a:rPr>
                      </a:br>
                      <a:r>
                        <a:rPr lang="en-US" sz="1000" b="1" dirty="0">
                          <a:effectLst/>
                        </a:rPr>
                        <a:t>Subdivision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Latitude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Longitude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Cluster Labels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1st Most Common Venue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2nd Most Common Venue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3rd Most Common Venue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4th Most Common Venue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5th Most Common Venue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6th Most Common Venue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7th Most Common Venue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8th Most Common Venue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9th Most Common Venue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10th Most Common Venue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2856538"/>
                  </a:ext>
                </a:extLst>
              </a:tr>
              <a:tr h="5466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5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Slide Hill Park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38.560850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-121.716649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Park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Pool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Trail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Cosmetics Shop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Dim Sum Restaurant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Department Store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Dance Studio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Cupcake Shop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Creperie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Credit Union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31205"/>
                  </a:ext>
                </a:extLst>
              </a:tr>
              <a:tr h="5466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12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Westwood Park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38.550911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-121.772789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Park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Pool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Yoga Studio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Credit Union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Discount Store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Dim Sum Restaurant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Department Store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Dance Studio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Cupcake Shop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Creperie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777002"/>
                  </a:ext>
                </a:extLst>
              </a:tr>
              <a:tr h="5466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21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Mace Ranch Park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38.556829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-121.710069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Park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Trail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Sushi Restaurant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Credit Union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Discount Store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Dim Sum Restaurant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Department Store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Dance Studio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Cupcake Shop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Creperie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33056"/>
                  </a:ext>
                </a:extLst>
              </a:tr>
              <a:tr h="6727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42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Putah Creek Park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38.542453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-121.709189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Park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Pizza Place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Credit Union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Discount Store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Dim Sum Restaurant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Department Store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Dance Studio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Cupcake Shop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Creperie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Cosmetics Shop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467711"/>
                  </a:ext>
                </a:extLst>
              </a:tr>
              <a:tr h="5466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47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Oak Shade Park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38.550324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-121.773686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Park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Pool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Italian Restaurant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Yoga Studio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Credit Union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Dim Sum Restaurant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Department Store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Dance Studio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Cupcake Shop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Creperie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4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4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239430"/>
            <a:ext cx="10515600" cy="762635"/>
          </a:xfrm>
        </p:spPr>
        <p:txBody>
          <a:bodyPr>
            <a:normAutofit/>
          </a:bodyPr>
          <a:lstStyle/>
          <a:p>
            <a:r>
              <a:rPr lang="en-US" dirty="0"/>
              <a:t>Results &amp; Discussion: Cluster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2" y="1002065"/>
            <a:ext cx="10765971" cy="64385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30 subdivisions were found in cluster #3</a:t>
            </a:r>
          </a:p>
          <a:p>
            <a:r>
              <a:rPr lang="en-US" sz="2000" dirty="0"/>
              <a:t>Cluster #3 looks more like business areas.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185A0A-413D-4F0E-A74F-6BB76D2DD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02406"/>
              </p:ext>
            </p:extLst>
          </p:nvPr>
        </p:nvGraphicFramePr>
        <p:xfrm>
          <a:off x="139338" y="1825626"/>
          <a:ext cx="11878485" cy="4351336"/>
        </p:xfrm>
        <a:graphic>
          <a:graphicData uri="http://schemas.openxmlformats.org/drawingml/2006/table">
            <a:tbl>
              <a:tblPr/>
              <a:tblGrid>
                <a:gridCol w="791899">
                  <a:extLst>
                    <a:ext uri="{9D8B030D-6E8A-4147-A177-3AD203B41FA5}">
                      <a16:colId xmlns:a16="http://schemas.microsoft.com/office/drawing/2014/main" val="2525087289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3645667792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2134154605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2531431881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3494822524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3271208239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886008790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1619716336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1221388758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1651761863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1887788047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3835224224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1427191278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1830494075"/>
                    </a:ext>
                  </a:extLst>
                </a:gridCol>
                <a:gridCol w="791899">
                  <a:extLst>
                    <a:ext uri="{9D8B030D-6E8A-4147-A177-3AD203B41FA5}">
                      <a16:colId xmlns:a16="http://schemas.microsoft.com/office/drawing/2014/main" val="3943664464"/>
                    </a:ext>
                  </a:extLst>
                </a:gridCol>
              </a:tblGrid>
              <a:tr h="1348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Subdivision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Latitude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Longitude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Cluster Labels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1st Most Common Venue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2nd Most Common Venue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3rd Most Common Venue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4th Most Common Venue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5th Most Common Venue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6th Most Common Venue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7th Most Common Venue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8th Most Common Venue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9th Most Common Venue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10th Most Common Venue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7098" marR="7098" marT="3549" marB="3549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8667621"/>
                  </a:ext>
                </a:extLst>
              </a:tr>
              <a:tr h="92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0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Central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38.545402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-121.744500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Ice Cream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Thai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Café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Bar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American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Burger Joint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35505"/>
                  </a:ext>
                </a:extLst>
              </a:tr>
              <a:tr h="1135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1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North Park Theatre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38.544907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-121.740517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Ice Cream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Café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Thai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Hotel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Burger Joint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Bar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779265"/>
                  </a:ext>
                </a:extLst>
              </a:tr>
              <a:tr h="1561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University Park Inn and Suites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38.539922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-121.738301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Ice Cream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Hotel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Thai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Burger Joint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Fast Food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Chinese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311370"/>
                  </a:ext>
                </a:extLst>
              </a:tr>
              <a:tr h="1348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Solano Park Apartments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38.539588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-121.743323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Ice Cream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American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Indian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Thai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Bar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Hotel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Shipping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176540"/>
                  </a:ext>
                </a:extLst>
              </a:tr>
              <a:tr h="1561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4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Russell Park Apartments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38.545467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-121.763692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Sporting Goods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Pharmacy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Basketball Court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College Basketball Court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College Baseball Diamond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Pool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Convenience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13593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6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Orchard Park Greenhouse Facility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38.544601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-121.763831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Japanese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Convenience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Sporting Goods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Farm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College Basketball Court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College Baseball Diamond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Pool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957906"/>
                  </a:ext>
                </a:extLst>
              </a:tr>
              <a:tr h="1561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Orchard Park Apartments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38.544263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-121.765588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Japanese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Convenience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Sporting Goods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Farm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College Basketball Court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College Baseball Diamond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Pool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07634"/>
                  </a:ext>
                </a:extLst>
              </a:tr>
              <a:tr h="92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Davis Dog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38.545100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-121.736617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Ice Cream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Hotel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Café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Thai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Burger Joint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Chinese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518067"/>
                  </a:ext>
                </a:extLst>
              </a:tr>
              <a:tr h="1561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9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Oxford Circle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38.547458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-121.764967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Basketball Court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College Basketball Court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Pharmacy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Playground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Convenience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Japanese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84235"/>
                  </a:ext>
                </a:extLst>
              </a:tr>
              <a:tr h="92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11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Civic Center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38.547747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-121.746026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Thai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Ice Cream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Bar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Indian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Bubble Tea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Café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69682"/>
                  </a:ext>
                </a:extLst>
              </a:tr>
              <a:tr h="92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13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Davis Trailer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38.544084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-121.731679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Fast Food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Ice Cream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Thai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Hotel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Brewery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Gym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8770"/>
                  </a:ext>
                </a:extLst>
              </a:tr>
              <a:tr h="1135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14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Cedar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38.550491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-121.736000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Thrift / Vintage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Thai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Salon / Barbershop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Brewery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029549"/>
                  </a:ext>
                </a:extLst>
              </a:tr>
              <a:tr h="1561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16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Playfields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38.544340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-121.724046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Hotel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Gym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Paper / Office Supplies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Salon / Barbershop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Breakfast Spot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Brewery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Bubble Tea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Pharmacy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275877"/>
                  </a:ext>
                </a:extLst>
              </a:tr>
              <a:tr h="92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17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88 Disaster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38.546167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-121.751366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Food Truck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Pharmacy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Bubble Tea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Burger Joint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Japanese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Cupcake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Café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Creperie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229456"/>
                  </a:ext>
                </a:extLst>
              </a:tr>
              <a:tr h="92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18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John Barovetto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38.554909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-121.699345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Fast Food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Hotel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Big Box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Breakfast Spot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Post Office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Japanese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47173"/>
                  </a:ext>
                </a:extLst>
              </a:tr>
              <a:tr h="1135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19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N St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38.549813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-121.731154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Thrift / Vintage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Greek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Salon / Barbershop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Discount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Bike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Dog Run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Beer Garden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Liquor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621230"/>
                  </a:ext>
                </a:extLst>
              </a:tr>
              <a:tr h="1561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20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The Atriums at La Rue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38.545499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-121.760935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Sporting Goods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Pharmacy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College Basketball Court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College Baseball Diamond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Pool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Convenience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84733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22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Park, Vaughan, Fleming &amp; Dowler LLP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38.552668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-121.715221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Automotive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Storage Facility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Gym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Trail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Theater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Gymnastics Gym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Dance Studio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Martial Arts School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Sushi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720567"/>
                  </a:ext>
                </a:extLst>
              </a:tr>
              <a:tr h="1135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23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Chestnut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38.555191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-121.731128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Video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Salon / Barbershop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Liquor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Yoga Studio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Credit Union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Pharmacy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Chinese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44958"/>
                  </a:ext>
                </a:extLst>
              </a:tr>
              <a:tr h="1135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25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Toad Hollow Dog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38.546438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-121.729278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Salon / Barbershop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Thrift / Vintage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Gym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Chinese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Liquor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Breakfast Spot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00638"/>
                  </a:ext>
                </a:extLst>
              </a:tr>
              <a:tr h="220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27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Sycamore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38.555252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-121.765239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Residential Building (Apartment / Condo)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Supplement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Intersection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Juice Bar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Bubble Tea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Burger Joint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Sporting Goods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82447"/>
                  </a:ext>
                </a:extLst>
              </a:tr>
              <a:tr h="220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28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Redwood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38.553230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-121.759674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Pharmacy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Home Service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Japanese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Residential Building (Apartment / Condo)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Donut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Chinese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772387"/>
                  </a:ext>
                </a:extLst>
              </a:tr>
              <a:tr h="2200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30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Redwood Park and Clubhouse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38.553734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-121.758781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Gas Station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Japanese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Residential Building (Apartment / Condo)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Shopping Plaza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Donut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Chinese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Convenience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492673"/>
                  </a:ext>
                </a:extLst>
              </a:tr>
              <a:tr h="1561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31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Walnut Park Tennis Courts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38.538357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-121.720558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Gym Pool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Gym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Paper / Office Supplies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Pharmacy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Bubble Tea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093801"/>
                  </a:ext>
                </a:extLst>
              </a:tr>
              <a:tr h="1561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33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Montgomery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38.540831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-121.720178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Gym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Gymnastics Gym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Hotel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IT Services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Paper / Office Supplies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58448"/>
                  </a:ext>
                </a:extLst>
              </a:tr>
              <a:tr h="1987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34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Russell Park Child Development Center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38.545090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-121.763924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Japanese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Sporting Goods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Farm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College Basketball Court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College Baseball Diamond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Pool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Convenience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60726"/>
                  </a:ext>
                </a:extLst>
              </a:tr>
              <a:tr h="1561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35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Walnut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38.538357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-121.720558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Gym Pool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Gym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Paper / Office Supplies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Pharmacy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Bubble Tea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373263"/>
                  </a:ext>
                </a:extLst>
              </a:tr>
              <a:tr h="92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36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SP+ Parking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38.546720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-121.739097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Mexican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Ice Cream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Thai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Café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Burger Joint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Hotel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Grocery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Indian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901624"/>
                  </a:ext>
                </a:extLst>
              </a:tr>
              <a:tr h="1348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38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Community Park Dog 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38.564327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-121.730057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Soccer Field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Pizza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Supermarket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Fast Food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Credit Union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Shipping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Shopping Plaza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Donut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375330"/>
                  </a:ext>
                </a:extLst>
              </a:tr>
              <a:tr h="1135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43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Davis Park &amp; Ride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38.555199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-121.693400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Fast Food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Park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Sandwich Place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Rental Car Location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Coffee Shop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Hotel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Japanese Restaurant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Department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Big Box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Shoe Store</a:t>
                      </a:r>
                    </a:p>
                  </a:txBody>
                  <a:tcPr marL="7098" marR="7098" marT="3549" marB="3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5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6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239430"/>
            <a:ext cx="10515600" cy="762635"/>
          </a:xfrm>
        </p:spPr>
        <p:txBody>
          <a:bodyPr>
            <a:normAutofit/>
          </a:bodyPr>
          <a:lstStyle/>
          <a:p>
            <a:r>
              <a:rPr lang="en-US" dirty="0"/>
              <a:t>Results &amp; Discussion: Cluster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002065"/>
            <a:ext cx="10931434" cy="7626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5 subdivisions were found in cluster #4.</a:t>
            </a:r>
          </a:p>
          <a:p>
            <a:r>
              <a:rPr lang="en-US" sz="2000" dirty="0"/>
              <a:t>Cluster #4 looks more like a public recreation area independent of any residential or business areas.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D1E165-F712-4A10-B3A4-AEF9A959D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09225"/>
              </p:ext>
            </p:extLst>
          </p:nvPr>
        </p:nvGraphicFramePr>
        <p:xfrm>
          <a:off x="174170" y="2891246"/>
          <a:ext cx="11808825" cy="3285717"/>
        </p:xfrm>
        <a:graphic>
          <a:graphicData uri="http://schemas.openxmlformats.org/drawingml/2006/table">
            <a:tbl>
              <a:tblPr/>
              <a:tblGrid>
                <a:gridCol w="787255">
                  <a:extLst>
                    <a:ext uri="{9D8B030D-6E8A-4147-A177-3AD203B41FA5}">
                      <a16:colId xmlns:a16="http://schemas.microsoft.com/office/drawing/2014/main" val="481806429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2900619293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342378698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1443774104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981595202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2842643534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2424489695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916564949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1595839585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883438829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3335229131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4241798164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3385409272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2979873813"/>
                    </a:ext>
                  </a:extLst>
                </a:gridCol>
                <a:gridCol w="787255">
                  <a:extLst>
                    <a:ext uri="{9D8B030D-6E8A-4147-A177-3AD203B41FA5}">
                      <a16:colId xmlns:a16="http://schemas.microsoft.com/office/drawing/2014/main" val="2926944386"/>
                    </a:ext>
                  </a:extLst>
                </a:gridCol>
              </a:tblGrid>
              <a:tr h="533578">
                <a:tc>
                  <a:txBody>
                    <a:bodyPr/>
                    <a:lstStyle/>
                    <a:p>
                      <a:pPr algn="r" fontAlgn="ctr"/>
                      <a:endParaRPr lang="en-US" sz="800" b="1" dirty="0">
                        <a:effectLst/>
                      </a:endParaRP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800" b="1" dirty="0">
                          <a:effectLst/>
                        </a:rPr>
                      </a:br>
                      <a:r>
                        <a:rPr lang="en-US" sz="800" b="1" dirty="0">
                          <a:effectLst/>
                        </a:rPr>
                        <a:t>Subdivision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Latitude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Longitude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Cluster Labels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1st Most Common Venue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2nd Most Common Venue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3rd Most Common Venue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4th Most Common Venue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5th Most Common Venue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6th Most Common Venue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7th Most Common Venue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8th Most Common Venue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9th Most Common Venue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10th Most Common Venue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9741126"/>
                  </a:ext>
                </a:extLst>
              </a:tr>
              <a:tr h="7020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24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Dog Play Area at Community Park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38.559305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-121.746531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Event Service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Baseball Field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Playground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Community Center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Construction &amp; Landscaping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Art Gallery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Gas Station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Discount Store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Comic Shop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04849"/>
                  </a:ext>
                </a:extLst>
              </a:tr>
              <a:tr h="4493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32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Community Park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38.558869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-121.746809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Event Service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Art Gallery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Playground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Community Center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Baseball Field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Gas Station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Discount Store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Comic Shop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Grocery Store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19922"/>
                  </a:ext>
                </a:extLst>
              </a:tr>
              <a:tr h="5335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Covell City Park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38.565975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-121.749245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Playground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Trail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Event Service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Art Gallery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Construction &amp; Landscaping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Credit Union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Dim Sum Restaurant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Department Store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Dance Studio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32148"/>
                  </a:ext>
                </a:extLst>
              </a:tr>
              <a:tr h="5335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41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Parkside Apartments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38.557890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-121.743416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Event Service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Baseball Field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Playground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Community Center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Construction &amp; Landscaping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Art Gallery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Gas Station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Discount Store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Comic Shop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19859"/>
                  </a:ext>
                </a:extLst>
              </a:tr>
              <a:tr h="5335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48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Parkside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38.558090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-121.743190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Donut Shop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Baseball Field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Community Center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Playground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Construction &amp; Landscaping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Salon / Barbershop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Sandwich Place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Event Service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Art Gallery</a:t>
                      </a:r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1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5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239430"/>
            <a:ext cx="10515600" cy="76263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002065"/>
            <a:ext cx="11149148" cy="561650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800" dirty="0"/>
              <a:t>To help a newcomer to Davis, California, the distribution of residential versus business areas were analyzed based on data from </a:t>
            </a:r>
            <a:r>
              <a:rPr lang="en-US" sz="2800" dirty="0">
                <a:hlinkClick r:id="rId3"/>
              </a:rPr>
              <a:t>https://api.foursquare.com</a:t>
            </a:r>
            <a:r>
              <a:rPr lang="en-US" sz="2800" dirty="0"/>
              <a:t>.</a:t>
            </a:r>
          </a:p>
          <a:p>
            <a:r>
              <a:rPr lang="en-US" dirty="0"/>
              <a:t>k-means categorization algorithm was used to compare venue data of  subdivisions in 4 groups, based on which, residential versus business locations were identified.</a:t>
            </a:r>
          </a:p>
          <a:p>
            <a:pPr lvl="1"/>
            <a:r>
              <a:rPr lang="en-US" dirty="0"/>
              <a:t>Cluster #1 is residential areas with convenient stores</a:t>
            </a:r>
          </a:p>
          <a:p>
            <a:pPr lvl="1"/>
            <a:r>
              <a:rPr lang="en-US" dirty="0"/>
              <a:t>Cluster #2 is recreation region in a residential area</a:t>
            </a:r>
          </a:p>
          <a:p>
            <a:pPr lvl="1"/>
            <a:r>
              <a:rPr lang="en-US" dirty="0"/>
              <a:t>Cluster #3 is business areas.</a:t>
            </a:r>
          </a:p>
          <a:p>
            <a:pPr lvl="1"/>
            <a:r>
              <a:rPr lang="en-US" dirty="0"/>
              <a:t>Cluster #4 is a public recreation area independent of any residential or business areas.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380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8E01-1B9E-4F85-BB6A-A6967230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3F39-19E5-43C1-AAEB-BB4058BA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Description</a:t>
            </a:r>
          </a:p>
          <a:p>
            <a:pPr lvl="1"/>
            <a:r>
              <a:rPr lang="en-US" dirty="0"/>
              <a:t>As a newcomer to Davis, California, orientation information is needed to determine where to live and where to shop. The overall distribution of residential versus business areas will be analyzed.</a:t>
            </a:r>
          </a:p>
          <a:p>
            <a:r>
              <a:rPr lang="en-US" dirty="0"/>
              <a:t>Background Discussion</a:t>
            </a:r>
          </a:p>
          <a:p>
            <a:pPr lvl="1"/>
            <a:r>
              <a:rPr lang="en-US" dirty="0"/>
              <a:t>Davis is located 11 mi west of Sacramento, 70 mi and northeast of San Francisco. The city has a total area of 10.5 square miles, and a population of 65,622 in 2010, not including the on-campus population of the University of California, Davis, which was over 9,400 in 2016.</a:t>
            </a:r>
          </a:p>
          <a:p>
            <a:pPr lvl="1"/>
            <a:r>
              <a:rPr lang="en-US" dirty="0"/>
              <a:t>The newcomer moves to Davis for work with his whole family.</a:t>
            </a:r>
          </a:p>
        </p:txBody>
      </p:sp>
    </p:spTree>
    <p:extLst>
      <p:ext uri="{BB962C8B-B14F-4D97-AF65-F5344CB8AC3E}">
        <p14:creationId xmlns:p14="http://schemas.microsoft.com/office/powerpoint/2010/main" val="164768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/>
              <a:t>Data Description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02080"/>
            <a:ext cx="10515600" cy="52533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Davis is small city that uses two zip codes. So the neighborhood dividing methods used for either New York or Toronto won’t work.</a:t>
            </a:r>
          </a:p>
          <a:p>
            <a:r>
              <a:rPr lang="en-US" dirty="0"/>
              <a:t>It is planned to use city parks as the centers to divide the city into different subdivisions. Then venues in each subdivision can be compared to give the residential versus business distributions.</a:t>
            </a:r>
          </a:p>
          <a:p>
            <a:r>
              <a:rPr lang="en-US" dirty="0"/>
              <a:t>Data from Foursquares will be drawn first to gain the locations of city parks.</a:t>
            </a:r>
          </a:p>
          <a:p>
            <a:r>
              <a:rPr lang="en-US" dirty="0"/>
              <a:t>Data of venues from Foursquares will be drawn according to each park’s location.</a:t>
            </a:r>
          </a:p>
          <a:p>
            <a:r>
              <a:rPr lang="en-US" dirty="0"/>
              <a:t>Based on venue data, subdivisions will be compared by k-means categorization algorithm. </a:t>
            </a:r>
          </a:p>
          <a:p>
            <a:r>
              <a:rPr lang="en-US" dirty="0"/>
              <a:t>Based on the categorization, residential versus business locations will be identified.</a:t>
            </a:r>
          </a:p>
        </p:txBody>
      </p:sp>
    </p:spTree>
    <p:extLst>
      <p:ext uri="{BB962C8B-B14F-4D97-AF65-F5344CB8AC3E}">
        <p14:creationId xmlns:p14="http://schemas.microsoft.com/office/powerpoint/2010/main" val="131704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/>
              <a:t>Methodology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02080"/>
            <a:ext cx="10515600" cy="5253355"/>
          </a:xfrm>
        </p:spPr>
        <p:txBody>
          <a:bodyPr>
            <a:normAutofit/>
          </a:bodyPr>
          <a:lstStyle/>
          <a:p>
            <a:r>
              <a:rPr lang="en-US" dirty="0"/>
              <a:t>Bar chart will be used to compare venues in subdivisions.</a:t>
            </a:r>
          </a:p>
          <a:p>
            <a:r>
              <a:rPr lang="en-US" dirty="0"/>
              <a:t>k-means categorization algorithm will be used to compare venue data of  subdivisions in 4 groups. </a:t>
            </a:r>
          </a:p>
          <a:p>
            <a:r>
              <a:rPr lang="en-US" dirty="0"/>
              <a:t>Based on the categorization, residential versus business locations will be identified.</a:t>
            </a:r>
          </a:p>
        </p:txBody>
      </p:sp>
    </p:spTree>
    <p:extLst>
      <p:ext uri="{BB962C8B-B14F-4D97-AF65-F5344CB8AC3E}">
        <p14:creationId xmlns:p14="http://schemas.microsoft.com/office/powerpoint/2010/main" val="292433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&amp; Discussion: Park Distribution in Davis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02081"/>
            <a:ext cx="10515600" cy="142820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City location of from website: </a:t>
            </a:r>
          </a:p>
          <a:p>
            <a:pPr lvl="1"/>
            <a:r>
              <a:rPr lang="en-US" sz="1600" dirty="0"/>
              <a:t>latitude: 38.54491; </a:t>
            </a:r>
          </a:p>
          <a:p>
            <a:pPr lvl="1"/>
            <a:r>
              <a:rPr lang="en-US" sz="1600" dirty="0"/>
              <a:t>longitude: -121.74052</a:t>
            </a:r>
          </a:p>
          <a:p>
            <a:r>
              <a:rPr lang="en-US" sz="2400" dirty="0"/>
              <a:t>49 Parks were found from </a:t>
            </a:r>
            <a:r>
              <a:rPr lang="en-US" sz="2400" dirty="0">
                <a:hlinkClick r:id="rId3"/>
              </a:rPr>
              <a:t>https://api.foursquare.com</a:t>
            </a:r>
            <a:r>
              <a:rPr lang="en-US" sz="2400" dirty="0"/>
              <a:t>. </a:t>
            </a:r>
            <a:r>
              <a:rPr lang="en-US" sz="2000" dirty="0"/>
              <a:t>Latitude and longitude of each park was obtained.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096EC-54BD-41EA-A77C-62AAEE59BADF}"/>
              </a:ext>
            </a:extLst>
          </p:cNvPr>
          <p:cNvGraphicFramePr>
            <a:graphicFrameLocks noGrp="1"/>
          </p:cNvGraphicFramePr>
          <p:nvPr/>
        </p:nvGraphicFramePr>
        <p:xfrm>
          <a:off x="296092" y="3104608"/>
          <a:ext cx="11419121" cy="3239126"/>
        </p:xfrm>
        <a:graphic>
          <a:graphicData uri="http://schemas.openxmlformats.org/drawingml/2006/table">
            <a:tbl>
              <a:tblPr/>
              <a:tblGrid>
                <a:gridCol w="671713">
                  <a:extLst>
                    <a:ext uri="{9D8B030D-6E8A-4147-A177-3AD203B41FA5}">
                      <a16:colId xmlns:a16="http://schemas.microsoft.com/office/drawing/2014/main" val="1805258764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2925447801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463640371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2739344205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2966705795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3024454732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851163028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2978842211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602466030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617763725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2087981937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1710914123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4161031990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1308064371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2700566178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2162106276"/>
                    </a:ext>
                  </a:extLst>
                </a:gridCol>
                <a:gridCol w="671713">
                  <a:extLst>
                    <a:ext uri="{9D8B030D-6E8A-4147-A177-3AD203B41FA5}">
                      <a16:colId xmlns:a16="http://schemas.microsoft.com/office/drawing/2014/main" val="3062610797"/>
                    </a:ext>
                  </a:extLst>
                </a:gridCol>
              </a:tblGrid>
              <a:tr h="274212">
                <a:tc>
                  <a:txBody>
                    <a:bodyPr/>
                    <a:lstStyle/>
                    <a:p>
                      <a:pPr algn="r" fontAlgn="ctr"/>
                      <a:endParaRPr lang="en-US" sz="800" b="1" dirty="0">
                        <a:effectLst/>
                      </a:endParaRP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name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categories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address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effectLst/>
                        </a:rPr>
                        <a:t>crossStreet</a:t>
                      </a:r>
                      <a:endParaRPr lang="en-US" sz="800" b="1" dirty="0">
                        <a:effectLst/>
                      </a:endParaRP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effectLst/>
                        </a:rPr>
                        <a:t>lat</a:t>
                      </a:r>
                      <a:endParaRPr lang="en-US" sz="800" b="1" dirty="0">
                        <a:effectLst/>
                      </a:endParaRP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effectLst/>
                        </a:rPr>
                        <a:t>lng</a:t>
                      </a:r>
                      <a:endParaRPr lang="en-US" sz="800" b="1" dirty="0">
                        <a:effectLst/>
                      </a:endParaRP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effectLst/>
                        </a:rPr>
                        <a:t>labeledLatLngs</a:t>
                      </a:r>
                      <a:endParaRPr lang="en-US" sz="800" b="1" dirty="0">
                        <a:effectLst/>
                      </a:endParaRP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distance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effectLst/>
                        </a:rPr>
                        <a:t>postalCode</a:t>
                      </a:r>
                      <a:endParaRPr lang="en-US" sz="800" b="1" dirty="0">
                        <a:effectLst/>
                      </a:endParaRP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cc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city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state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country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effectLst/>
                        </a:rPr>
                        <a:t>formattedAddress</a:t>
                      </a:r>
                      <a:endParaRPr lang="en-US" sz="800" b="1" dirty="0">
                        <a:effectLst/>
                      </a:endParaRP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neighborhood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id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3544695"/>
                  </a:ext>
                </a:extLst>
              </a:tr>
              <a:tr h="582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0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Central Park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5th St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at B St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38.545402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-121.744500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[{'label': 'display', 'lat': 38.54540172198655...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350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95616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Davis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CA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United States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[5th St (at B St), Davis, CA 95616]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4b6ee64ff964a520d5cf2ce3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87186"/>
                  </a:ext>
                </a:extLst>
              </a:tr>
              <a:tr h="53128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North Park Theatre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None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38.544907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-121.740517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[{'label': 'display', 'lat': 38.5449065, 'lng'...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Davis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CA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United States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[Davis, CA]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54d07b3d498ebe5a03ecc3aa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17620"/>
                  </a:ext>
                </a:extLst>
              </a:tr>
              <a:tr h="582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University Park Inn and Suites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Hotel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1111 Richards Blvd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38.539922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-121.738301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[{'label': 'display', 'lat': 38.539922, 'lng':...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587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95616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Davis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CA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United States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[1111 Richards Blvd, Davis, CA 95616]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4b0586b2f964a5203a6a22e3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37226"/>
                  </a:ext>
                </a:extLst>
              </a:tr>
              <a:tr h="6855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3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Solano Park Apartments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Residential Building (Apartment / Condo)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4400 Solano Park Cir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Arboretum Dr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38.539588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-121.743323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[{'label': 'display', 'lat': 38.53958778940289...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640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95616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Davis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CA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United States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>
                          <a:effectLst/>
                        </a:rPr>
                        <a:t>[4400 Solano Park Cir (Arboretum Dr), Davis, C...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4c9121be9d5cbfb7c0f89b1d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85439"/>
                  </a:ext>
                </a:extLst>
              </a:tr>
              <a:tr h="582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Russell Park Apartments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Residential Building (Apartment / Condo)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400 Russell Park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38.545467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-121.763692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[{'label': 'display', 'lat': 38.54546719973586...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2018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95616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Davis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CA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United States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800">
                          <a:effectLst/>
                        </a:rPr>
                        <a:t>[400 Russell Park, Davis, CA 95616]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4cac026536fa6dcb392cdb78</a:t>
                      </a:r>
                    </a:p>
                  </a:txBody>
                  <a:tcPr marL="23023" marR="23023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09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43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&amp; Discussion: 49 Park on City Map of Davis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02081"/>
            <a:ext cx="10515600" cy="940525"/>
          </a:xfrm>
        </p:spPr>
        <p:txBody>
          <a:bodyPr>
            <a:normAutofit fontScale="92500"/>
          </a:bodyPr>
          <a:lstStyle/>
          <a:p>
            <a:r>
              <a:rPr lang="en-US" dirty="0"/>
              <a:t>49 Parks, blue dots in map, were found evenly spread across the whole city, which indicate a good way to determine the city subdivisions.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0556A-ECC0-4ED0-A819-C9C322FA5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" t="16444" r="2786" b="4381"/>
          <a:stretch/>
        </p:blipFill>
        <p:spPr>
          <a:xfrm>
            <a:off x="1360247" y="2464525"/>
            <a:ext cx="8567524" cy="39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59" y="365125"/>
            <a:ext cx="11210109" cy="762635"/>
          </a:xfrm>
        </p:spPr>
        <p:txBody>
          <a:bodyPr>
            <a:noAutofit/>
          </a:bodyPr>
          <a:lstStyle/>
          <a:p>
            <a:r>
              <a:rPr lang="en-US" sz="3600" dirty="0"/>
              <a:t>Results &amp; Discussion: Extraction of Subdivision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02081"/>
            <a:ext cx="10515600" cy="63572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Name and location of subdivisions were extracted from the master table</a:t>
            </a:r>
          </a:p>
          <a:p>
            <a:r>
              <a:rPr lang="en-US" sz="2000" dirty="0" err="1"/>
              <a:t>Dataframe</a:t>
            </a:r>
            <a:r>
              <a:rPr lang="en-US" sz="2000" dirty="0"/>
              <a:t> was edited to the right format for next step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4FD29F-30AA-4FE9-80E2-7DD91F643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83926"/>
              </p:ext>
            </p:extLst>
          </p:nvPr>
        </p:nvGraphicFramePr>
        <p:xfrm>
          <a:off x="838200" y="2629694"/>
          <a:ext cx="10515600" cy="20421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6833198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58848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618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7863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sz="14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Subdivision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Latitude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Longitude</a:t>
                      </a:r>
                    </a:p>
                  </a:txBody>
                  <a:tcPr anchor="b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695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0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Central Park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38.545402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-121.744500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57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North Park Theatre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38.544907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-121.740517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88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University Park Inn and Suites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38.539922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-121.738301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23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Solano Park Apartments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38.539588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-121.743323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48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Russell Park Apartments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38.545467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-121.763692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02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46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8" y="190954"/>
            <a:ext cx="10515600" cy="762635"/>
          </a:xfrm>
        </p:spPr>
        <p:txBody>
          <a:bodyPr>
            <a:normAutofit/>
          </a:bodyPr>
          <a:lstStyle/>
          <a:p>
            <a:r>
              <a:rPr lang="en-US" sz="3600" dirty="0"/>
              <a:t>Results &amp; Discussion: Venues around Each Subdivision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053737"/>
            <a:ext cx="10722428" cy="1654629"/>
          </a:xfrm>
        </p:spPr>
        <p:txBody>
          <a:bodyPr>
            <a:normAutofit/>
          </a:bodyPr>
          <a:lstStyle/>
          <a:p>
            <a:r>
              <a:rPr lang="en-US" sz="2000" dirty="0"/>
              <a:t>By calling data again from </a:t>
            </a:r>
            <a:r>
              <a:rPr lang="en-US" sz="2000" dirty="0">
                <a:hlinkClick r:id="rId3"/>
              </a:rPr>
              <a:t>https://api.foursquare.com</a:t>
            </a:r>
            <a:r>
              <a:rPr lang="en-US" sz="2000" dirty="0"/>
              <a:t>, venues were collected around each subdivision, 800 meters from the center.</a:t>
            </a:r>
          </a:p>
          <a:p>
            <a:r>
              <a:rPr lang="en-US" sz="2000" dirty="0"/>
              <a:t>Totally 1319 venues were found, a good number for the following statistical analysis.</a:t>
            </a:r>
          </a:p>
          <a:p>
            <a:r>
              <a:rPr lang="en-US" sz="2000" dirty="0"/>
              <a:t>Due to the large amount of the venues, their distribution on city may will bot be shown.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E1D4B9-B60C-42CE-9016-277E8DD5B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72407"/>
              </p:ext>
            </p:extLst>
          </p:nvPr>
        </p:nvGraphicFramePr>
        <p:xfrm>
          <a:off x="209006" y="3031217"/>
          <a:ext cx="11599824" cy="3540078"/>
        </p:xfrm>
        <a:graphic>
          <a:graphicData uri="http://schemas.openxmlformats.org/drawingml/2006/table">
            <a:tbl>
              <a:tblPr/>
              <a:tblGrid>
                <a:gridCol w="1449978">
                  <a:extLst>
                    <a:ext uri="{9D8B030D-6E8A-4147-A177-3AD203B41FA5}">
                      <a16:colId xmlns:a16="http://schemas.microsoft.com/office/drawing/2014/main" val="3731606408"/>
                    </a:ext>
                  </a:extLst>
                </a:gridCol>
                <a:gridCol w="1449978">
                  <a:extLst>
                    <a:ext uri="{9D8B030D-6E8A-4147-A177-3AD203B41FA5}">
                      <a16:colId xmlns:a16="http://schemas.microsoft.com/office/drawing/2014/main" val="129466139"/>
                    </a:ext>
                  </a:extLst>
                </a:gridCol>
                <a:gridCol w="1449978">
                  <a:extLst>
                    <a:ext uri="{9D8B030D-6E8A-4147-A177-3AD203B41FA5}">
                      <a16:colId xmlns:a16="http://schemas.microsoft.com/office/drawing/2014/main" val="1226349746"/>
                    </a:ext>
                  </a:extLst>
                </a:gridCol>
                <a:gridCol w="1449978">
                  <a:extLst>
                    <a:ext uri="{9D8B030D-6E8A-4147-A177-3AD203B41FA5}">
                      <a16:colId xmlns:a16="http://schemas.microsoft.com/office/drawing/2014/main" val="3015632137"/>
                    </a:ext>
                  </a:extLst>
                </a:gridCol>
                <a:gridCol w="1449978">
                  <a:extLst>
                    <a:ext uri="{9D8B030D-6E8A-4147-A177-3AD203B41FA5}">
                      <a16:colId xmlns:a16="http://schemas.microsoft.com/office/drawing/2014/main" val="1537435501"/>
                    </a:ext>
                  </a:extLst>
                </a:gridCol>
                <a:gridCol w="1449978">
                  <a:extLst>
                    <a:ext uri="{9D8B030D-6E8A-4147-A177-3AD203B41FA5}">
                      <a16:colId xmlns:a16="http://schemas.microsoft.com/office/drawing/2014/main" val="377025259"/>
                    </a:ext>
                  </a:extLst>
                </a:gridCol>
                <a:gridCol w="1449978">
                  <a:extLst>
                    <a:ext uri="{9D8B030D-6E8A-4147-A177-3AD203B41FA5}">
                      <a16:colId xmlns:a16="http://schemas.microsoft.com/office/drawing/2014/main" val="3693222305"/>
                    </a:ext>
                  </a:extLst>
                </a:gridCol>
                <a:gridCol w="1449978">
                  <a:extLst>
                    <a:ext uri="{9D8B030D-6E8A-4147-A177-3AD203B41FA5}">
                      <a16:colId xmlns:a16="http://schemas.microsoft.com/office/drawing/2014/main" val="85082223"/>
                    </a:ext>
                  </a:extLst>
                </a:gridCol>
              </a:tblGrid>
              <a:tr h="527629">
                <a:tc>
                  <a:txBody>
                    <a:bodyPr/>
                    <a:lstStyle/>
                    <a:p>
                      <a:pPr algn="r" fontAlgn="ctr"/>
                      <a:endParaRPr lang="en-US" sz="1400" b="1" dirty="0"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Subdivision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Subdivision Latitude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Subdivision Longitude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Venue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Venue Latitude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Venue Longitude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Venue Category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2531830"/>
                  </a:ext>
                </a:extLst>
              </a:tr>
              <a:tr h="7540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Central Park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38.545402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-121.7445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Davis Farmers' Market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38.544677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-121.744177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Farmers Market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96540"/>
                  </a:ext>
                </a:extLst>
              </a:tr>
              <a:tr h="5276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Central Park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38.545402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-121.7445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Burgers and Brew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38.544259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-121.743501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Burger Joint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05107"/>
                  </a:ext>
                </a:extLst>
              </a:tr>
              <a:tr h="4954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Central Park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38.545402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-121.7445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Crepeville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38.544121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-121.743720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Creperie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063611"/>
                  </a:ext>
                </a:extLst>
              </a:tr>
              <a:tr h="5276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Central Park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38.545402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-121.7445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Yolo Berry Yogurt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38.544726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-121.743731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Frozen Yogurt Shop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288661"/>
                  </a:ext>
                </a:extLst>
              </a:tr>
              <a:tr h="7077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Central Park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38.545402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-121.7445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Zia's Delicatessen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38.544581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-121.740720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Sandwich Place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0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37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02C7-FDC1-411D-8226-96D596C2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190954"/>
            <a:ext cx="11373394" cy="762635"/>
          </a:xfrm>
        </p:spPr>
        <p:txBody>
          <a:bodyPr>
            <a:noAutofit/>
          </a:bodyPr>
          <a:lstStyle/>
          <a:p>
            <a:r>
              <a:rPr lang="en-US" sz="3600" dirty="0"/>
              <a:t>Results &amp; Discussion: Number of Venues in Each Subdivision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5884-9BDE-476A-8FD6-D293257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053737"/>
            <a:ext cx="10722428" cy="931817"/>
          </a:xfrm>
        </p:spPr>
        <p:txBody>
          <a:bodyPr>
            <a:normAutofit/>
          </a:bodyPr>
          <a:lstStyle/>
          <a:p>
            <a:r>
              <a:rPr lang="en-US" sz="2000" dirty="0"/>
              <a:t>Number of venues in each subdivision was compared in Bar chart.</a:t>
            </a:r>
          </a:p>
          <a:p>
            <a:r>
              <a:rPr lang="en-US" sz="2000" dirty="0"/>
              <a:t>The subdivision that has more venues may mean a business area, not a quiet residential area.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0CCAD-DFC4-46D4-899B-BBD4AB1D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93" y="2284775"/>
            <a:ext cx="85153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0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5307</Words>
  <Application>Microsoft Office PowerPoint</Application>
  <PresentationFormat>Widescreen</PresentationFormat>
  <Paragraphs>2330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Applied Data Science Capstone</vt:lpstr>
      <vt:lpstr>Problem and Background</vt:lpstr>
      <vt:lpstr>Data Description to Solve the Problem</vt:lpstr>
      <vt:lpstr>Methodology to Solve the Problem</vt:lpstr>
      <vt:lpstr>Results &amp; Discussion: Park Distribution in Davis</vt:lpstr>
      <vt:lpstr>Results &amp; Discussion: 49 Park on City Map of Davis </vt:lpstr>
      <vt:lpstr>Results &amp; Discussion: Extraction of Subdivision Information</vt:lpstr>
      <vt:lpstr>Results &amp; Discussion: Venues around Each Subdivision</vt:lpstr>
      <vt:lpstr>Results &amp; Discussion: Number of Venues in Each Subdivision</vt:lpstr>
      <vt:lpstr>Results &amp; Discussion: Category of Venues in Each Subdivision</vt:lpstr>
      <vt:lpstr>Results &amp; Discussion: Top Five Venues in Each Subdivision</vt:lpstr>
      <vt:lpstr>Results &amp; Discussion: Cluster Subdivisions</vt:lpstr>
      <vt:lpstr>Results &amp; Discussion: The Four Clusters on City Map</vt:lpstr>
      <vt:lpstr>Results &amp; Discussion: Cluster #1</vt:lpstr>
      <vt:lpstr>Results &amp; Discussion: Cluster #2</vt:lpstr>
      <vt:lpstr>Results &amp; Discussion: Cluster #3</vt:lpstr>
      <vt:lpstr>Results &amp; Discussion: Cluster #4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Han, Xiangmin</dc:creator>
  <cp:lastModifiedBy>Han, Xiangmin</cp:lastModifiedBy>
  <cp:revision>48</cp:revision>
  <dcterms:created xsi:type="dcterms:W3CDTF">2021-08-10T13:10:38Z</dcterms:created>
  <dcterms:modified xsi:type="dcterms:W3CDTF">2021-08-24T14:41:11Z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c80ae5ba-80ac-4814-b1c2-252bb18970e0</vt:lpwstr>
  </property>
  <property fmtid="{D5CDD505-2E9C-101B-9397-08002B2CF9AE}" pid="3" name="TitusCorpClassification">
    <vt:lpwstr>Not Applicable</vt:lpwstr>
  </property>
</Properties>
</file>