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"/>
  </p:notesMasterIdLst>
  <p:handoutMasterIdLst>
    <p:handoutMasterId r:id="rId7"/>
  </p:handoutMasterIdLst>
  <p:sldIdLst>
    <p:sldId id="320" r:id="rId2"/>
    <p:sldId id="259" r:id="rId3"/>
    <p:sldId id="322" r:id="rId4"/>
    <p:sldId id="323" r:id="rId5"/>
  </p:sldIdLst>
  <p:sldSz cx="9144000" cy="6858000" type="screen4x3"/>
  <p:notesSz cx="9942513" cy="67611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AFC6"/>
    <a:srgbClr val="5482A3"/>
    <a:srgbClr val="F5F5F5"/>
    <a:srgbClr val="8BABC3"/>
    <a:srgbClr val="A6A6A6"/>
    <a:srgbClr val="789BB5"/>
    <a:srgbClr val="D54A47"/>
    <a:srgbClr val="5B868F"/>
    <a:srgbClr val="75A380"/>
    <a:srgbClr val="E3A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80AA6-A04A-47F3-97F7-EFC1BAA645F9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F9CAD-5B3E-4948-B48C-79864FEC5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48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84553-D4CB-4436-A308-FC56A8E3EF4D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49638" y="844550"/>
            <a:ext cx="3043237" cy="2282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53809"/>
            <a:ext cx="7954010" cy="266220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A6B7D-4A1A-4A4D-93B7-D784EA5E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04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3" y="140481"/>
            <a:ext cx="3194092" cy="85556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 userDrawn="1"/>
        </p:nvSpPr>
        <p:spPr>
          <a:xfrm>
            <a:off x="179613" y="1798271"/>
            <a:ext cx="8792938" cy="15245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5826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33086-CE5C-43A2-AFC6-B149E37CEABC}" type="datetimeFigureOut">
              <a:rPr lang="en-US" altLang="zh-CN"/>
              <a:pPr>
                <a:defRPr/>
              </a:pPr>
              <a:t>9/20/2020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419BC-9B4D-49F0-A82F-FD0EF74421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247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70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4466492 w 9144000"/>
              <a:gd name="connsiteY3" fmla="*/ 4009292 h 4026877"/>
              <a:gd name="connsiteX4" fmla="*/ 0 w 9144000"/>
              <a:gd name="connsiteY4" fmla="*/ 4026877 h 4026877"/>
              <a:gd name="connsiteX5" fmla="*/ 0 w 9144000"/>
              <a:gd name="connsiteY5" fmla="*/ 0 h 4026877"/>
              <a:gd name="connsiteX0" fmla="*/ 0 w 9144000"/>
              <a:gd name="connsiteY0" fmla="*/ 0 h 4501661"/>
              <a:gd name="connsiteX1" fmla="*/ 9144000 w 9144000"/>
              <a:gd name="connsiteY1" fmla="*/ 0 h 4501661"/>
              <a:gd name="connsiteX2" fmla="*/ 9144000 w 9144000"/>
              <a:gd name="connsiteY2" fmla="*/ 4026877 h 4501661"/>
              <a:gd name="connsiteX3" fmla="*/ 4677508 w 9144000"/>
              <a:gd name="connsiteY3" fmla="*/ 4501661 h 4501661"/>
              <a:gd name="connsiteX4" fmla="*/ 0 w 9144000"/>
              <a:gd name="connsiteY4" fmla="*/ 4026877 h 4501661"/>
              <a:gd name="connsiteX5" fmla="*/ 0 w 9144000"/>
              <a:gd name="connsiteY5" fmla="*/ 0 h 4501661"/>
              <a:gd name="connsiteX0" fmla="*/ 0 w 9144000"/>
              <a:gd name="connsiteY0" fmla="*/ 0 h 5045818"/>
              <a:gd name="connsiteX1" fmla="*/ 9144000 w 9144000"/>
              <a:gd name="connsiteY1" fmla="*/ 0 h 5045818"/>
              <a:gd name="connsiteX2" fmla="*/ 9144000 w 9144000"/>
              <a:gd name="connsiteY2" fmla="*/ 4026877 h 5045818"/>
              <a:gd name="connsiteX3" fmla="*/ 4677508 w 9144000"/>
              <a:gd name="connsiteY3" fmla="*/ 5045818 h 5045818"/>
              <a:gd name="connsiteX4" fmla="*/ 0 w 9144000"/>
              <a:gd name="connsiteY4" fmla="*/ 4026877 h 5045818"/>
              <a:gd name="connsiteX5" fmla="*/ 0 w 9144000"/>
              <a:gd name="connsiteY5" fmla="*/ 0 h 5045818"/>
              <a:gd name="connsiteX0" fmla="*/ 0 w 9144000"/>
              <a:gd name="connsiteY0" fmla="*/ 0 h 5045818"/>
              <a:gd name="connsiteX1" fmla="*/ 9144000 w 9144000"/>
              <a:gd name="connsiteY1" fmla="*/ 0 h 5045818"/>
              <a:gd name="connsiteX2" fmla="*/ 9144000 w 9144000"/>
              <a:gd name="connsiteY2" fmla="*/ 4026877 h 5045818"/>
              <a:gd name="connsiteX3" fmla="*/ 4585145 w 9144000"/>
              <a:gd name="connsiteY3" fmla="*/ 5045818 h 5045818"/>
              <a:gd name="connsiteX4" fmla="*/ 0 w 9144000"/>
              <a:gd name="connsiteY4" fmla="*/ 4026877 h 5045818"/>
              <a:gd name="connsiteX5" fmla="*/ 0 w 9144000"/>
              <a:gd name="connsiteY5" fmla="*/ 0 h 504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5045818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585145" y="5045818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5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4466492 w 9144000"/>
              <a:gd name="connsiteY3" fmla="*/ 4009292 h 4026877"/>
              <a:gd name="connsiteX4" fmla="*/ 0 w 9144000"/>
              <a:gd name="connsiteY4" fmla="*/ 4026877 h 4026877"/>
              <a:gd name="connsiteX5" fmla="*/ 0 w 9144000"/>
              <a:gd name="connsiteY5" fmla="*/ 0 h 4026877"/>
              <a:gd name="connsiteX0" fmla="*/ 0 w 9144000"/>
              <a:gd name="connsiteY0" fmla="*/ 0 h 4501661"/>
              <a:gd name="connsiteX1" fmla="*/ 9144000 w 9144000"/>
              <a:gd name="connsiteY1" fmla="*/ 0 h 4501661"/>
              <a:gd name="connsiteX2" fmla="*/ 9144000 w 9144000"/>
              <a:gd name="connsiteY2" fmla="*/ 4026877 h 4501661"/>
              <a:gd name="connsiteX3" fmla="*/ 4677508 w 9144000"/>
              <a:gd name="connsiteY3" fmla="*/ 4501661 h 4501661"/>
              <a:gd name="connsiteX4" fmla="*/ 0 w 9144000"/>
              <a:gd name="connsiteY4" fmla="*/ 4026877 h 4501661"/>
              <a:gd name="connsiteX5" fmla="*/ 0 w 9144000"/>
              <a:gd name="connsiteY5" fmla="*/ 0 h 4501661"/>
              <a:gd name="connsiteX0" fmla="*/ 0 w 9144000"/>
              <a:gd name="connsiteY0" fmla="*/ 0 h 5045818"/>
              <a:gd name="connsiteX1" fmla="*/ 9144000 w 9144000"/>
              <a:gd name="connsiteY1" fmla="*/ 0 h 5045818"/>
              <a:gd name="connsiteX2" fmla="*/ 9144000 w 9144000"/>
              <a:gd name="connsiteY2" fmla="*/ 4026877 h 5045818"/>
              <a:gd name="connsiteX3" fmla="*/ 4677508 w 9144000"/>
              <a:gd name="connsiteY3" fmla="*/ 5045818 h 5045818"/>
              <a:gd name="connsiteX4" fmla="*/ 0 w 9144000"/>
              <a:gd name="connsiteY4" fmla="*/ 4026877 h 5045818"/>
              <a:gd name="connsiteX5" fmla="*/ 0 w 9144000"/>
              <a:gd name="connsiteY5" fmla="*/ 0 h 5045818"/>
              <a:gd name="connsiteX0" fmla="*/ 0 w 9144000"/>
              <a:gd name="connsiteY0" fmla="*/ 0 h 5026954"/>
              <a:gd name="connsiteX1" fmla="*/ 9144000 w 9144000"/>
              <a:gd name="connsiteY1" fmla="*/ 0 h 5026954"/>
              <a:gd name="connsiteX2" fmla="*/ 9144000 w 9144000"/>
              <a:gd name="connsiteY2" fmla="*/ 4026877 h 5026954"/>
              <a:gd name="connsiteX3" fmla="*/ 4603617 w 9144000"/>
              <a:gd name="connsiteY3" fmla="*/ 5026954 h 5026954"/>
              <a:gd name="connsiteX4" fmla="*/ 0 w 9144000"/>
              <a:gd name="connsiteY4" fmla="*/ 4026877 h 5026954"/>
              <a:gd name="connsiteX5" fmla="*/ 0 w 9144000"/>
              <a:gd name="connsiteY5" fmla="*/ 0 h 5026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5026954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603617" y="5026954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solidFill>
            <a:srgbClr val="5482A3">
              <a:alpha val="80000"/>
            </a:srgbClr>
          </a:solidFill>
          <a:ln>
            <a:noFill/>
          </a:ln>
          <a:effectLst>
            <a:outerShdw blurRad="50800" dist="762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71851" y="2109618"/>
            <a:ext cx="8723871" cy="906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55" y="209796"/>
            <a:ext cx="3288870" cy="88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KSO_Shape"/>
          <p:cNvSpPr>
            <a:spLocks/>
          </p:cNvSpPr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289D44-2CFA-4F5C-8024-9BCB8A8341A6}"/>
              </a:ext>
            </a:extLst>
          </p:cNvPr>
          <p:cNvSpPr txBox="1"/>
          <p:nvPr/>
        </p:nvSpPr>
        <p:spPr>
          <a:xfrm>
            <a:off x="1280160" y="1097280"/>
            <a:ext cx="276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1</a:t>
            </a:r>
            <a:r>
              <a:rPr lang="zh-CN" altLang="en-US" sz="3600" dirty="0"/>
              <a:t>、资源划分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BE48BA-BEA6-4B74-B586-160D98F1FC30}"/>
              </a:ext>
            </a:extLst>
          </p:cNvPr>
          <p:cNvSpPr txBox="1"/>
          <p:nvPr/>
        </p:nvSpPr>
        <p:spPr>
          <a:xfrm>
            <a:off x="126610" y="2110154"/>
            <a:ext cx="924772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KVM</a:t>
            </a:r>
            <a:r>
              <a:rPr lang="zh-CN" altLang="en-US" dirty="0"/>
              <a:t>时</a:t>
            </a:r>
            <a:r>
              <a:rPr lang="en-US" altLang="zh-CN" dirty="0"/>
              <a:t>VCPU</a:t>
            </a:r>
            <a:r>
              <a:rPr lang="zh-CN" altLang="en-US" dirty="0"/>
              <a:t>和</a:t>
            </a:r>
            <a:r>
              <a:rPr lang="en-US" altLang="zh-CN" dirty="0"/>
              <a:t>PCPU</a:t>
            </a:r>
            <a:r>
              <a:rPr lang="zh-CN" altLang="en-US" dirty="0"/>
              <a:t>的映射关系如何，是直接绑定还是动态调度？怎样</a:t>
            </a:r>
            <a:endParaRPr lang="en-US" altLang="zh-CN" dirty="0"/>
          </a:p>
          <a:p>
            <a:r>
              <a:rPr lang="zh-CN" altLang="en-US" dirty="0"/>
              <a:t>能够提高使用效率？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 startAt="2"/>
            </a:pPr>
            <a:r>
              <a:rPr lang="zh-CN" altLang="en-US" dirty="0"/>
              <a:t>现阶段</a:t>
            </a:r>
            <a:r>
              <a:rPr lang="en-US" altLang="zh-CN" dirty="0" err="1"/>
              <a:t>VMExit</a:t>
            </a:r>
            <a:r>
              <a:rPr lang="zh-CN" altLang="en-US" dirty="0"/>
              <a:t>会耗时较多，如何减少</a:t>
            </a:r>
            <a:r>
              <a:rPr lang="en-US" altLang="zh-CN" dirty="0" err="1"/>
              <a:t>VMExit</a:t>
            </a:r>
            <a:r>
              <a:rPr lang="zh-CN" altLang="en-US" dirty="0"/>
              <a:t>的退出频率来减少资源损耗？在</a:t>
            </a:r>
            <a:r>
              <a:rPr lang="en-US" altLang="zh-CN" dirty="0"/>
              <a:t>RT-VM</a:t>
            </a:r>
          </a:p>
          <a:p>
            <a:r>
              <a:rPr lang="zh-CN" altLang="en-US" dirty="0"/>
              <a:t>的情况下对实时性要求较高，是否可以改进</a:t>
            </a:r>
            <a:r>
              <a:rPr lang="en-US" altLang="zh-CN" dirty="0" err="1"/>
              <a:t>VMExit</a:t>
            </a:r>
            <a:r>
              <a:rPr lang="zh-CN" altLang="en-US" dirty="0"/>
              <a:t>的过程？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 startAt="3"/>
            </a:pPr>
            <a:r>
              <a:rPr lang="zh-CN" altLang="en-US" dirty="0"/>
              <a:t>关于中断调用过程，一些中断需要访问</a:t>
            </a:r>
            <a:r>
              <a:rPr lang="en-US" altLang="zh-CN" dirty="0" err="1"/>
              <a:t>guestos</a:t>
            </a:r>
            <a:r>
              <a:rPr lang="zh-CN" altLang="en-US" dirty="0"/>
              <a:t>的资源，中断调用过程较多，如何改进</a:t>
            </a:r>
            <a:endParaRPr lang="en-US" altLang="zh-CN" dirty="0"/>
          </a:p>
          <a:p>
            <a:r>
              <a:rPr lang="zh-CN" altLang="en-US" dirty="0"/>
              <a:t>中断的调用流程（中断直通技术）。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 startAt="4"/>
            </a:pPr>
            <a:r>
              <a:rPr lang="en-US" altLang="zh-CN" dirty="0"/>
              <a:t>IO</a:t>
            </a:r>
            <a:r>
              <a:rPr lang="zh-CN" altLang="en-US" dirty="0"/>
              <a:t>资源划分问题，因为物理</a:t>
            </a:r>
            <a:r>
              <a:rPr lang="en-US" altLang="zh-CN" dirty="0"/>
              <a:t>IO</a:t>
            </a:r>
            <a:r>
              <a:rPr lang="zh-CN" altLang="en-US" dirty="0"/>
              <a:t>资源有限，比如网卡，能够通过结合中断流程的优化，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IO</a:t>
            </a:r>
            <a:r>
              <a:rPr lang="zh-CN" altLang="en-US" dirty="0"/>
              <a:t>设备与相关</a:t>
            </a:r>
            <a:r>
              <a:rPr lang="en-US" altLang="zh-CN" dirty="0"/>
              <a:t>VM</a:t>
            </a:r>
            <a:r>
              <a:rPr lang="zh-CN" altLang="en-US" dirty="0"/>
              <a:t>的映射，越过</a:t>
            </a:r>
            <a:r>
              <a:rPr lang="en-US" altLang="zh-CN" dirty="0"/>
              <a:t>IOMMU</a:t>
            </a:r>
            <a:r>
              <a:rPr lang="zh-CN" altLang="en-US" dirty="0"/>
              <a:t>的调度分配，这样可以加快</a:t>
            </a:r>
            <a:r>
              <a:rPr lang="en-US" altLang="zh-CN" dirty="0"/>
              <a:t>IO</a:t>
            </a:r>
            <a:r>
              <a:rPr lang="zh-CN" altLang="en-US" dirty="0"/>
              <a:t>流程。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092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KSO_Shape"/>
          <p:cNvSpPr>
            <a:spLocks/>
          </p:cNvSpPr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289D44-2CFA-4F5C-8024-9BCB8A8341A6}"/>
              </a:ext>
            </a:extLst>
          </p:cNvPr>
          <p:cNvSpPr txBox="1"/>
          <p:nvPr/>
        </p:nvSpPr>
        <p:spPr>
          <a:xfrm>
            <a:off x="1280160" y="1097280"/>
            <a:ext cx="276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1</a:t>
            </a:r>
            <a:r>
              <a:rPr lang="zh-CN" altLang="en-US" sz="3600" dirty="0"/>
              <a:t>、资源划分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BE48BA-BEA6-4B74-B586-160D98F1FC30}"/>
              </a:ext>
            </a:extLst>
          </p:cNvPr>
          <p:cNvSpPr txBox="1"/>
          <p:nvPr/>
        </p:nvSpPr>
        <p:spPr>
          <a:xfrm>
            <a:off x="126610" y="2110154"/>
            <a:ext cx="91339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5. </a:t>
            </a:r>
            <a:r>
              <a:rPr lang="zh-CN" altLang="en-US" dirty="0"/>
              <a:t>能否选择</a:t>
            </a:r>
            <a:r>
              <a:rPr lang="en-US" altLang="zh-CN" dirty="0" err="1"/>
              <a:t>hostos</a:t>
            </a:r>
            <a:r>
              <a:rPr lang="zh-CN" altLang="en-US" dirty="0"/>
              <a:t>为</a:t>
            </a:r>
            <a:r>
              <a:rPr lang="en-US" altLang="zh-CN" dirty="0"/>
              <a:t>GP-LINUX</a:t>
            </a:r>
            <a:r>
              <a:rPr lang="zh-CN" altLang="en-US" dirty="0"/>
              <a:t>的情况下，保证</a:t>
            </a:r>
            <a:r>
              <a:rPr lang="en-US" altLang="zh-CN" dirty="0"/>
              <a:t>VM</a:t>
            </a:r>
            <a:r>
              <a:rPr lang="zh-CN" altLang="en-US" dirty="0"/>
              <a:t>的实时性，是否需要考虑实时线程与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非实时线程之间的关系，做一个调度优化？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关于</a:t>
            </a:r>
            <a:r>
              <a:rPr lang="en-US" altLang="zh-CN" dirty="0"/>
              <a:t>KVM</a:t>
            </a:r>
            <a:r>
              <a:rPr lang="zh-CN" altLang="en-US" dirty="0"/>
              <a:t>与</a:t>
            </a:r>
            <a:r>
              <a:rPr lang="en-US" altLang="zh-CN" dirty="0"/>
              <a:t>RT-KVM</a:t>
            </a:r>
            <a:r>
              <a:rPr lang="zh-CN" altLang="en-US" dirty="0"/>
              <a:t>的区别，</a:t>
            </a:r>
            <a:r>
              <a:rPr lang="en-US" altLang="zh-CN" dirty="0" err="1"/>
              <a:t>RealTime</a:t>
            </a:r>
            <a:r>
              <a:rPr lang="zh-CN" altLang="en-US" dirty="0"/>
              <a:t>这一特性在</a:t>
            </a:r>
            <a:r>
              <a:rPr lang="en-US" altLang="zh-CN" dirty="0"/>
              <a:t>KVM</a:t>
            </a:r>
            <a:r>
              <a:rPr lang="zh-CN" altLang="en-US" dirty="0"/>
              <a:t>上体现在哪里？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753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9BB8637-08CE-4705-9089-4968FABB4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25" y="2100076"/>
            <a:ext cx="8001000" cy="29241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A0E819C-E437-4DCC-9D87-BF94539A90AC}"/>
              </a:ext>
            </a:extLst>
          </p:cNvPr>
          <p:cNvSpPr txBox="1"/>
          <p:nvPr/>
        </p:nvSpPr>
        <p:spPr>
          <a:xfrm>
            <a:off x="870012" y="674703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附： </a:t>
            </a:r>
            <a:r>
              <a:rPr lang="en-US" altLang="zh-CN" dirty="0"/>
              <a:t>VM</a:t>
            </a:r>
            <a:r>
              <a:rPr lang="zh-CN" altLang="en-US" dirty="0"/>
              <a:t>中断调用流程</a:t>
            </a:r>
          </a:p>
        </p:txBody>
      </p:sp>
    </p:spTree>
    <p:extLst>
      <p:ext uri="{BB962C8B-B14F-4D97-AF65-F5344CB8AC3E}">
        <p14:creationId xmlns:p14="http://schemas.microsoft.com/office/powerpoint/2010/main" val="85475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1096</TotalTime>
  <Words>204</Words>
  <Application>Microsoft Office PowerPoint</Application>
  <PresentationFormat>全屏显示(4:3)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dell</cp:lastModifiedBy>
  <cp:revision>109</cp:revision>
  <cp:lastPrinted>2015-03-12T14:31:09Z</cp:lastPrinted>
  <dcterms:created xsi:type="dcterms:W3CDTF">2014-12-22T06:08:09Z</dcterms:created>
  <dcterms:modified xsi:type="dcterms:W3CDTF">2020-09-20T08:02:59Z</dcterms:modified>
</cp:coreProperties>
</file>