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Lst>
  <p:notesMasterIdLst>
    <p:notesMasterId r:id="rId4"/>
  </p:notesMasterIdLst>
  <p:handoutMasterIdLst>
    <p:handoutMasterId r:id="rId5"/>
  </p:handoutMasterIdLst>
  <p:sldIdLst>
    <p:sldId id="256" r:id="rId3"/>
  </p:sldIdLst>
  <p:sldSz cx="25603200" cy="38404800"/>
  <p:notesSz cx="6858000" cy="9144000"/>
  <p:defaultTextStyle>
    <a:defPPr>
      <a:defRPr lang="en-US"/>
    </a:defPPr>
    <a:lvl1pPr marL="0" algn="l" defTabSz="4518439" rtl="0" eaLnBrk="1" latinLnBrk="0" hangingPunct="1">
      <a:defRPr sz="8880" kern="1200">
        <a:solidFill>
          <a:schemeClr val="tx1"/>
        </a:solidFill>
        <a:latin typeface="+mn-lt"/>
        <a:ea typeface="+mn-ea"/>
        <a:cs typeface="+mn-cs"/>
      </a:defRPr>
    </a:lvl1pPr>
    <a:lvl2pPr marL="2259221" algn="l" defTabSz="4518439" rtl="0" eaLnBrk="1" latinLnBrk="0" hangingPunct="1">
      <a:defRPr sz="8880" kern="1200">
        <a:solidFill>
          <a:schemeClr val="tx1"/>
        </a:solidFill>
        <a:latin typeface="+mn-lt"/>
        <a:ea typeface="+mn-ea"/>
        <a:cs typeface="+mn-cs"/>
      </a:defRPr>
    </a:lvl2pPr>
    <a:lvl3pPr marL="4518439" algn="l" defTabSz="4518439" rtl="0" eaLnBrk="1" latinLnBrk="0" hangingPunct="1">
      <a:defRPr sz="8880" kern="1200">
        <a:solidFill>
          <a:schemeClr val="tx1"/>
        </a:solidFill>
        <a:latin typeface="+mn-lt"/>
        <a:ea typeface="+mn-ea"/>
        <a:cs typeface="+mn-cs"/>
      </a:defRPr>
    </a:lvl3pPr>
    <a:lvl4pPr marL="6777659" algn="l" defTabSz="4518439" rtl="0" eaLnBrk="1" latinLnBrk="0" hangingPunct="1">
      <a:defRPr sz="8880" kern="1200">
        <a:solidFill>
          <a:schemeClr val="tx1"/>
        </a:solidFill>
        <a:latin typeface="+mn-lt"/>
        <a:ea typeface="+mn-ea"/>
        <a:cs typeface="+mn-cs"/>
      </a:defRPr>
    </a:lvl4pPr>
    <a:lvl5pPr marL="9036877" algn="l" defTabSz="4518439" rtl="0" eaLnBrk="1" latinLnBrk="0" hangingPunct="1">
      <a:defRPr sz="8880" kern="1200">
        <a:solidFill>
          <a:schemeClr val="tx1"/>
        </a:solidFill>
        <a:latin typeface="+mn-lt"/>
        <a:ea typeface="+mn-ea"/>
        <a:cs typeface="+mn-cs"/>
      </a:defRPr>
    </a:lvl5pPr>
    <a:lvl6pPr marL="11296098" algn="l" defTabSz="4518439" rtl="0" eaLnBrk="1" latinLnBrk="0" hangingPunct="1">
      <a:defRPr sz="8880" kern="1200">
        <a:solidFill>
          <a:schemeClr val="tx1"/>
        </a:solidFill>
        <a:latin typeface="+mn-lt"/>
        <a:ea typeface="+mn-ea"/>
        <a:cs typeface="+mn-cs"/>
      </a:defRPr>
    </a:lvl6pPr>
    <a:lvl7pPr marL="13555319" algn="l" defTabSz="4518439" rtl="0" eaLnBrk="1" latinLnBrk="0" hangingPunct="1">
      <a:defRPr sz="8880" kern="1200">
        <a:solidFill>
          <a:schemeClr val="tx1"/>
        </a:solidFill>
        <a:latin typeface="+mn-lt"/>
        <a:ea typeface="+mn-ea"/>
        <a:cs typeface="+mn-cs"/>
      </a:defRPr>
    </a:lvl7pPr>
    <a:lvl8pPr marL="15814537" algn="l" defTabSz="4518439" rtl="0" eaLnBrk="1" latinLnBrk="0" hangingPunct="1">
      <a:defRPr sz="8880" kern="1200">
        <a:solidFill>
          <a:schemeClr val="tx1"/>
        </a:solidFill>
        <a:latin typeface="+mn-lt"/>
        <a:ea typeface="+mn-ea"/>
        <a:cs typeface="+mn-cs"/>
      </a:defRPr>
    </a:lvl8pPr>
    <a:lvl9pPr marL="18073758" algn="l" defTabSz="4518439" rtl="0" eaLnBrk="1" latinLnBrk="0" hangingPunct="1">
      <a:defRPr sz="8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340" userDrawn="1">
          <p15:clr>
            <a:srgbClr val="A4A3A4"/>
          </p15:clr>
        </p15:guide>
        <p15:guide id="6" pos="1579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688"/>
    <a:srgbClr val="203864"/>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7" autoAdjust="0"/>
    <p:restoredTop sz="94707" autoAdjust="0"/>
  </p:normalViewPr>
  <p:slideViewPr>
    <p:cSldViewPr snapToGrid="0" snapToObjects="1" showGuides="1">
      <p:cViewPr>
        <p:scale>
          <a:sx n="66" d="100"/>
          <a:sy n="66" d="100"/>
        </p:scale>
        <p:origin x="198" y="-5436"/>
      </p:cViewPr>
      <p:guideLst>
        <p:guide orient="horz" pos="3871"/>
        <p:guide orient="horz" pos="336"/>
        <p:guide orient="horz" pos="23520"/>
        <p:guide orient="horz"/>
        <p:guide pos="340"/>
        <p:guide pos="157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9/24/2021</a:t>
            </a:fld>
            <a:endParaRPr lang="en-US" dirty="0"/>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4518439" rtl="0" eaLnBrk="1" latinLnBrk="0" hangingPunct="1">
      <a:defRPr sz="6000" kern="1200">
        <a:solidFill>
          <a:schemeClr val="tx1"/>
        </a:solidFill>
        <a:latin typeface="+mn-lt"/>
        <a:ea typeface="+mn-ea"/>
        <a:cs typeface="+mn-cs"/>
      </a:defRPr>
    </a:lvl1pPr>
    <a:lvl2pPr marL="2259221" algn="l" defTabSz="4518439" rtl="0" eaLnBrk="1" latinLnBrk="0" hangingPunct="1">
      <a:defRPr sz="6000" kern="1200">
        <a:solidFill>
          <a:schemeClr val="tx1"/>
        </a:solidFill>
        <a:latin typeface="+mn-lt"/>
        <a:ea typeface="+mn-ea"/>
        <a:cs typeface="+mn-cs"/>
      </a:defRPr>
    </a:lvl2pPr>
    <a:lvl3pPr marL="4518439" algn="l" defTabSz="4518439" rtl="0" eaLnBrk="1" latinLnBrk="0" hangingPunct="1">
      <a:defRPr sz="6000" kern="1200">
        <a:solidFill>
          <a:schemeClr val="tx1"/>
        </a:solidFill>
        <a:latin typeface="+mn-lt"/>
        <a:ea typeface="+mn-ea"/>
        <a:cs typeface="+mn-cs"/>
      </a:defRPr>
    </a:lvl3pPr>
    <a:lvl4pPr marL="6777659" algn="l" defTabSz="4518439" rtl="0" eaLnBrk="1" latinLnBrk="0" hangingPunct="1">
      <a:defRPr sz="6000" kern="1200">
        <a:solidFill>
          <a:schemeClr val="tx1"/>
        </a:solidFill>
        <a:latin typeface="+mn-lt"/>
        <a:ea typeface="+mn-ea"/>
        <a:cs typeface="+mn-cs"/>
      </a:defRPr>
    </a:lvl4pPr>
    <a:lvl5pPr marL="9036877" algn="l" defTabSz="4518439" rtl="0" eaLnBrk="1" latinLnBrk="0" hangingPunct="1">
      <a:defRPr sz="6000" kern="1200">
        <a:solidFill>
          <a:schemeClr val="tx1"/>
        </a:solidFill>
        <a:latin typeface="+mn-lt"/>
        <a:ea typeface="+mn-ea"/>
        <a:cs typeface="+mn-cs"/>
      </a:defRPr>
    </a:lvl5pPr>
    <a:lvl6pPr marL="11296098" algn="l" defTabSz="4518439" rtl="0" eaLnBrk="1" latinLnBrk="0" hangingPunct="1">
      <a:defRPr sz="6000" kern="1200">
        <a:solidFill>
          <a:schemeClr val="tx1"/>
        </a:solidFill>
        <a:latin typeface="+mn-lt"/>
        <a:ea typeface="+mn-ea"/>
        <a:cs typeface="+mn-cs"/>
      </a:defRPr>
    </a:lvl6pPr>
    <a:lvl7pPr marL="13555319" algn="l" defTabSz="4518439" rtl="0" eaLnBrk="1" latinLnBrk="0" hangingPunct="1">
      <a:defRPr sz="6000" kern="1200">
        <a:solidFill>
          <a:schemeClr val="tx1"/>
        </a:solidFill>
        <a:latin typeface="+mn-lt"/>
        <a:ea typeface="+mn-ea"/>
        <a:cs typeface="+mn-cs"/>
      </a:defRPr>
    </a:lvl7pPr>
    <a:lvl8pPr marL="15814537" algn="l" defTabSz="4518439" rtl="0" eaLnBrk="1" latinLnBrk="0" hangingPunct="1">
      <a:defRPr sz="6000" kern="1200">
        <a:solidFill>
          <a:schemeClr val="tx1"/>
        </a:solidFill>
        <a:latin typeface="+mn-lt"/>
        <a:ea typeface="+mn-ea"/>
        <a:cs typeface="+mn-cs"/>
      </a:defRPr>
    </a:lvl8pPr>
    <a:lvl9pPr marL="18073758" algn="l" defTabSz="4518439" rtl="0" eaLnBrk="1" latinLnBrk="0" hangingPunct="1">
      <a:defRPr sz="6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444" y="6855123"/>
            <a:ext cx="12092536"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38036" y="6124012"/>
            <a:ext cx="12082990"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38031" y="16561916"/>
            <a:ext cx="12085943"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932937" y="6124012"/>
            <a:ext cx="12082834"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932937" y="6855123"/>
            <a:ext cx="12082834"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932937" y="16561916"/>
            <a:ext cx="12079513"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932936" y="17362054"/>
            <a:ext cx="12084145"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932937" y="29891177"/>
            <a:ext cx="12073466"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932937" y="30689005"/>
            <a:ext cx="12079513"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445" y="17343466"/>
            <a:ext cx="12093579"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72237" y="3732091"/>
            <a:ext cx="19058728" cy="1365685"/>
          </a:xfrm>
          <a:prstGeom prst="rect">
            <a:avLst/>
          </a:prstGeom>
        </p:spPr>
        <p:txBody>
          <a:bodyPr lIns="95646" tIns="47823" rIns="95646" bIns="47823">
            <a:normAutofit/>
          </a:bodyPr>
          <a:lstStyle>
            <a:lvl1pPr marL="0" indent="0" algn="ctr">
              <a:buFontTx/>
              <a:buNone/>
              <a:defRPr sz="7560">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72237" y="2366405"/>
            <a:ext cx="19058728" cy="1365685"/>
          </a:xfrm>
          <a:prstGeom prst="rect">
            <a:avLst/>
          </a:prstGeom>
        </p:spPr>
        <p:txBody>
          <a:bodyPr lIns="95646" tIns="47823" rIns="95646" bIns="47823" anchor="t" anchorCtr="1">
            <a:normAutofit/>
          </a:bodyPr>
          <a:lstStyle>
            <a:lvl1pPr marL="0" indent="0" algn="ctr">
              <a:buFontTx/>
              <a:buNone/>
              <a:defRPr sz="11040">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authors</a:t>
            </a:r>
          </a:p>
        </p:txBody>
      </p:sp>
      <p:sp>
        <p:nvSpPr>
          <p:cNvPr id="80" name="Text Placeholder 76"/>
          <p:cNvSpPr>
            <a:spLocks noGrp="1"/>
          </p:cNvSpPr>
          <p:nvPr>
            <p:ph type="body" sz="quarter" idx="153" hasCustomPrompt="1"/>
          </p:nvPr>
        </p:nvSpPr>
        <p:spPr>
          <a:xfrm>
            <a:off x="3272237" y="619002"/>
            <a:ext cx="19058728" cy="1747403"/>
          </a:xfrm>
          <a:prstGeom prst="rect">
            <a:avLst/>
          </a:prstGeom>
        </p:spPr>
        <p:txBody>
          <a:bodyPr lIns="95646" tIns="47823" rIns="95646" bIns="47823" anchor="t" anchorCtr="1">
            <a:normAutofit/>
          </a:bodyPr>
          <a:lstStyle>
            <a:lvl1pPr marL="0" indent="0" algn="ctr">
              <a:buFontTx/>
              <a:buNone/>
              <a:defRPr sz="14400" b="1">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445" y="6943411"/>
            <a:ext cx="5866474"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38034" y="5769488"/>
            <a:ext cx="5861845" cy="1451086"/>
          </a:xfrm>
          <a:prstGeom prst="rect">
            <a:avLst/>
          </a:prstGeom>
          <a:noFill/>
        </p:spPr>
        <p:txBody>
          <a:bodyPr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26516" y="17255566"/>
            <a:ext cx="5867400"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38032" y="16513140"/>
            <a:ext cx="5862769"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759178" y="6943411"/>
            <a:ext cx="12086695"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759182" y="6075238"/>
            <a:ext cx="12086695"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759182" y="25298962"/>
            <a:ext cx="12086695"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759182" y="24519080"/>
            <a:ext cx="12086695"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200500" y="5767915"/>
            <a:ext cx="5860760" cy="1451086"/>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200500" y="6943411"/>
            <a:ext cx="5860760"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9200500" y="16276080"/>
            <a:ext cx="5860760" cy="1451086"/>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221772" y="17363287"/>
            <a:ext cx="5818223"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9200500" y="30423398"/>
            <a:ext cx="5860760" cy="836440"/>
          </a:xfrm>
          <a:prstGeom prst="rect">
            <a:avLst/>
          </a:prstGeom>
          <a:noFill/>
        </p:spPr>
        <p:txBody>
          <a:bodyPr wrap="square" lIns="78446" tIns="78446" rIns="78446" bIns="78446" anchor="ctr" anchorCtr="0">
            <a:spAutoFit/>
          </a:bodyPr>
          <a:lstStyle>
            <a:lvl1pPr marL="0" indent="0" algn="ctr">
              <a:buNone/>
              <a:defRPr sz="42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9199033" y="31290499"/>
            <a:ext cx="5863696" cy="839255"/>
          </a:xfrm>
          <a:prstGeom prst="rect">
            <a:avLst/>
          </a:prstGeom>
        </p:spPr>
        <p:txBody>
          <a:bodyPr wrap="square" lIns="196113" tIns="196113" rIns="196113" bIns="196113">
            <a:spAutoFit/>
          </a:bodyPr>
          <a:lstStyle>
            <a:lvl1pPr marL="0" indent="0">
              <a:buNone/>
              <a:defRPr sz="2880">
                <a:solidFill>
                  <a:schemeClr val="accent5">
                    <a:lumMod val="50000"/>
                  </a:schemeClr>
                </a:solidFill>
                <a:latin typeface="Times New Roman" panose="02020603050405020304" pitchFamily="18" charset="0"/>
                <a:cs typeface="Times New Roman" panose="02020603050405020304" pitchFamily="18" charset="0"/>
              </a:defRPr>
            </a:lvl1pPr>
            <a:lvl2pPr marL="1529680" indent="-588338">
              <a:defRPr sz="2640">
                <a:latin typeface="Trebuchet MS" pitchFamily="34" charset="0"/>
              </a:defRPr>
            </a:lvl2pPr>
            <a:lvl3pPr marL="2118018" indent="-588338">
              <a:defRPr sz="2640">
                <a:latin typeface="Trebuchet MS" pitchFamily="34" charset="0"/>
              </a:defRPr>
            </a:lvl3pPr>
            <a:lvl4pPr marL="2765190" indent="-647172">
              <a:defRPr sz="2640">
                <a:latin typeface="Trebuchet MS" pitchFamily="34" charset="0"/>
              </a:defRPr>
            </a:lvl4pPr>
            <a:lvl5pPr marL="3235861" indent="-470671">
              <a:defRPr sz="264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272237" y="3732091"/>
            <a:ext cx="19058728" cy="1365685"/>
          </a:xfrm>
          <a:prstGeom prst="rect">
            <a:avLst/>
          </a:prstGeom>
        </p:spPr>
        <p:txBody>
          <a:bodyPr lIns="95646" tIns="47823" rIns="95646" bIns="47823">
            <a:normAutofit/>
          </a:bodyPr>
          <a:lstStyle>
            <a:lvl1pPr marL="0" indent="0" algn="ctr">
              <a:buFontTx/>
              <a:buNone/>
              <a:defRPr sz="7560">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272237" y="2366405"/>
            <a:ext cx="19058728" cy="1365685"/>
          </a:xfrm>
          <a:prstGeom prst="rect">
            <a:avLst/>
          </a:prstGeom>
        </p:spPr>
        <p:txBody>
          <a:bodyPr lIns="95646" tIns="47823" rIns="95646" bIns="47823" anchor="t" anchorCtr="1">
            <a:normAutofit/>
          </a:bodyPr>
          <a:lstStyle>
            <a:lvl1pPr marL="0" indent="0" algn="ctr">
              <a:buFontTx/>
              <a:buNone/>
              <a:defRPr sz="11040">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authors</a:t>
            </a:r>
          </a:p>
        </p:txBody>
      </p:sp>
      <p:sp>
        <p:nvSpPr>
          <p:cNvPr id="86" name="Text Placeholder 76"/>
          <p:cNvSpPr>
            <a:spLocks noGrp="1"/>
          </p:cNvSpPr>
          <p:nvPr>
            <p:ph type="body" sz="quarter" idx="178" hasCustomPrompt="1"/>
          </p:nvPr>
        </p:nvSpPr>
        <p:spPr>
          <a:xfrm>
            <a:off x="3272237" y="619002"/>
            <a:ext cx="19058728" cy="1747403"/>
          </a:xfrm>
          <a:prstGeom prst="rect">
            <a:avLst/>
          </a:prstGeom>
        </p:spPr>
        <p:txBody>
          <a:bodyPr lIns="95646" tIns="47823" rIns="95646" bIns="47823" anchor="t" anchorCtr="1">
            <a:normAutofit/>
          </a:bodyPr>
          <a:lstStyle>
            <a:lvl1pPr marL="0" indent="0" algn="ctr">
              <a:buFontTx/>
              <a:buNone/>
              <a:defRPr sz="14400" b="1">
                <a:solidFill>
                  <a:schemeClr val="accent5">
                    <a:lumMod val="50000"/>
                  </a:schemeClr>
                </a:solidFill>
                <a:latin typeface="+mj-lt"/>
              </a:defRPr>
            </a:lvl1pPr>
            <a:lvl2pPr>
              <a:buFontTx/>
              <a:buNone/>
              <a:defRPr sz="9000"/>
            </a:lvl2pPr>
            <a:lvl3pPr>
              <a:buFontTx/>
              <a:buNone/>
              <a:defRPr sz="9000"/>
            </a:lvl3pPr>
            <a:lvl4pPr>
              <a:buFontTx/>
              <a:buNone/>
              <a:defRPr sz="9000"/>
            </a:lvl4pPr>
            <a:lvl5pPr>
              <a:buFontTx/>
              <a:buNone/>
              <a:defRPr sz="90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2.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p:cNvSpPr/>
          <p:nvPr userDrawn="1"/>
        </p:nvSpPr>
        <p:spPr>
          <a:xfrm rot="10800000">
            <a:off x="-936" y="37287328"/>
            <a:ext cx="25603200" cy="109474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40" name="Rectangle 39"/>
          <p:cNvSpPr/>
          <p:nvPr userDrawn="1"/>
        </p:nvSpPr>
        <p:spPr>
          <a:xfrm>
            <a:off x="0" y="1268"/>
            <a:ext cx="25603200" cy="109474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43" name="Rectangle 42"/>
          <p:cNvSpPr/>
          <p:nvPr userDrawn="1"/>
        </p:nvSpPr>
        <p:spPr>
          <a:xfrm>
            <a:off x="5690" y="5131210"/>
            <a:ext cx="25597511" cy="28824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44" name="Rounded Rectangle 43"/>
          <p:cNvSpPr/>
          <p:nvPr userDrawn="1"/>
        </p:nvSpPr>
        <p:spPr>
          <a:xfrm>
            <a:off x="534000" y="6133960"/>
            <a:ext cx="12085770" cy="312039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64" name="Rounded Rectangle 63"/>
          <p:cNvSpPr/>
          <p:nvPr userDrawn="1"/>
        </p:nvSpPr>
        <p:spPr>
          <a:xfrm>
            <a:off x="12985326" y="6133960"/>
            <a:ext cx="12085770" cy="312039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518439"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4414" indent="-1694414" algn="l" defTabSz="4518439" rtl="0" eaLnBrk="1" latinLnBrk="0" hangingPunct="1">
        <a:spcBef>
          <a:spcPct val="20000"/>
        </a:spcBef>
        <a:buFont typeface="Arial" pitchFamily="34" charset="0"/>
        <a:buChar char="•"/>
        <a:defRPr sz="15840" kern="1200">
          <a:solidFill>
            <a:schemeClr val="tx1"/>
          </a:solidFill>
          <a:latin typeface="+mn-lt"/>
          <a:ea typeface="+mn-ea"/>
          <a:cs typeface="+mn-cs"/>
        </a:defRPr>
      </a:lvl1pPr>
      <a:lvl2pPr marL="3671232" indent="-1412012" algn="l" defTabSz="4518439" rtl="0" eaLnBrk="1" latinLnBrk="0" hangingPunct="1">
        <a:spcBef>
          <a:spcPct val="20000"/>
        </a:spcBef>
        <a:buFont typeface="Arial" pitchFamily="34" charset="0"/>
        <a:buChar char="–"/>
        <a:defRPr sz="13920" kern="1200">
          <a:solidFill>
            <a:schemeClr val="tx1"/>
          </a:solidFill>
          <a:latin typeface="+mn-lt"/>
          <a:ea typeface="+mn-ea"/>
          <a:cs typeface="+mn-cs"/>
        </a:defRPr>
      </a:lvl2pPr>
      <a:lvl3pPr marL="5648050" indent="-1129610" algn="l" defTabSz="4518439" rtl="0" eaLnBrk="1" latinLnBrk="0" hangingPunct="1">
        <a:spcBef>
          <a:spcPct val="20000"/>
        </a:spcBef>
        <a:buFont typeface="Arial" pitchFamily="34" charset="0"/>
        <a:buChar char="•"/>
        <a:defRPr sz="11880" kern="1200">
          <a:solidFill>
            <a:schemeClr val="tx1"/>
          </a:solidFill>
          <a:latin typeface="+mn-lt"/>
          <a:ea typeface="+mn-ea"/>
          <a:cs typeface="+mn-cs"/>
        </a:defRPr>
      </a:lvl3pPr>
      <a:lvl4pPr marL="7907269"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4pPr>
      <a:lvl5pPr marL="1016648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5pPr>
      <a:lvl6pPr marL="1242570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6pPr>
      <a:lvl7pPr marL="14684927"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7pPr>
      <a:lvl8pPr marL="1694414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8pPr>
      <a:lvl9pPr marL="1920336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9pPr>
    </p:bodyStyle>
    <p:otherStyle>
      <a:defPPr>
        <a:defRPr lang="en-US"/>
      </a:defPPr>
      <a:lvl1pPr marL="0" algn="l" defTabSz="4518439" rtl="0" eaLnBrk="1" latinLnBrk="0" hangingPunct="1">
        <a:defRPr sz="8880" kern="1200">
          <a:solidFill>
            <a:schemeClr val="tx1"/>
          </a:solidFill>
          <a:latin typeface="+mn-lt"/>
          <a:ea typeface="+mn-ea"/>
          <a:cs typeface="+mn-cs"/>
        </a:defRPr>
      </a:lvl1pPr>
      <a:lvl2pPr marL="2259221" algn="l" defTabSz="4518439" rtl="0" eaLnBrk="1" latinLnBrk="0" hangingPunct="1">
        <a:defRPr sz="8880" kern="1200">
          <a:solidFill>
            <a:schemeClr val="tx1"/>
          </a:solidFill>
          <a:latin typeface="+mn-lt"/>
          <a:ea typeface="+mn-ea"/>
          <a:cs typeface="+mn-cs"/>
        </a:defRPr>
      </a:lvl2pPr>
      <a:lvl3pPr marL="4518439" algn="l" defTabSz="4518439" rtl="0" eaLnBrk="1" latinLnBrk="0" hangingPunct="1">
        <a:defRPr sz="8880" kern="1200">
          <a:solidFill>
            <a:schemeClr val="tx1"/>
          </a:solidFill>
          <a:latin typeface="+mn-lt"/>
          <a:ea typeface="+mn-ea"/>
          <a:cs typeface="+mn-cs"/>
        </a:defRPr>
      </a:lvl3pPr>
      <a:lvl4pPr marL="6777659" algn="l" defTabSz="4518439" rtl="0" eaLnBrk="1" latinLnBrk="0" hangingPunct="1">
        <a:defRPr sz="8880" kern="1200">
          <a:solidFill>
            <a:schemeClr val="tx1"/>
          </a:solidFill>
          <a:latin typeface="+mn-lt"/>
          <a:ea typeface="+mn-ea"/>
          <a:cs typeface="+mn-cs"/>
        </a:defRPr>
      </a:lvl4pPr>
      <a:lvl5pPr marL="9036877" algn="l" defTabSz="4518439" rtl="0" eaLnBrk="1" latinLnBrk="0" hangingPunct="1">
        <a:defRPr sz="8880" kern="1200">
          <a:solidFill>
            <a:schemeClr val="tx1"/>
          </a:solidFill>
          <a:latin typeface="+mn-lt"/>
          <a:ea typeface="+mn-ea"/>
          <a:cs typeface="+mn-cs"/>
        </a:defRPr>
      </a:lvl5pPr>
      <a:lvl6pPr marL="11296098" algn="l" defTabSz="4518439" rtl="0" eaLnBrk="1" latinLnBrk="0" hangingPunct="1">
        <a:defRPr sz="8880" kern="1200">
          <a:solidFill>
            <a:schemeClr val="tx1"/>
          </a:solidFill>
          <a:latin typeface="+mn-lt"/>
          <a:ea typeface="+mn-ea"/>
          <a:cs typeface="+mn-cs"/>
        </a:defRPr>
      </a:lvl6pPr>
      <a:lvl7pPr marL="13555319" algn="l" defTabSz="4518439" rtl="0" eaLnBrk="1" latinLnBrk="0" hangingPunct="1">
        <a:defRPr sz="8880" kern="1200">
          <a:solidFill>
            <a:schemeClr val="tx1"/>
          </a:solidFill>
          <a:latin typeface="+mn-lt"/>
          <a:ea typeface="+mn-ea"/>
          <a:cs typeface="+mn-cs"/>
        </a:defRPr>
      </a:lvl7pPr>
      <a:lvl8pPr marL="15814537" algn="l" defTabSz="4518439" rtl="0" eaLnBrk="1" latinLnBrk="0" hangingPunct="1">
        <a:defRPr sz="8880" kern="1200">
          <a:solidFill>
            <a:schemeClr val="tx1"/>
          </a:solidFill>
          <a:latin typeface="+mn-lt"/>
          <a:ea typeface="+mn-ea"/>
          <a:cs typeface="+mn-cs"/>
        </a:defRPr>
      </a:lvl8pPr>
      <a:lvl9pPr marL="18073758" algn="l" defTabSz="4518439" rtl="0" eaLnBrk="1" latinLnBrk="0" hangingPunct="1">
        <a:defRPr sz="88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936" y="37287328"/>
            <a:ext cx="25603200" cy="109474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grpSp>
        <p:nvGrpSpPr>
          <p:cNvPr id="25" name="Group 24"/>
          <p:cNvGrpSpPr/>
          <p:nvPr userDrawn="1"/>
        </p:nvGrpSpPr>
        <p:grpSpPr>
          <a:xfrm>
            <a:off x="-11814246" y="-50533"/>
            <a:ext cx="11442007" cy="38455333"/>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822009" rtl="0" eaLnBrk="1" fontAlgn="auto" latinLnBrk="0" hangingPunct="1">
                <a:lnSpc>
                  <a:spcPct val="100000"/>
                </a:lnSpc>
                <a:spcBef>
                  <a:spcPts val="0"/>
                </a:spcBef>
                <a:spcAft>
                  <a:spcPts val="0"/>
                </a:spcAft>
                <a:buClrTx/>
                <a:buSzTx/>
                <a:buFontTx/>
                <a:buNone/>
                <a:tabLst/>
                <a:defRPr/>
              </a:pPr>
              <a:r>
                <a:rPr lang="en-US" sz="3840" b="1" spc="0" dirty="0">
                  <a:solidFill>
                    <a:srgbClr val="FF0000"/>
                  </a:solidFill>
                  <a:latin typeface="Trebuchet MS" pitchFamily="34" charset="0"/>
                </a:rPr>
                <a:t>(—THIS SIDEBAR DOES NOT PRINT—)</a:t>
              </a:r>
              <a:endParaRPr lang="en-US" sz="3840" b="1" spc="720" dirty="0">
                <a:solidFill>
                  <a:schemeClr val="bg1"/>
                </a:solidFill>
                <a:latin typeface="Trebuchet MS" pitchFamily="34" charset="0"/>
              </a:endParaRPr>
            </a:p>
            <a:p>
              <a:pPr algn="ctr"/>
              <a:r>
                <a:rPr lang="en-US" sz="4800" b="1" spc="720" dirty="0">
                  <a:solidFill>
                    <a:schemeClr val="bg1"/>
                  </a:solidFill>
                  <a:latin typeface="Trebuchet MS" pitchFamily="34" charset="0"/>
                </a:rPr>
                <a:t>DESIGN</a:t>
              </a:r>
              <a:r>
                <a:rPr lang="en-US" sz="4800" b="1" spc="720" baseline="0" dirty="0">
                  <a:solidFill>
                    <a:schemeClr val="bg1"/>
                  </a:solidFill>
                  <a:latin typeface="Trebuchet MS" pitchFamily="34" charset="0"/>
                </a:rPr>
                <a:t> </a:t>
              </a:r>
              <a:r>
                <a:rPr lang="en-US" sz="4800" b="1" spc="720" dirty="0">
                  <a:solidFill>
                    <a:schemeClr val="bg1"/>
                  </a:solidFill>
                  <a:latin typeface="Trebuchet MS" pitchFamily="34" charset="0"/>
                </a:rPr>
                <a:t>GUIDE</a:t>
              </a:r>
            </a:p>
            <a:p>
              <a:pPr algn="ctr"/>
              <a:endParaRPr lang="en-US" sz="3360" b="1" dirty="0">
                <a:latin typeface="Trebuchet MS" pitchFamily="34" charset="0"/>
              </a:endParaRPr>
            </a:p>
            <a:p>
              <a:pPr defTabSz="4518767"/>
              <a:r>
                <a:rPr lang="en-US" sz="3360" i="0" dirty="0">
                  <a:latin typeface="Trebuchet MS" pitchFamily="34" charset="0"/>
                </a:rPr>
                <a:t>This PowerPoint</a:t>
              </a:r>
              <a:r>
                <a:rPr lang="en-US" sz="3360" i="0" baseline="0" dirty="0">
                  <a:latin typeface="Trebuchet MS" pitchFamily="34" charset="0"/>
                </a:rPr>
                <a:t> </a:t>
              </a:r>
              <a:r>
                <a:rPr lang="en-US" sz="3360" i="0" dirty="0">
                  <a:latin typeface="Trebuchet MS" pitchFamily="34" charset="0"/>
                </a:rPr>
                <a:t>2007 template produces</a:t>
              </a:r>
              <a:r>
                <a:rPr lang="en-US" sz="3360" i="0" baseline="0" dirty="0">
                  <a:latin typeface="Trebuchet MS" pitchFamily="34" charset="0"/>
                </a:rPr>
                <a:t> </a:t>
              </a:r>
              <a:r>
                <a:rPr lang="en-US" sz="3360" i="0" dirty="0">
                  <a:latin typeface="Trebuchet MS" pitchFamily="34" charset="0"/>
                </a:rPr>
                <a:t>a 30”x40” presentation poster. </a:t>
              </a:r>
              <a:r>
                <a:rPr lang="en-US" sz="3360" dirty="0">
                  <a:latin typeface="Trebuchet MS" pitchFamily="34" charset="0"/>
                </a:rPr>
                <a:t>You</a:t>
              </a:r>
              <a:r>
                <a:rPr lang="en-US" sz="3360" baseline="0" dirty="0">
                  <a:latin typeface="Trebuchet MS" pitchFamily="34" charset="0"/>
                </a:rPr>
                <a:t> can u</a:t>
              </a:r>
              <a:r>
                <a:rPr lang="en-US" sz="3360" dirty="0">
                  <a:latin typeface="Trebuchet MS" pitchFamily="34" charset="0"/>
                </a:rPr>
                <a:t>se</a:t>
              </a:r>
              <a:r>
                <a:rPr lang="en-US" sz="3360" baseline="0" dirty="0">
                  <a:latin typeface="Trebuchet MS" pitchFamily="34" charset="0"/>
                </a:rPr>
                <a:t> it to create your research poster and </a:t>
              </a:r>
              <a:r>
                <a:rPr lang="en-US" sz="3360" dirty="0">
                  <a:latin typeface="Trebuchet MS" pitchFamily="34" charset="0"/>
                </a:rPr>
                <a:t>save valuable time placing titles, subtitles,</a:t>
              </a:r>
              <a:r>
                <a:rPr lang="en-US" sz="3360" baseline="0" dirty="0">
                  <a:latin typeface="Trebuchet MS" pitchFamily="34" charset="0"/>
                </a:rPr>
                <a:t> text, and graphics</a:t>
              </a:r>
              <a:r>
                <a:rPr lang="en-US" sz="3360" dirty="0">
                  <a:latin typeface="Trebuchet MS" pitchFamily="34" charset="0"/>
                </a:rPr>
                <a:t>. </a:t>
              </a:r>
            </a:p>
            <a:p>
              <a:pPr defTabSz="4518767"/>
              <a:endParaRPr lang="en-US" sz="3360" dirty="0">
                <a:latin typeface="Trebuchet MS" pitchFamily="34" charset="0"/>
              </a:endParaRPr>
            </a:p>
            <a:p>
              <a:pPr defTabSz="5267063"/>
              <a:r>
                <a:rPr lang="en-US" sz="3360" dirty="0">
                  <a:latin typeface="Trebuchet MS" pitchFamily="34" charset="0"/>
                </a:rPr>
                <a:t>We provide a series of online tutorials that will guide you through the poster design process and answer your poster production questions. To view our template tutorials, go online to </a:t>
              </a:r>
              <a:r>
                <a:rPr lang="en-US" sz="3360" b="1" dirty="0">
                  <a:solidFill>
                    <a:srgbClr val="FFC000"/>
                  </a:solidFill>
                  <a:latin typeface="Trebuchet MS" pitchFamily="34" charset="0"/>
                </a:rPr>
                <a:t>PosterPresentations.com</a:t>
              </a:r>
              <a:r>
                <a:rPr lang="en-US" sz="3360" b="1" dirty="0">
                  <a:solidFill>
                    <a:schemeClr val="bg1"/>
                  </a:solidFill>
                  <a:latin typeface="Trebuchet MS" pitchFamily="34" charset="0"/>
                </a:rPr>
                <a:t> </a:t>
              </a:r>
              <a:r>
                <a:rPr lang="en-US" sz="3360" dirty="0">
                  <a:solidFill>
                    <a:schemeClr val="bg1"/>
                  </a:solidFill>
                  <a:latin typeface="Trebuchet MS" pitchFamily="34" charset="0"/>
                </a:rPr>
                <a:t>and click on HELP DESK.</a:t>
              </a:r>
            </a:p>
            <a:p>
              <a:pPr defTabSz="5267063"/>
              <a:endParaRPr lang="en-US" sz="3360" dirty="0">
                <a:latin typeface="Trebuchet MS" pitchFamily="34" charset="0"/>
              </a:endParaRPr>
            </a:p>
            <a:p>
              <a:pPr defTabSz="5267063"/>
              <a:r>
                <a:rPr lang="en-US" sz="3360" dirty="0">
                  <a:solidFill>
                    <a:schemeClr val="bg1"/>
                  </a:solidFill>
                  <a:latin typeface="Trebuchet MS" pitchFamily="34" charset="0"/>
                </a:rPr>
                <a:t>When</a:t>
              </a:r>
              <a:r>
                <a:rPr lang="en-US" sz="3360" baseline="0" dirty="0">
                  <a:solidFill>
                    <a:schemeClr val="bg1"/>
                  </a:solidFill>
                  <a:latin typeface="Trebuchet MS" pitchFamily="34" charset="0"/>
                </a:rPr>
                <a:t> you are ready to print your poster</a:t>
              </a:r>
              <a:r>
                <a:rPr lang="en-US" sz="3360" dirty="0">
                  <a:solidFill>
                    <a:schemeClr val="bg1"/>
                  </a:solidFill>
                  <a:latin typeface="Trebuchet MS" pitchFamily="34" charset="0"/>
                </a:rPr>
                <a:t>,</a:t>
              </a:r>
              <a:r>
                <a:rPr lang="en-US" sz="3360" baseline="0" dirty="0">
                  <a:solidFill>
                    <a:schemeClr val="bg1"/>
                  </a:solidFill>
                  <a:latin typeface="Trebuchet MS" pitchFamily="34" charset="0"/>
                </a:rPr>
                <a:t> go online to </a:t>
              </a:r>
              <a:r>
                <a:rPr lang="en-US" sz="3360" b="0" dirty="0">
                  <a:solidFill>
                    <a:schemeClr val="bg1"/>
                  </a:solidFill>
                  <a:latin typeface="Trebuchet MS" pitchFamily="34" charset="0"/>
                </a:rPr>
                <a:t>PosterPresentations.com</a:t>
              </a:r>
              <a:br>
                <a:rPr lang="en-US" sz="3360" dirty="0">
                  <a:solidFill>
                    <a:schemeClr val="bg1"/>
                  </a:solidFill>
                  <a:latin typeface="Trebuchet MS" pitchFamily="34" charset="0"/>
                </a:rPr>
              </a:br>
              <a:endParaRPr lang="en-US" sz="3360" dirty="0">
                <a:solidFill>
                  <a:schemeClr val="bg1"/>
                </a:solidFill>
                <a:latin typeface="Trebuchet MS" pitchFamily="34" charset="0"/>
              </a:endParaRPr>
            </a:p>
            <a:p>
              <a:pPr algn="l" defTabSz="4518767"/>
              <a:r>
                <a:rPr lang="en-US" sz="3360" b="0" dirty="0">
                  <a:solidFill>
                    <a:schemeClr val="bg1"/>
                  </a:solidFill>
                  <a:latin typeface="Trebuchet MS" pitchFamily="34" charset="0"/>
                </a:rPr>
                <a:t>Need</a:t>
              </a:r>
              <a:r>
                <a:rPr lang="en-US" sz="3360" b="0" baseline="0" dirty="0">
                  <a:solidFill>
                    <a:schemeClr val="bg1"/>
                  </a:solidFill>
                  <a:latin typeface="Trebuchet MS" pitchFamily="34" charset="0"/>
                </a:rPr>
                <a:t> assistance? Call us at </a:t>
              </a:r>
              <a:r>
                <a:rPr lang="en-US" sz="3360" b="0" dirty="0">
                  <a:solidFill>
                    <a:srgbClr val="FFC000"/>
                  </a:solidFill>
                  <a:latin typeface="Trebuchet MS" pitchFamily="34" charset="0"/>
                </a:rPr>
                <a:t>1.510.649.3001</a:t>
              </a:r>
            </a:p>
            <a:p>
              <a:pPr algn="l" defTabSz="4518767"/>
              <a:endParaRPr lang="en-US" sz="4320" b="1" dirty="0">
                <a:solidFill>
                  <a:srgbClr val="FFFF00"/>
                </a:solidFill>
                <a:latin typeface="Trebuchet MS" pitchFamily="34" charset="0"/>
              </a:endParaRPr>
            </a:p>
            <a:p>
              <a:pPr algn="ctr"/>
              <a:endParaRPr lang="en-US" sz="2880" b="1" dirty="0">
                <a:solidFill>
                  <a:schemeClr val="bg1"/>
                </a:solidFill>
                <a:latin typeface="Trebuchet MS" pitchFamily="34" charset="0"/>
              </a:endParaRPr>
            </a:p>
            <a:p>
              <a:pPr algn="ctr"/>
              <a:r>
                <a:rPr lang="en-US" sz="4800" b="1" spc="720" dirty="0">
                  <a:solidFill>
                    <a:schemeClr val="bg1"/>
                  </a:solidFill>
                  <a:latin typeface="Trebuchet MS" pitchFamily="34" charset="0"/>
                </a:rPr>
                <a:t>QUICK START</a:t>
              </a:r>
            </a:p>
            <a:p>
              <a:pPr algn="ctr"/>
              <a:endParaRPr lang="en-US" sz="3840" b="1" baseline="0" dirty="0">
                <a:solidFill>
                  <a:schemeClr val="bg1"/>
                </a:solidFill>
                <a:latin typeface="Trebuchet MS" pitchFamily="34" charset="0"/>
              </a:endParaRPr>
            </a:p>
            <a:p>
              <a:pPr algn="ctr"/>
              <a:r>
                <a:rPr lang="en-US" sz="3840" b="1" baseline="0" dirty="0">
                  <a:solidFill>
                    <a:srgbClr val="FFC000"/>
                  </a:solidFill>
                  <a:latin typeface="Trebuchet MS" pitchFamily="34" charset="0"/>
                </a:rPr>
                <a:t>Zoom in and out</a:t>
              </a:r>
            </a:p>
            <a:p>
              <a:pPr marL="3032760" indent="-781050" algn="l" defTabSz="1021080">
                <a:tabLst/>
              </a:pPr>
              <a:r>
                <a:rPr lang="en-US" sz="2880" b="0" baseline="0" dirty="0">
                  <a:solidFill>
                    <a:schemeClr val="bg1"/>
                  </a:solidFill>
                  <a:latin typeface="Trebuchet MS" pitchFamily="34" charset="0"/>
                </a:rPr>
                <a:t>	</a:t>
              </a:r>
              <a:r>
                <a:rPr lang="en-US" sz="288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360" b="0" baseline="0" dirty="0">
                <a:solidFill>
                  <a:schemeClr val="bg1"/>
                </a:solidFill>
                <a:latin typeface="Trebuchet MS" pitchFamily="34" charset="0"/>
              </a:endParaRPr>
            </a:p>
            <a:p>
              <a:pPr algn="ctr"/>
              <a:r>
                <a:rPr lang="en-US" sz="3840" b="1" baseline="0" dirty="0">
                  <a:solidFill>
                    <a:srgbClr val="FFC000"/>
                  </a:solidFill>
                  <a:latin typeface="Trebuchet MS" pitchFamily="34" charset="0"/>
                </a:rPr>
                <a:t>Title, Authors, and Affiliations</a:t>
              </a:r>
            </a:p>
            <a:p>
              <a:pPr algn="l"/>
              <a:r>
                <a:rPr lang="en-US" sz="2880" b="0" baseline="0" dirty="0">
                  <a:solidFill>
                    <a:schemeClr val="bg1">
                      <a:lumMod val="75000"/>
                    </a:schemeClr>
                  </a:solidFill>
                  <a:latin typeface="Trebuchet MS" pitchFamily="34" charset="0"/>
                </a:rPr>
                <a:t>Start designing your poster by adding the title, the names of the authors, and the affiliated institutions. </a:t>
              </a:r>
              <a:r>
                <a:rPr lang="en-US" sz="288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880" b="0" spc="0" baseline="0" dirty="0">
                <a:solidFill>
                  <a:schemeClr val="bg1">
                    <a:lumMod val="75000"/>
                  </a:schemeClr>
                </a:solidFill>
                <a:latin typeface="Trebuchet MS" pitchFamily="34" charset="0"/>
              </a:endParaRPr>
            </a:p>
            <a:p>
              <a:pPr algn="l"/>
              <a:r>
                <a:rPr lang="en-US" sz="2880" b="1" spc="360" baseline="0" dirty="0">
                  <a:solidFill>
                    <a:srgbClr val="FFC000"/>
                  </a:solidFill>
                  <a:latin typeface="Trebuchet MS" pitchFamily="34" charset="0"/>
                </a:rPr>
                <a:t>TIP</a:t>
              </a:r>
              <a:r>
                <a:rPr lang="en-US" sz="2880" b="1" baseline="0" dirty="0">
                  <a:solidFill>
                    <a:srgbClr val="FFC000"/>
                  </a:solidFill>
                  <a:latin typeface="Trebuchet MS" pitchFamily="34" charset="0"/>
                </a:rPr>
                <a:t>: </a:t>
              </a:r>
              <a:r>
                <a:rPr lang="en-US" sz="2880" b="0" baseline="0" dirty="0">
                  <a:solidFill>
                    <a:schemeClr val="bg1">
                      <a:lumMod val="75000"/>
                    </a:schemeClr>
                  </a:solidFill>
                  <a:latin typeface="Trebuchet MS" pitchFamily="34" charset="0"/>
                </a:rPr>
                <a:t>The font size of your title should be bigger than your name(s) and institution name(s).</a:t>
              </a:r>
            </a:p>
            <a:p>
              <a:pPr algn="l"/>
              <a:br>
                <a:rPr lang="en-US" sz="3360" b="1" baseline="0" dirty="0">
                  <a:solidFill>
                    <a:schemeClr val="bg1"/>
                  </a:solidFill>
                  <a:latin typeface="Trebuchet MS" pitchFamily="34" charset="0"/>
                </a:rPr>
              </a:br>
              <a:endParaRPr lang="en-US" sz="3360" b="1" dirty="0">
                <a:solidFill>
                  <a:schemeClr val="bg1"/>
                </a:solidFill>
                <a:latin typeface="Trebuchet MS" pitchFamily="34" charset="0"/>
              </a:endParaRPr>
            </a:p>
            <a:p>
              <a:pPr algn="ctr"/>
              <a:endParaRPr lang="en-US" sz="3360" b="1" dirty="0">
                <a:solidFill>
                  <a:srgbClr val="FFC000"/>
                </a:solidFill>
                <a:latin typeface="Trebuchet MS" pitchFamily="34" charset="0"/>
              </a:endParaRPr>
            </a:p>
            <a:p>
              <a:pPr algn="ctr"/>
              <a:endParaRPr lang="en-US" sz="3360" b="1" dirty="0">
                <a:solidFill>
                  <a:srgbClr val="FFC000"/>
                </a:solidFill>
                <a:latin typeface="Trebuchet MS" pitchFamily="34" charset="0"/>
              </a:endParaRPr>
            </a:p>
            <a:p>
              <a:pPr algn="ctr"/>
              <a:r>
                <a:rPr lang="en-US" sz="3840" b="1" dirty="0">
                  <a:solidFill>
                    <a:srgbClr val="FFC000"/>
                  </a:solidFill>
                  <a:latin typeface="Trebuchet MS" pitchFamily="34" charset="0"/>
                </a:rPr>
                <a:t>Adding Logos</a:t>
              </a:r>
              <a:r>
                <a:rPr lang="en-US" sz="3840" b="1" baseline="0" dirty="0">
                  <a:solidFill>
                    <a:srgbClr val="FFC000"/>
                  </a:solidFill>
                  <a:latin typeface="Trebuchet MS" pitchFamily="34" charset="0"/>
                </a:rPr>
                <a:t> / Seals</a:t>
              </a:r>
            </a:p>
            <a:p>
              <a:pPr algn="l"/>
              <a:r>
                <a:rPr lang="en-US" sz="288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880" b="0" spc="360" baseline="0" dirty="0">
                <a:solidFill>
                  <a:schemeClr val="bg1">
                    <a:lumMod val="75000"/>
                  </a:schemeClr>
                </a:solidFill>
                <a:latin typeface="Trebuchet MS" pitchFamily="34" charset="0"/>
              </a:endParaRPr>
            </a:p>
            <a:p>
              <a:pPr algn="l"/>
              <a:r>
                <a:rPr lang="en-US" sz="2880" b="1" spc="360" baseline="0" dirty="0">
                  <a:solidFill>
                    <a:srgbClr val="FFC000"/>
                  </a:solidFill>
                  <a:latin typeface="Trebuchet MS" pitchFamily="34" charset="0"/>
                </a:rPr>
                <a:t>TIP:</a:t>
              </a:r>
              <a:r>
                <a:rPr lang="en-US" sz="2880" b="1" spc="0" baseline="0" dirty="0">
                  <a:solidFill>
                    <a:srgbClr val="FFC000"/>
                  </a:solidFill>
                  <a:latin typeface="Trebuchet MS" pitchFamily="34" charset="0"/>
                </a:rPr>
                <a:t> </a:t>
              </a:r>
              <a:r>
                <a:rPr lang="en-US" sz="2880" b="0" baseline="0" dirty="0">
                  <a:solidFill>
                    <a:schemeClr val="bg1">
                      <a:lumMod val="75000"/>
                    </a:schemeClr>
                  </a:solidFill>
                  <a:latin typeface="Trebuchet MS" pitchFamily="34" charset="0"/>
                </a:rPr>
                <a:t>See if your school’s logo is available on our free poster templates page.</a:t>
              </a:r>
            </a:p>
            <a:p>
              <a:pPr algn="l"/>
              <a:endParaRPr lang="en-US" sz="2880" b="0" baseline="0" dirty="0">
                <a:latin typeface="Trebuchet MS" pitchFamily="34" charset="0"/>
              </a:endParaRPr>
            </a:p>
            <a:p>
              <a:pPr algn="ctr"/>
              <a:r>
                <a:rPr lang="en-US" sz="3840" b="1" baseline="0" dirty="0">
                  <a:solidFill>
                    <a:srgbClr val="FFC000"/>
                  </a:solidFill>
                  <a:latin typeface="Trebuchet MS" pitchFamily="34" charset="0"/>
                </a:rPr>
                <a:t>Photographs / Graphics</a:t>
              </a:r>
            </a:p>
            <a:p>
              <a:pPr algn="l" defTabSz="1173480"/>
              <a:r>
                <a:rPr lang="en-US" sz="288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880" b="0" spc="0" baseline="0" dirty="0">
                  <a:solidFill>
                    <a:schemeClr val="bg1">
                      <a:lumMod val="75000"/>
                    </a:schemeClr>
                  </a:solidFill>
                  <a:latin typeface="Trebuchet MS" pitchFamily="34" charset="0"/>
                </a:rPr>
                <a:t>disproportionally.</a:t>
              </a:r>
            </a:p>
            <a:p>
              <a:pPr algn="l" defTabSz="1173480"/>
              <a:endParaRPr lang="en-US" sz="2880" b="0" baseline="0" dirty="0">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endParaRPr lang="en-US" sz="3360" b="1" baseline="0" dirty="0">
                <a:solidFill>
                  <a:srgbClr val="FFC000"/>
                </a:solidFill>
                <a:latin typeface="Trebuchet MS" pitchFamily="34" charset="0"/>
              </a:endParaRPr>
            </a:p>
            <a:p>
              <a:pPr algn="ctr"/>
              <a:r>
                <a:rPr lang="en-US" sz="3840" b="1" baseline="0" dirty="0">
                  <a:solidFill>
                    <a:srgbClr val="FFC000"/>
                  </a:solidFill>
                  <a:latin typeface="Trebuchet MS" pitchFamily="34" charset="0"/>
                </a:rPr>
                <a:t>Image Quality Check</a:t>
              </a:r>
            </a:p>
            <a:p>
              <a:pPr lvl="0" algn="l" defTabSz="1173480"/>
              <a:r>
                <a:rPr lang="en-US" sz="2880" b="0" baseline="0" dirty="0">
                  <a:solidFill>
                    <a:schemeClr val="bg1">
                      <a:lumMod val="75000"/>
                    </a:schemeClr>
                  </a:solidFill>
                  <a:latin typeface="Trebuchet MS" pitchFamily="34" charset="0"/>
                </a:rPr>
                <a:t>Zoom in and look at your images at 100% magnification. If they look good they will print well. </a:t>
              </a:r>
              <a:endParaRPr lang="en-US" sz="3360"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3"/>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4"/>
            <a:stretch>
              <a:fillRect/>
            </a:stretch>
          </p:blipFill>
          <p:spPr>
            <a:xfrm>
              <a:off x="-10732765" y="13076183"/>
              <a:ext cx="9986808" cy="1053596"/>
            </a:xfrm>
            <a:prstGeom prst="rect">
              <a:avLst/>
            </a:prstGeom>
          </p:spPr>
        </p:pic>
        <p:grpSp>
          <p:nvGrpSpPr>
            <p:cNvPr id="39" name="Group 38"/>
            <p:cNvGrpSpPr/>
            <p:nvPr userDrawn="1"/>
          </p:nvGrpSpPr>
          <p:grpSpPr>
            <a:xfrm>
              <a:off x="-9744993" y="19604582"/>
              <a:ext cx="7531182" cy="2400591"/>
              <a:chOff x="-4470427" y="9208123"/>
              <a:chExt cx="3470785" cy="1102934"/>
            </a:xfrm>
          </p:grpSpPr>
          <p:grpSp>
            <p:nvGrpSpPr>
              <p:cNvPr id="46" name="Group 45"/>
              <p:cNvGrpSpPr/>
              <p:nvPr userDrawn="1"/>
            </p:nvGrpSpPr>
            <p:grpSpPr>
              <a:xfrm>
                <a:off x="-2783495" y="9252354"/>
                <a:ext cx="624431" cy="1058703"/>
                <a:chOff x="-3958697" y="8525819"/>
                <a:chExt cx="779338" cy="1517114"/>
              </a:xfrm>
            </p:grpSpPr>
            <p:pic>
              <p:nvPicPr>
                <p:cNvPr id="53" name="Picture 52"/>
                <p:cNvPicPr>
                  <a:picLocks noChangeAspect="1"/>
                </p:cNvPicPr>
                <p:nvPr userDrawn="1"/>
              </p:nvPicPr>
              <p:blipFill>
                <a:blip r:embed="rId5"/>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520373"/>
                </a:xfrm>
                <a:prstGeom prst="rect">
                  <a:avLst/>
                </a:prstGeom>
                <a:solidFill>
                  <a:schemeClr val="accent1"/>
                </a:solidFill>
                <a:ln>
                  <a:noFill/>
                </a:ln>
              </p:spPr>
              <p:txBody>
                <a:bodyPr wrap="square" lIns="91440" tIns="91440" rIns="91440" bIns="91440" rtlCol="0">
                  <a:spAutoFit/>
                </a:bodyPr>
                <a:lstStyle/>
                <a:p>
                  <a:pPr algn="ctr"/>
                  <a:r>
                    <a:rPr lang="en-US" sz="2400" b="1" dirty="0">
                      <a:solidFill>
                        <a:schemeClr val="tx1"/>
                      </a:solidFill>
                    </a:rPr>
                    <a:t>ORIGINAL</a:t>
                  </a:r>
                </a:p>
              </p:txBody>
            </p:sp>
          </p:grpSp>
          <p:grpSp>
            <p:nvGrpSpPr>
              <p:cNvPr id="47" name="Group 46"/>
              <p:cNvGrpSpPr/>
              <p:nvPr userDrawn="1"/>
            </p:nvGrpSpPr>
            <p:grpSpPr>
              <a:xfrm>
                <a:off x="-2033159" y="9252359"/>
                <a:ext cx="1033517" cy="1058695"/>
                <a:chOff x="-2921738" y="8714808"/>
                <a:chExt cx="1420279" cy="1454877"/>
              </a:xfrm>
            </p:grpSpPr>
            <p:pic>
              <p:nvPicPr>
                <p:cNvPr id="51" name="Picture 50"/>
                <p:cNvPicPr>
                  <a:picLocks noChangeAspect="1"/>
                </p:cNvPicPr>
                <p:nvPr userDrawn="1"/>
              </p:nvPicPr>
              <p:blipFill>
                <a:blip r:embed="rId5"/>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499029"/>
                </a:xfrm>
                <a:prstGeom prst="rect">
                  <a:avLst/>
                </a:prstGeom>
                <a:solidFill>
                  <a:srgbClr val="FF0000"/>
                </a:solidFill>
              </p:spPr>
              <p:txBody>
                <a:bodyPr wrap="square" lIns="457200" tIns="91440" rIns="457200" bIns="91440" rtlCol="0">
                  <a:spAutoFit/>
                </a:bodyPr>
                <a:lstStyle/>
                <a:p>
                  <a:pPr algn="ctr"/>
                  <a:r>
                    <a:rPr lang="en-US" sz="2400" b="1" dirty="0">
                      <a:solidFill>
                        <a:schemeClr val="bg1"/>
                      </a:solidFill>
                    </a:rPr>
                    <a:t>DISTORTED</a:t>
                  </a:r>
                  <a:endParaRPr lang="en-US" sz="1080" b="1" dirty="0">
                    <a:solidFill>
                      <a:schemeClr val="bg1"/>
                    </a:solidFill>
                  </a:endParaRPr>
                </a:p>
              </p:txBody>
            </p:sp>
          </p:grpSp>
          <p:pic>
            <p:nvPicPr>
              <p:cNvPr id="49" name="Picture 48"/>
              <p:cNvPicPr>
                <a:picLocks noChangeAspect="1"/>
              </p:cNvPicPr>
              <p:nvPr userDrawn="1"/>
            </p:nvPicPr>
            <p:blipFill>
              <a:blip r:embed="rId6"/>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413976"/>
              </a:xfrm>
              <a:prstGeom prst="rect">
                <a:avLst/>
              </a:prstGeom>
              <a:noFill/>
            </p:spPr>
            <p:txBody>
              <a:bodyPr wrap="square" lIns="457200" tIns="457200" rIns="457200" bIns="0" rtlCol="0">
                <a:spAutoFit/>
              </a:bodyPr>
              <a:lstStyle/>
              <a:p>
                <a:pPr algn="ctr"/>
                <a:r>
                  <a:rPr lang="en-US" sz="1920" dirty="0">
                    <a:solidFill>
                      <a:schemeClr val="bg1"/>
                    </a:solidFill>
                  </a:rPr>
                  <a:t>Corner</a:t>
                </a:r>
                <a:r>
                  <a:rPr lang="en-US" sz="1920" baseline="0" dirty="0">
                    <a:solidFill>
                      <a:schemeClr val="bg1"/>
                    </a:solidFill>
                  </a:rPr>
                  <a:t> handles</a:t>
                </a:r>
                <a:endParaRPr lang="en-US" sz="1920" dirty="0">
                  <a:solidFill>
                    <a:schemeClr val="bg1"/>
                  </a:solidFill>
                </a:endParaRPr>
              </a:p>
            </p:txBody>
          </p:sp>
        </p:grpSp>
        <p:grpSp>
          <p:nvGrpSpPr>
            <p:cNvPr id="40" name="Group 39"/>
            <p:cNvGrpSpPr/>
            <p:nvPr userDrawn="1"/>
          </p:nvGrpSpPr>
          <p:grpSpPr>
            <a:xfrm>
              <a:off x="-10451813" y="23738192"/>
              <a:ext cx="9429051" cy="2453251"/>
              <a:chOff x="-4779431" y="10890293"/>
              <a:chExt cx="4345428"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46647"/>
                <a:ext cx="1117601" cy="204893"/>
              </a:xfrm>
              <a:prstGeom prst="rect">
                <a:avLst/>
              </a:prstGeom>
              <a:noFill/>
            </p:spPr>
            <p:txBody>
              <a:bodyPr wrap="square" lIns="91440" tIns="91440" rIns="91440" bIns="0" rtlCol="0">
                <a:spAutoFit/>
              </a:bodyPr>
              <a:lstStyle/>
              <a:p>
                <a:pPr algn="ctr"/>
                <a:r>
                  <a:rPr lang="en-US" sz="2400" dirty="0">
                    <a:solidFill>
                      <a:srgbClr val="92D050"/>
                    </a:solidFill>
                  </a:rPr>
                  <a:t>Good</a:t>
                </a:r>
                <a:r>
                  <a:rPr lang="en-US" sz="2400" baseline="0" dirty="0">
                    <a:solidFill>
                      <a:srgbClr val="92D050"/>
                    </a:solidFill>
                  </a:rPr>
                  <a:t> </a:t>
                </a:r>
                <a:r>
                  <a:rPr lang="en-US" sz="2400" baseline="0" dirty="0">
                    <a:solidFill>
                      <a:schemeClr val="bg1"/>
                    </a:solidFill>
                  </a:rPr>
                  <a:t>printing quality</a:t>
                </a:r>
                <a:endParaRPr lang="en-US" sz="2400" dirty="0">
                  <a:solidFill>
                    <a:schemeClr val="bg1"/>
                  </a:solidFill>
                </a:endParaRPr>
              </a:p>
            </p:txBody>
          </p:sp>
          <p:sp>
            <p:nvSpPr>
              <p:cNvPr id="44" name="TextBox 43"/>
              <p:cNvSpPr txBox="1"/>
              <p:nvPr userDrawn="1"/>
            </p:nvSpPr>
            <p:spPr>
              <a:xfrm rot="16200000">
                <a:off x="-1095250" y="11356174"/>
                <a:ext cx="1117601" cy="204893"/>
              </a:xfrm>
              <a:prstGeom prst="rect">
                <a:avLst/>
              </a:prstGeom>
              <a:noFill/>
            </p:spPr>
            <p:txBody>
              <a:bodyPr wrap="square" lIns="91440" tIns="91440" rIns="91440" bIns="0" rtlCol="0">
                <a:spAutoFit/>
              </a:bodyPr>
              <a:lstStyle/>
              <a:p>
                <a:pPr algn="ctr"/>
                <a:r>
                  <a:rPr lang="en-US" sz="2400" dirty="0">
                    <a:solidFill>
                      <a:srgbClr val="FF0000"/>
                    </a:solidFill>
                  </a:rPr>
                  <a:t>Bad </a:t>
                </a:r>
                <a:r>
                  <a:rPr lang="en-US" sz="2400" dirty="0">
                    <a:solidFill>
                      <a:schemeClr val="bg1"/>
                    </a:solidFill>
                  </a:rPr>
                  <a:t>printing quality</a:t>
                </a:r>
              </a:p>
            </p:txBody>
          </p:sp>
        </p:grpSp>
      </p:grpSp>
      <p:grpSp>
        <p:nvGrpSpPr>
          <p:cNvPr id="55" name="Group 54"/>
          <p:cNvGrpSpPr/>
          <p:nvPr userDrawn="1"/>
        </p:nvGrpSpPr>
        <p:grpSpPr>
          <a:xfrm>
            <a:off x="25950763" y="2"/>
            <a:ext cx="11465843" cy="384489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720" dirty="0">
                  <a:solidFill>
                    <a:schemeClr val="bg1"/>
                  </a:solidFill>
                  <a:latin typeface="Trebuchet MS" pitchFamily="34" charset="0"/>
                </a:rPr>
                <a:t>QUICK START (cont.)</a:t>
              </a:r>
            </a:p>
            <a:p>
              <a:pPr algn="ctr"/>
              <a:endParaRPr lang="en-US" sz="4320" b="1" baseline="0" dirty="0">
                <a:solidFill>
                  <a:schemeClr val="bg1"/>
                </a:solidFill>
                <a:latin typeface="Trebuchet MS" pitchFamily="34" charset="0"/>
              </a:endParaRPr>
            </a:p>
            <a:p>
              <a:pPr algn="ctr"/>
              <a:r>
                <a:rPr lang="en-US" sz="3840" b="1" baseline="0" dirty="0">
                  <a:solidFill>
                    <a:srgbClr val="FFC000"/>
                  </a:solidFill>
                  <a:latin typeface="Trebuchet MS" pitchFamily="34" charset="0"/>
                </a:rPr>
                <a:t>How to change the template color theme</a:t>
              </a:r>
            </a:p>
            <a:p>
              <a:pPr marL="0" marR="0" lvl="2" indent="0" algn="l" defTabSz="137160" rtl="0" eaLnBrk="1" fontAlgn="auto" latinLnBrk="0" hangingPunct="1">
                <a:lnSpc>
                  <a:spcPct val="100000"/>
                </a:lnSpc>
                <a:spcBef>
                  <a:spcPts val="0"/>
                </a:spcBef>
                <a:spcAft>
                  <a:spcPts val="0"/>
                </a:spcAft>
                <a:buClrTx/>
                <a:buSzTx/>
                <a:buFontTx/>
                <a:buNone/>
                <a:tabLst/>
                <a:defRPr/>
              </a:pPr>
              <a:r>
                <a:rPr lang="en-US" sz="288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880" b="0" spc="0" baseline="0" dirty="0">
                  <a:solidFill>
                    <a:schemeClr val="bg1">
                      <a:lumMod val="75000"/>
                    </a:schemeClr>
                  </a:solidFill>
                  <a:latin typeface="Trebuchet MS" pitchFamily="34" charset="0"/>
                </a:rPr>
                <a:t>also create your own color theme.</a:t>
              </a:r>
            </a:p>
            <a:p>
              <a:pPr marL="0" marR="0" lvl="2" indent="0" algn="l" defTabSz="137160" rtl="0" eaLnBrk="1" fontAlgn="auto" latinLnBrk="0" hangingPunct="1">
                <a:lnSpc>
                  <a:spcPct val="100000"/>
                </a:lnSpc>
                <a:spcBef>
                  <a:spcPts val="0"/>
                </a:spcBef>
                <a:spcAft>
                  <a:spcPts val="0"/>
                </a:spcAft>
                <a:buClrTx/>
                <a:buSzTx/>
                <a:buFontTx/>
                <a:buNone/>
                <a:tabLst/>
                <a:defRPr/>
              </a:pPr>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endParaRPr lang="en-US" sz="2880" b="0" baseline="0" dirty="0">
                <a:solidFill>
                  <a:schemeClr val="bg1">
                    <a:lumMod val="75000"/>
                  </a:schemeClr>
                </a:solidFill>
                <a:latin typeface="Trebuchet MS" pitchFamily="34" charset="0"/>
              </a:endParaRPr>
            </a:p>
            <a:p>
              <a:pPr marL="0" indent="0" algn="l" defTabSz="137160"/>
              <a:r>
                <a:rPr lang="en-US" sz="288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37160"/>
              <a:endParaRPr lang="en-US" sz="2880" b="0" baseline="0" dirty="0">
                <a:solidFill>
                  <a:schemeClr val="bg1">
                    <a:lumMod val="75000"/>
                  </a:schemeClr>
                </a:solidFill>
                <a:latin typeface="Trebuchet MS" pitchFamily="34" charset="0"/>
              </a:endParaRPr>
            </a:p>
            <a:p>
              <a:pPr algn="ctr"/>
              <a:r>
                <a:rPr lang="en-US" sz="3840" b="1" baseline="0" dirty="0">
                  <a:solidFill>
                    <a:srgbClr val="FFC000"/>
                  </a:solidFill>
                  <a:latin typeface="Trebuchet MS" pitchFamily="34" charset="0"/>
                </a:rPr>
                <a:t>How to add Text</a:t>
              </a:r>
            </a:p>
            <a:p>
              <a:pPr marL="4114800" lvl="2" indent="0" algn="l" defTabSz="137160"/>
              <a:r>
                <a:rPr lang="en-US" sz="288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822009" lvl="2" indent="0" algn="l" defTabSz="137160"/>
              <a:endParaRPr lang="en-US" sz="2880" b="0" baseline="0" dirty="0">
                <a:solidFill>
                  <a:schemeClr val="bg1">
                    <a:lumMod val="75000"/>
                  </a:schemeClr>
                </a:solidFill>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lang="en-US" sz="2880" b="0" baseline="0" dirty="0">
                  <a:solidFill>
                    <a:schemeClr val="bg1">
                      <a:lumMod val="75000"/>
                    </a:schemeClr>
                  </a:solidFill>
                  <a:latin typeface="Trebuchet MS" pitchFamily="34" charset="0"/>
                </a:rPr>
                <a:t> </a:t>
              </a:r>
              <a:r>
                <a:rPr kumimoji="0" lang="en-US" sz="384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880" b="0" baseline="0" dirty="0">
                <a:solidFill>
                  <a:schemeClr val="bg1">
                    <a:lumMod val="75000"/>
                  </a:schemeClr>
                </a:solidFill>
                <a:latin typeface="Trebuchet MS" pitchFamily="34" charset="0"/>
              </a:endParaRPr>
            </a:p>
            <a:p>
              <a:pPr marL="1822009" lvl="2" indent="0" algn="l" defTabSz="137160"/>
              <a:endParaRPr lang="en-US" sz="2880" b="0" baseline="0" dirty="0">
                <a:solidFill>
                  <a:schemeClr val="bg1">
                    <a:lumMod val="75000"/>
                  </a:schemeClr>
                </a:solidFill>
                <a:latin typeface="Trebuchet MS" pitchFamily="34" charset="0"/>
              </a:endParaRPr>
            </a:p>
            <a:p>
              <a:pPr algn="ctr"/>
              <a:r>
                <a:rPr lang="en-US" sz="3840" b="1" baseline="0" dirty="0">
                  <a:solidFill>
                    <a:srgbClr val="FFC000"/>
                  </a:solidFill>
                  <a:latin typeface="Trebuchet MS" pitchFamily="34" charset="0"/>
                </a:rPr>
                <a:t>How to add Tables</a:t>
              </a:r>
            </a:p>
            <a:p>
              <a:pPr marL="2400300" lvl="1" indent="0" algn="l" defTabSz="137160"/>
              <a:r>
                <a:rPr lang="en-US" sz="2880" b="0" baseline="0" dirty="0">
                  <a:solidFill>
                    <a:schemeClr val="bg1">
                      <a:lumMod val="75000"/>
                    </a:schemeClr>
                  </a:solidFill>
                  <a:latin typeface="Trebuchet MS" pitchFamily="34" charset="0"/>
                </a:rPr>
                <a:t>To add a table from scratch go to the INSERT menu and </a:t>
              </a:r>
              <a:br>
                <a:rPr lang="en-US" sz="2880" b="0" baseline="0" dirty="0">
                  <a:solidFill>
                    <a:schemeClr val="bg1">
                      <a:lumMod val="75000"/>
                    </a:schemeClr>
                  </a:solidFill>
                  <a:latin typeface="Trebuchet MS" pitchFamily="34" charset="0"/>
                </a:rPr>
              </a:br>
              <a:r>
                <a:rPr lang="en-US" sz="2880" b="0" baseline="0" dirty="0">
                  <a:solidFill>
                    <a:schemeClr val="bg1">
                      <a:lumMod val="75000"/>
                    </a:schemeClr>
                  </a:solidFill>
                  <a:latin typeface="Trebuchet MS" pitchFamily="34" charset="0"/>
                </a:rPr>
                <a:t>click on TABLE. A drop-down box will help you select rows and columns. </a:t>
              </a:r>
            </a:p>
            <a:p>
              <a:pPr marL="0" lvl="0" indent="0" algn="l" defTabSz="137160"/>
              <a:r>
                <a:rPr lang="en-US" sz="288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37160"/>
              <a:endParaRPr lang="en-US" sz="2880" b="0" baseline="0" dirty="0">
                <a:solidFill>
                  <a:schemeClr val="bg1">
                    <a:lumMod val="75000"/>
                  </a:schemeClr>
                </a:solidFill>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kumimoji="0" lang="en-US" sz="384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3716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kumimoji="0" lang="en-US" sz="384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822009" rtl="0" eaLnBrk="1" fontAlgn="auto" latinLnBrk="0" hangingPunct="1">
                <a:lnSpc>
                  <a:spcPct val="100000"/>
                </a:lnSpc>
                <a:spcBef>
                  <a:spcPts val="0"/>
                </a:spcBef>
                <a:spcAft>
                  <a:spcPts val="0"/>
                </a:spcAft>
                <a:buClrTx/>
                <a:buSzTx/>
                <a:buFontTx/>
                <a:buNone/>
                <a:tabLst/>
                <a:defRPr/>
              </a:pPr>
              <a:endParaRPr kumimoji="0" lang="en-US" sz="384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kumimoji="0" lang="en-US" sz="384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3716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kumimoji="0" lang="en-US" sz="384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37160" rtl="0" eaLnBrk="1" fontAlgn="auto" latinLnBrk="0" hangingPunct="1">
                <a:lnSpc>
                  <a:spcPct val="100000"/>
                </a:lnSpc>
                <a:spcBef>
                  <a:spcPts val="0"/>
                </a:spcBef>
                <a:spcAft>
                  <a:spcPts val="0"/>
                </a:spcAft>
                <a:buClrTx/>
                <a:buSzTx/>
                <a:buFontTx/>
                <a:buNone/>
                <a:tabLst/>
                <a:defRPr/>
              </a:pPr>
              <a:endParaRPr lang="en-US" sz="2880" b="0" baseline="0" dirty="0">
                <a:solidFill>
                  <a:schemeClr val="bg1">
                    <a:lumMod val="75000"/>
                  </a:schemeClr>
                </a:solidFill>
                <a:latin typeface="Trebuchet MS" pitchFamily="34" charset="0"/>
              </a:endParaRPr>
            </a:p>
            <a:p>
              <a:pPr marL="0" marR="0" lvl="0" indent="0" algn="ctr" defTabSz="1822009" rtl="0" eaLnBrk="1" fontAlgn="auto" latinLnBrk="0" hangingPunct="1">
                <a:lnSpc>
                  <a:spcPct val="100000"/>
                </a:lnSpc>
                <a:spcBef>
                  <a:spcPts val="0"/>
                </a:spcBef>
                <a:spcAft>
                  <a:spcPts val="0"/>
                </a:spcAft>
                <a:buClrTx/>
                <a:buSzTx/>
                <a:buFontTx/>
                <a:buNone/>
                <a:tabLst/>
                <a:defRPr/>
              </a:pPr>
              <a:r>
                <a:rPr kumimoji="0" lang="en-US" sz="384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37160" rtl="0" eaLnBrk="1" fontAlgn="auto" latinLnBrk="0" hangingPunct="1">
                <a:lnSpc>
                  <a:spcPct val="100000"/>
                </a:lnSpc>
                <a:spcBef>
                  <a:spcPts val="0"/>
                </a:spcBef>
                <a:spcAft>
                  <a:spcPts val="0"/>
                </a:spcAft>
                <a:buClrTx/>
                <a:buSzTx/>
                <a:buFontTx/>
                <a:buNone/>
                <a:tabLst/>
                <a:defRPr/>
              </a:pPr>
              <a:r>
                <a:rPr kumimoji="0" lang="en-US" sz="288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37160" rtl="0" eaLnBrk="1" fontAlgn="auto" latinLnBrk="0" hangingPunct="1">
                <a:lnSpc>
                  <a:spcPct val="100000"/>
                </a:lnSpc>
                <a:spcBef>
                  <a:spcPts val="0"/>
                </a:spcBef>
                <a:spcAft>
                  <a:spcPts val="0"/>
                </a:spcAft>
                <a:buClrTx/>
                <a:buSzTx/>
                <a:buFontTx/>
                <a:buNone/>
                <a:tabLst/>
                <a:defRPr/>
              </a:pPr>
              <a:endParaRPr kumimoji="0" lang="en-US" sz="336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3"/>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pic>
            <p:nvPicPr>
              <p:cNvPr id="63"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23297"/>
              </a:xfrm>
              <a:prstGeom prst="rect">
                <a:avLst/>
              </a:prstGeom>
              <a:noFill/>
              <a:ln>
                <a:noFill/>
              </a:ln>
            </p:spPr>
            <p:txBody>
              <a:bodyPr wrap="square" rtlCol="0">
                <a:spAutoFit/>
              </a:bodyPr>
              <a:lstStyle/>
              <a:p>
                <a:r>
                  <a:rPr lang="en-US" sz="2880" dirty="0">
                    <a:solidFill>
                      <a:schemeClr val="tx2"/>
                    </a:solidFill>
                    <a:latin typeface="Trebuchet MS" pitchFamily="34" charset="0"/>
                  </a:rPr>
                  <a:t>Student</a:t>
                </a:r>
                <a:r>
                  <a:rPr lang="en-US" sz="2880" baseline="0" dirty="0">
                    <a:solidFill>
                      <a:schemeClr val="tx2"/>
                    </a:solidFill>
                    <a:latin typeface="Trebuchet MS" pitchFamily="34" charset="0"/>
                  </a:rPr>
                  <a:t> discounts are available on our </a:t>
                </a:r>
                <a:r>
                  <a:rPr lang="en-US" sz="2880" baseline="0" dirty="0" err="1">
                    <a:solidFill>
                      <a:schemeClr val="tx2"/>
                    </a:solidFill>
                    <a:latin typeface="Trebuchet MS" pitchFamily="34" charset="0"/>
                  </a:rPr>
                  <a:t>Facebook</a:t>
                </a:r>
                <a:r>
                  <a:rPr lang="en-US" sz="2880" baseline="0" dirty="0">
                    <a:solidFill>
                      <a:schemeClr val="tx2"/>
                    </a:solidFill>
                    <a:latin typeface="Trebuchet MS" pitchFamily="34" charset="0"/>
                  </a:rPr>
                  <a:t> page.</a:t>
                </a:r>
                <a:br>
                  <a:rPr lang="en-US" sz="2880" baseline="0" dirty="0">
                    <a:solidFill>
                      <a:schemeClr val="tx2"/>
                    </a:solidFill>
                    <a:latin typeface="Trebuchet MS" pitchFamily="34" charset="0"/>
                  </a:rPr>
                </a:br>
                <a:r>
                  <a:rPr lang="en-US" sz="2880" baseline="0" dirty="0">
                    <a:solidFill>
                      <a:schemeClr val="tx2"/>
                    </a:solidFill>
                    <a:latin typeface="Trebuchet MS" pitchFamily="34" charset="0"/>
                  </a:rPr>
                  <a:t>Go to </a:t>
                </a:r>
                <a:r>
                  <a:rPr lang="en-US" sz="2880" u="sng" baseline="0" dirty="0">
                    <a:solidFill>
                      <a:schemeClr val="tx2"/>
                    </a:solidFill>
                    <a:latin typeface="Trebuchet MS" pitchFamily="34" charset="0"/>
                  </a:rPr>
                  <a:t>PosterPresentations.com</a:t>
                </a:r>
                <a:r>
                  <a:rPr lang="en-US" sz="2880" baseline="0" dirty="0">
                    <a:solidFill>
                      <a:schemeClr val="tx2"/>
                    </a:solidFill>
                    <a:latin typeface="Trebuchet MS" pitchFamily="34" charset="0"/>
                  </a:rPr>
                  <a:t> and click on the FB icon. </a:t>
                </a:r>
                <a:endParaRPr lang="en-US" sz="2880" dirty="0">
                  <a:solidFill>
                    <a:schemeClr val="tx2"/>
                  </a:solidFill>
                  <a:latin typeface="Trebuchet MS" pitchFamily="34" charset="0"/>
                </a:endParaRPr>
              </a:p>
            </p:txBody>
          </p:sp>
        </p:grpSp>
      </p:grpSp>
      <p:sp>
        <p:nvSpPr>
          <p:cNvPr id="45" name="Rectangle 44"/>
          <p:cNvSpPr/>
          <p:nvPr userDrawn="1"/>
        </p:nvSpPr>
        <p:spPr>
          <a:xfrm>
            <a:off x="0" y="1268"/>
            <a:ext cx="25603200" cy="109474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48" name="Rectangle 47"/>
          <p:cNvSpPr/>
          <p:nvPr userDrawn="1"/>
        </p:nvSpPr>
        <p:spPr>
          <a:xfrm>
            <a:off x="5690" y="5131210"/>
            <a:ext cx="25597511" cy="288247"/>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65" name="Rounded Rectangle 64"/>
          <p:cNvSpPr/>
          <p:nvPr userDrawn="1"/>
        </p:nvSpPr>
        <p:spPr>
          <a:xfrm>
            <a:off x="533401" y="6134101"/>
            <a:ext cx="24525457" cy="312039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80"/>
          </a:p>
        </p:txBody>
      </p:sp>
      <p:sp>
        <p:nvSpPr>
          <p:cNvPr id="61" name="TextBox 60"/>
          <p:cNvSpPr txBox="1"/>
          <p:nvPr userDrawn="1"/>
        </p:nvSpPr>
        <p:spPr>
          <a:xfrm>
            <a:off x="26059564" y="36409922"/>
            <a:ext cx="7120938" cy="1669306"/>
          </a:xfrm>
          <a:prstGeom prst="rect">
            <a:avLst/>
          </a:prstGeom>
          <a:noFill/>
        </p:spPr>
        <p:txBody>
          <a:bodyPr wrap="square" lIns="78365" tIns="39181" rIns="78365" bIns="39181" rtlCol="0">
            <a:spAutoFit/>
          </a:bodyPr>
          <a:lstStyle/>
          <a:p>
            <a:pPr marL="480060" indent="-480060">
              <a:lnSpc>
                <a:spcPts val="3120"/>
              </a:lnSpc>
            </a:pPr>
            <a:r>
              <a:rPr lang="en-US" sz="3360" dirty="0">
                <a:solidFill>
                  <a:schemeClr val="bg1"/>
                </a:solidFill>
              </a:rPr>
              <a:t>© 2015</a:t>
            </a:r>
            <a:r>
              <a:rPr lang="en-US" sz="3360" baseline="0" dirty="0">
                <a:solidFill>
                  <a:schemeClr val="bg1"/>
                </a:solidFill>
              </a:rPr>
              <a:t> </a:t>
            </a:r>
            <a:r>
              <a:rPr lang="en-US" sz="3360" dirty="0">
                <a:solidFill>
                  <a:schemeClr val="bg1"/>
                </a:solidFill>
              </a:rPr>
              <a:t>PosterPresentations.com</a:t>
            </a:r>
            <a:br>
              <a:rPr lang="en-US" sz="3360" dirty="0">
                <a:solidFill>
                  <a:schemeClr val="bg1"/>
                </a:solidFill>
              </a:rPr>
            </a:br>
            <a:r>
              <a:rPr lang="en-US" sz="2880" dirty="0">
                <a:solidFill>
                  <a:schemeClr val="bg1"/>
                </a:solidFill>
              </a:rPr>
              <a:t>2117 Fourth Street ,</a:t>
            </a:r>
            <a:r>
              <a:rPr lang="en-US" sz="2880" baseline="0" dirty="0">
                <a:solidFill>
                  <a:schemeClr val="bg1"/>
                </a:solidFill>
              </a:rPr>
              <a:t> Unit C</a:t>
            </a:r>
          </a:p>
          <a:p>
            <a:pPr marL="480060" indent="-480060">
              <a:lnSpc>
                <a:spcPts val="3120"/>
              </a:lnSpc>
            </a:pPr>
            <a:r>
              <a:rPr lang="en-US" sz="2880" baseline="0" dirty="0">
                <a:solidFill>
                  <a:schemeClr val="bg1"/>
                </a:solidFill>
              </a:rPr>
              <a:t>	Berkeley CA </a:t>
            </a:r>
            <a:r>
              <a:rPr lang="en-US" sz="2400" baseline="0" dirty="0">
                <a:solidFill>
                  <a:schemeClr val="bg1"/>
                </a:solidFill>
              </a:rPr>
              <a:t>94710</a:t>
            </a:r>
            <a:endParaRPr lang="en-US" sz="2880" baseline="0" dirty="0">
              <a:solidFill>
                <a:schemeClr val="bg1"/>
              </a:solidFill>
            </a:endParaRPr>
          </a:p>
          <a:p>
            <a:pPr marL="480060" indent="-480060">
              <a:lnSpc>
                <a:spcPts val="3120"/>
              </a:lnSpc>
            </a:pPr>
            <a:r>
              <a:rPr lang="en-US" sz="2880" b="1" baseline="0" dirty="0">
                <a:solidFill>
                  <a:srgbClr val="FFFF00"/>
                </a:solidFill>
              </a:rPr>
              <a:t>	posterpresenter@gmail.com</a:t>
            </a:r>
            <a:endParaRPr lang="en-US" sz="3360" b="1" dirty="0">
              <a:solidFill>
                <a:srgbClr val="FFFF00"/>
              </a:solidFill>
            </a:endParaRPr>
          </a:p>
        </p:txBody>
      </p:sp>
      <p:sp>
        <p:nvSpPr>
          <p:cNvPr id="66" name="Text Box 14"/>
          <p:cNvSpPr txBox="1">
            <a:spLocks noChangeArrowheads="1"/>
          </p:cNvSpPr>
          <p:nvPr userDrawn="1"/>
        </p:nvSpPr>
        <p:spPr bwMode="auto">
          <a:xfrm>
            <a:off x="1097390" y="37680913"/>
            <a:ext cx="2743091" cy="395194"/>
          </a:xfrm>
          <a:prstGeom prst="rect">
            <a:avLst/>
          </a:prstGeom>
          <a:noFill/>
          <a:ln w="9525">
            <a:noFill/>
            <a:miter lim="800000"/>
            <a:headEnd/>
            <a:tailEnd/>
          </a:ln>
          <a:effectLst/>
        </p:spPr>
        <p:txBody>
          <a:bodyPr wrap="square" lIns="93956" tIns="46969" rIns="93956" bIns="46969">
            <a:spAutoFit/>
          </a:bodyPr>
          <a:lstStyle/>
          <a:p>
            <a:pPr eaLnBrk="0" hangingPunct="0">
              <a:lnSpc>
                <a:spcPct val="65000"/>
              </a:lnSpc>
              <a:spcBef>
                <a:spcPct val="50000"/>
              </a:spcBef>
              <a:defRPr/>
            </a:pPr>
            <a:r>
              <a:rPr lang="en-US" sz="7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6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518439"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4414" indent="-1694414" algn="l" defTabSz="4518439" rtl="0" eaLnBrk="1" latinLnBrk="0" hangingPunct="1">
        <a:spcBef>
          <a:spcPct val="20000"/>
        </a:spcBef>
        <a:buFont typeface="Arial" pitchFamily="34" charset="0"/>
        <a:buChar char="•"/>
        <a:defRPr sz="15840" kern="1200">
          <a:solidFill>
            <a:schemeClr val="tx1"/>
          </a:solidFill>
          <a:latin typeface="+mn-lt"/>
          <a:ea typeface="+mn-ea"/>
          <a:cs typeface="+mn-cs"/>
        </a:defRPr>
      </a:lvl1pPr>
      <a:lvl2pPr marL="3671232" indent="-1412012" algn="l" defTabSz="4518439" rtl="0" eaLnBrk="1" latinLnBrk="0" hangingPunct="1">
        <a:spcBef>
          <a:spcPct val="20000"/>
        </a:spcBef>
        <a:buFont typeface="Arial" pitchFamily="34" charset="0"/>
        <a:buChar char="–"/>
        <a:defRPr sz="13920" kern="1200">
          <a:solidFill>
            <a:schemeClr val="tx1"/>
          </a:solidFill>
          <a:latin typeface="+mn-lt"/>
          <a:ea typeface="+mn-ea"/>
          <a:cs typeface="+mn-cs"/>
        </a:defRPr>
      </a:lvl2pPr>
      <a:lvl3pPr marL="5648050" indent="-1129610" algn="l" defTabSz="4518439" rtl="0" eaLnBrk="1" latinLnBrk="0" hangingPunct="1">
        <a:spcBef>
          <a:spcPct val="20000"/>
        </a:spcBef>
        <a:buFont typeface="Arial" pitchFamily="34" charset="0"/>
        <a:buChar char="•"/>
        <a:defRPr sz="11880" kern="1200">
          <a:solidFill>
            <a:schemeClr val="tx1"/>
          </a:solidFill>
          <a:latin typeface="+mn-lt"/>
          <a:ea typeface="+mn-ea"/>
          <a:cs typeface="+mn-cs"/>
        </a:defRPr>
      </a:lvl3pPr>
      <a:lvl4pPr marL="7907269"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4pPr>
      <a:lvl5pPr marL="1016648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5pPr>
      <a:lvl6pPr marL="1242570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6pPr>
      <a:lvl7pPr marL="14684927"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7pPr>
      <a:lvl8pPr marL="1694414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8pPr>
      <a:lvl9pPr marL="1920336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9pPr>
    </p:bodyStyle>
    <p:otherStyle>
      <a:defPPr>
        <a:defRPr lang="en-US"/>
      </a:defPPr>
      <a:lvl1pPr marL="0" algn="l" defTabSz="4518439" rtl="0" eaLnBrk="1" latinLnBrk="0" hangingPunct="1">
        <a:defRPr sz="8880" kern="1200">
          <a:solidFill>
            <a:schemeClr val="tx1"/>
          </a:solidFill>
          <a:latin typeface="+mn-lt"/>
          <a:ea typeface="+mn-ea"/>
          <a:cs typeface="+mn-cs"/>
        </a:defRPr>
      </a:lvl1pPr>
      <a:lvl2pPr marL="2259221" algn="l" defTabSz="4518439" rtl="0" eaLnBrk="1" latinLnBrk="0" hangingPunct="1">
        <a:defRPr sz="8880" kern="1200">
          <a:solidFill>
            <a:schemeClr val="tx1"/>
          </a:solidFill>
          <a:latin typeface="+mn-lt"/>
          <a:ea typeface="+mn-ea"/>
          <a:cs typeface="+mn-cs"/>
        </a:defRPr>
      </a:lvl2pPr>
      <a:lvl3pPr marL="4518439" algn="l" defTabSz="4518439" rtl="0" eaLnBrk="1" latinLnBrk="0" hangingPunct="1">
        <a:defRPr sz="8880" kern="1200">
          <a:solidFill>
            <a:schemeClr val="tx1"/>
          </a:solidFill>
          <a:latin typeface="+mn-lt"/>
          <a:ea typeface="+mn-ea"/>
          <a:cs typeface="+mn-cs"/>
        </a:defRPr>
      </a:lvl3pPr>
      <a:lvl4pPr marL="6777659" algn="l" defTabSz="4518439" rtl="0" eaLnBrk="1" latinLnBrk="0" hangingPunct="1">
        <a:defRPr sz="8880" kern="1200">
          <a:solidFill>
            <a:schemeClr val="tx1"/>
          </a:solidFill>
          <a:latin typeface="+mn-lt"/>
          <a:ea typeface="+mn-ea"/>
          <a:cs typeface="+mn-cs"/>
        </a:defRPr>
      </a:lvl4pPr>
      <a:lvl5pPr marL="9036877" algn="l" defTabSz="4518439" rtl="0" eaLnBrk="1" latinLnBrk="0" hangingPunct="1">
        <a:defRPr sz="8880" kern="1200">
          <a:solidFill>
            <a:schemeClr val="tx1"/>
          </a:solidFill>
          <a:latin typeface="+mn-lt"/>
          <a:ea typeface="+mn-ea"/>
          <a:cs typeface="+mn-cs"/>
        </a:defRPr>
      </a:lvl5pPr>
      <a:lvl6pPr marL="11296098" algn="l" defTabSz="4518439" rtl="0" eaLnBrk="1" latinLnBrk="0" hangingPunct="1">
        <a:defRPr sz="8880" kern="1200">
          <a:solidFill>
            <a:schemeClr val="tx1"/>
          </a:solidFill>
          <a:latin typeface="+mn-lt"/>
          <a:ea typeface="+mn-ea"/>
          <a:cs typeface="+mn-cs"/>
        </a:defRPr>
      </a:lvl6pPr>
      <a:lvl7pPr marL="13555319" algn="l" defTabSz="4518439" rtl="0" eaLnBrk="1" latinLnBrk="0" hangingPunct="1">
        <a:defRPr sz="8880" kern="1200">
          <a:solidFill>
            <a:schemeClr val="tx1"/>
          </a:solidFill>
          <a:latin typeface="+mn-lt"/>
          <a:ea typeface="+mn-ea"/>
          <a:cs typeface="+mn-cs"/>
        </a:defRPr>
      </a:lvl7pPr>
      <a:lvl8pPr marL="15814537" algn="l" defTabSz="4518439" rtl="0" eaLnBrk="1" latinLnBrk="0" hangingPunct="1">
        <a:defRPr sz="8880" kern="1200">
          <a:solidFill>
            <a:schemeClr val="tx1"/>
          </a:solidFill>
          <a:latin typeface="+mn-lt"/>
          <a:ea typeface="+mn-ea"/>
          <a:cs typeface="+mn-cs"/>
        </a:defRPr>
      </a:lvl8pPr>
      <a:lvl9pPr marL="18073758" algn="l" defTabSz="4518439" rtl="0" eaLnBrk="1" latinLnBrk="0" hangingPunct="1">
        <a:defRPr sz="8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EDF5ACA-A536-4282-9713-1B09206335DB}"/>
                  </a:ext>
                </a:extLst>
              </p:cNvPr>
              <p:cNvSpPr txBox="1"/>
              <p:nvPr/>
            </p:nvSpPr>
            <p:spPr>
              <a:xfrm>
                <a:off x="746534" y="19506771"/>
                <a:ext cx="11516051" cy="2546338"/>
              </a:xfrm>
              <a:prstGeom prst="rect">
                <a:avLst/>
              </a:prstGeom>
              <a:noFill/>
            </p:spPr>
            <p:txBody>
              <a:bodyPr wrap="square" rtlCol="0">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We adopt LSTM to encodes the log messages in a sequence to a sequence representation.</a:t>
                </a:r>
              </a:p>
              <a:p>
                <a:pPr marL="457200" indent="-457200">
                  <a:lnSpc>
                    <a:spcPct val="200000"/>
                  </a:lnSpc>
                  <a:buFont typeface="Arial" panose="020B0604020202020204" pitchFamily="34" charset="0"/>
                  <a:buChar char="•"/>
                </a:pPr>
                <a14:m>
                  <m:oMath xmlns:m="http://schemas.openxmlformats.org/officeDocument/2006/math">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𝐡</m:t>
                        </m:r>
                      </m:e>
                      <m:sub>
                        <m:r>
                          <a:rPr lang="en-US" sz="2800" i="1">
                            <a:solidFill>
                              <a:schemeClr val="accent5">
                                <a:lumMod val="50000"/>
                              </a:schemeClr>
                            </a:solidFill>
                            <a:latin typeface="Cambria Math" panose="02040503050406030204" pitchFamily="18" charset="0"/>
                            <a:cs typeface="Times New Roman" panose="02020603050405020304" pitchFamily="18" charset="0"/>
                          </a:rPr>
                          <m:t>𝑛</m:t>
                        </m:r>
                      </m:sub>
                    </m:sSub>
                    <m:r>
                      <a:rPr lang="en-US" sz="2800" i="1">
                        <a:solidFill>
                          <a:schemeClr val="accent5">
                            <a:lumMod val="50000"/>
                          </a:schemeClr>
                        </a:solidFill>
                        <a:latin typeface="Cambria Math" panose="02040503050406030204" pitchFamily="18" charset="0"/>
                        <a:cs typeface="Times New Roman" panose="02020603050405020304" pitchFamily="18" charset="0"/>
                      </a:rPr>
                      <m:t>=</m:t>
                    </m:r>
                    <m:r>
                      <a:rPr lang="en-US" sz="2800" i="1">
                        <a:solidFill>
                          <a:schemeClr val="accent5">
                            <a:lumMod val="50000"/>
                          </a:schemeClr>
                        </a:solidFill>
                        <a:latin typeface="Cambria Math" panose="02040503050406030204" pitchFamily="18" charset="0"/>
                        <a:cs typeface="Times New Roman" panose="02020603050405020304" pitchFamily="18" charset="0"/>
                      </a:rPr>
                      <m:t>𝐿𝑆𝑇𝑀</m:t>
                    </m:r>
                    <m:r>
                      <a:rPr lang="en-US" sz="2800" i="1">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𝐱</m:t>
                        </m:r>
                      </m:e>
                      <m:sub>
                        <m:r>
                          <a:rPr lang="en-US" sz="2800" i="1">
                            <a:solidFill>
                              <a:schemeClr val="accent5">
                                <a:lumMod val="50000"/>
                              </a:schemeClr>
                            </a:solidFill>
                            <a:latin typeface="Cambria Math" panose="02040503050406030204" pitchFamily="18" charset="0"/>
                            <a:cs typeface="Times New Roman" panose="02020603050405020304" pitchFamily="18" charset="0"/>
                          </a:rPr>
                          <m:t>𝑛</m:t>
                        </m:r>
                      </m:sub>
                    </m:sSub>
                    <m:r>
                      <a:rPr lang="en-US" sz="2800" i="1">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𝐡</m:t>
                        </m:r>
                      </m:e>
                      <m:sub>
                        <m:r>
                          <a:rPr lang="en-US" sz="2800" i="1">
                            <a:solidFill>
                              <a:schemeClr val="accent5">
                                <a:lumMod val="50000"/>
                              </a:schemeClr>
                            </a:solidFill>
                            <a:latin typeface="Cambria Math" panose="02040503050406030204" pitchFamily="18" charset="0"/>
                            <a:cs typeface="Times New Roman" panose="02020603050405020304" pitchFamily="18" charset="0"/>
                          </a:rPr>
                          <m:t>𝑛</m:t>
                        </m:r>
                        <m:r>
                          <a:rPr lang="en-US" sz="2800" i="1">
                            <a:solidFill>
                              <a:schemeClr val="accent5">
                                <a:lumMod val="50000"/>
                              </a:schemeClr>
                            </a:solidFill>
                            <a:latin typeface="Cambria Math" panose="02040503050406030204" pitchFamily="18" charset="0"/>
                            <a:cs typeface="Times New Roman" panose="02020603050405020304" pitchFamily="18" charset="0"/>
                          </a:rPr>
                          <m:t>−1</m:t>
                        </m:r>
                      </m:sub>
                    </m:sSub>
                    <m:r>
                      <a:rPr lang="en-US" sz="2800" i="1">
                        <a:solidFill>
                          <a:schemeClr val="accent5">
                            <a:lumMod val="50000"/>
                          </a:schemeClr>
                        </a:solidFill>
                        <a:latin typeface="Cambria Math" panose="02040503050406030204" pitchFamily="18" charset="0"/>
                        <a:cs typeface="Times New Roman" panose="02020603050405020304" pitchFamily="18" charset="0"/>
                      </a:rPr>
                      <m:t>)</m:t>
                    </m:r>
                  </m:oMath>
                </a14:m>
                <a:endParaRPr lang="en-US" sz="2800" i="1" dirty="0">
                  <a:solidFill>
                    <a:schemeClr val="accent5">
                      <a:lumMod val="50000"/>
                    </a:schemeClr>
                  </a:solidFill>
                  <a:latin typeface="Cambria Math" panose="02040503050406030204" pitchFamily="18" charset="0"/>
                  <a:cs typeface="Times New Roman" panose="02020603050405020304" pitchFamily="18" charset="0"/>
                </a:endParaRPr>
              </a:p>
              <a:p>
                <a:pPr marL="457200" indent="-457200">
                  <a:lnSpc>
                    <a:spcPct val="200000"/>
                  </a:lnSpc>
                  <a:buFont typeface="Arial" panose="020B0604020202020204" pitchFamily="34" charset="0"/>
                  <a:buChar char="•"/>
                </a:pPr>
                <a14:m>
                  <m:oMath xmlns:m="http://schemas.openxmlformats.org/officeDocument/2006/math">
                    <m:r>
                      <a:rPr lang="en-US" sz="2800" i="1">
                        <a:solidFill>
                          <a:schemeClr val="accent5">
                            <a:lumMod val="50000"/>
                          </a:schemeClr>
                        </a:solidFill>
                        <a:latin typeface="Cambria Math" panose="02040503050406030204" pitchFamily="18" charset="0"/>
                        <a:cs typeface="Times New Roman" panose="02020603050405020304" pitchFamily="18" charset="0"/>
                      </a:rPr>
                      <m:t>𝐯</m:t>
                    </m:r>
                    <m:r>
                      <a:rPr lang="en-US" sz="2800" i="1">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𝐡</m:t>
                        </m:r>
                      </m:e>
                      <m:sub>
                        <m:r>
                          <a:rPr lang="en-US" sz="2800" i="1">
                            <a:solidFill>
                              <a:schemeClr val="accent5">
                                <a:lumMod val="50000"/>
                              </a:schemeClr>
                            </a:solidFill>
                            <a:latin typeface="Cambria Math" panose="02040503050406030204" pitchFamily="18" charset="0"/>
                            <a:cs typeface="Times New Roman" panose="02020603050405020304" pitchFamily="18" charset="0"/>
                          </a:rPr>
                          <m:t>𝑁</m:t>
                        </m:r>
                      </m:sub>
                    </m:sSub>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a:t>
                </a:r>
              </a:p>
            </p:txBody>
          </p:sp>
        </mc:Choice>
        <mc:Fallback xmlns="">
          <p:sp>
            <p:nvSpPr>
              <p:cNvPr id="28" name="TextBox 27">
                <a:extLst>
                  <a:ext uri="{FF2B5EF4-FFF2-40B4-BE49-F238E27FC236}">
                    <a16:creationId xmlns:a16="http://schemas.microsoft.com/office/drawing/2014/main" id="{EEDF5ACA-A536-4282-9713-1B09206335DB}"/>
                  </a:ext>
                </a:extLst>
              </p:cNvPr>
              <p:cNvSpPr txBox="1">
                <a:spLocks noRot="1" noChangeAspect="1" noMove="1" noResize="1" noEditPoints="1" noAdjustHandles="1" noChangeArrowheads="1" noChangeShapeType="1" noTextEdit="1"/>
              </p:cNvSpPr>
              <p:nvPr/>
            </p:nvSpPr>
            <p:spPr>
              <a:xfrm>
                <a:off x="746534" y="19506771"/>
                <a:ext cx="11516051" cy="2546338"/>
              </a:xfrm>
              <a:prstGeom prst="rect">
                <a:avLst/>
              </a:prstGeom>
              <a:blipFill>
                <a:blip r:embed="rId2"/>
                <a:stretch>
                  <a:fillRect l="-1058" t="-2632" b="-5742"/>
                </a:stretch>
              </a:blipFill>
            </p:spPr>
            <p:txBody>
              <a:bodyPr/>
              <a:lstStyle/>
              <a:p>
                <a:r>
                  <a:rPr lang="en-US">
                    <a:noFill/>
                  </a:rPr>
                  <a:t> </a:t>
                </a:r>
              </a:p>
            </p:txBody>
          </p:sp>
        </mc:Fallback>
      </mc:AlternateContent>
      <p:sp>
        <p:nvSpPr>
          <p:cNvPr id="40" name="Text Placeholder 39"/>
          <p:cNvSpPr>
            <a:spLocks noGrp="1"/>
          </p:cNvSpPr>
          <p:nvPr>
            <p:ph type="body" sz="quarter" idx="150"/>
          </p:nvPr>
        </p:nvSpPr>
        <p:spPr>
          <a:xfrm>
            <a:off x="549560" y="3979889"/>
            <a:ext cx="24504079" cy="634576"/>
          </a:xfrm>
        </p:spPr>
        <p:txBody>
          <a:bodyPr>
            <a:noAutofit/>
          </a:bodyPr>
          <a:lstStyle/>
          <a:p>
            <a:r>
              <a:rPr lang="en-US" sz="3600" dirty="0"/>
              <a:t>Utah State University</a:t>
            </a:r>
          </a:p>
          <a:p>
            <a:endParaRPr lang="en-US" sz="3600" dirty="0"/>
          </a:p>
          <a:p>
            <a:endParaRPr lang="en-US" sz="3600" dirty="0"/>
          </a:p>
        </p:txBody>
      </p:sp>
      <p:sp>
        <p:nvSpPr>
          <p:cNvPr id="41" name="Text Placeholder 40"/>
          <p:cNvSpPr>
            <a:spLocks noGrp="1"/>
          </p:cNvSpPr>
          <p:nvPr>
            <p:ph type="body" sz="quarter" idx="151"/>
          </p:nvPr>
        </p:nvSpPr>
        <p:spPr>
          <a:xfrm>
            <a:off x="7033687" y="3244646"/>
            <a:ext cx="11328688" cy="667946"/>
          </a:xfrm>
        </p:spPr>
        <p:txBody>
          <a:bodyPr>
            <a:normAutofit fontScale="40000" lnSpcReduction="20000"/>
          </a:bodyPr>
          <a:lstStyle/>
          <a:p>
            <a:r>
              <a:rPr lang="en-US" sz="9600" dirty="0"/>
              <a:t>Xiao Han and </a:t>
            </a:r>
            <a:r>
              <a:rPr lang="en-US" sz="9500" dirty="0" err="1"/>
              <a:t>Shuhan</a:t>
            </a:r>
            <a:r>
              <a:rPr lang="en-US" sz="9500" dirty="0"/>
              <a:t> Yuan</a:t>
            </a:r>
            <a:endParaRPr lang="en-US" sz="9600" baseline="30000" dirty="0"/>
          </a:p>
        </p:txBody>
      </p:sp>
      <p:sp>
        <p:nvSpPr>
          <p:cNvPr id="42" name="Text Placeholder 41"/>
          <p:cNvSpPr>
            <a:spLocks noGrp="1"/>
          </p:cNvSpPr>
          <p:nvPr>
            <p:ph type="body" sz="quarter" idx="153"/>
          </p:nvPr>
        </p:nvSpPr>
        <p:spPr>
          <a:xfrm>
            <a:off x="1333121" y="770206"/>
            <a:ext cx="23122171" cy="2164306"/>
          </a:xfrm>
        </p:spPr>
        <p:txBody>
          <a:bodyPr>
            <a:normAutofit fontScale="92500" lnSpcReduction="20000"/>
          </a:bodyPr>
          <a:lstStyle/>
          <a:p>
            <a:r>
              <a:rPr lang="en-US" sz="8800" dirty="0"/>
              <a:t>Unsupervised Cross-system Log Anomaly Detection via Domain Adaptation</a:t>
            </a:r>
          </a:p>
        </p:txBody>
      </p:sp>
      <p:sp>
        <p:nvSpPr>
          <p:cNvPr id="7" name="Text Placeholder 6"/>
          <p:cNvSpPr>
            <a:spLocks noGrp="1"/>
          </p:cNvSpPr>
          <p:nvPr>
            <p:ph type="body" sz="quarter" idx="20"/>
          </p:nvPr>
        </p:nvSpPr>
        <p:spPr>
          <a:xfrm>
            <a:off x="540203" y="12656975"/>
            <a:ext cx="12092536" cy="836440"/>
          </a:xfrm>
        </p:spPr>
        <p:txBody>
          <a:bodyPr/>
          <a:lstStyle/>
          <a:p>
            <a:r>
              <a:rPr lang="en-US" dirty="0"/>
              <a:t>LogTAD</a:t>
            </a:r>
          </a:p>
        </p:txBody>
      </p:sp>
      <p:sp>
        <p:nvSpPr>
          <p:cNvPr id="12" name="Text Placeholder 11"/>
          <p:cNvSpPr>
            <a:spLocks noGrp="1"/>
          </p:cNvSpPr>
          <p:nvPr>
            <p:ph type="body" sz="quarter" idx="96"/>
          </p:nvPr>
        </p:nvSpPr>
        <p:spPr>
          <a:xfrm>
            <a:off x="-2956022" y="28632294"/>
            <a:ext cx="15548887" cy="2434691"/>
          </a:xfrm>
        </p:spPr>
        <p:txBody>
          <a:bodyPr/>
          <a:lstStyle/>
          <a:p>
            <a:endParaRPr lang="en-US" dirty="0"/>
          </a:p>
          <a:p>
            <a:endParaRPr lang="en-US" dirty="0"/>
          </a:p>
          <a:p>
            <a:endParaRPr lang="en-US" dirty="0"/>
          </a:p>
          <a:p>
            <a:endParaRPr lang="en-US" dirty="0"/>
          </a:p>
        </p:txBody>
      </p:sp>
      <p:sp>
        <p:nvSpPr>
          <p:cNvPr id="13" name="Text Placeholder 12"/>
          <p:cNvSpPr>
            <a:spLocks noGrp="1"/>
          </p:cNvSpPr>
          <p:nvPr>
            <p:ph type="body" sz="quarter" idx="11"/>
          </p:nvPr>
        </p:nvSpPr>
        <p:spPr>
          <a:xfrm>
            <a:off x="538036" y="6143062"/>
            <a:ext cx="12082990" cy="836440"/>
          </a:xfrm>
        </p:spPr>
        <p:txBody>
          <a:bodyPr/>
          <a:lstStyle/>
          <a:p>
            <a:r>
              <a:rPr lang="en-US" dirty="0"/>
              <a:t>INTRODUCTION</a:t>
            </a:r>
          </a:p>
        </p:txBody>
      </p:sp>
      <p:sp>
        <p:nvSpPr>
          <p:cNvPr id="15" name="Text Placeholder 14"/>
          <p:cNvSpPr>
            <a:spLocks noGrp="1"/>
          </p:cNvSpPr>
          <p:nvPr>
            <p:ph type="body" sz="quarter" idx="26"/>
          </p:nvPr>
        </p:nvSpPr>
        <p:spPr>
          <a:xfrm>
            <a:off x="12970462" y="6855123"/>
            <a:ext cx="12105294" cy="2637824"/>
          </a:xfrm>
        </p:spPr>
        <p:txBody>
          <a:bodyPr/>
          <a:lstStyle/>
          <a:p>
            <a:endParaRPr lang="en-US" sz="4200" b="1" u="sng" dirty="0">
              <a:latin typeface="+mn-lt"/>
              <a:cs typeface="+mn-cs"/>
            </a:endParaRPr>
          </a:p>
          <a:p>
            <a:endParaRPr lang="en-US" dirty="0"/>
          </a:p>
          <a:p>
            <a:endParaRPr lang="en-US" dirty="0"/>
          </a:p>
          <a:p>
            <a:endParaRPr lang="en-US" dirty="0"/>
          </a:p>
        </p:txBody>
      </p:sp>
      <p:sp>
        <p:nvSpPr>
          <p:cNvPr id="18" name="Text Placeholder 17"/>
          <p:cNvSpPr>
            <a:spLocks noGrp="1"/>
          </p:cNvSpPr>
          <p:nvPr>
            <p:ph type="body" sz="quarter" idx="30"/>
          </p:nvPr>
        </p:nvSpPr>
        <p:spPr>
          <a:xfrm>
            <a:off x="13030747" y="35929754"/>
            <a:ext cx="12022891" cy="1371067"/>
          </a:xfrm>
        </p:spPr>
        <p:txBody>
          <a:bodyPr/>
          <a:lstStyle/>
          <a:p>
            <a:r>
              <a:rPr lang="en-US" sz="2800" dirty="0"/>
              <a:t>This work is supported in part by US National Science Foundation (2103829)</a:t>
            </a:r>
          </a:p>
          <a:p>
            <a:r>
              <a:rPr lang="en-US" sz="2800" i="1" dirty="0"/>
              <a:t>Email: {xiao.han, shuhan.yuan}@usu.edu</a:t>
            </a:r>
          </a:p>
        </p:txBody>
      </p:sp>
      <p:sp>
        <p:nvSpPr>
          <p:cNvPr id="19" name="Text Placeholder 18"/>
          <p:cNvSpPr>
            <a:spLocks noGrp="1"/>
          </p:cNvSpPr>
          <p:nvPr>
            <p:ph type="body" sz="quarter" idx="29"/>
          </p:nvPr>
        </p:nvSpPr>
        <p:spPr>
          <a:xfrm>
            <a:off x="13076567" y="35206204"/>
            <a:ext cx="11926692" cy="836440"/>
          </a:xfrm>
        </p:spPr>
        <p:txBody>
          <a:bodyPr/>
          <a:lstStyle/>
          <a:p>
            <a:r>
              <a:rPr lang="en-US" dirty="0"/>
              <a:t>ACKNOWLEDGEMENT</a:t>
            </a:r>
          </a:p>
        </p:txBody>
      </p:sp>
      <p:sp>
        <p:nvSpPr>
          <p:cNvPr id="11" name="Text Placeholder 10">
            <a:extLst>
              <a:ext uri="{FF2B5EF4-FFF2-40B4-BE49-F238E27FC236}">
                <a16:creationId xmlns:a16="http://schemas.microsoft.com/office/drawing/2014/main" id="{00A71910-E47D-4E07-9948-E76781887C32}"/>
              </a:ext>
            </a:extLst>
          </p:cNvPr>
          <p:cNvSpPr>
            <a:spLocks noGrp="1"/>
          </p:cNvSpPr>
          <p:nvPr>
            <p:ph type="body" sz="quarter" idx="10"/>
          </p:nvPr>
        </p:nvSpPr>
        <p:spPr>
          <a:xfrm>
            <a:off x="527444" y="6855123"/>
            <a:ext cx="12092536" cy="5864605"/>
          </a:xfrm>
        </p:spPr>
        <p:txBody>
          <a:bodyPr/>
          <a:lstStyle/>
          <a:p>
            <a:pPr marL="457200" indent="-457200">
              <a:buFont typeface="Arial" panose="020B0604020202020204" pitchFamily="34" charset="0"/>
              <a:buChar char="•"/>
            </a:pPr>
            <a:r>
              <a:rPr lang="en-US" sz="2800" dirty="0"/>
              <a:t>Currently, many unsupervised log anomaly detection approaches are developed to address the challenge of limited anomalous samples. However, collecting enough data to train an unsupervised model is not practical when the system is newly deployed online. </a:t>
            </a:r>
          </a:p>
          <a:p>
            <a:pPr marL="457200" indent="-457200">
              <a:buFont typeface="Arial" panose="020B0604020202020204" pitchFamily="34" charset="0"/>
              <a:buChar char="•"/>
            </a:pPr>
            <a:r>
              <a:rPr lang="en-US" sz="2800" b="1" u="sng" dirty="0"/>
              <a:t>Challenges:</a:t>
            </a:r>
            <a:r>
              <a:rPr lang="en-US" sz="2800" dirty="0"/>
              <a:t> (1) Data Imbalance: Few anomalous samples especially for novel deployed online systems; (2) Cold-start Problem: Limited normal samples available from newly deployed systems.</a:t>
            </a:r>
          </a:p>
          <a:p>
            <a:pPr marL="457200" indent="-457200">
              <a:buFont typeface="Arial" panose="020B0604020202020204" pitchFamily="34" charset="0"/>
              <a:buChar char="•"/>
            </a:pPr>
            <a:r>
              <a:rPr lang="en-US" sz="2800" b="1" u="sng" dirty="0"/>
              <a:t>Goals:</a:t>
            </a:r>
            <a:r>
              <a:rPr lang="en-US" sz="2800" dirty="0"/>
              <a:t> Identifying anomalies in newly deployed systems with limited normal samples.</a:t>
            </a:r>
          </a:p>
          <a:p>
            <a:pPr marL="457200" indent="-457200">
              <a:buFont typeface="Arial" panose="020B0604020202020204" pitchFamily="34" charset="0"/>
              <a:buChar char="•"/>
            </a:pPr>
            <a:r>
              <a:rPr lang="en-US" b="1" u="sng" dirty="0"/>
              <a:t>The basic idea </a:t>
            </a:r>
            <a:r>
              <a:rPr lang="en-US" dirty="0"/>
              <a:t>is to adopt log sequence centralization with system-agnostic representation via domain adversarial training to map sequences from both systems to the same center.</a:t>
            </a:r>
            <a:endParaRPr lang="en-US" sz="2800" b="1" u="sng" dirty="0"/>
          </a:p>
        </p:txBody>
      </p:sp>
      <p:sp>
        <p:nvSpPr>
          <p:cNvPr id="16" name="TextBox 15">
            <a:extLst>
              <a:ext uri="{FF2B5EF4-FFF2-40B4-BE49-F238E27FC236}">
                <a16:creationId xmlns:a16="http://schemas.microsoft.com/office/drawing/2014/main" id="{876F58B5-3287-491F-BCD4-1E1716275DC5}"/>
              </a:ext>
            </a:extLst>
          </p:cNvPr>
          <p:cNvSpPr txBox="1"/>
          <p:nvPr/>
        </p:nvSpPr>
        <p:spPr>
          <a:xfrm>
            <a:off x="8194714" y="37655747"/>
            <a:ext cx="93989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CIKM ’21, November 1–5, 2021, Virtual Event, QLD, Australia</a:t>
            </a:r>
          </a:p>
        </p:txBody>
      </p:sp>
      <p:sp>
        <p:nvSpPr>
          <p:cNvPr id="36" name="Text Placeholder 32">
            <a:extLst>
              <a:ext uri="{FF2B5EF4-FFF2-40B4-BE49-F238E27FC236}">
                <a16:creationId xmlns:a16="http://schemas.microsoft.com/office/drawing/2014/main" id="{7AE3BD28-A974-4F93-B007-F6C8AB864378}"/>
              </a:ext>
            </a:extLst>
          </p:cNvPr>
          <p:cNvSpPr txBox="1">
            <a:spLocks/>
          </p:cNvSpPr>
          <p:nvPr/>
        </p:nvSpPr>
        <p:spPr>
          <a:xfrm>
            <a:off x="12998324" y="9857673"/>
            <a:ext cx="12083178" cy="836440"/>
          </a:xfrm>
          <a:prstGeom prst="rect">
            <a:avLst/>
          </a:prstGeom>
          <a:noFill/>
        </p:spPr>
        <p:txBody>
          <a:bodyPr wrap="square" lIns="78446" tIns="78446" rIns="78446" bIns="78446" anchor="ctr" anchorCtr="0">
            <a:spAutoFit/>
          </a:bodyPr>
          <a:lstStyle>
            <a:lvl1pPr marL="0" indent="0" algn="ctr" defTabSz="4518439" rtl="0" eaLnBrk="1" latinLnBrk="0" hangingPunct="1">
              <a:spcBef>
                <a:spcPct val="20000"/>
              </a:spcBef>
              <a:buFont typeface="Arial" pitchFamily="34" charset="0"/>
              <a:buNone/>
              <a:defRPr sz="4200" b="1" u="sng" kern="1200" baseline="0">
                <a:solidFill>
                  <a:schemeClr val="accent5">
                    <a:lumMod val="50000"/>
                  </a:schemeClr>
                </a:solidFill>
                <a:latin typeface="+mn-lt"/>
                <a:ea typeface="+mn-ea"/>
                <a:cs typeface="+mn-cs"/>
              </a:defRPr>
            </a:lvl1pPr>
            <a:lvl2pPr marL="3671232" indent="-1412012" algn="l" defTabSz="4518439" rtl="0" eaLnBrk="1" latinLnBrk="0" hangingPunct="1">
              <a:spcBef>
                <a:spcPct val="20000"/>
              </a:spcBef>
              <a:buFont typeface="Arial" pitchFamily="34" charset="0"/>
              <a:buChar char="–"/>
              <a:defRPr sz="13920" kern="1200">
                <a:solidFill>
                  <a:schemeClr val="tx1"/>
                </a:solidFill>
                <a:latin typeface="+mn-lt"/>
                <a:ea typeface="+mn-ea"/>
                <a:cs typeface="+mn-cs"/>
              </a:defRPr>
            </a:lvl2pPr>
            <a:lvl3pPr marL="5648050" indent="-1129610" algn="l" defTabSz="4518439" rtl="0" eaLnBrk="1" latinLnBrk="0" hangingPunct="1">
              <a:spcBef>
                <a:spcPct val="20000"/>
              </a:spcBef>
              <a:buFont typeface="Arial" pitchFamily="34" charset="0"/>
              <a:buChar char="•"/>
              <a:defRPr sz="11880" kern="1200">
                <a:solidFill>
                  <a:schemeClr val="tx1"/>
                </a:solidFill>
                <a:latin typeface="+mn-lt"/>
                <a:ea typeface="+mn-ea"/>
                <a:cs typeface="+mn-cs"/>
              </a:defRPr>
            </a:lvl3pPr>
            <a:lvl4pPr marL="7907269"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4pPr>
            <a:lvl5pPr marL="1016648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5pPr>
            <a:lvl6pPr marL="1242570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6pPr>
            <a:lvl7pPr marL="14684927"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7pPr>
            <a:lvl8pPr marL="1694414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8pPr>
            <a:lvl9pPr marL="1920336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9pPr>
          </a:lstStyle>
          <a:p>
            <a:r>
              <a:rPr lang="en-US" dirty="0"/>
              <a:t>EXPERIMENTS</a:t>
            </a:r>
          </a:p>
        </p:txBody>
      </p:sp>
      <p:sp>
        <p:nvSpPr>
          <p:cNvPr id="17" name="TextBox 16">
            <a:extLst>
              <a:ext uri="{FF2B5EF4-FFF2-40B4-BE49-F238E27FC236}">
                <a16:creationId xmlns:a16="http://schemas.microsoft.com/office/drawing/2014/main" id="{7E404849-BA62-4DD7-AC61-A55504492617}"/>
              </a:ext>
            </a:extLst>
          </p:cNvPr>
          <p:cNvSpPr txBox="1"/>
          <p:nvPr/>
        </p:nvSpPr>
        <p:spPr>
          <a:xfrm>
            <a:off x="13098358" y="10576750"/>
            <a:ext cx="12083176" cy="5262979"/>
          </a:xfrm>
          <a:prstGeom prst="rect">
            <a:avLst/>
          </a:prstGeom>
          <a:noFill/>
        </p:spPr>
        <p:txBody>
          <a:bodyPr wrap="square" rtlCol="0">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Experimental Settings:</a:t>
            </a:r>
          </a:p>
          <a:p>
            <a:pPr algn="ctr"/>
            <a:r>
              <a:rPr lang="en-US" sz="2800" dirty="0">
                <a:solidFill>
                  <a:schemeClr val="accent5">
                    <a:lumMod val="50000"/>
                  </a:schemeClr>
                </a:solidFill>
                <a:latin typeface="Times New Roman" panose="02020603050405020304" pitchFamily="18" charset="0"/>
                <a:cs typeface="Times New Roman" panose="02020603050405020304" pitchFamily="18" charset="0"/>
              </a:rPr>
              <a:t>Table 1: Statistics of the Datasets</a:t>
            </a: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r>
              <a:rPr lang="en-US" sz="2800" dirty="0">
                <a:solidFill>
                  <a:schemeClr val="accent5">
                    <a:lumMod val="50000"/>
                  </a:schemeClr>
                </a:solidFill>
                <a:latin typeface="Times New Roman" panose="02020603050405020304" pitchFamily="18" charset="0"/>
                <a:cs typeface="Times New Roman" panose="02020603050405020304" pitchFamily="18" charset="0"/>
              </a:rPr>
              <a:t>Experimental Results:</a:t>
            </a: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E804366-CA91-4DA3-B2DE-35DCE2F9D8F2}"/>
              </a:ext>
            </a:extLst>
          </p:cNvPr>
          <p:cNvSpPr/>
          <p:nvPr/>
        </p:nvSpPr>
        <p:spPr>
          <a:xfrm>
            <a:off x="18373935" y="13231307"/>
            <a:ext cx="6125430" cy="830997"/>
          </a:xfrm>
          <a:prstGeom prst="rect">
            <a:avLst/>
          </a:prstGeom>
        </p:spPr>
        <p:txBody>
          <a:bodyPr wrap="square">
            <a:spAutoFit/>
          </a:bodyPr>
          <a:lstStyle/>
          <a:p>
            <a:pPr algn="ctr"/>
            <a:r>
              <a:rPr lang="en-US" sz="2400" dirty="0">
                <a:solidFill>
                  <a:schemeClr val="accent5">
                    <a:lumMod val="50000"/>
                  </a:schemeClr>
                </a:solidFill>
                <a:latin typeface="Times New Roman" panose="02020603050405020304" pitchFamily="18" charset="0"/>
                <a:cs typeface="Times New Roman" panose="02020603050405020304" pitchFamily="18" charset="0"/>
              </a:rPr>
              <a:t>Table 2: Anomaly Detection on Source and Target Systems</a:t>
            </a:r>
          </a:p>
        </p:txBody>
      </p:sp>
      <p:cxnSp>
        <p:nvCxnSpPr>
          <p:cNvPr id="43" name="Straight Connector 42">
            <a:extLst>
              <a:ext uri="{FF2B5EF4-FFF2-40B4-BE49-F238E27FC236}">
                <a16:creationId xmlns:a16="http://schemas.microsoft.com/office/drawing/2014/main" id="{16974E00-C0A8-4EB3-BA42-AB9BC41A3014}"/>
              </a:ext>
            </a:extLst>
          </p:cNvPr>
          <p:cNvCxnSpPr>
            <a:cxnSpLocks/>
          </p:cNvCxnSpPr>
          <p:nvPr/>
        </p:nvCxnSpPr>
        <p:spPr>
          <a:xfrm>
            <a:off x="13271960" y="19929805"/>
            <a:ext cx="113662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C23D7-EF85-419E-B2AE-78CC076FBF9D}"/>
              </a:ext>
            </a:extLst>
          </p:cNvPr>
          <p:cNvCxnSpPr>
            <a:cxnSpLocks/>
          </p:cNvCxnSpPr>
          <p:nvPr/>
        </p:nvCxnSpPr>
        <p:spPr>
          <a:xfrm>
            <a:off x="13291225" y="25816255"/>
            <a:ext cx="113662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DC39099-0741-46E9-9F98-64EAA4C6A442}"/>
              </a:ext>
            </a:extLst>
          </p:cNvPr>
          <p:cNvSpPr txBox="1"/>
          <p:nvPr/>
        </p:nvSpPr>
        <p:spPr>
          <a:xfrm>
            <a:off x="14247420" y="25021631"/>
            <a:ext cx="9785051" cy="523220"/>
          </a:xfrm>
          <a:prstGeom prst="rect">
            <a:avLst/>
          </a:prstGeom>
          <a:noFill/>
        </p:spPr>
        <p:txBody>
          <a:bodyPr wrap="none" rtlCol="0">
            <a:spAutoFit/>
          </a:bodyPr>
          <a:lstStyle/>
          <a:p>
            <a:pPr algn="ctr"/>
            <a:r>
              <a:rPr lang="en-US" sz="2800" dirty="0">
                <a:solidFill>
                  <a:schemeClr val="accent5">
                    <a:lumMod val="50000"/>
                  </a:schemeClr>
                </a:solidFill>
                <a:latin typeface="Times New Roman" panose="02020603050405020304" pitchFamily="18" charset="0"/>
                <a:cs typeface="Times New Roman" panose="02020603050405020304" pitchFamily="18" charset="0"/>
              </a:rPr>
              <a:t>(a) Without domain adaptation              (b) With domain adaptation</a:t>
            </a:r>
          </a:p>
        </p:txBody>
      </p:sp>
      <p:sp>
        <p:nvSpPr>
          <p:cNvPr id="75" name="TextBox 74">
            <a:extLst>
              <a:ext uri="{FF2B5EF4-FFF2-40B4-BE49-F238E27FC236}">
                <a16:creationId xmlns:a16="http://schemas.microsoft.com/office/drawing/2014/main" id="{ABAB636B-F577-4218-AF7E-8B2B8B63379C}"/>
              </a:ext>
            </a:extLst>
          </p:cNvPr>
          <p:cNvSpPr txBox="1"/>
          <p:nvPr/>
        </p:nvSpPr>
        <p:spPr>
          <a:xfrm>
            <a:off x="14566749" y="30709954"/>
            <a:ext cx="9146415" cy="52322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800" dirty="0">
                <a:solidFill>
                  <a:schemeClr val="accent5">
                    <a:lumMod val="50000"/>
                  </a:schemeClr>
                </a:solidFill>
                <a:latin typeface="Times New Roman" panose="02020603050405020304" pitchFamily="18" charset="0"/>
                <a:cs typeface="Times New Roman" panose="02020603050405020304" pitchFamily="18" charset="0"/>
              </a:rPr>
              <a:t>(a) BGL     </a:t>
            </a:r>
            <a:r>
              <a:rPr lang="en-US" sz="2800" dirty="0">
                <a:solidFill>
                  <a:srgbClr val="203864"/>
                </a:solidFill>
                <a:latin typeface="Times New Roman" panose="02020603050405020304" pitchFamily="18" charset="0"/>
                <a:cs typeface="Times New Roman" panose="02020603050405020304" pitchFamily="18" charset="0"/>
              </a:rPr>
              <a:t>Thunderbird</a:t>
            </a:r>
            <a:r>
              <a:rPr lang="en-US" sz="2800" dirty="0">
                <a:solidFill>
                  <a:schemeClr val="accent5">
                    <a:lumMod val="50000"/>
                  </a:schemeClr>
                </a:solidFill>
                <a:latin typeface="Times New Roman" panose="02020603050405020304" pitchFamily="18" charset="0"/>
                <a:cs typeface="Times New Roman" panose="02020603050405020304" pitchFamily="18" charset="0"/>
              </a:rPr>
              <a:t>                       (b) Thunderbird     BGL</a:t>
            </a:r>
          </a:p>
        </p:txBody>
      </p:sp>
      <p:sp>
        <p:nvSpPr>
          <p:cNvPr id="46" name="Text Placeholder 18">
            <a:extLst>
              <a:ext uri="{FF2B5EF4-FFF2-40B4-BE49-F238E27FC236}">
                <a16:creationId xmlns:a16="http://schemas.microsoft.com/office/drawing/2014/main" id="{B1D01836-6A3E-45FA-9E9C-E10150C14DCB}"/>
              </a:ext>
            </a:extLst>
          </p:cNvPr>
          <p:cNvSpPr txBox="1">
            <a:spLocks/>
          </p:cNvSpPr>
          <p:nvPr/>
        </p:nvSpPr>
        <p:spPr>
          <a:xfrm>
            <a:off x="13039986" y="31377977"/>
            <a:ext cx="11926692" cy="836440"/>
          </a:xfrm>
          <a:prstGeom prst="rect">
            <a:avLst/>
          </a:prstGeom>
          <a:noFill/>
        </p:spPr>
        <p:txBody>
          <a:bodyPr wrap="square" lIns="78446" tIns="78446" rIns="78446" bIns="78446" anchor="ctr" anchorCtr="0">
            <a:spAutoFit/>
          </a:bodyPr>
          <a:lstStyle>
            <a:lvl1pPr marL="0" indent="0" algn="ctr" defTabSz="4518439" rtl="0" eaLnBrk="1" latinLnBrk="0" hangingPunct="1">
              <a:spcBef>
                <a:spcPct val="20000"/>
              </a:spcBef>
              <a:buFont typeface="Arial" pitchFamily="34" charset="0"/>
              <a:buNone/>
              <a:defRPr sz="4200" b="1" u="sng" kern="1200" baseline="0">
                <a:solidFill>
                  <a:schemeClr val="accent5">
                    <a:lumMod val="50000"/>
                  </a:schemeClr>
                </a:solidFill>
                <a:latin typeface="+mn-lt"/>
                <a:ea typeface="+mn-ea"/>
                <a:cs typeface="+mn-cs"/>
              </a:defRPr>
            </a:lvl1pPr>
            <a:lvl2pPr marL="3671232" indent="-1412012" algn="l" defTabSz="4518439" rtl="0" eaLnBrk="1" latinLnBrk="0" hangingPunct="1">
              <a:spcBef>
                <a:spcPct val="20000"/>
              </a:spcBef>
              <a:buFont typeface="Arial" pitchFamily="34" charset="0"/>
              <a:buChar char="–"/>
              <a:defRPr sz="13920" kern="1200">
                <a:solidFill>
                  <a:schemeClr val="tx1"/>
                </a:solidFill>
                <a:latin typeface="+mn-lt"/>
                <a:ea typeface="+mn-ea"/>
                <a:cs typeface="+mn-cs"/>
              </a:defRPr>
            </a:lvl2pPr>
            <a:lvl3pPr marL="5648050" indent="-1129610" algn="l" defTabSz="4518439" rtl="0" eaLnBrk="1" latinLnBrk="0" hangingPunct="1">
              <a:spcBef>
                <a:spcPct val="20000"/>
              </a:spcBef>
              <a:buFont typeface="Arial" pitchFamily="34" charset="0"/>
              <a:buChar char="•"/>
              <a:defRPr sz="11880" kern="1200">
                <a:solidFill>
                  <a:schemeClr val="tx1"/>
                </a:solidFill>
                <a:latin typeface="+mn-lt"/>
                <a:ea typeface="+mn-ea"/>
                <a:cs typeface="+mn-cs"/>
              </a:defRPr>
            </a:lvl3pPr>
            <a:lvl4pPr marL="7907269"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4pPr>
            <a:lvl5pPr marL="1016648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5pPr>
            <a:lvl6pPr marL="12425708"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6pPr>
            <a:lvl7pPr marL="14684927"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7pPr>
            <a:lvl8pPr marL="1694414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8pPr>
            <a:lvl9pPr marL="19203366" indent="-1129610" algn="l" defTabSz="4518439" rtl="0" eaLnBrk="1" latinLnBrk="0" hangingPunct="1">
              <a:spcBef>
                <a:spcPct val="20000"/>
              </a:spcBef>
              <a:buFont typeface="Arial" pitchFamily="34" charset="0"/>
              <a:buChar char="•"/>
              <a:defRPr sz="9960" kern="1200">
                <a:solidFill>
                  <a:schemeClr val="tx1"/>
                </a:solidFill>
                <a:latin typeface="+mn-lt"/>
                <a:ea typeface="+mn-ea"/>
                <a:cs typeface="+mn-cs"/>
              </a:defRPr>
            </a:lvl9pPr>
          </a:lstStyle>
          <a:p>
            <a:r>
              <a:rPr lang="en-US" dirty="0"/>
              <a:t>REFERENCE</a:t>
            </a:r>
          </a:p>
        </p:txBody>
      </p:sp>
      <p:sp>
        <p:nvSpPr>
          <p:cNvPr id="2" name="Rectangle 1">
            <a:extLst>
              <a:ext uri="{FF2B5EF4-FFF2-40B4-BE49-F238E27FC236}">
                <a16:creationId xmlns:a16="http://schemas.microsoft.com/office/drawing/2014/main" id="{2FDFF448-4C3B-40D3-A75E-EEC01B8E2D85}"/>
              </a:ext>
            </a:extLst>
          </p:cNvPr>
          <p:cNvSpPr/>
          <p:nvPr/>
        </p:nvSpPr>
        <p:spPr>
          <a:xfrm>
            <a:off x="13039986" y="32271241"/>
            <a:ext cx="11914122" cy="2677656"/>
          </a:xfrm>
          <a:prstGeom prst="rect">
            <a:avLst/>
          </a:prstGeom>
        </p:spPr>
        <p:txBody>
          <a:bodyPr wrap="square">
            <a:spAutoFit/>
          </a:bodyPr>
          <a:lstStyle/>
          <a:p>
            <a:r>
              <a:rPr lang="en-US" sz="2400" dirty="0">
                <a:solidFill>
                  <a:schemeClr val="accent5">
                    <a:lumMod val="50000"/>
                  </a:schemeClr>
                </a:solidFill>
                <a:latin typeface="Times New Roman" panose="02020603050405020304" pitchFamily="18" charset="0"/>
                <a:cs typeface="Times New Roman" panose="02020603050405020304" pitchFamily="18" charset="0"/>
              </a:rPr>
              <a:t>[1] Rui Chen,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Shenglin</a:t>
            </a:r>
            <a:r>
              <a:rPr lang="en-US" sz="2400" dirty="0">
                <a:solidFill>
                  <a:schemeClr val="accent5">
                    <a:lumMod val="50000"/>
                  </a:schemeClr>
                </a:solidFill>
                <a:latin typeface="Times New Roman" panose="02020603050405020304" pitchFamily="18" charset="0"/>
                <a:cs typeface="Times New Roman" panose="02020603050405020304" pitchFamily="18" charset="0"/>
              </a:rPr>
              <a:t> Zhang,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Dongwen</a:t>
            </a:r>
            <a:r>
              <a:rPr lang="en-US" sz="2400" dirty="0">
                <a:solidFill>
                  <a:schemeClr val="accent5">
                    <a:lumMod val="50000"/>
                  </a:schemeClr>
                </a:solidFill>
                <a:latin typeface="Times New Roman" panose="02020603050405020304" pitchFamily="18" charset="0"/>
                <a:cs typeface="Times New Roman" panose="02020603050405020304" pitchFamily="18" charset="0"/>
              </a:rPr>
              <a:t> Li,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Yuzhe</a:t>
            </a:r>
            <a:r>
              <a:rPr lang="en-US" sz="2400" dirty="0">
                <a:solidFill>
                  <a:schemeClr val="accent5">
                    <a:lumMod val="50000"/>
                  </a:schemeClr>
                </a:solidFill>
                <a:latin typeface="Times New Roman" panose="02020603050405020304" pitchFamily="18" charset="0"/>
                <a:cs typeface="Times New Roman" panose="02020603050405020304" pitchFamily="18" charset="0"/>
              </a:rPr>
              <a:t> Zhang,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Fangrui</a:t>
            </a:r>
            <a:r>
              <a:rPr lang="en-US" sz="2400" dirty="0">
                <a:solidFill>
                  <a:schemeClr val="accent5">
                    <a:lumMod val="50000"/>
                  </a:schemeClr>
                </a:solidFill>
                <a:latin typeface="Times New Roman" panose="02020603050405020304" pitchFamily="18" charset="0"/>
                <a:cs typeface="Times New Roman" panose="02020603050405020304" pitchFamily="18" charset="0"/>
              </a:rPr>
              <a:t> Guo,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WeibinMeng</a:t>
            </a:r>
            <a:r>
              <a:rPr lang="en-US" sz="2400" dirty="0">
                <a:solidFill>
                  <a:schemeClr val="accent5">
                    <a:lumMod val="50000"/>
                  </a:schemeClr>
                </a:solidFill>
                <a:latin typeface="Times New Roman" panose="02020603050405020304" pitchFamily="18" charset="0"/>
                <a:cs typeface="Times New Roman" panose="02020603050405020304" pitchFamily="18" charset="0"/>
              </a:rPr>
              <a:t>, Dan Pei,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Yuzhi</a:t>
            </a:r>
            <a:r>
              <a:rPr lang="en-US" sz="2400" dirty="0">
                <a:solidFill>
                  <a:schemeClr val="accent5">
                    <a:lumMod val="50000"/>
                  </a:schemeClr>
                </a:solidFill>
                <a:latin typeface="Times New Roman" panose="02020603050405020304" pitchFamily="18" charset="0"/>
                <a:cs typeface="Times New Roman" panose="02020603050405020304" pitchFamily="18" charset="0"/>
              </a:rPr>
              <a:t> Zhang, Xu Chen, and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Yuqing</a:t>
            </a:r>
            <a:r>
              <a:rPr lang="en-US" sz="2400" dirty="0">
                <a:solidFill>
                  <a:schemeClr val="accent5">
                    <a:lumMod val="50000"/>
                  </a:schemeClr>
                </a:solidFill>
                <a:latin typeface="Times New Roman" panose="02020603050405020304" pitchFamily="18" charset="0"/>
                <a:cs typeface="Times New Roman" panose="02020603050405020304" pitchFamily="18" charset="0"/>
              </a:rPr>
              <a:t> Liu. 2020.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LogTransfer</a:t>
            </a:r>
            <a:r>
              <a:rPr lang="en-US" sz="2400" dirty="0">
                <a:solidFill>
                  <a:schemeClr val="accent5">
                    <a:lumMod val="50000"/>
                  </a:schemeClr>
                </a:solidFill>
                <a:latin typeface="Times New Roman" panose="02020603050405020304" pitchFamily="18" charset="0"/>
                <a:cs typeface="Times New Roman" panose="02020603050405020304" pitchFamily="18" charset="0"/>
              </a:rPr>
              <a:t>: Cross-System Log Anomaly Detection for Software Systems with Transfer Learning.In2020 IEEE 31st International Symposium on Software Reliability Engineering(ISSRE).</a:t>
            </a:r>
          </a:p>
          <a:p>
            <a:r>
              <a:rPr lang="en-US" sz="2400" dirty="0">
                <a:solidFill>
                  <a:schemeClr val="accent5">
                    <a:lumMod val="50000"/>
                  </a:schemeClr>
                </a:solidFill>
                <a:latin typeface="Times New Roman" panose="02020603050405020304" pitchFamily="18" charset="0"/>
                <a:cs typeface="Times New Roman" panose="02020603050405020304" pitchFamily="18" charset="0"/>
              </a:rPr>
              <a:t>[2] Min Du,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Feifei</a:t>
            </a:r>
            <a:r>
              <a:rPr lang="en-US" sz="2400" dirty="0">
                <a:solidFill>
                  <a:schemeClr val="accent5">
                    <a:lumMod val="50000"/>
                  </a:schemeClr>
                </a:solidFill>
                <a:latin typeface="Times New Roman" panose="02020603050405020304" pitchFamily="18" charset="0"/>
                <a:cs typeface="Times New Roman" panose="02020603050405020304" pitchFamily="18" charset="0"/>
              </a:rPr>
              <a:t> Li,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Guineng</a:t>
            </a:r>
            <a:r>
              <a:rPr lang="en-US" sz="2400" dirty="0">
                <a:solidFill>
                  <a:schemeClr val="accent5">
                    <a:lumMod val="50000"/>
                  </a:schemeClr>
                </a:solidFill>
                <a:latin typeface="Times New Roman" panose="02020603050405020304" pitchFamily="18" charset="0"/>
                <a:cs typeface="Times New Roman" panose="02020603050405020304" pitchFamily="18" charset="0"/>
              </a:rPr>
              <a:t> Zheng, and Vivek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Srikumar</a:t>
            </a:r>
            <a:r>
              <a:rPr lang="en-US" sz="2400" dirty="0">
                <a:solidFill>
                  <a:schemeClr val="accent5">
                    <a:lumMod val="50000"/>
                  </a:schemeClr>
                </a:solidFill>
                <a:latin typeface="Times New Roman" panose="02020603050405020304" pitchFamily="18" charset="0"/>
                <a:cs typeface="Times New Roman" panose="02020603050405020304" pitchFamily="18" charset="0"/>
              </a:rPr>
              <a:t>. 2017.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Deeplog</a:t>
            </a:r>
            <a:r>
              <a:rPr lang="en-US" sz="2400" dirty="0">
                <a:solidFill>
                  <a:schemeClr val="accent5">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Anomalydetection</a:t>
            </a:r>
            <a:r>
              <a:rPr lang="en-US" sz="2400" dirty="0">
                <a:solidFill>
                  <a:schemeClr val="accent5">
                    <a:lumMod val="50000"/>
                  </a:schemeClr>
                </a:solidFill>
                <a:latin typeface="Times New Roman" panose="02020603050405020304" pitchFamily="18" charset="0"/>
                <a:cs typeface="Times New Roman" panose="02020603050405020304" pitchFamily="18" charset="0"/>
              </a:rPr>
              <a:t> and diagnosis from system logs through deep learning. </a:t>
            </a:r>
            <a:r>
              <a:rPr lang="en-US" sz="2400" dirty="0" err="1">
                <a:solidFill>
                  <a:schemeClr val="accent5">
                    <a:lumMod val="50000"/>
                  </a:schemeClr>
                </a:solidFill>
                <a:latin typeface="Times New Roman" panose="02020603050405020304" pitchFamily="18" charset="0"/>
                <a:cs typeface="Times New Roman" panose="02020603050405020304" pitchFamily="18" charset="0"/>
              </a:rPr>
              <a:t>InProceedingsof</a:t>
            </a:r>
            <a:r>
              <a:rPr lang="en-US" sz="2400" dirty="0">
                <a:solidFill>
                  <a:schemeClr val="accent5">
                    <a:lumMod val="50000"/>
                  </a:schemeClr>
                </a:solidFill>
                <a:latin typeface="Times New Roman" panose="02020603050405020304" pitchFamily="18" charset="0"/>
                <a:cs typeface="Times New Roman" panose="02020603050405020304" pitchFamily="18" charset="0"/>
              </a:rPr>
              <a:t> the 2017 ACM SIGSAC Conference on Computer and Communications Security.</a:t>
            </a:r>
          </a:p>
        </p:txBody>
      </p:sp>
      <p:cxnSp>
        <p:nvCxnSpPr>
          <p:cNvPr id="49" name="Straight Connector 48">
            <a:extLst>
              <a:ext uri="{FF2B5EF4-FFF2-40B4-BE49-F238E27FC236}">
                <a16:creationId xmlns:a16="http://schemas.microsoft.com/office/drawing/2014/main" id="{FF4D3FC3-0D81-44B7-9B5F-3676223DB3B5}"/>
              </a:ext>
            </a:extLst>
          </p:cNvPr>
          <p:cNvCxnSpPr>
            <a:cxnSpLocks/>
          </p:cNvCxnSpPr>
          <p:nvPr/>
        </p:nvCxnSpPr>
        <p:spPr>
          <a:xfrm>
            <a:off x="13130527" y="9811433"/>
            <a:ext cx="11823581"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3652391-CF54-4E07-9500-6536E80A3551}"/>
              </a:ext>
            </a:extLst>
          </p:cNvPr>
          <p:cNvSpPr/>
          <p:nvPr/>
        </p:nvSpPr>
        <p:spPr>
          <a:xfrm>
            <a:off x="854624" y="13455413"/>
            <a:ext cx="4976619" cy="738664"/>
          </a:xfrm>
          <a:prstGeom prst="rect">
            <a:avLst/>
          </a:prstGeom>
        </p:spPr>
        <p:txBody>
          <a:bodyPr wrap="none">
            <a:spAutoFit/>
          </a:bodyPr>
          <a:lstStyle/>
          <a:p>
            <a:pPr lvl="0">
              <a:spcBef>
                <a:spcPct val="20000"/>
              </a:spcBef>
            </a:pPr>
            <a:r>
              <a:rPr lang="en-US" sz="4200" b="1" u="sng" dirty="0">
                <a:solidFill>
                  <a:srgbClr val="4472C4">
                    <a:lumMod val="50000"/>
                  </a:srgbClr>
                </a:solidFill>
                <a:cs typeface="Times New Roman" panose="02020603050405020304" pitchFamily="18" charset="0"/>
              </a:rPr>
              <a:t>Framework Overview</a:t>
            </a:r>
          </a:p>
        </p:txBody>
      </p:sp>
      <p:sp>
        <p:nvSpPr>
          <p:cNvPr id="27" name="Rectangle 26">
            <a:extLst>
              <a:ext uri="{FF2B5EF4-FFF2-40B4-BE49-F238E27FC236}">
                <a16:creationId xmlns:a16="http://schemas.microsoft.com/office/drawing/2014/main" id="{179B6D55-109E-483F-9ED0-80A56D74D6EF}"/>
              </a:ext>
            </a:extLst>
          </p:cNvPr>
          <p:cNvSpPr/>
          <p:nvPr/>
        </p:nvSpPr>
        <p:spPr>
          <a:xfrm>
            <a:off x="746534" y="18685784"/>
            <a:ext cx="10537540" cy="738664"/>
          </a:xfrm>
          <a:prstGeom prst="rect">
            <a:avLst/>
          </a:prstGeom>
        </p:spPr>
        <p:txBody>
          <a:bodyPr wrap="square">
            <a:spAutoFit/>
          </a:bodyPr>
          <a:lstStyle/>
          <a:p>
            <a:pPr>
              <a:spcBef>
                <a:spcPct val="20000"/>
              </a:spcBef>
            </a:pPr>
            <a:r>
              <a:rPr lang="en-US" sz="4200" b="1" u="sng" dirty="0">
                <a:solidFill>
                  <a:srgbClr val="4472C4">
                    <a:lumMod val="50000"/>
                  </a:srgbClr>
                </a:solidFill>
                <a:cs typeface="Times New Roman" panose="02020603050405020304" pitchFamily="18" charset="0"/>
              </a:rPr>
              <a:t>Log Sequence Representation</a:t>
            </a:r>
          </a:p>
        </p:txBody>
      </p:sp>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07C2696B-74E8-4B69-A80F-441CCB378A18}"/>
                  </a:ext>
                </a:extLst>
              </p:cNvPr>
              <p:cNvSpPr/>
              <p:nvPr/>
            </p:nvSpPr>
            <p:spPr>
              <a:xfrm>
                <a:off x="786111" y="21500865"/>
                <a:ext cx="11771511" cy="16010601"/>
              </a:xfrm>
              <a:prstGeom prst="rect">
                <a:avLst/>
              </a:prstGeom>
            </p:spPr>
            <p:txBody>
              <a:bodyPr wrap="square">
                <a:spAutoFit/>
              </a:bodyPr>
              <a:lstStyle/>
              <a:p>
                <a:pPr>
                  <a:lnSpc>
                    <a:spcPct val="250000"/>
                  </a:lnSpc>
                  <a:spcBef>
                    <a:spcPct val="20000"/>
                  </a:spcBef>
                </a:pPr>
                <a:r>
                  <a:rPr lang="en-US" sz="4200" b="1" u="sng" dirty="0">
                    <a:solidFill>
                      <a:srgbClr val="4472C4">
                        <a:lumMod val="50000"/>
                      </a:srgbClr>
                    </a:solidFill>
                    <a:cs typeface="Times New Roman" panose="02020603050405020304" pitchFamily="18" charset="0"/>
                  </a:rPr>
                  <a:t>Log Sequence Centralization</a:t>
                </a:r>
              </a:p>
              <a:p>
                <a:pPr marL="457200" indent="-4572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Inspired by the DeepSVDD that the normal log sequences should be in a hypersphere and close to the center in the embedding space,</a:t>
                </a:r>
              </a:p>
              <a:p>
                <a:pPr marL="457200" lvl="1" algn="ctr">
                  <a:spcBef>
                    <a:spcPct val="20000"/>
                  </a:spcBef>
                </a:pPr>
                <a14:m>
                  <m:oMath xmlns:m="http://schemas.openxmlformats.org/officeDocument/2006/math">
                    <m:r>
                      <a:rPr lang="en-US" sz="2800" i="1">
                        <a:solidFill>
                          <a:schemeClr val="accent5">
                            <a:lumMod val="50000"/>
                          </a:schemeClr>
                        </a:solidFill>
                        <a:latin typeface="Cambria Math" panose="02040503050406030204" pitchFamily="18" charset="0"/>
                        <a:cs typeface="Times New Roman" panose="02020603050405020304" pitchFamily="18" charset="0"/>
                      </a:rPr>
                      <m:t>𝐜</m:t>
                    </m:r>
                    <m:r>
                      <a:rPr lang="en-US" sz="2800" i="1">
                        <a:solidFill>
                          <a:schemeClr val="accent5">
                            <a:lumMod val="50000"/>
                          </a:schemeClr>
                        </a:solidFill>
                        <a:latin typeface="Cambria Math" panose="02040503050406030204" pitchFamily="18" charset="0"/>
                        <a:cs typeface="Times New Roman" panose="02020603050405020304" pitchFamily="18" charset="0"/>
                      </a:rPr>
                      <m:t>=</m:t>
                    </m:r>
                    <m:r>
                      <a:rPr lang="en-US" sz="2800" i="1">
                        <a:solidFill>
                          <a:schemeClr val="accent5">
                            <a:lumMod val="50000"/>
                          </a:schemeClr>
                        </a:solidFill>
                        <a:latin typeface="Cambria Math" panose="02040503050406030204" pitchFamily="18" charset="0"/>
                        <a:cs typeface="Times New Roman" panose="02020603050405020304" pitchFamily="18" charset="0"/>
                      </a:rPr>
                      <m:t>𝑀𝑒𝑎𝑛</m:t>
                    </m:r>
                    <m:r>
                      <a:rPr lang="en-US" sz="2800" i="1">
                        <a:solidFill>
                          <a:schemeClr val="accent5">
                            <a:lumMod val="50000"/>
                          </a:schemeClr>
                        </a:solidFill>
                        <a:latin typeface="Cambria Math" panose="02040503050406030204" pitchFamily="18" charset="0"/>
                        <a:cs typeface="Times New Roman" panose="02020603050405020304" pitchFamily="18" charset="0"/>
                      </a:rPr>
                      <m:t>(</m:t>
                    </m:r>
                    <m:sSubSup>
                      <m:sSub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SupPr>
                      <m:e>
                        <m:r>
                          <a:rPr lang="en-US" sz="2800" i="1">
                            <a:solidFill>
                              <a:schemeClr val="accent5">
                                <a:lumMod val="50000"/>
                              </a:schemeClr>
                            </a:solidFill>
                            <a:latin typeface="Cambria Math" panose="02040503050406030204" pitchFamily="18" charset="0"/>
                            <a:cs typeface="Times New Roman" panose="02020603050405020304" pitchFamily="18" charset="0"/>
                          </a:rPr>
                          <m:t>𝐯</m:t>
                        </m:r>
                      </m:e>
                      <m:sub>
                        <m:r>
                          <a:rPr lang="en-US" sz="2800" i="1">
                            <a:solidFill>
                              <a:schemeClr val="accent5">
                                <a:lumMod val="50000"/>
                              </a:schemeClr>
                            </a:solidFill>
                            <a:latin typeface="Cambria Math" panose="02040503050406030204" pitchFamily="18" charset="0"/>
                            <a:cs typeface="Times New Roman" panose="02020603050405020304" pitchFamily="18" charset="0"/>
                          </a:rPr>
                          <m:t>𝑖</m:t>
                        </m:r>
                      </m:sub>
                      <m:sup>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p>
                    </m:sSubSup>
                    <m:r>
                      <a:rPr lang="en-US" sz="2800" i="1">
                        <a:solidFill>
                          <a:schemeClr val="accent5">
                            <a:lumMod val="50000"/>
                          </a:schemeClr>
                        </a:solidFill>
                        <a:latin typeface="Cambria Math" panose="02040503050406030204" pitchFamily="18" charset="0"/>
                        <a:cs typeface="Times New Roman" panose="02020603050405020304" pitchFamily="18" charset="0"/>
                      </a:rPr>
                      <m:t>)</m:t>
                    </m:r>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a:t>
                </a:r>
                <a:r>
                  <a:rPr lang="en-US" sz="2800" i="1" dirty="0">
                    <a:solidFill>
                      <a:schemeClr val="accent5">
                        <a:lumMod val="50000"/>
                      </a:schemeClr>
                    </a:solidFill>
                    <a:latin typeface="Cambria Math" panose="02040503050406030204" pitchFamily="18" charset="0"/>
                    <a:cs typeface="Times New Roman" panose="02020603050405020304" pitchFamily="18" charset="0"/>
                  </a:rPr>
                  <a:t> </a:t>
                </a:r>
                <a:r>
                  <a:rPr lang="en-US" sz="2800" dirty="0">
                    <a:solidFill>
                      <a:schemeClr val="accent5">
                        <a:lumMod val="50000"/>
                      </a:schemeClr>
                    </a:solidFill>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oMath>
                </a14:m>
                <a:r>
                  <a:rPr lang="en-US" sz="2800" i="1" dirty="0">
                    <a:solidFill>
                      <a:schemeClr val="accent5">
                        <a:lumMod val="5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2800" i="1">
                        <a:solidFill>
                          <a:schemeClr val="accent5">
                            <a:lumMod val="50000"/>
                          </a:schemeClr>
                        </a:solidFill>
                        <a:latin typeface="Cambria Math" panose="02040503050406030204" pitchFamily="18" charset="0"/>
                        <a:cs typeface="Times New Roman" panose="02020603050405020304" pitchFamily="18" charset="0"/>
                      </a:rPr>
                      <m:t>∈ </m:t>
                    </m:r>
                    <m:d>
                      <m:dPr>
                        <m:begChr m:val="{"/>
                        <m:endChr m:val="}"/>
                        <m:ctrlPr>
                          <a:rPr lang="en-US" altLang="zh-CN" sz="2800" i="1">
                            <a:solidFill>
                              <a:schemeClr val="accent5">
                                <a:lumMod val="50000"/>
                              </a:schemeClr>
                            </a:solidFill>
                            <a:latin typeface="Cambria Math" panose="02040503050406030204" pitchFamily="18" charset="0"/>
                            <a:cs typeface="Times New Roman" panose="02020603050405020304" pitchFamily="18" charset="0"/>
                          </a:rPr>
                        </m:ctrlPr>
                      </m:dPr>
                      <m:e>
                        <m:r>
                          <m:rPr>
                            <m:sty m:val="p"/>
                          </m:rPr>
                          <a:rPr lang="en-US" altLang="zh-CN" sz="2800" i="1">
                            <a:solidFill>
                              <a:schemeClr val="accent5">
                                <a:lumMod val="50000"/>
                              </a:schemeClr>
                            </a:solidFill>
                            <a:latin typeface="Cambria Math" panose="02040503050406030204" pitchFamily="18" charset="0"/>
                            <a:cs typeface="Times New Roman" panose="02020603050405020304" pitchFamily="18" charset="0"/>
                          </a:rPr>
                          <m:t>S</m:t>
                        </m:r>
                        <m:r>
                          <a:rPr lang="en-US" altLang="zh-CN" sz="2800" i="1">
                            <a:solidFill>
                              <a:schemeClr val="accent5">
                                <a:lumMod val="50000"/>
                              </a:schemeClr>
                            </a:solidFill>
                            <a:latin typeface="Cambria Math" panose="02040503050406030204" pitchFamily="18" charset="0"/>
                            <a:cs typeface="Times New Roman" panose="02020603050405020304" pitchFamily="18" charset="0"/>
                          </a:rPr>
                          <m:t>, </m:t>
                        </m:r>
                        <m:r>
                          <m:rPr>
                            <m:sty m:val="p"/>
                          </m:rPr>
                          <a:rPr lang="en-US" altLang="zh-CN" sz="2800" i="1">
                            <a:solidFill>
                              <a:schemeClr val="accent5">
                                <a:lumMod val="50000"/>
                              </a:schemeClr>
                            </a:solidFill>
                            <a:latin typeface="Cambria Math" panose="02040503050406030204" pitchFamily="18" charset="0"/>
                            <a:cs typeface="Times New Roman" panose="02020603050405020304" pitchFamily="18" charset="0"/>
                          </a:rPr>
                          <m:t>T</m:t>
                        </m:r>
                      </m:e>
                    </m:d>
                  </m:oMath>
                </a14:m>
                <a:r>
                  <a:rPr lang="en-US" altLang="zh-CN" sz="2800" i="1" dirty="0">
                    <a:solidFill>
                      <a:schemeClr val="accent5">
                        <a:lumMod val="50000"/>
                      </a:schemeClr>
                    </a:solidFill>
                    <a:latin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To make the representation of normal log sequences close to the center </a:t>
                </a:r>
                <a14:m>
                  <m:oMath xmlns:m="http://schemas.openxmlformats.org/officeDocument/2006/math">
                    <m:r>
                      <a:rPr lang="en-US" sz="2800">
                        <a:solidFill>
                          <a:schemeClr val="accent5">
                            <a:lumMod val="50000"/>
                          </a:schemeClr>
                        </a:solidFill>
                        <a:latin typeface="Cambria Math" panose="02040503050406030204" pitchFamily="18" charset="0"/>
                        <a:cs typeface="Times New Roman" panose="02020603050405020304" pitchFamily="18" charset="0"/>
                      </a:rPr>
                      <m:t>𝐜</m:t>
                    </m:r>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we develop the following objective function,</a:t>
                </a:r>
              </a:p>
              <a:p>
                <a:pPr marL="457200" lvl="1" algn="ctr">
                  <a:spcBef>
                    <a:spcPct val="20000"/>
                  </a:spcBef>
                </a:pPr>
                <a14:m>
                  <m:oMath xmlns:m="http://schemas.openxmlformats.org/officeDocument/2006/math">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ℒ</m:t>
                        </m:r>
                      </m:e>
                      <m:sub>
                        <m:r>
                          <a:rPr lang="en-US" sz="2800" i="1">
                            <a:solidFill>
                              <a:schemeClr val="accent5">
                                <a:lumMod val="50000"/>
                              </a:schemeClr>
                            </a:solidFill>
                            <a:latin typeface="Cambria Math" panose="02040503050406030204" pitchFamily="18" charset="0"/>
                            <a:cs typeface="Times New Roman" panose="02020603050405020304" pitchFamily="18" charset="0"/>
                          </a:rPr>
                          <m:t>𝑒𝑛</m:t>
                        </m:r>
                      </m:sub>
                    </m:sSub>
                    <m:r>
                      <a:rPr lang="en-US" sz="2800" i="1">
                        <a:solidFill>
                          <a:schemeClr val="accent5">
                            <a:lumMod val="50000"/>
                          </a:schemeClr>
                        </a:solidFill>
                        <a:latin typeface="Cambria Math" panose="02040503050406030204" pitchFamily="18" charset="0"/>
                        <a:cs typeface="Times New Roman" panose="02020603050405020304" pitchFamily="18" charset="0"/>
                      </a:rPr>
                      <m:t>= </m:t>
                    </m:r>
                    <m:nary>
                      <m:naryPr>
                        <m:chr m:val="∑"/>
                        <m:ctrlPr>
                          <a:rPr lang="en-US" sz="2800" i="1">
                            <a:solidFill>
                              <a:schemeClr val="accent5">
                                <a:lumMod val="50000"/>
                              </a:schemeClr>
                            </a:solidFill>
                            <a:latin typeface="Cambria Math" panose="02040503050406030204" pitchFamily="18" charset="0"/>
                            <a:cs typeface="Times New Roman" panose="02020603050405020304" pitchFamily="18" charset="0"/>
                          </a:rPr>
                        </m:ctrlPr>
                      </m:naryPr>
                      <m:sub>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r>
                          <m:rPr>
                            <m:nor/>
                          </m:rP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 </m:t>
                        </m:r>
                        <m:d>
                          <m:dPr>
                            <m:begChr m:val="{"/>
                            <m:endChr m:val="}"/>
                            <m:ctrlPr>
                              <a:rPr lang="en-US" altLang="zh-CN" sz="2800" i="1">
                                <a:solidFill>
                                  <a:schemeClr val="accent5">
                                    <a:lumMod val="50000"/>
                                  </a:schemeClr>
                                </a:solidFill>
                                <a:latin typeface="Cambria Math" panose="02040503050406030204" pitchFamily="18" charset="0"/>
                                <a:cs typeface="Times New Roman" panose="02020603050405020304" pitchFamily="18" charset="0"/>
                              </a:rPr>
                            </m:ctrlPr>
                          </m:dPr>
                          <m:e>
                            <m:r>
                              <m:rPr>
                                <m:sty m:val="p"/>
                              </m:rPr>
                              <a:rPr lang="en-US" altLang="zh-CN" sz="2800" i="1">
                                <a:solidFill>
                                  <a:schemeClr val="accent5">
                                    <a:lumMod val="50000"/>
                                  </a:schemeClr>
                                </a:solidFill>
                                <a:latin typeface="Cambria Math" panose="02040503050406030204" pitchFamily="18" charset="0"/>
                                <a:cs typeface="Times New Roman" panose="02020603050405020304" pitchFamily="18" charset="0"/>
                              </a:rPr>
                              <m:t>S</m:t>
                            </m:r>
                            <m:r>
                              <a:rPr lang="en-US" altLang="zh-CN" sz="2800" i="1">
                                <a:solidFill>
                                  <a:schemeClr val="accent5">
                                    <a:lumMod val="50000"/>
                                  </a:schemeClr>
                                </a:solidFill>
                                <a:latin typeface="Cambria Math" panose="02040503050406030204" pitchFamily="18" charset="0"/>
                                <a:cs typeface="Times New Roman" panose="02020603050405020304" pitchFamily="18" charset="0"/>
                              </a:rPr>
                              <m:t>, </m:t>
                            </m:r>
                            <m:r>
                              <m:rPr>
                                <m:sty m:val="p"/>
                              </m:rPr>
                              <a:rPr lang="en-US" altLang="zh-CN" sz="2800" i="1">
                                <a:solidFill>
                                  <a:schemeClr val="accent5">
                                    <a:lumMod val="50000"/>
                                  </a:schemeClr>
                                </a:solidFill>
                                <a:latin typeface="Cambria Math" panose="02040503050406030204" pitchFamily="18" charset="0"/>
                                <a:cs typeface="Times New Roman" panose="02020603050405020304" pitchFamily="18" charset="0"/>
                              </a:rPr>
                              <m:t>T</m:t>
                            </m:r>
                          </m:e>
                        </m:d>
                      </m:sub>
                      <m:sup/>
                      <m:e>
                        <m:nary>
                          <m:naryPr>
                            <m:chr m:val="∑"/>
                            <m:ctrlPr>
                              <a:rPr lang="en-US" sz="2800" i="1">
                                <a:solidFill>
                                  <a:schemeClr val="accent5">
                                    <a:lumMod val="50000"/>
                                  </a:schemeClr>
                                </a:solidFill>
                                <a:latin typeface="Cambria Math" panose="02040503050406030204" pitchFamily="18" charset="0"/>
                                <a:cs typeface="Times New Roman" panose="02020603050405020304" pitchFamily="18" charset="0"/>
                              </a:rPr>
                            </m:ctrlPr>
                          </m:naryPr>
                          <m:sub>
                            <m:r>
                              <m:rPr>
                                <m:brk m:alnAt="23"/>
                              </m:rPr>
                              <a:rPr lang="en-US" sz="2800" i="1">
                                <a:solidFill>
                                  <a:schemeClr val="accent5">
                                    <a:lumMod val="50000"/>
                                  </a:schemeClr>
                                </a:solidFill>
                                <a:latin typeface="Cambria Math" panose="02040503050406030204" pitchFamily="18" charset="0"/>
                                <a:cs typeface="Times New Roman" panose="02020603050405020304" pitchFamily="18" charset="0"/>
                              </a:rPr>
                              <m:t>𝑖</m:t>
                            </m:r>
                            <m:r>
                              <a:rPr lang="en-US" sz="2800" i="1">
                                <a:solidFill>
                                  <a:schemeClr val="accent5">
                                    <a:lumMod val="50000"/>
                                  </a:schemeClr>
                                </a:solidFill>
                                <a:latin typeface="Cambria Math" panose="02040503050406030204" pitchFamily="18" charset="0"/>
                                <a:cs typeface="Times New Roman" panose="02020603050405020304" pitchFamily="18" charset="0"/>
                              </a:rPr>
                              <m:t>=1</m:t>
                            </m:r>
                          </m:sub>
                          <m:sup>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i="1">
                                    <a:solidFill>
                                      <a:schemeClr val="accent5">
                                        <a:lumMod val="50000"/>
                                      </a:schemeClr>
                                    </a:solidFill>
                                    <a:latin typeface="Cambria Math" panose="02040503050406030204" pitchFamily="18" charset="0"/>
                                    <a:cs typeface="Times New Roman" panose="02020603050405020304" pitchFamily="18" charset="0"/>
                                  </a:rPr>
                                  <m:t>𝑀</m:t>
                                </m:r>
                              </m:e>
                              <m:sub>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b>
                            </m:sSub>
                          </m:sup>
                          <m:e>
                            <m:r>
                              <a:rPr lang="en-US" sz="2800" i="1">
                                <a:solidFill>
                                  <a:schemeClr val="accent5">
                                    <a:lumMod val="50000"/>
                                  </a:schemeClr>
                                </a:solidFill>
                                <a:latin typeface="Cambria Math" panose="02040503050406030204" pitchFamily="18" charset="0"/>
                                <a:cs typeface="Times New Roman" panose="02020603050405020304" pitchFamily="18" charset="0"/>
                              </a:rPr>
                              <m:t>||</m:t>
                            </m:r>
                            <m:sSubSup>
                              <m:sSub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SupPr>
                              <m:e>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𝐯</m:t>
                                </m:r>
                              </m:e>
                              <m:sub>
                                <m:r>
                                  <a:rPr lang="en-US" sz="2800" i="1">
                                    <a:solidFill>
                                      <a:schemeClr val="accent5">
                                        <a:lumMod val="50000"/>
                                      </a:schemeClr>
                                    </a:solidFill>
                                    <a:latin typeface="Cambria Math" panose="02040503050406030204" pitchFamily="18" charset="0"/>
                                    <a:cs typeface="Times New Roman" panose="02020603050405020304" pitchFamily="18" charset="0"/>
                                  </a:rPr>
                                  <m:t>𝑖</m:t>
                                </m:r>
                              </m:sub>
                              <m:sup>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p>
                            </m:sSubSup>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𝐜</m:t>
                            </m:r>
                            <m:r>
                              <a:rPr lang="en-US" sz="2800" i="1">
                                <a:solidFill>
                                  <a:schemeClr val="accent5">
                                    <a:lumMod val="50000"/>
                                  </a:schemeClr>
                                </a:solidFill>
                                <a:latin typeface="Cambria Math" panose="02040503050406030204" pitchFamily="18" charset="0"/>
                                <a:cs typeface="Times New Roman" panose="02020603050405020304" pitchFamily="18" charset="0"/>
                              </a:rPr>
                              <m:t> </m:t>
                            </m:r>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i="1">
                                    <a:solidFill>
                                      <a:schemeClr val="accent5">
                                        <a:lumMod val="50000"/>
                                      </a:schemeClr>
                                    </a:solidFill>
                                    <a:latin typeface="Cambria Math" panose="02040503050406030204" pitchFamily="18" charset="0"/>
                                    <a:cs typeface="Times New Roman" panose="02020603050405020304" pitchFamily="18" charset="0"/>
                                  </a:rPr>
                                  <m:t>||</m:t>
                                </m:r>
                              </m:e>
                              <m:sup>
                                <m:r>
                                  <a:rPr lang="en-US" sz="2800" i="1">
                                    <a:solidFill>
                                      <a:schemeClr val="accent5">
                                        <a:lumMod val="50000"/>
                                      </a:schemeClr>
                                    </a:solidFill>
                                    <a:latin typeface="Cambria Math" panose="02040503050406030204" pitchFamily="18" charset="0"/>
                                    <a:cs typeface="Times New Roman" panose="02020603050405020304" pitchFamily="18" charset="0"/>
                                  </a:rPr>
                                  <m:t>2</m:t>
                                </m:r>
                              </m:sup>
                            </m:sSup>
                          </m:e>
                        </m:nary>
                      </m:e>
                    </m:nary>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a:t>
                </a:r>
              </a:p>
              <a:p>
                <a:pPr marL="457200" indent="-457200">
                  <a:buClr>
                    <a:schemeClr val="bg1"/>
                  </a:buClr>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r>
                          <a:rPr lang="en-US" sz="2800">
                            <a:solidFill>
                              <a:schemeClr val="accent5">
                                <a:lumMod val="50000"/>
                              </a:schemeClr>
                            </a:solidFill>
                            <a:latin typeface="Cambria Math" panose="02040503050406030204" pitchFamily="18" charset="0"/>
                            <a:cs typeface="Times New Roman" panose="02020603050405020304" pitchFamily="18" charset="0"/>
                          </a:rPr>
                          <m:t>𝑀</m:t>
                        </m:r>
                      </m:e>
                      <m:sub>
                        <m:r>
                          <m:rPr>
                            <m:sty m:val="p"/>
                          </m:rPr>
                          <a:rPr lang="en-US" sz="2800">
                            <a:solidFill>
                              <a:schemeClr val="accent5">
                                <a:lumMod val="50000"/>
                              </a:schemeClr>
                            </a:solidFill>
                            <a:latin typeface="Cambria Math" panose="02040503050406030204" pitchFamily="18" charset="0"/>
                            <a:cs typeface="Times New Roman" panose="02020603050405020304" pitchFamily="18" charset="0"/>
                          </a:rPr>
                          <m:t>ϵ</m:t>
                        </m:r>
                      </m:sub>
                    </m:sSub>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is the number of samples from the specific domain.</a:t>
                </a: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spcBef>
                    <a:spcPct val="20000"/>
                  </a:spcBef>
                  <a:buFont typeface="Arial" panose="020B0604020202020204" pitchFamily="34" charset="0"/>
                  <a:buChar char="•"/>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a:spcBef>
                    <a:spcPct val="20000"/>
                  </a:spcBef>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With the adversarial training objective function,</a:t>
                </a:r>
              </a:p>
              <a:p>
                <a:pPr marL="0" lvl="1" algn="ctr">
                  <a:lnSpc>
                    <a:spcPct val="150000"/>
                  </a:lnSpc>
                  <a:spcBef>
                    <a:spcPct val="20000"/>
                  </a:spcBef>
                </a:pPr>
                <a14:m>
                  <m:oMath xmlns:m="http://schemas.openxmlformats.org/officeDocument/2006/math">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ℒ</m:t>
                        </m:r>
                      </m:e>
                      <m:sub>
                        <m:r>
                          <a:rPr lang="en-US" sz="2400" i="1">
                            <a:solidFill>
                              <a:schemeClr val="accent5">
                                <a:lumMod val="50000"/>
                              </a:schemeClr>
                            </a:solidFill>
                            <a:latin typeface="Cambria Math" panose="02040503050406030204" pitchFamily="18" charset="0"/>
                            <a:cs typeface="Times New Roman" panose="02020603050405020304" pitchFamily="18" charset="0"/>
                          </a:rPr>
                          <m:t>𝑎𝑑𝑣</m:t>
                        </m:r>
                      </m:sub>
                    </m:sSub>
                    <m:r>
                      <a:rPr lang="en-US" sz="2400" i="1">
                        <a:solidFill>
                          <a:schemeClr val="accent5">
                            <a:lumMod val="50000"/>
                          </a:schemeClr>
                        </a:solidFill>
                        <a:latin typeface="Cambria Math" panose="02040503050406030204" pitchFamily="18" charset="0"/>
                        <a:cs typeface="Times New Roman" panose="02020603050405020304" pitchFamily="18" charset="0"/>
                      </a:rPr>
                      <m:t>= </m:t>
                    </m:r>
                    <m:func>
                      <m:funcPr>
                        <m:ctrlPr>
                          <a:rPr lang="en-US" sz="2400" i="1">
                            <a:solidFill>
                              <a:schemeClr val="accent5">
                                <a:lumMod val="50000"/>
                              </a:schemeClr>
                            </a:solidFill>
                            <a:latin typeface="Cambria Math" panose="02040503050406030204" pitchFamily="18" charset="0"/>
                            <a:cs typeface="Times New Roman" panose="02020603050405020304" pitchFamily="18" charset="0"/>
                          </a:rPr>
                        </m:ctrlPr>
                      </m:funcPr>
                      <m:fName>
                        <m:limLow>
                          <m:limLowPr>
                            <m:ctrlPr>
                              <a:rPr lang="en-US" sz="2400" i="1">
                                <a:solidFill>
                                  <a:schemeClr val="accent5">
                                    <a:lumMod val="50000"/>
                                  </a:schemeClr>
                                </a:solidFill>
                                <a:latin typeface="Cambria Math" panose="02040503050406030204" pitchFamily="18" charset="0"/>
                                <a:cs typeface="Times New Roman" panose="02020603050405020304" pitchFamily="18" charset="0"/>
                              </a:rPr>
                            </m:ctrlPr>
                          </m:limLowPr>
                          <m:e>
                            <m:r>
                              <m:rPr>
                                <m:sty m:val="p"/>
                              </m:rPr>
                              <a:rPr lang="en-US" sz="2400" i="1">
                                <a:solidFill>
                                  <a:schemeClr val="accent5">
                                    <a:lumMod val="50000"/>
                                  </a:schemeClr>
                                </a:solidFill>
                                <a:latin typeface="Cambria Math" panose="02040503050406030204" pitchFamily="18" charset="0"/>
                                <a:cs typeface="Times New Roman" panose="02020603050405020304" pitchFamily="18" charset="0"/>
                              </a:rPr>
                              <m:t>min</m:t>
                            </m:r>
                          </m:e>
                          <m:lim>
                            <m:r>
                              <a:rPr lang="en-US" sz="2400" i="1">
                                <a:solidFill>
                                  <a:schemeClr val="accent5">
                                    <a:lumMod val="50000"/>
                                  </a:schemeClr>
                                </a:solidFill>
                                <a:latin typeface="Cambria Math" panose="02040503050406030204" pitchFamily="18" charset="0"/>
                                <a:cs typeface="Times New Roman" panose="02020603050405020304" pitchFamily="18" charset="0"/>
                              </a:rPr>
                              <m:t>𝐺</m:t>
                            </m:r>
                          </m:lim>
                        </m:limLow>
                      </m:fName>
                      <m:e>
                        <m:func>
                          <m:funcPr>
                            <m:ctrlPr>
                              <a:rPr lang="en-US" sz="2400" i="1">
                                <a:solidFill>
                                  <a:schemeClr val="accent5">
                                    <a:lumMod val="50000"/>
                                  </a:schemeClr>
                                </a:solidFill>
                                <a:latin typeface="Cambria Math" panose="02040503050406030204" pitchFamily="18" charset="0"/>
                                <a:cs typeface="Times New Roman" panose="02020603050405020304" pitchFamily="18" charset="0"/>
                              </a:rPr>
                            </m:ctrlPr>
                          </m:funcPr>
                          <m:fName>
                            <m:limLow>
                              <m:limLowPr>
                                <m:ctrlPr>
                                  <a:rPr lang="en-US" sz="2400" i="1">
                                    <a:solidFill>
                                      <a:schemeClr val="accent5">
                                        <a:lumMod val="50000"/>
                                      </a:schemeClr>
                                    </a:solidFill>
                                    <a:latin typeface="Cambria Math" panose="02040503050406030204" pitchFamily="18" charset="0"/>
                                    <a:cs typeface="Times New Roman" panose="02020603050405020304" pitchFamily="18" charset="0"/>
                                  </a:rPr>
                                </m:ctrlPr>
                              </m:limLowPr>
                              <m:e>
                                <m:r>
                                  <m:rPr>
                                    <m:sty m:val="p"/>
                                  </m:rPr>
                                  <a:rPr lang="en-US" sz="2400" i="1">
                                    <a:solidFill>
                                      <a:schemeClr val="accent5">
                                        <a:lumMod val="50000"/>
                                      </a:schemeClr>
                                    </a:solidFill>
                                    <a:latin typeface="Cambria Math" panose="02040503050406030204" pitchFamily="18" charset="0"/>
                                    <a:cs typeface="Times New Roman" panose="02020603050405020304" pitchFamily="18" charset="0"/>
                                  </a:rPr>
                                  <m:t>max</m:t>
                                </m:r>
                              </m:e>
                              <m:lim>
                                <m:r>
                                  <a:rPr lang="en-US" sz="2400" i="1">
                                    <a:solidFill>
                                      <a:schemeClr val="accent5">
                                        <a:lumMod val="50000"/>
                                      </a:schemeClr>
                                    </a:solidFill>
                                    <a:latin typeface="Cambria Math" panose="02040503050406030204" pitchFamily="18" charset="0"/>
                                    <a:cs typeface="Times New Roman" panose="02020603050405020304" pitchFamily="18" charset="0"/>
                                  </a:rPr>
                                  <m:t>𝐷</m:t>
                                </m:r>
                              </m:lim>
                            </m:limLow>
                          </m:fName>
                          <m:e>
                            <m:r>
                              <a:rPr lang="en-US" sz="2400" i="1">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𝔼</m:t>
                                </m:r>
                              </m:e>
                              <m:sub>
                                <m:sSup>
                                  <m:sSup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pPr>
                                  <m:e>
                                    <m:r>
                                      <a:rPr lang="en-US" sz="2400" i="1">
                                        <a:solidFill>
                                          <a:schemeClr val="accent5">
                                            <a:lumMod val="50000"/>
                                          </a:schemeClr>
                                        </a:solidFill>
                                        <a:latin typeface="Cambria Math" panose="02040503050406030204" pitchFamily="18" charset="0"/>
                                        <a:cs typeface="Times New Roman" panose="02020603050405020304" pitchFamily="18" charset="0"/>
                                      </a:rPr>
                                      <m:t>𝜒</m:t>
                                    </m:r>
                                  </m:e>
                                  <m:sup>
                                    <m:r>
                                      <a:rPr lang="en-US" sz="2400" i="1">
                                        <a:solidFill>
                                          <a:schemeClr val="accent5">
                                            <a:lumMod val="50000"/>
                                          </a:schemeClr>
                                        </a:solidFill>
                                        <a:latin typeface="Cambria Math" panose="02040503050406030204" pitchFamily="18" charset="0"/>
                                        <a:cs typeface="Times New Roman" panose="02020603050405020304" pitchFamily="18" charset="0"/>
                                      </a:rPr>
                                      <m:t>𝑠</m:t>
                                    </m:r>
                                  </m:sup>
                                </m:sSup>
                                <m:r>
                                  <a:rPr lang="en-US" sz="2400" i="1">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𝑃</m:t>
                                    </m:r>
                                  </m:e>
                                  <m:sub>
                                    <m:r>
                                      <a:rPr lang="en-US" sz="2400" i="1">
                                        <a:solidFill>
                                          <a:schemeClr val="accent5">
                                            <a:lumMod val="50000"/>
                                          </a:schemeClr>
                                        </a:solidFill>
                                        <a:latin typeface="Cambria Math" panose="02040503050406030204" pitchFamily="18" charset="0"/>
                                        <a:cs typeface="Times New Roman" panose="02020603050405020304" pitchFamily="18" charset="0"/>
                                      </a:rPr>
                                      <m:t>𝑠𝑜𝑢𝑟𝑐𝑒</m:t>
                                    </m:r>
                                  </m:sub>
                                </m:sSub>
                              </m:sub>
                            </m:sSub>
                            <m:d>
                              <m:dPr>
                                <m:begChr m:val="["/>
                                <m:endChr m:val="]"/>
                                <m:ctrlPr>
                                  <a:rPr lang="en-US" sz="2400" i="1">
                                    <a:solidFill>
                                      <a:schemeClr val="accent5">
                                        <a:lumMod val="50000"/>
                                      </a:schemeClr>
                                    </a:solidFill>
                                    <a:latin typeface="Cambria Math" panose="02040503050406030204" pitchFamily="18" charset="0"/>
                                    <a:cs typeface="Times New Roman" panose="02020603050405020304" pitchFamily="18" charset="0"/>
                                  </a:rPr>
                                </m:ctrlPr>
                              </m:dPr>
                              <m:e>
                                <m:func>
                                  <m:funcPr>
                                    <m:ctrlPr>
                                      <a:rPr lang="en-US" sz="2400" i="1">
                                        <a:solidFill>
                                          <a:schemeClr val="accent5">
                                            <a:lumMod val="50000"/>
                                          </a:schemeClr>
                                        </a:solidFill>
                                        <a:latin typeface="Cambria Math" panose="02040503050406030204" pitchFamily="18" charset="0"/>
                                        <a:cs typeface="Times New Roman" panose="02020603050405020304" pitchFamily="18" charset="0"/>
                                      </a:rPr>
                                    </m:ctrlPr>
                                  </m:funcPr>
                                  <m:fName>
                                    <m:r>
                                      <m:rPr>
                                        <m:sty m:val="p"/>
                                      </m:rPr>
                                      <a:rPr lang="en-US" sz="2400" i="1">
                                        <a:solidFill>
                                          <a:schemeClr val="accent5">
                                            <a:lumMod val="50000"/>
                                          </a:schemeClr>
                                        </a:solidFill>
                                        <a:latin typeface="Cambria Math" panose="02040503050406030204" pitchFamily="18" charset="0"/>
                                        <a:cs typeface="Times New Roman" panose="02020603050405020304" pitchFamily="18" charset="0"/>
                                      </a:rPr>
                                      <m:t>log</m:t>
                                    </m:r>
                                  </m:fName>
                                  <m:e>
                                    <m:r>
                                      <a:rPr lang="en-US" sz="2400" i="1">
                                        <a:solidFill>
                                          <a:schemeClr val="accent5">
                                            <a:lumMod val="50000"/>
                                          </a:schemeClr>
                                        </a:solidFill>
                                        <a:latin typeface="Cambria Math" panose="02040503050406030204" pitchFamily="18" charset="0"/>
                                        <a:cs typeface="Times New Roman" panose="02020603050405020304" pitchFamily="18" charset="0"/>
                                      </a:rPr>
                                      <m:t>𝐷</m:t>
                                    </m:r>
                                    <m:r>
                                      <a:rPr lang="en-US" sz="2400" i="1">
                                        <a:solidFill>
                                          <a:schemeClr val="accent5">
                                            <a:lumMod val="50000"/>
                                          </a:schemeClr>
                                        </a:solidFill>
                                        <a:latin typeface="Cambria Math" panose="02040503050406030204" pitchFamily="18" charset="0"/>
                                        <a:cs typeface="Times New Roman" panose="02020603050405020304" pitchFamily="18" charset="0"/>
                                      </a:rPr>
                                      <m:t>(</m:t>
                                    </m:r>
                                    <m:r>
                                      <a:rPr lang="en-US" sz="2400" i="1">
                                        <a:solidFill>
                                          <a:schemeClr val="accent5">
                                            <a:lumMod val="50000"/>
                                          </a:schemeClr>
                                        </a:solidFill>
                                        <a:latin typeface="Cambria Math" panose="02040503050406030204" pitchFamily="18" charset="0"/>
                                        <a:cs typeface="Times New Roman" panose="02020603050405020304" pitchFamily="18" charset="0"/>
                                      </a:rPr>
                                      <m:t>𝐺</m:t>
                                    </m:r>
                                    <m:r>
                                      <a:rPr lang="en-US" sz="2400" i="1">
                                        <a:solidFill>
                                          <a:schemeClr val="accent5">
                                            <a:lumMod val="50000"/>
                                          </a:schemeClr>
                                        </a:solidFill>
                                        <a:latin typeface="Cambria Math" panose="02040503050406030204" pitchFamily="18" charset="0"/>
                                        <a:cs typeface="Times New Roman" panose="02020603050405020304" pitchFamily="18" charset="0"/>
                                      </a:rPr>
                                      <m:t>(</m:t>
                                    </m:r>
                                    <m:sSup>
                                      <m:sSup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pPr>
                                      <m:e>
                                        <m:r>
                                          <a:rPr lang="en-US" sz="2400" i="1">
                                            <a:solidFill>
                                              <a:schemeClr val="accent5">
                                                <a:lumMod val="50000"/>
                                              </a:schemeClr>
                                            </a:solidFill>
                                            <a:latin typeface="Cambria Math" panose="02040503050406030204" pitchFamily="18" charset="0"/>
                                            <a:cs typeface="Times New Roman" panose="02020603050405020304" pitchFamily="18" charset="0"/>
                                          </a:rPr>
                                          <m:t>𝜒</m:t>
                                        </m:r>
                                      </m:e>
                                      <m:sup>
                                        <m:r>
                                          <a:rPr lang="en-US" sz="2400" i="1">
                                            <a:solidFill>
                                              <a:schemeClr val="accent5">
                                                <a:lumMod val="50000"/>
                                              </a:schemeClr>
                                            </a:solidFill>
                                            <a:latin typeface="Cambria Math" panose="02040503050406030204" pitchFamily="18" charset="0"/>
                                            <a:cs typeface="Times New Roman" panose="02020603050405020304" pitchFamily="18" charset="0"/>
                                          </a:rPr>
                                          <m:t>𝑠</m:t>
                                        </m:r>
                                      </m:sup>
                                    </m:sSup>
                                    <m:r>
                                      <a:rPr lang="en-US" sz="2400" i="1">
                                        <a:solidFill>
                                          <a:schemeClr val="accent5">
                                            <a:lumMod val="50000"/>
                                          </a:schemeClr>
                                        </a:solidFill>
                                        <a:latin typeface="Cambria Math" panose="02040503050406030204" pitchFamily="18" charset="0"/>
                                        <a:cs typeface="Times New Roman" panose="02020603050405020304" pitchFamily="18" charset="0"/>
                                      </a:rPr>
                                      <m:t>))</m:t>
                                    </m:r>
                                  </m:e>
                                </m:func>
                              </m:e>
                            </m:d>
                            <m:r>
                              <a:rPr lang="en-US" sz="2400" i="1">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𝔼</m:t>
                                </m:r>
                              </m:e>
                              <m:sub>
                                <m:sSup>
                                  <m:sSup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pPr>
                                  <m:e>
                                    <m:r>
                                      <a:rPr lang="en-US" sz="2400" i="1">
                                        <a:solidFill>
                                          <a:schemeClr val="accent5">
                                            <a:lumMod val="50000"/>
                                          </a:schemeClr>
                                        </a:solidFill>
                                        <a:latin typeface="Cambria Math" panose="02040503050406030204" pitchFamily="18" charset="0"/>
                                        <a:cs typeface="Times New Roman" panose="02020603050405020304" pitchFamily="18" charset="0"/>
                                      </a:rPr>
                                      <m:t>𝜒</m:t>
                                    </m:r>
                                  </m:e>
                                  <m:sup>
                                    <m:r>
                                      <a:rPr lang="en-US" sz="2400" i="1">
                                        <a:solidFill>
                                          <a:schemeClr val="accent5">
                                            <a:lumMod val="50000"/>
                                          </a:schemeClr>
                                        </a:solidFill>
                                        <a:latin typeface="Cambria Math" panose="02040503050406030204" pitchFamily="18" charset="0"/>
                                        <a:cs typeface="Times New Roman" panose="02020603050405020304" pitchFamily="18" charset="0"/>
                                      </a:rPr>
                                      <m:t>𝑇</m:t>
                                    </m:r>
                                  </m:sup>
                                </m:sSup>
                                <m:r>
                                  <a:rPr lang="en-US" sz="2400" i="1">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𝑃</m:t>
                                    </m:r>
                                  </m:e>
                                  <m:sub>
                                    <m:r>
                                      <a:rPr lang="en-US" sz="2400" i="1">
                                        <a:solidFill>
                                          <a:schemeClr val="accent5">
                                            <a:lumMod val="50000"/>
                                          </a:schemeClr>
                                        </a:solidFill>
                                        <a:latin typeface="Cambria Math" panose="02040503050406030204" pitchFamily="18" charset="0"/>
                                        <a:cs typeface="Times New Roman" panose="02020603050405020304" pitchFamily="18" charset="0"/>
                                      </a:rPr>
                                      <m:t>𝑡𝑎𝑟𝑔𝑒𝑡</m:t>
                                    </m:r>
                                  </m:sub>
                                </m:sSub>
                              </m:sub>
                            </m:sSub>
                            <m:d>
                              <m:dPr>
                                <m:begChr m:val="["/>
                                <m:endChr m:val="]"/>
                                <m:ctrlPr>
                                  <a:rPr lang="en-US" sz="2400" i="1">
                                    <a:solidFill>
                                      <a:schemeClr val="accent5">
                                        <a:lumMod val="50000"/>
                                      </a:schemeClr>
                                    </a:solidFill>
                                    <a:latin typeface="Cambria Math" panose="02040503050406030204" pitchFamily="18" charset="0"/>
                                    <a:cs typeface="Times New Roman" panose="02020603050405020304" pitchFamily="18" charset="0"/>
                                  </a:rPr>
                                </m:ctrlPr>
                              </m:dPr>
                              <m:e>
                                <m:func>
                                  <m:funcPr>
                                    <m:ctrlPr>
                                      <a:rPr lang="en-US" sz="2400" i="1">
                                        <a:solidFill>
                                          <a:schemeClr val="accent5">
                                            <a:lumMod val="50000"/>
                                          </a:schemeClr>
                                        </a:solidFill>
                                        <a:latin typeface="Cambria Math" panose="02040503050406030204" pitchFamily="18" charset="0"/>
                                        <a:cs typeface="Times New Roman" panose="02020603050405020304" pitchFamily="18" charset="0"/>
                                      </a:rPr>
                                    </m:ctrlPr>
                                  </m:funcPr>
                                  <m:fName>
                                    <m:r>
                                      <m:rPr>
                                        <m:sty m:val="p"/>
                                      </m:rPr>
                                      <a:rPr lang="en-US" sz="2400" i="1">
                                        <a:solidFill>
                                          <a:schemeClr val="accent5">
                                            <a:lumMod val="50000"/>
                                          </a:schemeClr>
                                        </a:solidFill>
                                        <a:latin typeface="Cambria Math" panose="02040503050406030204" pitchFamily="18" charset="0"/>
                                        <a:cs typeface="Times New Roman" panose="02020603050405020304" pitchFamily="18" charset="0"/>
                                      </a:rPr>
                                      <m:t>log</m:t>
                                    </m:r>
                                  </m:fName>
                                  <m:e>
                                    <m:r>
                                      <a:rPr lang="en-US" sz="2400" i="1">
                                        <a:solidFill>
                                          <a:schemeClr val="accent5">
                                            <a:lumMod val="50000"/>
                                          </a:schemeClr>
                                        </a:solidFill>
                                        <a:latin typeface="Cambria Math" panose="02040503050406030204" pitchFamily="18" charset="0"/>
                                        <a:cs typeface="Times New Roman" panose="02020603050405020304" pitchFamily="18" charset="0"/>
                                      </a:rPr>
                                      <m:t>(1−</m:t>
                                    </m:r>
                                    <m:r>
                                      <a:rPr lang="en-US" sz="2400" i="1">
                                        <a:solidFill>
                                          <a:schemeClr val="accent5">
                                            <a:lumMod val="50000"/>
                                          </a:schemeClr>
                                        </a:solidFill>
                                        <a:latin typeface="Cambria Math" panose="02040503050406030204" pitchFamily="18" charset="0"/>
                                        <a:cs typeface="Times New Roman" panose="02020603050405020304" pitchFamily="18" charset="0"/>
                                      </a:rPr>
                                      <m:t>𝐷</m:t>
                                    </m:r>
                                    <m:r>
                                      <a:rPr lang="en-US" sz="2400" i="1">
                                        <a:solidFill>
                                          <a:schemeClr val="accent5">
                                            <a:lumMod val="50000"/>
                                          </a:schemeClr>
                                        </a:solidFill>
                                        <a:latin typeface="Cambria Math" panose="02040503050406030204" pitchFamily="18" charset="0"/>
                                        <a:cs typeface="Times New Roman" panose="02020603050405020304" pitchFamily="18" charset="0"/>
                                      </a:rPr>
                                      <m:t>(</m:t>
                                    </m:r>
                                    <m:r>
                                      <a:rPr lang="en-US" sz="2400" i="1">
                                        <a:solidFill>
                                          <a:schemeClr val="accent5">
                                            <a:lumMod val="50000"/>
                                          </a:schemeClr>
                                        </a:solidFill>
                                        <a:latin typeface="Cambria Math" panose="02040503050406030204" pitchFamily="18" charset="0"/>
                                        <a:cs typeface="Times New Roman" panose="02020603050405020304" pitchFamily="18" charset="0"/>
                                      </a:rPr>
                                      <m:t>𝐺</m:t>
                                    </m:r>
                                    <m:r>
                                      <a:rPr lang="en-US" sz="2400" i="1">
                                        <a:solidFill>
                                          <a:schemeClr val="accent5">
                                            <a:lumMod val="50000"/>
                                          </a:schemeClr>
                                        </a:solidFill>
                                        <a:latin typeface="Cambria Math" panose="02040503050406030204" pitchFamily="18" charset="0"/>
                                        <a:cs typeface="Times New Roman" panose="02020603050405020304" pitchFamily="18" charset="0"/>
                                      </a:rPr>
                                      <m:t>(</m:t>
                                    </m:r>
                                    <m:sSup>
                                      <m:sSup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pPr>
                                      <m:e>
                                        <m:r>
                                          <a:rPr lang="en-US" sz="2400" i="1">
                                            <a:solidFill>
                                              <a:schemeClr val="accent5">
                                                <a:lumMod val="50000"/>
                                              </a:schemeClr>
                                            </a:solidFill>
                                            <a:latin typeface="Cambria Math" panose="02040503050406030204" pitchFamily="18" charset="0"/>
                                            <a:cs typeface="Times New Roman" panose="02020603050405020304" pitchFamily="18" charset="0"/>
                                          </a:rPr>
                                          <m:t>𝜒</m:t>
                                        </m:r>
                                      </m:e>
                                      <m:sup>
                                        <m:r>
                                          <a:rPr lang="en-US" sz="2400" i="1">
                                            <a:solidFill>
                                              <a:schemeClr val="accent5">
                                                <a:lumMod val="50000"/>
                                              </a:schemeClr>
                                            </a:solidFill>
                                            <a:latin typeface="Cambria Math" panose="02040503050406030204" pitchFamily="18" charset="0"/>
                                            <a:cs typeface="Times New Roman" panose="02020603050405020304" pitchFamily="18" charset="0"/>
                                          </a:rPr>
                                          <m:t>𝑇</m:t>
                                        </m:r>
                                      </m:sup>
                                    </m:sSup>
                                    <m:r>
                                      <a:rPr lang="en-US" sz="2400" i="1">
                                        <a:solidFill>
                                          <a:schemeClr val="accent5">
                                            <a:lumMod val="50000"/>
                                          </a:schemeClr>
                                        </a:solidFill>
                                        <a:latin typeface="Cambria Math" panose="02040503050406030204" pitchFamily="18" charset="0"/>
                                        <a:cs typeface="Times New Roman" panose="02020603050405020304" pitchFamily="18" charset="0"/>
                                      </a:rPr>
                                      <m:t>))</m:t>
                                    </m:r>
                                  </m:e>
                                </m:func>
                              </m:e>
                            </m:d>
                            <m:r>
                              <a:rPr lang="en-US" sz="2400" i="1">
                                <a:solidFill>
                                  <a:schemeClr val="accent5">
                                    <a:lumMod val="50000"/>
                                  </a:schemeClr>
                                </a:solidFill>
                                <a:latin typeface="Cambria Math" panose="02040503050406030204" pitchFamily="18" charset="0"/>
                                <a:cs typeface="Times New Roman" panose="02020603050405020304" pitchFamily="18" charset="0"/>
                              </a:rPr>
                              <m:t>)</m:t>
                            </m:r>
                          </m:e>
                        </m:func>
                      </m:e>
                    </m:func>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a:t>
                </a:r>
              </a:p>
              <a:p>
                <a:pPr marL="457200" indent="-457200">
                  <a:buClr>
                    <a:schemeClr val="bg1"/>
                  </a:buClr>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our goal is to mix the distributions of source and target log sequences.</a:t>
                </a:r>
              </a:p>
              <a:p>
                <a:pPr marL="457200" indent="-4572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Final objective function for LogTAD,</a:t>
                </a:r>
              </a:p>
              <a:p>
                <a:pPr marL="0" indent="0" algn="ctr">
                  <a:lnSpc>
                    <a:spcPct val="150000"/>
                  </a:lnSpc>
                  <a:buNone/>
                </a:pPr>
                <a14:m>
                  <m:oMath xmlns:m="http://schemas.openxmlformats.org/officeDocument/2006/math">
                    <m:r>
                      <a:rPr lang="en-US" sz="2400" i="1">
                        <a:solidFill>
                          <a:schemeClr val="accent5">
                            <a:lumMod val="50000"/>
                          </a:schemeClr>
                        </a:solidFill>
                        <a:latin typeface="Cambria Math" panose="02040503050406030204" pitchFamily="18" charset="0"/>
                        <a:cs typeface="Times New Roman" panose="02020603050405020304" pitchFamily="18" charset="0"/>
                      </a:rPr>
                      <m:t>ℒ</m:t>
                    </m:r>
                    <m:r>
                      <a:rPr lang="en-US" sz="2400" i="1">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ℒ</m:t>
                        </m:r>
                      </m:e>
                      <m:sub>
                        <m:r>
                          <a:rPr lang="en-US" sz="2400" i="1">
                            <a:solidFill>
                              <a:schemeClr val="accent5">
                                <a:lumMod val="50000"/>
                              </a:schemeClr>
                            </a:solidFill>
                            <a:latin typeface="Cambria Math" panose="02040503050406030204" pitchFamily="18" charset="0"/>
                            <a:cs typeface="Times New Roman" panose="02020603050405020304" pitchFamily="18" charset="0"/>
                          </a:rPr>
                          <m:t>𝑒𝑛</m:t>
                        </m:r>
                      </m:sub>
                    </m:sSub>
                    <m:r>
                      <a:rPr lang="en-US" sz="2400" i="1">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2400" i="1">
                            <a:solidFill>
                              <a:schemeClr val="accent5">
                                <a:lumMod val="50000"/>
                              </a:schemeClr>
                            </a:solidFill>
                            <a:latin typeface="Cambria Math" panose="02040503050406030204" pitchFamily="18" charset="0"/>
                            <a:cs typeface="Times New Roman" panose="02020603050405020304" pitchFamily="18" charset="0"/>
                          </a:rPr>
                        </m:ctrlPr>
                      </m:sSubPr>
                      <m:e>
                        <m:r>
                          <a:rPr lang="en-US" sz="2400" i="1">
                            <a:solidFill>
                              <a:schemeClr val="accent5">
                                <a:lumMod val="50000"/>
                              </a:schemeClr>
                            </a:solidFill>
                            <a:latin typeface="Cambria Math" panose="02040503050406030204" pitchFamily="18" charset="0"/>
                            <a:cs typeface="Times New Roman" panose="02020603050405020304" pitchFamily="18" charset="0"/>
                          </a:rPr>
                          <m:t>𝜆</m:t>
                        </m:r>
                        <m:r>
                          <a:rPr lang="en-US" sz="2400" i="1">
                            <a:solidFill>
                              <a:schemeClr val="accent5">
                                <a:lumMod val="50000"/>
                              </a:schemeClr>
                            </a:solidFill>
                            <a:latin typeface="Cambria Math" panose="02040503050406030204" pitchFamily="18" charset="0"/>
                            <a:cs typeface="Times New Roman" panose="02020603050405020304" pitchFamily="18" charset="0"/>
                          </a:rPr>
                          <m:t>ℒ</m:t>
                        </m:r>
                      </m:e>
                      <m:sub>
                        <m:r>
                          <a:rPr lang="en-US" sz="2400" i="1">
                            <a:solidFill>
                              <a:schemeClr val="accent5">
                                <a:lumMod val="50000"/>
                              </a:schemeClr>
                            </a:solidFill>
                            <a:latin typeface="Cambria Math" panose="02040503050406030204" pitchFamily="18" charset="0"/>
                            <a:cs typeface="Times New Roman" panose="02020603050405020304" pitchFamily="18" charset="0"/>
                          </a:rPr>
                          <m:t>𝑎𝑑𝑣</m:t>
                        </m:r>
                      </m:sub>
                    </m:sSub>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a:t>
                </a:r>
              </a:p>
            </p:txBody>
          </p:sp>
        </mc:Choice>
        <mc:Fallback xmlns="">
          <p:sp>
            <p:nvSpPr>
              <p:cNvPr id="64" name="Rectangle 63">
                <a:extLst>
                  <a:ext uri="{FF2B5EF4-FFF2-40B4-BE49-F238E27FC236}">
                    <a16:creationId xmlns:a16="http://schemas.microsoft.com/office/drawing/2014/main" id="{07C2696B-74E8-4B69-A80F-441CCB378A18}"/>
                  </a:ext>
                </a:extLst>
              </p:cNvPr>
              <p:cNvSpPr>
                <a:spLocks noRot="1" noChangeAspect="1" noMove="1" noResize="1" noEditPoints="1" noAdjustHandles="1" noChangeArrowheads="1" noChangeShapeType="1" noTextEdit="1"/>
              </p:cNvSpPr>
              <p:nvPr/>
            </p:nvSpPr>
            <p:spPr>
              <a:xfrm>
                <a:off x="786111" y="21500865"/>
                <a:ext cx="11771511" cy="16010601"/>
              </a:xfrm>
              <a:prstGeom prst="rect">
                <a:avLst/>
              </a:prstGeom>
              <a:blipFill>
                <a:blip r:embed="rId3"/>
                <a:stretch>
                  <a:fillRect l="-2020" b="-114"/>
                </a:stretch>
              </a:blipFill>
            </p:spPr>
            <p:txBody>
              <a:bodyPr/>
              <a:lstStyle/>
              <a:p>
                <a:r>
                  <a:rPr lang="en-US">
                    <a:noFill/>
                  </a:rPr>
                  <a:t> </a:t>
                </a:r>
              </a:p>
            </p:txBody>
          </p:sp>
        </mc:Fallback>
      </mc:AlternateContent>
      <p:cxnSp>
        <p:nvCxnSpPr>
          <p:cNvPr id="72" name="Straight Connector 71">
            <a:extLst>
              <a:ext uri="{FF2B5EF4-FFF2-40B4-BE49-F238E27FC236}">
                <a16:creationId xmlns:a16="http://schemas.microsoft.com/office/drawing/2014/main" id="{7949A0A0-7611-475E-982B-67F8447DFBC7}"/>
              </a:ext>
            </a:extLst>
          </p:cNvPr>
          <p:cNvCxnSpPr>
            <a:cxnSpLocks/>
          </p:cNvCxnSpPr>
          <p:nvPr/>
        </p:nvCxnSpPr>
        <p:spPr>
          <a:xfrm flipV="1">
            <a:off x="7929166" y="28235400"/>
            <a:ext cx="0" cy="61110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665E0A-6697-4C94-B06E-BB20AE71ECE5}"/>
              </a:ext>
            </a:extLst>
          </p:cNvPr>
          <p:cNvCxnSpPr>
            <a:cxnSpLocks/>
          </p:cNvCxnSpPr>
          <p:nvPr/>
        </p:nvCxnSpPr>
        <p:spPr>
          <a:xfrm>
            <a:off x="906838" y="34346488"/>
            <a:ext cx="113662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60DA7D57-EE8D-4FB9-82AC-5D36BA9E1C42}"/>
              </a:ext>
            </a:extLst>
          </p:cNvPr>
          <p:cNvSpPr/>
          <p:nvPr/>
        </p:nvSpPr>
        <p:spPr>
          <a:xfrm>
            <a:off x="13158307" y="20074467"/>
            <a:ext cx="11436076" cy="523220"/>
          </a:xfrm>
          <a:prstGeom prst="rect">
            <a:avLst/>
          </a:prstGeom>
        </p:spPr>
        <p:txBody>
          <a:bodyPr wrap="square">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Log Sequence Visualization</a:t>
            </a:r>
          </a:p>
        </p:txBody>
      </p:sp>
      <p:pic>
        <p:nvPicPr>
          <p:cNvPr id="4" name="Picture 3" descr="Logo&#10;&#10;Description automatically generated">
            <a:extLst>
              <a:ext uri="{FF2B5EF4-FFF2-40B4-BE49-F238E27FC236}">
                <a16:creationId xmlns:a16="http://schemas.microsoft.com/office/drawing/2014/main" id="{42E9C7C2-270C-4214-838A-78DB81D74F14}"/>
              </a:ext>
            </a:extLst>
          </p:cNvPr>
          <p:cNvPicPr>
            <a:picLocks noChangeAspect="1"/>
          </p:cNvPicPr>
          <p:nvPr/>
        </p:nvPicPr>
        <p:blipFill>
          <a:blip r:embed="rId4"/>
          <a:stretch>
            <a:fillRect/>
          </a:stretch>
        </p:blipFill>
        <p:spPr>
          <a:xfrm>
            <a:off x="20427170" y="1944286"/>
            <a:ext cx="4602888" cy="2917165"/>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467171E1-A871-462D-9644-B995C0918B2D}"/>
              </a:ext>
            </a:extLst>
          </p:cNvPr>
          <p:cNvPicPr>
            <a:picLocks noChangeAspect="1"/>
          </p:cNvPicPr>
          <p:nvPr/>
        </p:nvPicPr>
        <p:blipFill>
          <a:blip r:embed="rId5"/>
          <a:stretch>
            <a:fillRect/>
          </a:stretch>
        </p:blipFill>
        <p:spPr>
          <a:xfrm>
            <a:off x="1368234" y="14608219"/>
            <a:ext cx="10272650" cy="3749365"/>
          </a:xfrm>
          <a:prstGeom prst="rect">
            <a:avLst/>
          </a:prstGeom>
        </p:spPr>
      </p:pic>
      <p:sp>
        <p:nvSpPr>
          <p:cNvPr id="78" name="Rectangle 77">
            <a:extLst>
              <a:ext uri="{FF2B5EF4-FFF2-40B4-BE49-F238E27FC236}">
                <a16:creationId xmlns:a16="http://schemas.microsoft.com/office/drawing/2014/main" id="{F51D38AD-ECAF-4C40-9BF9-1E393CD98C76}"/>
              </a:ext>
            </a:extLst>
          </p:cNvPr>
          <p:cNvSpPr/>
          <p:nvPr/>
        </p:nvSpPr>
        <p:spPr>
          <a:xfrm>
            <a:off x="792242" y="26780945"/>
            <a:ext cx="11586017" cy="1384995"/>
          </a:xfrm>
          <a:prstGeom prst="rect">
            <a:avLst/>
          </a:prstGeom>
        </p:spPr>
        <p:txBody>
          <a:bodyPr wrap="square">
            <a:spAutoFit/>
          </a:bodyPr>
          <a:lstStyle/>
          <a:p>
            <a:pPr lvl="0">
              <a:spcBef>
                <a:spcPct val="20000"/>
              </a:spcBef>
            </a:pPr>
            <a:r>
              <a:rPr lang="en-US" sz="4200" b="1" u="sng" dirty="0">
                <a:solidFill>
                  <a:srgbClr val="4472C4">
                    <a:lumMod val="50000"/>
                  </a:srgbClr>
                </a:solidFill>
                <a:cs typeface="Times New Roman" panose="02020603050405020304" pitchFamily="18" charset="0"/>
              </a:rPr>
              <a:t>System-agnostic Representation via Domain Adversarial Training</a:t>
            </a:r>
          </a:p>
        </p:txBody>
      </p:sp>
      <p:pic>
        <p:nvPicPr>
          <p:cNvPr id="79" name="Picture 78" descr="Graphical user interface&#10;&#10;Description automatically generated with medium confidence">
            <a:extLst>
              <a:ext uri="{FF2B5EF4-FFF2-40B4-BE49-F238E27FC236}">
                <a16:creationId xmlns:a16="http://schemas.microsoft.com/office/drawing/2014/main" id="{2382CE2A-6FC1-42C2-A0C1-B98592A9A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7591" y="28440385"/>
            <a:ext cx="3895504" cy="2434691"/>
          </a:xfrm>
          <a:prstGeom prst="rect">
            <a:avLst/>
          </a:prstGeom>
        </p:spPr>
      </p:pic>
      <p:sp>
        <p:nvSpPr>
          <p:cNvPr id="82" name="Arrow: Down 81">
            <a:extLst>
              <a:ext uri="{FF2B5EF4-FFF2-40B4-BE49-F238E27FC236}">
                <a16:creationId xmlns:a16="http://schemas.microsoft.com/office/drawing/2014/main" id="{AC19A91B-0F72-4265-A317-B26D982EDADF}"/>
              </a:ext>
            </a:extLst>
          </p:cNvPr>
          <p:cNvSpPr/>
          <p:nvPr/>
        </p:nvSpPr>
        <p:spPr>
          <a:xfrm>
            <a:off x="10100730" y="31178459"/>
            <a:ext cx="417251" cy="555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descr="A screenshot of a video game&#10;&#10;Description automatically generated with medium confidence">
            <a:extLst>
              <a:ext uri="{FF2B5EF4-FFF2-40B4-BE49-F238E27FC236}">
                <a16:creationId xmlns:a16="http://schemas.microsoft.com/office/drawing/2014/main" id="{B429CCD4-6608-4CE4-86ED-69925F9401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2070" y="31885140"/>
            <a:ext cx="4098429" cy="2281060"/>
          </a:xfrm>
          <a:prstGeom prst="rect">
            <a:avLst/>
          </a:prstGeom>
        </p:spPr>
      </p:pic>
      <p:sp>
        <p:nvSpPr>
          <p:cNvPr id="21" name="TextBox 20">
            <a:extLst>
              <a:ext uri="{FF2B5EF4-FFF2-40B4-BE49-F238E27FC236}">
                <a16:creationId xmlns:a16="http://schemas.microsoft.com/office/drawing/2014/main" id="{6A4984CF-7998-41BA-AB81-7BF9DEE40CD0}"/>
              </a:ext>
            </a:extLst>
          </p:cNvPr>
          <p:cNvSpPr txBox="1"/>
          <p:nvPr/>
        </p:nvSpPr>
        <p:spPr>
          <a:xfrm>
            <a:off x="875921" y="28497009"/>
            <a:ext cx="6878300" cy="5977021"/>
          </a:xfrm>
          <a:prstGeom prst="rect">
            <a:avLst/>
          </a:prstGeom>
          <a:noFill/>
        </p:spPr>
        <p:txBody>
          <a:bodyPr wrap="square" rtlCol="0">
            <a:spAutoFit/>
          </a:bodyPr>
          <a:lstStyle/>
          <a:p>
            <a:pPr marL="457200" indent="-457200">
              <a:spcBef>
                <a:spcPct val="20000"/>
              </a:spcBef>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Although we adopt one shared LSTM model to map log sequences into a hypersphere, the representations of log sequences from different systems can be still located in different regions.</a:t>
            </a:r>
          </a:p>
          <a:p>
            <a:pPr marL="457200" indent="-457200">
              <a:spcBef>
                <a:spcPct val="20000"/>
              </a:spcBef>
              <a:buFont typeface="Arial" panose="020B0604020202020204" pitchFamily="34" charset="0"/>
              <a:buChar char="•"/>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spcBef>
                <a:spcPct val="20000"/>
              </a:spcBef>
              <a:buFont typeface="Arial" panose="020B0604020202020204" pitchFamily="34" charset="0"/>
              <a:buChar char="•"/>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spcBef>
                <a:spcPct val="20000"/>
              </a:spcBef>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Hence, we propose an adversarial training method for cross-system data mapping.</a:t>
            </a:r>
          </a:p>
          <a:p>
            <a:pPr marL="457200" indent="-457200">
              <a:spcBef>
                <a:spcPct val="20000"/>
              </a:spcBef>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In specific, we formulate the adversarial training with a discriminator 𝐷 and a shared LSTM as a generator 𝐺.</a:t>
            </a:r>
          </a:p>
          <a:p>
            <a:endParaRPr lang="en-US" sz="2400" dirty="0">
              <a:latin typeface="Times New Roman" panose="02020603050405020304" pitchFamily="18" charset="0"/>
              <a:cs typeface="Times New Roman" panose="02020603050405020304" pitchFamily="18" charset="0"/>
            </a:endParaRPr>
          </a:p>
        </p:txBody>
      </p:sp>
      <p:sp>
        <p:nvSpPr>
          <p:cNvPr id="84" name="Arrow: Down 83">
            <a:extLst>
              <a:ext uri="{FF2B5EF4-FFF2-40B4-BE49-F238E27FC236}">
                <a16:creationId xmlns:a16="http://schemas.microsoft.com/office/drawing/2014/main" id="{FA5B85B8-9D51-43E5-B86B-F0932D3C2F8F}"/>
              </a:ext>
            </a:extLst>
          </p:cNvPr>
          <p:cNvSpPr/>
          <p:nvPr/>
        </p:nvSpPr>
        <p:spPr>
          <a:xfrm>
            <a:off x="4106445" y="31066985"/>
            <a:ext cx="417251" cy="555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a:extLst>
              <a:ext uri="{FF2B5EF4-FFF2-40B4-BE49-F238E27FC236}">
                <a16:creationId xmlns:a16="http://schemas.microsoft.com/office/drawing/2014/main" id="{DBF9BA23-B452-4F45-B559-491ECC2227D1}"/>
              </a:ext>
            </a:extLst>
          </p:cNvPr>
          <p:cNvCxnSpPr>
            <a:cxnSpLocks/>
          </p:cNvCxnSpPr>
          <p:nvPr/>
        </p:nvCxnSpPr>
        <p:spPr>
          <a:xfrm>
            <a:off x="646918" y="12648486"/>
            <a:ext cx="1182358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87A447D9-D79C-44C4-993B-1EC24326386A}"/>
                  </a:ext>
                </a:extLst>
              </p:cNvPr>
              <p:cNvSpPr/>
              <p:nvPr/>
            </p:nvSpPr>
            <p:spPr>
              <a:xfrm>
                <a:off x="13188427" y="6145801"/>
                <a:ext cx="11771511" cy="3423373"/>
              </a:xfrm>
              <a:prstGeom prst="rect">
                <a:avLst/>
              </a:prstGeom>
            </p:spPr>
            <p:txBody>
              <a:bodyPr wrap="square">
                <a:spAutoFit/>
              </a:bodyPr>
              <a:lstStyle/>
              <a:p>
                <a:pPr>
                  <a:spcBef>
                    <a:spcPct val="20000"/>
                  </a:spcBef>
                </a:pPr>
                <a:r>
                  <a:rPr lang="en-US" sz="4200" b="1" u="sng" dirty="0">
                    <a:solidFill>
                      <a:srgbClr val="4472C4">
                        <a:lumMod val="50000"/>
                      </a:srgbClr>
                    </a:solidFill>
                    <a:cs typeface="Times New Roman" panose="02020603050405020304" pitchFamily="18" charset="0"/>
                  </a:rPr>
                  <a:t>Cross-system Log Anomaly Detection</a:t>
                </a:r>
              </a:p>
              <a:p>
                <a:pPr marL="457200" indent="-4572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For a log sequence </a:t>
                </a:r>
                <a14:m>
                  <m:oMath xmlns:m="http://schemas.openxmlformats.org/officeDocument/2006/math">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a:solidFill>
                              <a:schemeClr val="accent5">
                                <a:lumMod val="50000"/>
                              </a:schemeClr>
                            </a:solidFill>
                            <a:latin typeface="Cambria Math" panose="02040503050406030204" pitchFamily="18" charset="0"/>
                            <a:cs typeface="Times New Roman" panose="02020603050405020304" pitchFamily="18" charset="0"/>
                          </a:rPr>
                          <m:t>𝜒</m:t>
                        </m:r>
                      </m:e>
                      <m:sup>
                        <m:r>
                          <m:rPr>
                            <m:sty m:val="p"/>
                          </m:rPr>
                          <a:rPr lang="en-US" sz="2800">
                            <a:solidFill>
                              <a:schemeClr val="accent5">
                                <a:lumMod val="50000"/>
                              </a:schemeClr>
                            </a:solidFill>
                            <a:latin typeface="Cambria Math" panose="02040503050406030204" pitchFamily="18" charset="0"/>
                            <a:cs typeface="Times New Roman" panose="02020603050405020304" pitchFamily="18" charset="0"/>
                          </a:rPr>
                          <m:t>ϵ</m:t>
                        </m:r>
                      </m:sup>
                    </m:sSup>
                    <m:r>
                      <a:rPr lang="en-US" sz="2800">
                        <a:solidFill>
                          <a:schemeClr val="accent5">
                            <a:lumMod val="50000"/>
                          </a:schemeClr>
                        </a:solidFill>
                        <a:latin typeface="Cambria Math" panose="02040503050406030204" pitchFamily="18" charset="0"/>
                        <a:cs typeface="Times New Roman" panose="02020603050405020304" pitchFamily="18" charset="0"/>
                      </a:rPr>
                      <m:t>,</m:t>
                    </m:r>
                  </m:oMath>
                </a14:m>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b="0" dirty="0"/>
              </a:p>
              <a:p>
                <a:pPr marL="0" indent="0">
                  <a:buNone/>
                </a:pPr>
                <a14:m>
                  <m:oMathPara xmlns:m="http://schemas.openxmlformats.org/officeDocument/2006/math">
                    <m:oMathParaPr>
                      <m:jc m:val="center"/>
                    </m:oMathParaPr>
                    <m:oMath xmlns:m="http://schemas.openxmlformats.org/officeDocument/2006/math">
                      <m:sSub>
                        <m:sSub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bPr>
                        <m:e>
                          <m:acc>
                            <m:accPr>
                              <m:chr m:val="̂"/>
                              <m:ctrlPr>
                                <a:rPr lang="en-US" sz="2800" i="1">
                                  <a:solidFill>
                                    <a:schemeClr val="accent5">
                                      <a:lumMod val="50000"/>
                                    </a:schemeClr>
                                  </a:solidFill>
                                  <a:latin typeface="Cambria Math" panose="02040503050406030204" pitchFamily="18" charset="0"/>
                                  <a:cs typeface="Times New Roman" panose="02020603050405020304" pitchFamily="18" charset="0"/>
                                </a:rPr>
                              </m:ctrlPr>
                            </m:accPr>
                            <m:e>
                              <m:r>
                                <a:rPr lang="en-US" sz="2800" i="1">
                                  <a:solidFill>
                                    <a:schemeClr val="accent5">
                                      <a:lumMod val="50000"/>
                                    </a:schemeClr>
                                  </a:solidFill>
                                  <a:latin typeface="Cambria Math" panose="02040503050406030204" pitchFamily="18" charset="0"/>
                                  <a:cs typeface="Times New Roman" panose="02020603050405020304" pitchFamily="18" charset="0"/>
                                </a:rPr>
                                <m:t>𝑦</m:t>
                              </m:r>
                            </m:e>
                          </m:acc>
                        </m:e>
                        <m:sub>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i="1">
                                  <a:solidFill>
                                    <a:schemeClr val="accent5">
                                      <a:lumMod val="50000"/>
                                    </a:schemeClr>
                                  </a:solidFill>
                                  <a:latin typeface="Cambria Math" panose="02040503050406030204" pitchFamily="18" charset="0"/>
                                  <a:cs typeface="Times New Roman" panose="02020603050405020304" pitchFamily="18" charset="0"/>
                                </a:rPr>
                                <m:t>𝜒</m:t>
                              </m:r>
                            </m:e>
                            <m:sup>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p>
                          </m:sSup>
                        </m:sub>
                      </m:sSub>
                      <m:r>
                        <a:rPr lang="en-US" sz="2800" i="1">
                          <a:solidFill>
                            <a:schemeClr val="accent5">
                              <a:lumMod val="50000"/>
                            </a:schemeClr>
                          </a:solidFill>
                          <a:latin typeface="Cambria Math" panose="02040503050406030204" pitchFamily="18" charset="0"/>
                          <a:cs typeface="Times New Roman" panose="02020603050405020304" pitchFamily="18" charset="0"/>
                        </a:rPr>
                        <m:t>=</m:t>
                      </m:r>
                      <m:d>
                        <m:dPr>
                          <m:begChr m:val="{"/>
                          <m:endChr m:val=""/>
                          <m:ctrlPr>
                            <a:rPr lang="en-US" sz="2800" i="1">
                              <a:solidFill>
                                <a:schemeClr val="accent5">
                                  <a:lumMod val="50000"/>
                                </a:schemeClr>
                              </a:solidFill>
                              <a:latin typeface="Cambria Math" panose="02040503050406030204" pitchFamily="18" charset="0"/>
                              <a:cs typeface="Times New Roman" panose="02020603050405020304" pitchFamily="18" charset="0"/>
                            </a:rPr>
                          </m:ctrlPr>
                        </m:dPr>
                        <m:e>
                          <m:eqArr>
                            <m:eqArrPr>
                              <m:ctrlPr>
                                <a:rPr lang="en-US" sz="2800" i="1">
                                  <a:solidFill>
                                    <a:schemeClr val="accent5">
                                      <a:lumMod val="50000"/>
                                    </a:schemeClr>
                                  </a:solidFill>
                                  <a:latin typeface="Cambria Math" panose="02040503050406030204" pitchFamily="18" charset="0"/>
                                  <a:cs typeface="Times New Roman" panose="02020603050405020304" pitchFamily="18" charset="0"/>
                                </a:rPr>
                              </m:ctrlPr>
                            </m:eqArrPr>
                            <m:e>
                              <m:r>
                                <a:rPr lang="en-US" sz="2800" i="1">
                                  <a:solidFill>
                                    <a:schemeClr val="accent5">
                                      <a:lumMod val="50000"/>
                                    </a:schemeClr>
                                  </a:solidFill>
                                  <a:latin typeface="Cambria Math" panose="02040503050406030204" pitchFamily="18" charset="0"/>
                                  <a:cs typeface="Times New Roman" panose="02020603050405020304" pitchFamily="18" charset="0"/>
                                </a:rPr>
                                <m:t>𝑎𝑛𝑜𝑚𝑎𝑙𝑜𝑢𝑠</m:t>
                              </m:r>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𝑖𝑓</m:t>
                              </m:r>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𝐺</m:t>
                              </m:r>
                              <m:d>
                                <m:dPr>
                                  <m:ctrlPr>
                                    <a:rPr lang="en-US" sz="2800" i="1">
                                      <a:solidFill>
                                        <a:schemeClr val="accent5">
                                          <a:lumMod val="50000"/>
                                        </a:schemeClr>
                                      </a:solidFill>
                                      <a:latin typeface="Cambria Math" panose="02040503050406030204" pitchFamily="18" charset="0"/>
                                      <a:cs typeface="Times New Roman" panose="02020603050405020304" pitchFamily="18" charset="0"/>
                                    </a:rPr>
                                  </m:ctrlPr>
                                </m:dPr>
                                <m:e>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i="1">
                                          <a:solidFill>
                                            <a:schemeClr val="accent5">
                                              <a:lumMod val="50000"/>
                                            </a:schemeClr>
                                          </a:solidFill>
                                          <a:latin typeface="Cambria Math" panose="02040503050406030204" pitchFamily="18" charset="0"/>
                                          <a:cs typeface="Times New Roman" panose="02020603050405020304" pitchFamily="18" charset="0"/>
                                        </a:rPr>
                                        <m:t>𝜒</m:t>
                                      </m:r>
                                    </m:e>
                                    <m:sup>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p>
                                  </m:sSup>
                                </m:e>
                              </m:d>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𝐜</m:t>
                              </m:r>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i="1">
                                      <a:solidFill>
                                        <a:schemeClr val="accent5">
                                          <a:lumMod val="50000"/>
                                        </a:schemeClr>
                                      </a:solidFill>
                                      <a:latin typeface="Cambria Math" panose="02040503050406030204" pitchFamily="18" charset="0"/>
                                      <a:cs typeface="Times New Roman" panose="02020603050405020304" pitchFamily="18" charset="0"/>
                                    </a:rPr>
                                    <m:t>||</m:t>
                                  </m:r>
                                </m:e>
                                <m:sup>
                                  <m:r>
                                    <a:rPr lang="en-US" sz="2800" i="1">
                                      <a:solidFill>
                                        <a:schemeClr val="accent5">
                                          <a:lumMod val="50000"/>
                                        </a:schemeClr>
                                      </a:solidFill>
                                      <a:latin typeface="Cambria Math" panose="02040503050406030204" pitchFamily="18" charset="0"/>
                                      <a:cs typeface="Times New Roman" panose="02020603050405020304" pitchFamily="18" charset="0"/>
                                    </a:rPr>
                                    <m:t>2</m:t>
                                  </m:r>
                                </m:sup>
                              </m:sSup>
                              <m:r>
                                <a:rPr lang="en-US" sz="2800" i="1">
                                  <a:solidFill>
                                    <a:schemeClr val="accent5">
                                      <a:lumMod val="50000"/>
                                    </a:schemeClr>
                                  </a:solidFill>
                                  <a:latin typeface="Cambria Math" panose="02040503050406030204" pitchFamily="18" charset="0"/>
                                  <a:cs typeface="Times New Roman" panose="02020603050405020304" pitchFamily="18" charset="0"/>
                                </a:rPr>
                                <m:t>&gt; </m:t>
                              </m:r>
                              <m:sSup>
                                <m:sSupPr>
                                  <m:ctrlPr>
                                    <a:rPr lang="en-US" sz="2800" i="1">
                                      <a:solidFill>
                                        <a:schemeClr val="accent5">
                                          <a:lumMod val="50000"/>
                                        </a:schemeClr>
                                      </a:solidFill>
                                      <a:latin typeface="Cambria Math" panose="02040503050406030204" pitchFamily="18" charset="0"/>
                                      <a:cs typeface="Times New Roman" panose="02020603050405020304" pitchFamily="18" charset="0"/>
                                    </a:rPr>
                                  </m:ctrlPr>
                                </m:sSupPr>
                                <m:e>
                                  <m:r>
                                    <a:rPr lang="en-US" sz="2800" i="1">
                                      <a:solidFill>
                                        <a:schemeClr val="accent5">
                                          <a:lumMod val="50000"/>
                                        </a:schemeClr>
                                      </a:solidFill>
                                      <a:latin typeface="Cambria Math" panose="02040503050406030204" pitchFamily="18" charset="0"/>
                                      <a:cs typeface="Times New Roman" panose="02020603050405020304" pitchFamily="18" charset="0"/>
                                    </a:rPr>
                                    <m:t>𝛾</m:t>
                                  </m:r>
                                </m:e>
                                <m:sup>
                                  <m:r>
                                    <m:rPr>
                                      <m:sty m:val="p"/>
                                    </m:rPr>
                                    <a:rPr lang="en-US" sz="2800" i="1">
                                      <a:solidFill>
                                        <a:schemeClr val="accent5">
                                          <a:lumMod val="50000"/>
                                        </a:schemeClr>
                                      </a:solidFill>
                                      <a:latin typeface="Cambria Math" panose="02040503050406030204" pitchFamily="18" charset="0"/>
                                      <a:cs typeface="Times New Roman" panose="02020603050405020304" pitchFamily="18" charset="0"/>
                                    </a:rPr>
                                    <m:t>ϵ</m:t>
                                  </m:r>
                                </m:sup>
                              </m:sSup>
                            </m:e>
                            <m:e>
                              <m:r>
                                <a:rPr lang="en-US" sz="2800" i="1">
                                  <a:solidFill>
                                    <a:schemeClr val="accent5">
                                      <a:lumMod val="50000"/>
                                    </a:schemeClr>
                                  </a:solidFill>
                                  <a:latin typeface="Cambria Math" panose="02040503050406030204" pitchFamily="18" charset="0"/>
                                  <a:cs typeface="Times New Roman" panose="02020603050405020304" pitchFamily="18" charset="0"/>
                                </a:rPr>
                                <m:t>𝑛𝑜𝑟𝑚𝑎𝑙</m:t>
                              </m:r>
                              <m:r>
                                <a:rPr lang="en-US" sz="2800" i="1">
                                  <a:solidFill>
                                    <a:schemeClr val="accent5">
                                      <a:lumMod val="50000"/>
                                    </a:schemeClr>
                                  </a:solidFill>
                                  <a:latin typeface="Cambria Math" panose="02040503050406030204" pitchFamily="18" charset="0"/>
                                  <a:cs typeface="Times New Roman" panose="02020603050405020304" pitchFamily="18" charset="0"/>
                                </a:rPr>
                                <m:t>,        </m:t>
                              </m:r>
                              <m:r>
                                <a:rPr lang="en-US" sz="2800" i="1">
                                  <a:solidFill>
                                    <a:schemeClr val="accent5">
                                      <a:lumMod val="50000"/>
                                    </a:schemeClr>
                                  </a:solidFill>
                                  <a:latin typeface="Cambria Math" panose="02040503050406030204" pitchFamily="18" charset="0"/>
                                  <a:cs typeface="Times New Roman" panose="02020603050405020304" pitchFamily="18" charset="0"/>
                                </a:rPr>
                                <m:t>𝑒𝑙𝑠𝑒</m:t>
                              </m:r>
                              <m:r>
                                <a:rPr lang="en-US" sz="2800" i="1">
                                  <a:solidFill>
                                    <a:schemeClr val="accent5">
                                      <a:lumMod val="50000"/>
                                    </a:schemeClr>
                                  </a:solidFill>
                                  <a:latin typeface="Cambria Math" panose="02040503050406030204" pitchFamily="18" charset="0"/>
                                  <a:cs typeface="Times New Roman" panose="02020603050405020304" pitchFamily="18" charset="0"/>
                                </a:rPr>
                                <m:t>                                 </m:t>
                              </m:r>
                            </m:e>
                          </m:eqArr>
                        </m:e>
                      </m:d>
                    </m:oMath>
                  </m:oMathPara>
                </a14:m>
                <a:endParaRPr lang="en-US" sz="2800" i="1" dirty="0">
                  <a:solidFill>
                    <a:schemeClr val="accent5">
                      <a:lumMod val="50000"/>
                    </a:schemeClr>
                  </a:solidFill>
                  <a:latin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buClr>
                    <a:schemeClr val="bg1"/>
                  </a:buClr>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n-US" sz="2800">
                        <a:solidFill>
                          <a:schemeClr val="accent5">
                            <a:lumMod val="50000"/>
                          </a:schemeClr>
                        </a:solidFill>
                        <a:latin typeface="Cambria Math" panose="02040503050406030204" pitchFamily="18" charset="0"/>
                      </a:rPr>
                      <m:t>ϵ</m:t>
                    </m:r>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2800">
                        <a:solidFill>
                          <a:schemeClr val="accent5">
                            <a:lumMod val="50000"/>
                          </a:schemeClr>
                        </a:solidFill>
                        <a:latin typeface="Cambria Math" panose="02040503050406030204" pitchFamily="18" charset="0"/>
                      </a:rPr>
                      <m:t>∈ </m:t>
                    </m:r>
                    <m:d>
                      <m:dPr>
                        <m:begChr m:val="{"/>
                        <m:endChr m:val="}"/>
                        <m:ctrlPr>
                          <a:rPr lang="en-US" altLang="zh-CN" sz="2800" i="1">
                            <a:solidFill>
                              <a:schemeClr val="accent5">
                                <a:lumMod val="50000"/>
                              </a:schemeClr>
                            </a:solidFill>
                            <a:latin typeface="Cambria Math" panose="02040503050406030204" pitchFamily="18" charset="0"/>
                          </a:rPr>
                        </m:ctrlPr>
                      </m:dPr>
                      <m:e>
                        <m:r>
                          <m:rPr>
                            <m:sty m:val="p"/>
                          </m:rPr>
                          <a:rPr lang="en-US" altLang="zh-CN" sz="2800">
                            <a:solidFill>
                              <a:schemeClr val="accent5">
                                <a:lumMod val="50000"/>
                              </a:schemeClr>
                            </a:solidFill>
                            <a:latin typeface="Cambria Math" panose="02040503050406030204" pitchFamily="18" charset="0"/>
                          </a:rPr>
                          <m:t>S</m:t>
                        </m:r>
                        <m:r>
                          <a:rPr lang="en-US" altLang="zh-CN" sz="2800">
                            <a:solidFill>
                              <a:schemeClr val="accent5">
                                <a:lumMod val="50000"/>
                              </a:schemeClr>
                            </a:solidFill>
                            <a:latin typeface="Cambria Math" panose="02040503050406030204" pitchFamily="18" charset="0"/>
                          </a:rPr>
                          <m:t>, </m:t>
                        </m:r>
                        <m:r>
                          <m:rPr>
                            <m:sty m:val="p"/>
                          </m:rPr>
                          <a:rPr lang="en-US" altLang="zh-CN" sz="2800">
                            <a:solidFill>
                              <a:schemeClr val="accent5">
                                <a:lumMod val="50000"/>
                              </a:schemeClr>
                            </a:solidFill>
                            <a:latin typeface="Cambria Math" panose="02040503050406030204" pitchFamily="18" charset="0"/>
                          </a:rPr>
                          <m:t>T</m:t>
                        </m:r>
                      </m:e>
                    </m:d>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2800" i="1">
                            <a:solidFill>
                              <a:schemeClr val="accent5">
                                <a:lumMod val="50000"/>
                              </a:schemeClr>
                            </a:solidFill>
                            <a:latin typeface="Cambria Math" panose="02040503050406030204" pitchFamily="18" charset="0"/>
                          </a:rPr>
                        </m:ctrlPr>
                      </m:sSupPr>
                      <m:e>
                        <m:r>
                          <a:rPr lang="en-US" sz="2800">
                            <a:solidFill>
                              <a:schemeClr val="accent5">
                                <a:lumMod val="50000"/>
                              </a:schemeClr>
                            </a:solidFill>
                            <a:latin typeface="Cambria Math" panose="02040503050406030204" pitchFamily="18" charset="0"/>
                          </a:rPr>
                          <m:t>𝛾</m:t>
                        </m:r>
                      </m:e>
                      <m:sup>
                        <m:r>
                          <m:rPr>
                            <m:sty m:val="p"/>
                          </m:rPr>
                          <a:rPr lang="en-US" sz="2800">
                            <a:solidFill>
                              <a:schemeClr val="accent5">
                                <a:lumMod val="50000"/>
                              </a:schemeClr>
                            </a:solidFill>
                            <a:latin typeface="Cambria Math" panose="02040503050406030204" pitchFamily="18" charset="0"/>
                          </a:rPr>
                          <m:t>ϵ</m:t>
                        </m:r>
                      </m:sup>
                    </m:sSup>
                  </m:oMath>
                </a14:m>
                <a:r>
                  <a:rPr lang="en-US" sz="2800" dirty="0">
                    <a:solidFill>
                      <a:schemeClr val="accent5">
                        <a:lumMod val="50000"/>
                      </a:schemeClr>
                    </a:solidFill>
                    <a:latin typeface="Times New Roman" panose="02020603050405020304" pitchFamily="18" charset="0"/>
                    <a:cs typeface="Times New Roman" panose="02020603050405020304" pitchFamily="18" charset="0"/>
                  </a:rPr>
                  <a:t> can be derived from a small validation set.</a:t>
                </a:r>
              </a:p>
            </p:txBody>
          </p:sp>
        </mc:Choice>
        <mc:Fallback xmlns="">
          <p:sp>
            <p:nvSpPr>
              <p:cNvPr id="89" name="Rectangle 88">
                <a:extLst>
                  <a:ext uri="{FF2B5EF4-FFF2-40B4-BE49-F238E27FC236}">
                    <a16:creationId xmlns:a16="http://schemas.microsoft.com/office/drawing/2014/main" id="{87A447D9-D79C-44C4-993B-1EC24326386A}"/>
                  </a:ext>
                </a:extLst>
              </p:cNvPr>
              <p:cNvSpPr>
                <a:spLocks noRot="1" noChangeAspect="1" noMove="1" noResize="1" noEditPoints="1" noAdjustHandles="1" noChangeArrowheads="1" noChangeShapeType="1" noTextEdit="1"/>
              </p:cNvSpPr>
              <p:nvPr/>
            </p:nvSpPr>
            <p:spPr>
              <a:xfrm>
                <a:off x="13188427" y="6145801"/>
                <a:ext cx="11771511" cy="3423373"/>
              </a:xfrm>
              <a:prstGeom prst="rect">
                <a:avLst/>
              </a:prstGeom>
              <a:blipFill>
                <a:blip r:embed="rId8"/>
                <a:stretch>
                  <a:fillRect l="-1968" t="-3381" b="-3915"/>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3983006-4C88-4224-91BE-ACCE8F46D55A}"/>
              </a:ext>
            </a:extLst>
          </p:cNvPr>
          <p:cNvPicPr>
            <a:picLocks noChangeAspect="1"/>
          </p:cNvPicPr>
          <p:nvPr/>
        </p:nvPicPr>
        <p:blipFill>
          <a:blip r:embed="rId9"/>
          <a:stretch>
            <a:fillRect/>
          </a:stretch>
        </p:blipFill>
        <p:spPr>
          <a:xfrm>
            <a:off x="15950687" y="11445625"/>
            <a:ext cx="6221740" cy="1838576"/>
          </a:xfrm>
          <a:prstGeom prst="rect">
            <a:avLst/>
          </a:prstGeom>
        </p:spPr>
      </p:pic>
      <p:pic>
        <p:nvPicPr>
          <p:cNvPr id="55" name="Picture 54">
            <a:extLst>
              <a:ext uri="{FF2B5EF4-FFF2-40B4-BE49-F238E27FC236}">
                <a16:creationId xmlns:a16="http://schemas.microsoft.com/office/drawing/2014/main" id="{DD99406E-7ACB-44CF-841A-0980A54B56BA}"/>
              </a:ext>
            </a:extLst>
          </p:cNvPr>
          <p:cNvPicPr>
            <a:picLocks noChangeAspect="1"/>
          </p:cNvPicPr>
          <p:nvPr/>
        </p:nvPicPr>
        <p:blipFill>
          <a:blip r:embed="rId10"/>
          <a:stretch>
            <a:fillRect/>
          </a:stretch>
        </p:blipFill>
        <p:spPr>
          <a:xfrm>
            <a:off x="18777807" y="14232653"/>
            <a:ext cx="5267325" cy="5553075"/>
          </a:xfrm>
          <a:prstGeom prst="rect">
            <a:avLst/>
          </a:prstGeom>
        </p:spPr>
      </p:pic>
      <p:sp>
        <p:nvSpPr>
          <p:cNvPr id="58" name="TextBox 57">
            <a:extLst>
              <a:ext uri="{FF2B5EF4-FFF2-40B4-BE49-F238E27FC236}">
                <a16:creationId xmlns:a16="http://schemas.microsoft.com/office/drawing/2014/main" id="{C45BABE0-CE4C-427D-8D93-6495B88A817B}"/>
              </a:ext>
            </a:extLst>
          </p:cNvPr>
          <p:cNvSpPr txBox="1"/>
          <p:nvPr/>
        </p:nvSpPr>
        <p:spPr>
          <a:xfrm>
            <a:off x="13188428" y="14270787"/>
            <a:ext cx="6221740" cy="5201424"/>
          </a:xfrm>
          <a:prstGeom prst="rect">
            <a:avLst/>
          </a:prstGeom>
          <a:noFill/>
        </p:spPr>
        <p:txBody>
          <a:bodyPr wrap="square" rtlCol="0">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LogTAD vs. Unsupervised Anomaly Detection Approaches:</a:t>
            </a:r>
          </a:p>
          <a:p>
            <a:pPr indent="-342900">
              <a:buFont typeface="Arial" panose="020B0604020202020204" pitchFamily="34" charset="0"/>
              <a:buChar char="•"/>
            </a:pPr>
            <a:r>
              <a:rPr lang="en-US" sz="2800" dirty="0">
                <a:solidFill>
                  <a:schemeClr val="accent5">
                    <a:lumMod val="50000"/>
                  </a:schemeClr>
                </a:solidFill>
                <a:latin typeface="Times New Roman" panose="02020603050405020304" pitchFamily="18" charset="0"/>
                <a:cs typeface="Times New Roman" panose="02020603050405020304" pitchFamily="18" charset="0"/>
              </a:rPr>
              <a:t>PCA</a:t>
            </a:r>
          </a:p>
          <a:p>
            <a:pPr indent="-342900">
              <a:buFont typeface="Arial" panose="020B0604020202020204" pitchFamily="34" charset="0"/>
              <a:buChar char="•"/>
            </a:pPr>
            <a:r>
              <a:rPr lang="en-US" sz="2800" dirty="0" err="1">
                <a:solidFill>
                  <a:schemeClr val="accent5">
                    <a:lumMod val="50000"/>
                  </a:schemeClr>
                </a:solidFill>
                <a:latin typeface="Times New Roman" panose="02020603050405020304" pitchFamily="18" charset="0"/>
                <a:cs typeface="Times New Roman" panose="02020603050405020304" pitchFamily="18" charset="0"/>
              </a:rPr>
              <a:t>LogCluster</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indent="-342900">
              <a:buFont typeface="Arial" panose="020B0604020202020204" pitchFamily="34" charset="0"/>
              <a:buChar char="•"/>
            </a:pPr>
            <a:r>
              <a:rPr lang="en-US" sz="2800" dirty="0" err="1">
                <a:solidFill>
                  <a:schemeClr val="accent5">
                    <a:lumMod val="50000"/>
                  </a:schemeClr>
                </a:solidFill>
                <a:latin typeface="Times New Roman" panose="02020603050405020304" pitchFamily="18" charset="0"/>
                <a:cs typeface="Times New Roman" panose="02020603050405020304" pitchFamily="18" charset="0"/>
              </a:rPr>
              <a:t>DeepLog</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pPr indent="-342900">
              <a:buFont typeface="Arial" panose="020B0604020202020204" pitchFamily="34" charset="0"/>
              <a:buChar char="•"/>
            </a:pPr>
            <a:r>
              <a:rPr lang="en-US" sz="2800" dirty="0" err="1">
                <a:solidFill>
                  <a:schemeClr val="accent5">
                    <a:lumMod val="50000"/>
                  </a:schemeClr>
                </a:solidFill>
                <a:latin typeface="Times New Roman" panose="02020603050405020304" pitchFamily="18" charset="0"/>
                <a:cs typeface="Times New Roman" panose="02020603050405020304" pitchFamily="18" charset="0"/>
              </a:rPr>
              <a:t>DeepSVDD</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r>
              <a:rPr lang="en-US" sz="2800" dirty="0">
                <a:solidFill>
                  <a:schemeClr val="accent5">
                    <a:lumMod val="50000"/>
                  </a:schemeClr>
                </a:solidFill>
                <a:latin typeface="Times New Roman" panose="02020603050405020304" pitchFamily="18" charset="0"/>
                <a:cs typeface="Times New Roman" panose="02020603050405020304" pitchFamily="18" charset="0"/>
              </a:rPr>
              <a:t>LogTAD vs. Supervised Anomaly Detection Approach</a:t>
            </a:r>
          </a:p>
          <a:p>
            <a:pPr indent="-342900">
              <a:buFont typeface="Arial" panose="020B0604020202020204" pitchFamily="34" charset="0"/>
              <a:buChar char="•"/>
            </a:pPr>
            <a:r>
              <a:rPr lang="en-US" sz="2800" dirty="0" err="1">
                <a:solidFill>
                  <a:schemeClr val="accent5">
                    <a:lumMod val="50000"/>
                  </a:schemeClr>
                </a:solidFill>
                <a:latin typeface="Times New Roman" panose="02020603050405020304" pitchFamily="18" charset="0"/>
                <a:cs typeface="Times New Roman" panose="02020603050405020304" pitchFamily="18" charset="0"/>
              </a:rPr>
              <a:t>LogTransfer</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93" name="Picture 92">
            <a:extLst>
              <a:ext uri="{FF2B5EF4-FFF2-40B4-BE49-F238E27FC236}">
                <a16:creationId xmlns:a16="http://schemas.microsoft.com/office/drawing/2014/main" id="{990049F4-BA4E-4B9F-A3C6-22366481CC10}"/>
              </a:ext>
            </a:extLst>
          </p:cNvPr>
          <p:cNvPicPr>
            <a:picLocks noChangeAspect="1"/>
          </p:cNvPicPr>
          <p:nvPr/>
        </p:nvPicPr>
        <p:blipFill>
          <a:blip r:embed="rId11"/>
          <a:stretch>
            <a:fillRect/>
          </a:stretch>
        </p:blipFill>
        <p:spPr>
          <a:xfrm>
            <a:off x="14117292" y="20621746"/>
            <a:ext cx="10186133" cy="4515020"/>
          </a:xfrm>
          <a:prstGeom prst="rect">
            <a:avLst/>
          </a:prstGeom>
        </p:spPr>
      </p:pic>
      <p:pic>
        <p:nvPicPr>
          <p:cNvPr id="95" name="Picture 94">
            <a:extLst>
              <a:ext uri="{FF2B5EF4-FFF2-40B4-BE49-F238E27FC236}">
                <a16:creationId xmlns:a16="http://schemas.microsoft.com/office/drawing/2014/main" id="{1A6A434E-EE6E-4C75-B193-D4FC28DD239D}"/>
              </a:ext>
            </a:extLst>
          </p:cNvPr>
          <p:cNvPicPr>
            <a:picLocks noChangeAspect="1"/>
          </p:cNvPicPr>
          <p:nvPr/>
        </p:nvPicPr>
        <p:blipFill>
          <a:blip r:embed="rId12"/>
          <a:stretch>
            <a:fillRect/>
          </a:stretch>
        </p:blipFill>
        <p:spPr>
          <a:xfrm>
            <a:off x="14117292" y="26556834"/>
            <a:ext cx="10186133" cy="4150493"/>
          </a:xfrm>
          <a:prstGeom prst="rect">
            <a:avLst/>
          </a:prstGeom>
        </p:spPr>
      </p:pic>
      <p:sp>
        <p:nvSpPr>
          <p:cNvPr id="97" name="Rectangle 96">
            <a:extLst>
              <a:ext uri="{FF2B5EF4-FFF2-40B4-BE49-F238E27FC236}">
                <a16:creationId xmlns:a16="http://schemas.microsoft.com/office/drawing/2014/main" id="{12E7FD65-AE7B-4C13-81EF-F8B8DEF30CC8}"/>
              </a:ext>
            </a:extLst>
          </p:cNvPr>
          <p:cNvSpPr/>
          <p:nvPr/>
        </p:nvSpPr>
        <p:spPr>
          <a:xfrm>
            <a:off x="13130527" y="25972525"/>
            <a:ext cx="11436076" cy="523220"/>
          </a:xfrm>
          <a:prstGeom prst="rect">
            <a:avLst/>
          </a:prstGeom>
        </p:spPr>
        <p:txBody>
          <a:bodyPr wrap="square">
            <a:spAutoFit/>
          </a:bodyPr>
          <a:lstStyle/>
          <a:p>
            <a:r>
              <a:rPr lang="en-US" sz="2800" dirty="0">
                <a:solidFill>
                  <a:schemeClr val="accent5">
                    <a:lumMod val="50000"/>
                  </a:schemeClr>
                </a:solidFill>
                <a:latin typeface="Times New Roman" panose="02020603050405020304" pitchFamily="18" charset="0"/>
                <a:cs typeface="Times New Roman" panose="02020603050405020304" pitchFamily="18" charset="0"/>
              </a:rPr>
              <a:t>LogTAD performance with different training sizes from the target system</a:t>
            </a:r>
          </a:p>
        </p:txBody>
      </p:sp>
      <p:cxnSp>
        <p:nvCxnSpPr>
          <p:cNvPr id="102" name="Straight Arrow Connector 101">
            <a:extLst>
              <a:ext uri="{FF2B5EF4-FFF2-40B4-BE49-F238E27FC236}">
                <a16:creationId xmlns:a16="http://schemas.microsoft.com/office/drawing/2014/main" id="{E1BF85E5-D4F1-47E1-81B4-C2F63614FA23}"/>
              </a:ext>
            </a:extLst>
          </p:cNvPr>
          <p:cNvCxnSpPr/>
          <p:nvPr/>
        </p:nvCxnSpPr>
        <p:spPr>
          <a:xfrm>
            <a:off x="15912587" y="30971564"/>
            <a:ext cx="348611" cy="0"/>
          </a:xfrm>
          <a:prstGeom prst="straightConnector1">
            <a:avLst/>
          </a:prstGeom>
          <a:ln>
            <a:solidFill>
              <a:srgbClr val="546688"/>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A1B72E8-6CDD-48BA-91D9-137F04B3DC43}"/>
              </a:ext>
            </a:extLst>
          </p:cNvPr>
          <p:cNvCxnSpPr/>
          <p:nvPr/>
        </p:nvCxnSpPr>
        <p:spPr>
          <a:xfrm>
            <a:off x="22459058" y="30967828"/>
            <a:ext cx="348611" cy="0"/>
          </a:xfrm>
          <a:prstGeom prst="straightConnector1">
            <a:avLst/>
          </a:prstGeom>
          <a:ln>
            <a:solidFill>
              <a:srgbClr val="546688"/>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11AE80E-64D3-473D-9A90-ED94D41EC9AB}"/>
              </a:ext>
            </a:extLst>
          </p:cNvPr>
          <p:cNvCxnSpPr>
            <a:cxnSpLocks/>
          </p:cNvCxnSpPr>
          <p:nvPr/>
        </p:nvCxnSpPr>
        <p:spPr>
          <a:xfrm>
            <a:off x="13228126" y="31363673"/>
            <a:ext cx="113662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22A9BDE-F22A-4AAF-BB5B-AE73EDB6F572}"/>
              </a:ext>
            </a:extLst>
          </p:cNvPr>
          <p:cNvCxnSpPr>
            <a:cxnSpLocks/>
          </p:cNvCxnSpPr>
          <p:nvPr/>
        </p:nvCxnSpPr>
        <p:spPr>
          <a:xfrm>
            <a:off x="13361044" y="35192723"/>
            <a:ext cx="11366257"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5" name="Picture 4" descr="Diagram, schematic&#10;&#10;Description automatically generated">
            <a:extLst>
              <a:ext uri="{FF2B5EF4-FFF2-40B4-BE49-F238E27FC236}">
                <a16:creationId xmlns:a16="http://schemas.microsoft.com/office/drawing/2014/main" id="{D81EDE6C-D289-48E4-BB6C-99EB4A44E6F3}"/>
              </a:ext>
            </a:extLst>
          </p:cNvPr>
          <p:cNvPicPr>
            <a:picLocks noChangeAspect="1"/>
          </p:cNvPicPr>
          <p:nvPr/>
        </p:nvPicPr>
        <p:blipFill>
          <a:blip r:embed="rId13"/>
          <a:stretch>
            <a:fillRect/>
          </a:stretch>
        </p:blipFill>
        <p:spPr>
          <a:xfrm>
            <a:off x="8305287" y="20072600"/>
            <a:ext cx="3590886" cy="2985280"/>
          </a:xfrm>
          <a:prstGeom prst="rect">
            <a:avLst/>
          </a:prstGeom>
        </p:spPr>
      </p:pic>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1594</TotalTime>
  <Words>600</Words>
  <Application>Microsoft Office PowerPoint</Application>
  <PresentationFormat>Custom</PresentationFormat>
  <Paragraphs>89</Paragraphs>
  <Slides>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Xiao Han</cp:lastModifiedBy>
  <cp:revision>152</cp:revision>
  <dcterms:created xsi:type="dcterms:W3CDTF">2012-02-10T00:10:15Z</dcterms:created>
  <dcterms:modified xsi:type="dcterms:W3CDTF">2021-09-24T22:07:44Z</dcterms:modified>
</cp:coreProperties>
</file>