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3" r:id="rId4"/>
    <p:sldId id="264" r:id="rId5"/>
    <p:sldId id="265" r:id="rId6"/>
    <p:sldId id="259" r:id="rId7"/>
    <p:sldId id="266" r:id="rId8"/>
    <p:sldId id="267" r:id="rId9"/>
    <p:sldId id="268" r:id="rId10"/>
    <p:sldId id="271" r:id="rId11"/>
    <p:sldId id="272" r:id="rId12"/>
    <p:sldId id="260" r:id="rId13"/>
    <p:sldId id="270" r:id="rId14"/>
    <p:sldId id="269" r:id="rId15"/>
    <p:sldId id="273" r:id="rId16"/>
    <p:sldId id="274" r:id="rId17"/>
    <p:sldId id="275" r:id="rId18"/>
    <p:sldId id="276" r:id="rId19"/>
    <p:sldId id="277" r:id="rId20"/>
    <p:sldId id="261" r:id="rId21"/>
    <p:sldId id="278" r:id="rId22"/>
    <p:sldId id="279" r:id="rId23"/>
    <p:sldId id="280" r:id="rId24"/>
    <p:sldId id="281" r:id="rId25"/>
    <p:sldId id="286" r:id="rId26"/>
    <p:sldId id="287" r:id="rId27"/>
    <p:sldId id="282" r:id="rId28"/>
    <p:sldId id="283" r:id="rId29"/>
    <p:sldId id="262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FF7A7-24D7-4AEB-9CBF-0507AEFF8C0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0C885-52CB-4B27-9751-19955696E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8CDA-DD34-45B0-99FA-2C0D1E976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2F1C-983A-439D-B7D5-C00696333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455F-554A-4E71-AD76-0478BFA6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F48E-70F4-442E-861B-A4DC319784AC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29378-275B-4A96-88D9-3B296759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C6AA-E105-4896-8660-350BA98D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0136-5695-413B-840C-DC45A36A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53C6B-EF84-433E-963D-32050263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FEE6-123B-453A-A837-49373D64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A01-94D9-40E2-80B9-E60A411DFF3C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2EA6-FAC1-4D06-AE28-2F49855F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201-957C-4455-A1E5-25D8D47B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3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0427A-2DF6-45C6-9797-E7FD8D723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16D2D-77E6-436B-BAEA-084A261DC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92C4-5895-4E08-A59F-BC6AB44A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F42D-3E21-4012-80C6-FA8ED615B0A3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9E10-8BAC-42EA-A30D-DCC018B8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07C1-B389-4EB8-ACCE-0F78F86C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493D-E86B-463A-8F8F-1F1329B5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A91C-9745-42C1-BA96-279DBB88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F7F2-BFE6-4E59-8A7D-72E78D62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B9FC-80A0-4CAB-9B3E-40935C44D8C5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9EFE-4DD3-449E-857E-E15F74A8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8E791-F13C-4224-BA7A-F0AB7485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3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18A0-37AC-40C0-BFCF-F5D3E1B9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EBDEF-7655-4F71-B7BA-9FC37D5F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7526-F9DD-4B9B-B8DF-FB45B28F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14F80-7F6E-43C2-AE64-DFFFF5E6AE75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33AF6-0307-4D85-BD8F-C85EFE4F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3125-1B73-4150-A61C-676A4487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1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DC02-D787-4402-A1A1-E064B65A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0599-81D9-4B54-AA69-2FD4E454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76592-F77D-48C9-AC5E-30F5D694F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982B-6613-4742-BD1D-DC577958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F592-29D9-4E1D-95FF-0849E34A4011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32F1C-0D41-4E79-94C7-15B86505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5540D-8607-45BF-A012-463C5D81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FD39-574B-48B4-8189-66266CD8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9023B-E0A6-4FB8-80FE-BF38E5F6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33D8-16DB-4422-BD2F-6E7FE7990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E1C51-5A9E-4B7F-9427-7B2650055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8566-E08F-4055-96E9-A4C845B3A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D2AA6-DC74-49A4-B8E0-A5356EC6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4A0AC-63D1-4E55-8093-CCA872DA0C1A}" type="datetime1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5DD62-CC97-4493-8957-CC709E66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26E73-FA62-47FD-B34C-7D0A3E3C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4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E111-B835-4A68-8A18-377D499E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93F5D-C75C-49C4-B56C-6D8D2743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B37-8D14-4091-A59E-1DBD6B58FC80}" type="datetime1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26A4-DE59-4266-B1F8-A8D8B193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75A45-B7C9-43E2-A8A4-68DDF1FC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315C0-16DC-4D42-86A2-BD230AA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4068-B111-4B86-AC19-AF58F457B42A}" type="datetime1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0C147-5618-42AB-A7F1-B3F1D787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28219-1524-486A-B150-4272F29C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4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C20B-32CD-4452-B3E2-87D6DE8D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68EE-D0E5-4F12-9D90-9B66B84FD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CBB1F-EE80-4712-B67E-241A624B3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2C850-6112-4B40-8152-895C0934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8D8F-DA54-4D48-B9E4-5EBD2D6E0A1C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5B005-CB6C-4FDE-9A6F-C9C83422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E491-9AE7-47CB-BA72-7B536F4B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9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AD4E-78FE-4850-A7F5-DCD0A212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82DD0-B868-483A-B2B2-77C248C51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DCFA2-F14D-46B8-B247-0699C4AF8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C5CAB-4F9C-4234-96C0-72F6587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E313-357E-4E11-B5B8-E598DC23B46D}" type="datetime1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A32B-8D85-44A6-B1F6-D5B4D4E0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9A98-35F5-4E5B-B930-B9D1CD4A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4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16583-1F89-40EE-ACDF-EDC2AF61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4550-4A6C-4267-8ACD-BE9FCEAA8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257F-CD6F-4523-B14F-63E08DBC2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8D3A-4113-4613-927F-AC40424BB85C}" type="datetime1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F9C8-64AD-40EE-9EFC-12CAF706A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7CF0-6C66-4AD0-88A1-00CFBCBD5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07B7-C256-45AF-98C4-DD5E1361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EF41-3618-4476-9DB6-F5659018B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InterpretableSAD: Interpretable Anomaly Detection in Sequential Log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35F09-485C-4929-B2EB-F62F9EB38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Xiao Han</a:t>
            </a:r>
            <a:r>
              <a:rPr lang="en-US" baseline="30000">
                <a:solidFill>
                  <a:srgbClr val="FF0000"/>
                </a:solidFill>
              </a:rPr>
              <a:t>1</a:t>
            </a:r>
            <a:r>
              <a:rPr lang="en-US"/>
              <a:t>, He Cheng</a:t>
            </a:r>
            <a:r>
              <a:rPr lang="en-US" baseline="30000"/>
              <a:t>1</a:t>
            </a:r>
            <a:r>
              <a:rPr lang="en-US"/>
              <a:t>, Depeng Xu</a:t>
            </a:r>
            <a:r>
              <a:rPr lang="en-US" baseline="30000"/>
              <a:t>2</a:t>
            </a:r>
            <a:r>
              <a:rPr lang="en-US"/>
              <a:t>, and Shuhan Yuan</a:t>
            </a:r>
            <a:r>
              <a:rPr lang="en-US" baseline="30000"/>
              <a:t>1</a:t>
            </a:r>
          </a:p>
          <a:p>
            <a:r>
              <a:rPr lang="en-US" baseline="30000"/>
              <a:t>1</a:t>
            </a:r>
            <a:r>
              <a:rPr lang="en-US"/>
              <a:t>Utah State University</a:t>
            </a:r>
            <a:endParaRPr lang="en-US" baseline="30000"/>
          </a:p>
          <a:p>
            <a:r>
              <a:rPr lang="en-US" baseline="30000"/>
              <a:t>2</a:t>
            </a:r>
            <a:r>
              <a:rPr lang="en-US"/>
              <a:t>University of Arkansas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0562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Preliminary</a:t>
            </a:r>
          </a:p>
          <a:p>
            <a:r>
              <a:rPr lang="en-US" sz="3200" b="1" dirty="0"/>
              <a:t>Problem Statement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Method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Experiment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6AA5-6935-4CD2-807F-E7FDE3BC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D2EF-4DF6-4068-9B00-23476E12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A6F17-B88B-4724-A6B7-E9C12F4F3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060709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Consider a log sequence of discrete events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sz="3200" dirty="0"/>
                  <a:t> indicates the event at the </a:t>
                </a:r>
                <a:r>
                  <a:rPr lang="en-US" sz="3200" i="1" dirty="0"/>
                  <a:t>t</a:t>
                </a:r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position, and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sz="3200" dirty="0"/>
                  <a:t> is a set of unique events.</a:t>
                </a:r>
              </a:p>
              <a:p>
                <a:endParaRPr lang="en-US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Task 1: predicting whether a log sequence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is anomalous based on a training dataset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 that consists of only normal sequences.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Task 2: identifying anomalous events in the sequence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2A6F17-B88B-4724-A6B7-E9C12F4F3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060709" cy="4351338"/>
              </a:xfrm>
              <a:blipFill>
                <a:blip r:embed="rId2"/>
                <a:stretch>
                  <a:fillRect l="-1394" t="-2801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15D3F-4128-4AD4-AD5B-CEA9AB97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3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Preliminary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sz="3200" b="1" dirty="0"/>
              <a:t>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Data Augmentation via Negative Sampling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Anomaly Detection at a Sequence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Anomalous Event Detection via Integrated Gradients</a:t>
            </a:r>
            <a:endParaRPr lang="en-US" sz="2800" b="1" dirty="0"/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Experiment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5CDE3-79F9-415E-9C65-CF36C663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F735-AD8F-4F57-8D5D-46F58FB9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</a:t>
            </a:r>
            <a:r>
              <a:rPr lang="en-US" dirty="0" err="1"/>
              <a:t>InterpretableSAD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BDEB27F-20BD-4657-BEF2-AC03311B3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64" y="1899516"/>
            <a:ext cx="9886072" cy="43513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F2F5-5908-455F-A553-FAF606CA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A6F2-D5A1-44FE-B9EA-A04CD78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Data Augmentation via Negative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EE29-AC87-43CB-BEFF-BABFDC891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In order to train an accurate binary classifier, we aim to generate a dataset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with sufficient anomalous samples that can cover common anomalous scenarios.</a:t>
                </a:r>
              </a:p>
              <a:p>
                <a:r>
                  <a:rPr lang="en-US" sz="3200" dirty="0"/>
                  <a:t>Two anomalous scenarios for anomalous log sequence generation: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Rare events in the sequences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Regular events happen in an unusual context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EE29-AC87-43CB-BEFF-BABFDC891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330FA-3450-4750-97D4-DC32A5E5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5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4C4E-42BF-4B39-B548-5EB0A830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400" dirty="0"/>
              <a:t>Data Augmentation via Negative Sampling Cont.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12924-3258-4FFE-A31B-49FC466A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690688"/>
            <a:ext cx="6981825" cy="4381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E12AF-3684-4B4E-B288-BF8F0311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4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6C10-0136-45AD-94CE-C67B2CE9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Anomaly Detection at a Sequence Level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6034F-8DA3-48CC-8415-828445D65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After generating a set of anomalous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, we use both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to train a binary classification model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→[0, 1]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3200" dirty="0"/>
                  <a:t>We further adopt the cross-entropy loss to train the neural network: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⁡(1− </m:t>
                          </m:r>
                        </m:e>
                      </m:nary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6034F-8DA3-48CC-8415-828445D65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E7011-D4D0-45C4-9AED-9CB309D2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1C3C-1C35-471F-BDB4-C6A386BE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Anomalous Event Detection via Integrated Gradients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933BD-3E71-4B0A-B9B2-FD7B66033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Integrated Gradients (IG) is a model interpretable technique that can interpret prediction results by attributing input features.</a:t>
                </a:r>
              </a:p>
              <a:p>
                <a:r>
                  <a:rPr lang="en-US" sz="3200" dirty="0"/>
                  <a:t>Formally, given a neural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→[0, 1]</m:t>
                    </m:r>
                  </m:oMath>
                </a14:m>
                <a:r>
                  <a:rPr lang="en-US" sz="3200" dirty="0"/>
                  <a:t>, integrated gradients are attributions of the prediction at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relative to a baseline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’ as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is the contribution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to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933BD-3E71-4B0A-B9B2-FD7B66033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613D-3E32-43C4-8FAA-13AAB106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3EA0-8CAB-4D48-ABBD-2FBACE28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Anomalous Event Detection via Integrated Gradients Cont.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D3285-D8F2-4AAB-9D8C-1787C58F4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Specifically, the integrated gradient for the </a:t>
                </a:r>
                <a:r>
                  <a:rPr lang="en-US" sz="3200" i="1" dirty="0"/>
                  <a:t>t</a:t>
                </a:r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event for sequence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and the baseline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’ 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𝐼𝐺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nary>
                        <m:nary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Completeness axiom: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D3285-D8F2-4AAB-9D8C-1787C58F4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1A8D9-12B6-44BC-A85B-B1ADDEB0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DD4F-3D83-4A25-9D0E-140B7833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 Baseline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BFDE5-F7A9-47DD-92C2-02D095F0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047009"/>
            <a:ext cx="6667500" cy="3429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27EF-2C9D-4777-8888-32673F37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102"/>
          </a:xfrm>
        </p:spPr>
        <p:txBody>
          <a:bodyPr>
            <a:normAutofit/>
          </a:bodyPr>
          <a:lstStyle/>
          <a:p>
            <a:r>
              <a:rPr lang="en-US" sz="3200" b="1" dirty="0"/>
              <a:t>Background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Anomaly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System Logs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Challenges </a:t>
            </a:r>
            <a:endParaRPr lang="en-US" sz="2800" b="1" dirty="0"/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Preliminary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Method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Experiment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EA046-36F3-47D1-B3DA-574E3CF8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6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Preliminary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Method</a:t>
            </a:r>
          </a:p>
          <a:p>
            <a:r>
              <a:rPr lang="en-US" sz="3200" b="1" dirty="0"/>
              <a:t>Experiment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Baselines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Experimental Results</a:t>
            </a:r>
            <a:endParaRPr lang="en-US" sz="2800" b="1" dirty="0"/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AAFFD-3399-4F36-8293-BFE21CB2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CA64-97E3-4C08-9C1D-2474B5B1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347C66-814D-4845-B653-F4235BD76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12371"/>
              </p:ext>
            </p:extLst>
          </p:nvPr>
        </p:nvGraphicFramePr>
        <p:xfrm>
          <a:off x="838200" y="420860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6584100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877038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3192383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264640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104497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9022472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Unique Log Keys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Log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Log Keys in Anomalous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83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Anomalous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Anomalous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67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HDFS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 (19)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458,223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16,838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00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BGL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396 (318)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19,430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326,491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7,139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97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Thunderbird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806 (774)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22,538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76,189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6,866,417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479,883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2892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2B2734-13D2-4791-968F-432FAED2D87E}"/>
              </a:ext>
            </a:extLst>
          </p:cNvPr>
          <p:cNvSpPr txBox="1"/>
          <p:nvPr/>
        </p:nvSpPr>
        <p:spPr>
          <a:xfrm>
            <a:off x="894772" y="1681885"/>
            <a:ext cx="104024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Log parser – Drain; Window size – 100; Step size – 20.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Training dataset consists of 100,000 normal log sequences and 2,000,000 generated anomalous sequences for each log dataset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4719D-41AA-4003-A87B-69BCA6A7233F}"/>
              </a:ext>
            </a:extLst>
          </p:cNvPr>
          <p:cNvSpPr txBox="1"/>
          <p:nvPr/>
        </p:nvSpPr>
        <p:spPr>
          <a:xfrm>
            <a:off x="4234871" y="3752331"/>
            <a:ext cx="37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I: Statistics of Test Datasets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504F7-365C-4F44-A1CE-35958EC3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87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952A-3727-421B-8CAA-57B84F0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 for Anomalous Log Sequence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3D06-4E48-4915-8277-3C0DDA0D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Traditional machine learning models: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Principal Component Analysis (PCA)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One-Class SVM (OCSVM)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Isolation Forest (</a:t>
            </a:r>
            <a:r>
              <a:rPr lang="en-US" sz="2800" dirty="0" err="1"/>
              <a:t>iForest</a:t>
            </a:r>
            <a:r>
              <a:rPr lang="en-US" sz="28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/>
              <a:t>LogCluster</a:t>
            </a:r>
            <a:endParaRPr lang="en-US" sz="2800" dirty="0"/>
          </a:p>
          <a:p>
            <a:r>
              <a:rPr lang="en-US" sz="3200" dirty="0"/>
              <a:t>Deep learning models: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DeepLog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LogAnomaly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E306E-66D3-4516-A2BC-15F626A1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9B2B-03E8-4076-ADD9-FA0086BC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 for Anomalous Event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F554-D742-4962-9C7B-25EA43C7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Anchors</a:t>
            </a:r>
          </a:p>
          <a:p>
            <a:r>
              <a:rPr lang="en-US" sz="3200" dirty="0"/>
              <a:t>Low-Freq</a:t>
            </a:r>
          </a:p>
          <a:p>
            <a:r>
              <a:rPr lang="en-US" sz="3200" dirty="0"/>
              <a:t>Integrated Gradients without our IG baseline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74BF7-2DAF-4173-AE39-3575E2D7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2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EA19-A312-491D-B557-015A06D2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Anomalous Log Sequence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C32D6-71B4-457C-AA51-3F2939E0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441361"/>
            <a:ext cx="11725275" cy="263251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EF4AA3-4838-4D31-842F-321B8C90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B01F67-46B2-4F0B-8A5F-3E4468FC5FC1}"/>
              </a:ext>
            </a:extLst>
          </p:cNvPr>
          <p:cNvSpPr/>
          <p:nvPr/>
        </p:nvSpPr>
        <p:spPr>
          <a:xfrm>
            <a:off x="323274" y="2586180"/>
            <a:ext cx="5089236" cy="2355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6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EA19-A312-491D-B557-015A06D2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Anomalous Log Sequence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C32D6-71B4-457C-AA51-3F2939E0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441361"/>
            <a:ext cx="11725275" cy="263251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EF4AA3-4838-4D31-842F-321B8C90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69DC9-5194-4940-AF15-ED44D4F2CA02}"/>
              </a:ext>
            </a:extLst>
          </p:cNvPr>
          <p:cNvSpPr/>
          <p:nvPr/>
        </p:nvSpPr>
        <p:spPr>
          <a:xfrm>
            <a:off x="5421745" y="2576945"/>
            <a:ext cx="3188855" cy="2355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10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EA19-A312-491D-B557-015A06D2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Anomalous Log Sequence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C32D6-71B4-457C-AA51-3F2939E0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2441361"/>
            <a:ext cx="11725275" cy="263251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EF4AA3-4838-4D31-842F-321B8C90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6B5EE-5DF4-4E0F-ADA0-5D97D146DB85}"/>
              </a:ext>
            </a:extLst>
          </p:cNvPr>
          <p:cNvSpPr/>
          <p:nvPr/>
        </p:nvSpPr>
        <p:spPr>
          <a:xfrm>
            <a:off x="8610600" y="2586182"/>
            <a:ext cx="3193473" cy="23552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9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E551-1A99-4C16-8DC9-318A112B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Anomalous Event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DBE0F-69DA-4AFA-B501-F3DF71FE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686132"/>
            <a:ext cx="10629900" cy="35539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BB0E26-5086-470D-BDD6-D7708A4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41592-B65D-41E3-A08D-B3738181E074}"/>
              </a:ext>
            </a:extLst>
          </p:cNvPr>
          <p:cNvSpPr txBox="1"/>
          <p:nvPr/>
        </p:nvSpPr>
        <p:spPr>
          <a:xfrm>
            <a:off x="838200" y="1533235"/>
            <a:ext cx="10382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consider two scenarios, with or without a validation set consisting of 10% anomalous sequences in the testing datasets to tune a detection threshold for anomalous event detection.</a:t>
            </a:r>
          </a:p>
        </p:txBody>
      </p:sp>
    </p:spTree>
    <p:extLst>
      <p:ext uri="{BB962C8B-B14F-4D97-AF65-F5344CB8AC3E}">
        <p14:creationId xmlns:p14="http://schemas.microsoft.com/office/powerpoint/2010/main" val="291847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0BB7-75EB-4061-A8A1-D128F2DD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normal, anomalous, and generated anomalous sequences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4BF4E-D397-48CD-B803-96FC7395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749606"/>
            <a:ext cx="11972925" cy="30917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ECC0-4213-4949-A1C1-6786C6F4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3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Preliminary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Method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Experiment</a:t>
            </a:r>
          </a:p>
          <a:p>
            <a:r>
              <a:rPr lang="en-US" sz="3200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1C96E-7DB9-4F3A-B387-9414D7DE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0F73-B06B-44CA-A460-1D17A91B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896CF-97A4-494C-85ED-C4A27585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Anomaly detection in sequential data aims to identify sequences that deviate from the expected behavior or patterns.</a:t>
            </a:r>
          </a:p>
          <a:p>
            <a:r>
              <a:rPr lang="en-US" sz="3200" dirty="0"/>
              <a:t>Anomaly detection receives much attention due to its broad application.</a:t>
            </a:r>
          </a:p>
          <a:p>
            <a:pPr lvl="1"/>
            <a:r>
              <a:rPr lang="en-US" sz="2800" dirty="0"/>
              <a:t>E.g., fraud, intrusion, medical, social network, etc.</a:t>
            </a:r>
          </a:p>
          <a:p>
            <a:r>
              <a:rPr lang="en-US" sz="3200" dirty="0"/>
              <a:t>Log anomaly detection uses system logs to detect anomalous events or patterns in computer systems.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1A27E-FD9C-484E-A2DC-77E2E43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55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7B70-66E0-4D04-9A1A-18D98850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E47D-5120-42D0-BC29-4D40739A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Leverage the data augmentation strategy to generate anomalous samples by proposing a novel negative sampling algorithm.</a:t>
            </a:r>
          </a:p>
          <a:p>
            <a:r>
              <a:rPr lang="en-US" sz="3200" dirty="0"/>
              <a:t>Apply an interpretable machine learning technique, Integrated Gradients (IG), to detect the potential anomalous events.</a:t>
            </a:r>
          </a:p>
          <a:p>
            <a:r>
              <a:rPr lang="en-US" sz="3200" dirty="0"/>
              <a:t>Propose a novel feature attribution baseline generation algorithm.</a:t>
            </a:r>
          </a:p>
          <a:p>
            <a:r>
              <a:rPr lang="en-US" sz="3200" dirty="0"/>
              <a:t>Experimental results on three log datasets show that our model can achieve state-of-the-art performance on the anomalous sequence and event detection.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6D21-6155-4D7F-A6CB-798A87E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7A095-BA55-4D69-9E09-3CCBC3F0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 for Your Attention!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2B47-7322-46A8-AA02-06F92D343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work was supported in part by NSF 1502273 and 2103829.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26485-EEB4-48D6-8208-9FAFC9A3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AEC3-9D51-4594-AE6A-CDC561BB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Logs</a:t>
            </a:r>
          </a:p>
        </p:txBody>
      </p:sp>
      <p:sp>
        <p:nvSpPr>
          <p:cNvPr id="29" name="Google Shape;90;p13">
            <a:extLst>
              <a:ext uri="{FF2B5EF4-FFF2-40B4-BE49-F238E27FC236}">
                <a16:creationId xmlns:a16="http://schemas.microsoft.com/office/drawing/2014/main" id="{C4BBB4B5-9230-4A56-9EB4-A371EE15B3CF}"/>
              </a:ext>
            </a:extLst>
          </p:cNvPr>
          <p:cNvSpPr/>
          <p:nvPr/>
        </p:nvSpPr>
        <p:spPr>
          <a:xfrm>
            <a:off x="10003113" y="3570668"/>
            <a:ext cx="427045" cy="355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0" name="Google Shape;54;p13">
            <a:extLst>
              <a:ext uri="{FF2B5EF4-FFF2-40B4-BE49-F238E27FC236}">
                <a16:creationId xmlns:a16="http://schemas.microsoft.com/office/drawing/2014/main" id="{172103B6-26E6-4606-B8C1-885F5057A604}"/>
              </a:ext>
            </a:extLst>
          </p:cNvPr>
          <p:cNvSpPr txBox="1"/>
          <p:nvPr/>
        </p:nvSpPr>
        <p:spPr>
          <a:xfrm>
            <a:off x="219633" y="2388469"/>
            <a:ext cx="3658400" cy="2831504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800" dirty="0"/>
              <a:t>1 081109 203615 148 INFO </a:t>
            </a:r>
            <a:r>
              <a:rPr lang="en" sz="800" dirty="0" err="1"/>
              <a:t>dfs.DataNode$PacketResponder</a:t>
            </a:r>
            <a:r>
              <a:rPr lang="en" sz="800" dirty="0"/>
              <a:t>: </a:t>
            </a:r>
            <a:r>
              <a:rPr lang="en" sz="800" dirty="0" err="1"/>
              <a:t>PacketResponder</a:t>
            </a:r>
            <a:r>
              <a:rPr lang="en" sz="800" dirty="0"/>
              <a:t> 1 for block blk_38865049064139660 terminating</a:t>
            </a:r>
            <a:endParaRPr sz="800" dirty="0"/>
          </a:p>
          <a:p>
            <a:r>
              <a:rPr lang="en" sz="800" dirty="0"/>
              <a:t>2 081109 203807 222 INFO </a:t>
            </a:r>
            <a:r>
              <a:rPr lang="en" sz="800" dirty="0" err="1"/>
              <a:t>dfs.DataNode$PacketResponder</a:t>
            </a:r>
            <a:r>
              <a:rPr lang="en" sz="800" dirty="0"/>
              <a:t>: </a:t>
            </a:r>
            <a:r>
              <a:rPr lang="en" sz="800" dirty="0" err="1"/>
              <a:t>PacketResponder</a:t>
            </a:r>
            <a:r>
              <a:rPr lang="en" sz="800" dirty="0"/>
              <a:t> 0 for block blk_-6952295868487656571 terminating</a:t>
            </a:r>
            <a:endParaRPr sz="800" dirty="0"/>
          </a:p>
          <a:p>
            <a:r>
              <a:rPr lang="en" sz="800" dirty="0"/>
              <a:t>3 081109 204005 35 INFO </a:t>
            </a:r>
            <a:r>
              <a:rPr lang="en" sz="800" dirty="0" err="1"/>
              <a:t>dfs.FSNamesystem</a:t>
            </a:r>
            <a:r>
              <a:rPr lang="en" sz="800" dirty="0"/>
              <a:t>: BLOCK* </a:t>
            </a:r>
            <a:r>
              <a:rPr lang="en" sz="800" dirty="0" err="1"/>
              <a:t>NameSystem.addStoredBlock</a:t>
            </a:r>
            <a:r>
              <a:rPr lang="en" sz="800" dirty="0"/>
              <a:t>: </a:t>
            </a:r>
            <a:r>
              <a:rPr lang="en" sz="800" dirty="0" err="1"/>
              <a:t>blockMap</a:t>
            </a:r>
            <a:r>
              <a:rPr lang="en" sz="800" dirty="0"/>
              <a:t> updated: 10.251.73.220:50010 is added to blk_7128370237687728475 size 67108864</a:t>
            </a:r>
            <a:endParaRPr sz="800" dirty="0"/>
          </a:p>
          <a:p>
            <a:r>
              <a:rPr lang="en" sz="800" dirty="0"/>
              <a:t>4 081109 204015 308 INFO </a:t>
            </a:r>
            <a:r>
              <a:rPr lang="en" sz="800" dirty="0" err="1"/>
              <a:t>dfs.DataNode$PacketResponder</a:t>
            </a:r>
            <a:r>
              <a:rPr lang="en" sz="800" dirty="0"/>
              <a:t>: </a:t>
            </a:r>
            <a:r>
              <a:rPr lang="en" sz="800" dirty="0" err="1"/>
              <a:t>PacketResponder</a:t>
            </a:r>
            <a:r>
              <a:rPr lang="en" sz="800" dirty="0"/>
              <a:t> 2 for block blk_8229193803249955061 terminating</a:t>
            </a:r>
            <a:endParaRPr sz="800" dirty="0"/>
          </a:p>
          <a:p>
            <a:r>
              <a:rPr lang="en" sz="800" dirty="0"/>
              <a:t>5 081109 204106 329 INFO </a:t>
            </a:r>
            <a:r>
              <a:rPr lang="en" sz="800" dirty="0" err="1"/>
              <a:t>dfs.DataNode$PacketResponder</a:t>
            </a:r>
            <a:r>
              <a:rPr lang="en" sz="800" dirty="0"/>
              <a:t>: </a:t>
            </a:r>
            <a:r>
              <a:rPr lang="en" sz="800" dirty="0" err="1"/>
              <a:t>PacketResponder</a:t>
            </a:r>
            <a:r>
              <a:rPr lang="en" sz="800" dirty="0"/>
              <a:t> 2 for block blk_-6670958622368987959 terminating</a:t>
            </a:r>
            <a:endParaRPr sz="800" dirty="0"/>
          </a:p>
          <a:p>
            <a:r>
              <a:rPr lang="en" sz="800" dirty="0"/>
              <a:t>6 081109 204132 26 INFO </a:t>
            </a:r>
            <a:r>
              <a:rPr lang="en" sz="800" dirty="0" err="1"/>
              <a:t>dfs.FSNamesystem</a:t>
            </a:r>
            <a:r>
              <a:rPr lang="en" sz="800" dirty="0"/>
              <a:t>: BLOCK* </a:t>
            </a:r>
            <a:r>
              <a:rPr lang="en" sz="800" dirty="0" err="1"/>
              <a:t>NameSystem.addStoredBlock</a:t>
            </a:r>
            <a:r>
              <a:rPr lang="en" sz="800" dirty="0"/>
              <a:t>: </a:t>
            </a:r>
            <a:r>
              <a:rPr lang="en" sz="800" dirty="0" err="1"/>
              <a:t>blockMap</a:t>
            </a:r>
            <a:r>
              <a:rPr lang="en" sz="800" dirty="0"/>
              <a:t> updated: 10.251.43.115:50010 is added to blk_3050920587428079149 size 67108864</a:t>
            </a:r>
            <a:endParaRPr sz="800" dirty="0"/>
          </a:p>
          <a:p>
            <a:r>
              <a:rPr lang="en" sz="800" dirty="0"/>
              <a:t>7 081109 204324 34 INFO </a:t>
            </a:r>
            <a:r>
              <a:rPr lang="en" sz="800" dirty="0" err="1"/>
              <a:t>dfs.FSNamesystem</a:t>
            </a:r>
            <a:r>
              <a:rPr lang="en" sz="800" dirty="0"/>
              <a:t>: BLOCK* </a:t>
            </a:r>
            <a:r>
              <a:rPr lang="en" sz="800" dirty="0" err="1"/>
              <a:t>NameSystem.addStoredBlock</a:t>
            </a:r>
            <a:r>
              <a:rPr lang="en" sz="800" dirty="0"/>
              <a:t>: </a:t>
            </a:r>
            <a:r>
              <a:rPr lang="en" sz="800" dirty="0" err="1"/>
              <a:t>blockMap</a:t>
            </a:r>
            <a:r>
              <a:rPr lang="en" sz="800" dirty="0"/>
              <a:t> updated: 10.251.203.80:50010 is added to blk_7888946331804732825 size 67108864</a:t>
            </a:r>
            <a:endParaRPr sz="800" dirty="0"/>
          </a:p>
          <a:p>
            <a:r>
              <a:rPr lang="en" sz="800" dirty="0"/>
              <a:t>8 081109 204453 34 INFO </a:t>
            </a:r>
            <a:r>
              <a:rPr lang="en" sz="800" dirty="0" err="1"/>
              <a:t>dfs.FSNamesystem</a:t>
            </a:r>
            <a:r>
              <a:rPr lang="en" sz="800" dirty="0"/>
              <a:t>: BLOCK* </a:t>
            </a:r>
            <a:r>
              <a:rPr lang="en" sz="800" dirty="0" err="1"/>
              <a:t>NameSystem.addStoredBlock</a:t>
            </a:r>
            <a:r>
              <a:rPr lang="en" sz="800" dirty="0"/>
              <a:t>: </a:t>
            </a:r>
            <a:r>
              <a:rPr lang="en" sz="800" dirty="0" err="1"/>
              <a:t>blockMap</a:t>
            </a:r>
            <a:r>
              <a:rPr lang="en" sz="800" dirty="0"/>
              <a:t> updated: 10.250.11.85:50010 is added to blk_2377150260128098806 size 67108864</a:t>
            </a:r>
            <a:endParaRPr sz="800" dirty="0"/>
          </a:p>
          <a:p>
            <a:endParaRPr sz="800" dirty="0"/>
          </a:p>
        </p:txBody>
      </p:sp>
      <p:sp>
        <p:nvSpPr>
          <p:cNvPr id="31" name="Google Shape;86;p13">
            <a:extLst>
              <a:ext uri="{FF2B5EF4-FFF2-40B4-BE49-F238E27FC236}">
                <a16:creationId xmlns:a16="http://schemas.microsoft.com/office/drawing/2014/main" id="{0C28502B-5686-4FB9-8535-1359B638DD28}"/>
              </a:ext>
            </a:extLst>
          </p:cNvPr>
          <p:cNvSpPr txBox="1"/>
          <p:nvPr/>
        </p:nvSpPr>
        <p:spPr>
          <a:xfrm>
            <a:off x="1299033" y="5241843"/>
            <a:ext cx="14996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dirty="0"/>
              <a:t>Raw Data</a:t>
            </a:r>
            <a:endParaRPr sz="1333" dirty="0"/>
          </a:p>
        </p:txBody>
      </p:sp>
      <p:sp>
        <p:nvSpPr>
          <p:cNvPr id="32" name="Google Shape;87;p13">
            <a:extLst>
              <a:ext uri="{FF2B5EF4-FFF2-40B4-BE49-F238E27FC236}">
                <a16:creationId xmlns:a16="http://schemas.microsoft.com/office/drawing/2014/main" id="{723FFBC2-CEA2-4C16-B0A1-D5747A74D8B3}"/>
              </a:ext>
            </a:extLst>
          </p:cNvPr>
          <p:cNvSpPr txBox="1"/>
          <p:nvPr/>
        </p:nvSpPr>
        <p:spPr>
          <a:xfrm>
            <a:off x="6526195" y="5287348"/>
            <a:ext cx="14996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 dirty="0"/>
              <a:t>Log Parsing</a:t>
            </a:r>
            <a:endParaRPr sz="1333" dirty="0"/>
          </a:p>
        </p:txBody>
      </p:sp>
      <p:sp>
        <p:nvSpPr>
          <p:cNvPr id="33" name="Google Shape;95;p13">
            <a:extLst>
              <a:ext uri="{FF2B5EF4-FFF2-40B4-BE49-F238E27FC236}">
                <a16:creationId xmlns:a16="http://schemas.microsoft.com/office/drawing/2014/main" id="{B6FCE6F9-81A0-43DE-8DA4-19FDC5E39863}"/>
              </a:ext>
            </a:extLst>
          </p:cNvPr>
          <p:cNvSpPr txBox="1"/>
          <p:nvPr/>
        </p:nvSpPr>
        <p:spPr>
          <a:xfrm>
            <a:off x="4294810" y="1681390"/>
            <a:ext cx="5715007" cy="676876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933" dirty="0" err="1"/>
              <a:t>Logkey</a:t>
            </a:r>
            <a:r>
              <a:rPr lang="en" sz="933" dirty="0"/>
              <a:t> Template:</a:t>
            </a:r>
            <a:endParaRPr sz="933" dirty="0"/>
          </a:p>
          <a:p>
            <a:r>
              <a:rPr lang="en" sz="933" dirty="0"/>
              <a:t>k1,dc2c74b7,PacketResponder &lt;*&gt; for block &lt;*&gt; terminating</a:t>
            </a:r>
            <a:endParaRPr sz="933" dirty="0"/>
          </a:p>
          <a:p>
            <a:r>
              <a:rPr lang="en" sz="933" dirty="0"/>
              <a:t>k2,5d5de21c,BLOCK* </a:t>
            </a:r>
            <a:r>
              <a:rPr lang="en" sz="933" dirty="0" err="1"/>
              <a:t>NameSystem.addStoredBlock</a:t>
            </a:r>
            <a:r>
              <a:rPr lang="en" sz="933" dirty="0"/>
              <a:t>: </a:t>
            </a:r>
            <a:r>
              <a:rPr lang="en" sz="933" dirty="0" err="1"/>
              <a:t>blockMap</a:t>
            </a:r>
            <a:r>
              <a:rPr lang="en" sz="933" dirty="0"/>
              <a:t> updated: &lt;*&gt; is added to &lt;*&gt; size &lt;*&gt;</a:t>
            </a:r>
            <a:endParaRPr sz="1467" dirty="0"/>
          </a:p>
        </p:txBody>
      </p:sp>
      <p:sp>
        <p:nvSpPr>
          <p:cNvPr id="34" name="Google Shape;55;p13">
            <a:extLst>
              <a:ext uri="{FF2B5EF4-FFF2-40B4-BE49-F238E27FC236}">
                <a16:creationId xmlns:a16="http://schemas.microsoft.com/office/drawing/2014/main" id="{1CE3B4FA-70DD-491D-8AF0-88172EF9A859}"/>
              </a:ext>
            </a:extLst>
          </p:cNvPr>
          <p:cNvSpPr/>
          <p:nvPr/>
        </p:nvSpPr>
        <p:spPr>
          <a:xfrm>
            <a:off x="10426595" y="2388221"/>
            <a:ext cx="1009600" cy="283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1,</a:t>
            </a:r>
            <a:r>
              <a:rPr lang="en-US" altLang="zh-CN" sz="1067" dirty="0">
                <a:solidFill>
                  <a:schemeClr val="dk1"/>
                </a:solidFill>
              </a:rPr>
              <a:t>s</a:t>
            </a:r>
            <a:r>
              <a:rPr lang="en" sz="1067" dirty="0">
                <a:solidFill>
                  <a:schemeClr val="dk1"/>
                </a:solidFill>
              </a:rPr>
              <a:t>1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2,s1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3,s2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4,s1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5,s1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6,s2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067" dirty="0">
                <a:solidFill>
                  <a:schemeClr val="dk1"/>
                </a:solidFill>
              </a:rPr>
              <a:t>7,s2</a:t>
            </a:r>
            <a:endParaRPr sz="1067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67" dirty="0">
                <a:solidFill>
                  <a:schemeClr val="dk1"/>
                </a:solidFill>
              </a:rPr>
              <a:t>8,s2</a:t>
            </a:r>
            <a:endParaRPr sz="800" dirty="0">
              <a:solidFill>
                <a:schemeClr val="dk1"/>
              </a:solidFill>
            </a:endParaRPr>
          </a:p>
          <a:p>
            <a:endParaRPr sz="1867" dirty="0"/>
          </a:p>
        </p:txBody>
      </p:sp>
      <p:sp>
        <p:nvSpPr>
          <p:cNvPr id="35" name="Google Shape;90;p13">
            <a:extLst>
              <a:ext uri="{FF2B5EF4-FFF2-40B4-BE49-F238E27FC236}">
                <a16:creationId xmlns:a16="http://schemas.microsoft.com/office/drawing/2014/main" id="{AA3FF3E1-A80F-4F93-9BF9-ADD16FFD3BB3}"/>
              </a:ext>
            </a:extLst>
          </p:cNvPr>
          <p:cNvSpPr/>
          <p:nvPr/>
        </p:nvSpPr>
        <p:spPr>
          <a:xfrm>
            <a:off x="3878170" y="3570668"/>
            <a:ext cx="427045" cy="3553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4B44A5-1A34-4FE8-B400-BDF1FB4C3C1F}"/>
              </a:ext>
            </a:extLst>
          </p:cNvPr>
          <p:cNvGrpSpPr/>
          <p:nvPr/>
        </p:nvGrpSpPr>
        <p:grpSpPr>
          <a:xfrm>
            <a:off x="4294810" y="2387064"/>
            <a:ext cx="5715007" cy="2834315"/>
            <a:chOff x="4357686" y="2367095"/>
            <a:chExt cx="5715007" cy="2834315"/>
          </a:xfrm>
        </p:grpSpPr>
        <p:sp>
          <p:nvSpPr>
            <p:cNvPr id="37" name="Google Shape;55;p13">
              <a:extLst>
                <a:ext uri="{FF2B5EF4-FFF2-40B4-BE49-F238E27FC236}">
                  <a16:creationId xmlns:a16="http://schemas.microsoft.com/office/drawing/2014/main" id="{71808EA4-9D76-49C2-A986-4F85314597CA}"/>
                </a:ext>
              </a:extLst>
            </p:cNvPr>
            <p:cNvSpPr/>
            <p:nvPr/>
          </p:nvSpPr>
          <p:spPr>
            <a:xfrm>
              <a:off x="4357686" y="2367095"/>
              <a:ext cx="5715007" cy="283431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n-US" sz="2000" dirty="0"/>
            </a:p>
            <a:p>
              <a:endParaRPr sz="1867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3317C4D-AE52-4582-8A3C-F71C9EDE37BD}"/>
                </a:ext>
              </a:extLst>
            </p:cNvPr>
            <p:cNvSpPr/>
            <p:nvPr/>
          </p:nvSpPr>
          <p:spPr>
            <a:xfrm>
              <a:off x="4489021" y="2584583"/>
              <a:ext cx="1726025" cy="418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New log: </a:t>
              </a:r>
              <a:r>
                <a:rPr lang="en-US" sz="800" dirty="0" err="1"/>
                <a:t>dfs.DataNode$PacketResponder</a:t>
              </a:r>
              <a:r>
                <a:rPr lang="en-US" sz="800" dirty="0"/>
                <a:t>: </a:t>
              </a:r>
              <a:r>
                <a:rPr lang="en-US" sz="800" dirty="0" err="1"/>
                <a:t>PacketResponder</a:t>
              </a:r>
              <a:r>
                <a:rPr lang="en-US" sz="800" dirty="0"/>
                <a:t> 1 for block blk_38865049064139660 terminating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F374CC-B282-4B37-B6EE-7C5716F6972B}"/>
                </a:ext>
              </a:extLst>
            </p:cNvPr>
            <p:cNvGrpSpPr/>
            <p:nvPr/>
          </p:nvGrpSpPr>
          <p:grpSpPr>
            <a:xfrm>
              <a:off x="4486273" y="3737376"/>
              <a:ext cx="1728773" cy="1177523"/>
              <a:chOff x="4543425" y="3429000"/>
              <a:chExt cx="2071688" cy="1485900"/>
            </a:xfrm>
          </p:grpSpPr>
          <p:sp>
            <p:nvSpPr>
              <p:cNvPr id="52" name="Rounded Rectangle 11">
                <a:extLst>
                  <a:ext uri="{FF2B5EF4-FFF2-40B4-BE49-F238E27FC236}">
                    <a16:creationId xmlns:a16="http://schemas.microsoft.com/office/drawing/2014/main" id="{0A70220D-1EE2-4DFD-9C19-1F1B72C4CF06}"/>
                  </a:ext>
                </a:extLst>
              </p:cNvPr>
              <p:cNvSpPr/>
              <p:nvPr/>
            </p:nvSpPr>
            <p:spPr>
              <a:xfrm>
                <a:off x="4543425" y="3429000"/>
                <a:ext cx="2071688" cy="148590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A2128EF-E2A5-41B1-A627-8224F17D54EF}"/>
                  </a:ext>
                </a:extLst>
              </p:cNvPr>
              <p:cNvSpPr txBox="1"/>
              <p:nvPr/>
            </p:nvSpPr>
            <p:spPr>
              <a:xfrm>
                <a:off x="4629328" y="3535921"/>
                <a:ext cx="11192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Logkey</a:t>
                </a:r>
                <a:r>
                  <a:rPr lang="en-US" sz="1000" dirty="0"/>
                  <a:t> template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382E70-C377-4736-9E95-E356F552C7BD}"/>
                </a:ext>
              </a:extLst>
            </p:cNvPr>
            <p:cNvGrpSpPr/>
            <p:nvPr/>
          </p:nvGrpSpPr>
          <p:grpSpPr>
            <a:xfrm>
              <a:off x="6333228" y="3730793"/>
              <a:ext cx="1728773" cy="1177523"/>
              <a:chOff x="4543425" y="3429000"/>
              <a:chExt cx="2071688" cy="1485900"/>
            </a:xfrm>
          </p:grpSpPr>
          <p:sp>
            <p:nvSpPr>
              <p:cNvPr id="49" name="Rounded Rectangle 99">
                <a:extLst>
                  <a:ext uri="{FF2B5EF4-FFF2-40B4-BE49-F238E27FC236}">
                    <a16:creationId xmlns:a16="http://schemas.microsoft.com/office/drawing/2014/main" id="{3555CA78-A2F1-40AF-9832-B1B4EF2CCE71}"/>
                  </a:ext>
                </a:extLst>
              </p:cNvPr>
              <p:cNvSpPr/>
              <p:nvPr/>
            </p:nvSpPr>
            <p:spPr>
              <a:xfrm>
                <a:off x="4543425" y="3429000"/>
                <a:ext cx="2071688" cy="148590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466D0F2-B2D0-4302-AEDF-1A9DB6BD9FF0}"/>
                  </a:ext>
                </a:extLst>
              </p:cNvPr>
              <p:cNvSpPr txBox="1"/>
              <p:nvPr/>
            </p:nvSpPr>
            <p:spPr>
              <a:xfrm>
                <a:off x="4629328" y="3535921"/>
                <a:ext cx="11192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Logkey</a:t>
                </a:r>
                <a:r>
                  <a:rPr lang="en-US" sz="1000" dirty="0"/>
                  <a:t> template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32EA5E7-AD06-439A-BD2E-7901BFEACA21}"/>
                  </a:ext>
                </a:extLst>
              </p:cNvPr>
              <p:cNvSpPr/>
              <p:nvPr/>
            </p:nvSpPr>
            <p:spPr>
              <a:xfrm>
                <a:off x="4574840" y="3816114"/>
                <a:ext cx="1957387" cy="7379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/>
                  <a:t>s1,dfs.DataNode$PacketResponder: </a:t>
                </a:r>
                <a:r>
                  <a:rPr lang="en-US" sz="800" dirty="0" err="1"/>
                  <a:t>PacketResponder</a:t>
                </a:r>
                <a:r>
                  <a:rPr lang="en-US" sz="800" dirty="0"/>
                  <a:t> 1 for block blk_38865049064139660 terminating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415FD2E-1F28-4295-8BCB-D304F44C198E}"/>
                </a:ext>
              </a:extLst>
            </p:cNvPr>
            <p:cNvGrpSpPr/>
            <p:nvPr/>
          </p:nvGrpSpPr>
          <p:grpSpPr>
            <a:xfrm>
              <a:off x="8165903" y="3705957"/>
              <a:ext cx="1728773" cy="1177523"/>
              <a:chOff x="4543425" y="3429000"/>
              <a:chExt cx="2071688" cy="1485900"/>
            </a:xfrm>
          </p:grpSpPr>
          <p:sp>
            <p:nvSpPr>
              <p:cNvPr id="46" name="Rounded Rectangle 103">
                <a:extLst>
                  <a:ext uri="{FF2B5EF4-FFF2-40B4-BE49-F238E27FC236}">
                    <a16:creationId xmlns:a16="http://schemas.microsoft.com/office/drawing/2014/main" id="{B44DF76B-FC07-4E5C-9FFC-DDA4F1AE8E4B}"/>
                  </a:ext>
                </a:extLst>
              </p:cNvPr>
              <p:cNvSpPr/>
              <p:nvPr/>
            </p:nvSpPr>
            <p:spPr>
              <a:xfrm>
                <a:off x="4543425" y="3429000"/>
                <a:ext cx="2071688" cy="148590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127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3309D1-E991-4A5E-8877-A4816CEC2239}"/>
                  </a:ext>
                </a:extLst>
              </p:cNvPr>
              <p:cNvSpPr txBox="1"/>
              <p:nvPr/>
            </p:nvSpPr>
            <p:spPr>
              <a:xfrm>
                <a:off x="4629328" y="3535921"/>
                <a:ext cx="11192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Logkey</a:t>
                </a:r>
                <a:r>
                  <a:rPr lang="en-US" sz="1000" dirty="0"/>
                  <a:t> template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A56B30-7840-4058-8493-FA11F77053BB}"/>
                  </a:ext>
                </a:extLst>
              </p:cNvPr>
              <p:cNvSpPr/>
              <p:nvPr/>
            </p:nvSpPr>
            <p:spPr>
              <a:xfrm>
                <a:off x="4574840" y="3816114"/>
                <a:ext cx="1957387" cy="427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800" dirty="0"/>
                  <a:t>s1, </a:t>
                </a:r>
                <a:r>
                  <a:rPr lang="en-US" sz="800" dirty="0" err="1"/>
                  <a:t>PacketResponder</a:t>
                </a:r>
                <a:r>
                  <a:rPr lang="en-US" sz="800" dirty="0"/>
                  <a:t> &lt;*&gt; for block &lt;*&gt; terminating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E1F062-ECD5-4392-AB7D-F8EFCF53608B}"/>
                </a:ext>
              </a:extLst>
            </p:cNvPr>
            <p:cNvSpPr/>
            <p:nvPr/>
          </p:nvSpPr>
          <p:spPr>
            <a:xfrm>
              <a:off x="6257461" y="2587279"/>
              <a:ext cx="186518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New log:  </a:t>
              </a:r>
              <a:r>
                <a:rPr lang="en-US" sz="800" dirty="0" err="1"/>
                <a:t>dfs.DataNode$PacketResponder</a:t>
              </a:r>
              <a:r>
                <a:rPr lang="en-US" sz="800" dirty="0"/>
                <a:t>: </a:t>
              </a:r>
              <a:r>
                <a:rPr lang="en-US" sz="800" dirty="0" err="1"/>
                <a:t>PacketResponder</a:t>
              </a:r>
              <a:r>
                <a:rPr lang="en-US" sz="800" dirty="0"/>
                <a:t> 0 for block blk_-6952295868487656571 terminating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1E99C4E-C6E2-4A5C-B8B7-6C78B2F74904}"/>
                </a:ext>
              </a:extLst>
            </p:cNvPr>
            <p:cNvSpPr/>
            <p:nvPr/>
          </p:nvSpPr>
          <p:spPr>
            <a:xfrm>
              <a:off x="8192118" y="2596592"/>
              <a:ext cx="178939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New log: </a:t>
              </a:r>
            </a:p>
            <a:p>
              <a:r>
                <a:rPr lang="en" sz="800" dirty="0"/>
                <a:t>INFO </a:t>
              </a:r>
              <a:r>
                <a:rPr lang="en" sz="800" dirty="0" err="1"/>
                <a:t>dfs.FSNamesystem</a:t>
              </a:r>
              <a:r>
                <a:rPr lang="en" sz="800" dirty="0"/>
                <a:t>: BLOCK* </a:t>
              </a:r>
              <a:r>
                <a:rPr lang="en" sz="800" dirty="0" err="1"/>
                <a:t>NameSystem.addStoredBlock</a:t>
              </a:r>
              <a:r>
                <a:rPr lang="en" sz="800" dirty="0"/>
                <a:t>: </a:t>
              </a:r>
              <a:r>
                <a:rPr lang="en" sz="800" dirty="0" err="1"/>
                <a:t>blockMap</a:t>
              </a:r>
              <a:r>
                <a:rPr lang="en" sz="800" dirty="0"/>
                <a:t> updated: 10.251.73.220:50010 is added to blk_7128370237687728475 size 67108864</a:t>
              </a:r>
              <a:endParaRPr lang="en-US" sz="800" dirty="0"/>
            </a:p>
          </p:txBody>
        </p:sp>
        <p:cxnSp>
          <p:nvCxnSpPr>
            <p:cNvPr id="44" name="Curved Connector 28">
              <a:extLst>
                <a:ext uri="{FF2B5EF4-FFF2-40B4-BE49-F238E27FC236}">
                  <a16:creationId xmlns:a16="http://schemas.microsoft.com/office/drawing/2014/main" id="{8151E297-EA55-4312-80C9-4647FACBC5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5554" y="3139958"/>
              <a:ext cx="610169" cy="571500"/>
            </a:xfrm>
            <a:prstGeom prst="curvedConnector3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123">
              <a:extLst>
                <a:ext uri="{FF2B5EF4-FFF2-40B4-BE49-F238E27FC236}">
                  <a16:creationId xmlns:a16="http://schemas.microsoft.com/office/drawing/2014/main" id="{023F2D67-26BE-434B-9219-BAAA5CE4CD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64427" y="3151097"/>
              <a:ext cx="610169" cy="571500"/>
            </a:xfrm>
            <a:prstGeom prst="curvedConnector3">
              <a:avLst>
                <a:gd name="adj1" fmla="val 4765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Curved Connector 43">
            <a:extLst>
              <a:ext uri="{FF2B5EF4-FFF2-40B4-BE49-F238E27FC236}">
                <a16:creationId xmlns:a16="http://schemas.microsoft.com/office/drawing/2014/main" id="{71EBE66A-6F10-432E-B79C-D2E582C1D091}"/>
              </a:ext>
            </a:extLst>
          </p:cNvPr>
          <p:cNvCxnSpPr/>
          <p:nvPr/>
        </p:nvCxnSpPr>
        <p:spPr>
          <a:xfrm rot="5400000">
            <a:off x="8702026" y="3466000"/>
            <a:ext cx="355312" cy="185737"/>
          </a:xfrm>
          <a:prstGeom prst="curved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3B7BC121-22A4-4142-8A5C-B795756D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4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B006-ADE1-41DF-BD69-70D4A36A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424D-B1ED-4FCA-A9C9-4BA2B720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Scarcity of anomalous samples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Negative sampling algorithm</a:t>
            </a:r>
          </a:p>
          <a:p>
            <a:r>
              <a:rPr lang="en-US" sz="3200" dirty="0"/>
              <a:t>Lack of anomalous event interpretability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Integrated Gradients (IG)</a:t>
            </a:r>
          </a:p>
          <a:p>
            <a:r>
              <a:rPr lang="en-US" sz="3200" dirty="0"/>
              <a:t>No common IG baseline for log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IG baseline generation algorithm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E13BE-EBEC-4461-8E01-D01C80C5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BB7-0C6F-49CF-B488-895E12F2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008B-67C2-4922-8C68-989155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  <a:p>
            <a:r>
              <a:rPr lang="en-US" sz="3200" b="1" dirty="0"/>
              <a:t>Preliminary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Anomaly Detection in Sequential Log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Data Augmentation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Interpretable Machine Learning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Method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Experiment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309CD-DB6B-4703-8A64-87223705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8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FFC9-F922-4425-9A9A-045539C2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Anomaly Detection in Sequential Log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27A0-F488-4211-9550-5085DDF4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Traditional supervised learning -&gt; </a:t>
            </a:r>
            <a:r>
              <a:rPr lang="en-US" sz="3200" dirty="0">
                <a:solidFill>
                  <a:srgbClr val="FF0000"/>
                </a:solidFill>
              </a:rPr>
              <a:t>Require an enormous number of labeled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Logistic regression, decision tree, and SVM</a:t>
            </a:r>
          </a:p>
          <a:p>
            <a:r>
              <a:rPr lang="en-US" sz="3200" dirty="0"/>
              <a:t>Traditional unsupervised learning -&gt; </a:t>
            </a:r>
            <a:r>
              <a:rPr lang="en-US" sz="3200" dirty="0">
                <a:solidFill>
                  <a:srgbClr val="FF0000"/>
                </a:solidFill>
              </a:rPr>
              <a:t>Hard to capture the order information of sequence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PCA, Isolation forest, and OC-SVM</a:t>
            </a:r>
          </a:p>
          <a:p>
            <a:r>
              <a:rPr lang="en-US" sz="3200" dirty="0"/>
              <a:t>Deep learning -&gt; </a:t>
            </a:r>
            <a:r>
              <a:rPr lang="en-US" sz="3200" dirty="0">
                <a:solidFill>
                  <a:srgbClr val="FF0000"/>
                </a:solidFill>
              </a:rPr>
              <a:t>No detailed information on the sub-sequence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DeepLog and LogAnomaly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180EE-ABEB-4468-8A1F-35A9A2A2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CB21-4EAE-42C4-87CF-FA943A88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8050-DF0D-4E15-81F4-901BC5A5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augmentation technique is to tackle the scarcity of labeled data issue by artificially expanding the labeled dataset.</a:t>
            </a:r>
          </a:p>
          <a:p>
            <a:r>
              <a:rPr lang="en-US" sz="3200" dirty="0"/>
              <a:t>Extensively used in image classification and natural language processing.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Rotation and flip for image data, synonym replacement for text data</a:t>
            </a:r>
          </a:p>
          <a:p>
            <a:r>
              <a:rPr lang="en-US" sz="3200" dirty="0"/>
              <a:t>Negative sampling is a special data augmentation technique.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22319-AFBC-4C2F-AC6C-564E6853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470F-8934-4180-951B-5EB4ADBF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Interpretable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1CDB-59F2-445D-92B5-F68F51B0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Interpretable machine learning aims at providing a human understandable explanation about the decisions.</a:t>
            </a:r>
          </a:p>
          <a:p>
            <a:r>
              <a:rPr lang="en-US" sz="3200" dirty="0"/>
              <a:t>The interpretable anomaly detection models are very limited.</a:t>
            </a:r>
          </a:p>
          <a:p>
            <a:r>
              <a:rPr lang="en-US" sz="3200" dirty="0"/>
              <a:t>The attention mechanism provides an attention score that is more about the correlation among events instead of the correlation between events and the label.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50659-1072-4B4F-905F-7C385DBD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07B7-C256-45AF-98C4-DD5E1361A5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1345</Words>
  <Application>Microsoft Office PowerPoint</Application>
  <PresentationFormat>Widescreen</PresentationFormat>
  <Paragraphs>228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InterpretableSAD: Interpretable Anomaly Detection in Sequential Log Data</vt:lpstr>
      <vt:lpstr>Outline</vt:lpstr>
      <vt:lpstr>What is Anomaly Detection</vt:lpstr>
      <vt:lpstr>What are System Logs</vt:lpstr>
      <vt:lpstr>Challenges</vt:lpstr>
      <vt:lpstr>Outline</vt:lpstr>
      <vt:lpstr>Anomaly Detection in Sequential Log Data</vt:lpstr>
      <vt:lpstr>Data Augmentation</vt:lpstr>
      <vt:lpstr>Interpretable Machine Learning</vt:lpstr>
      <vt:lpstr>Outline</vt:lpstr>
      <vt:lpstr>Problem Statement</vt:lpstr>
      <vt:lpstr>Outline</vt:lpstr>
      <vt:lpstr>Framework of InterpretableSAD</vt:lpstr>
      <vt:lpstr>Data Augmentation via Negative Sampling</vt:lpstr>
      <vt:lpstr>Data Augmentation via Negative Sampling Cont.</vt:lpstr>
      <vt:lpstr>Anomaly Detection at a Sequence Level</vt:lpstr>
      <vt:lpstr>Anomalous Event Detection via Integrated Gradients</vt:lpstr>
      <vt:lpstr>Anomalous Event Detection via Integrated Gradients Cont.</vt:lpstr>
      <vt:lpstr>IG Baseline Generation</vt:lpstr>
      <vt:lpstr>Outline</vt:lpstr>
      <vt:lpstr>Datasets</vt:lpstr>
      <vt:lpstr>Baselines for Anomalous Log Sequence Detection</vt:lpstr>
      <vt:lpstr>Baselines for Anomalous Event Detection</vt:lpstr>
      <vt:lpstr>Results on Anomalous Log Sequence Detection</vt:lpstr>
      <vt:lpstr>Results on Anomalous Log Sequence Detection</vt:lpstr>
      <vt:lpstr>Results on Anomalous Log Sequence Detection</vt:lpstr>
      <vt:lpstr>Results on Anomalous Event Detection</vt:lpstr>
      <vt:lpstr>Visualization of the normal, anomalous, and generated anomalous sequences</vt:lpstr>
      <vt:lpstr>Outline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InterpretableSAD: Interpretable Anomaly Detection in Sequential Log Data</dc:title>
  <dc:creator>Xiao Han</dc:creator>
  <cp:lastModifiedBy>Xiao Han</cp:lastModifiedBy>
  <cp:revision>2</cp:revision>
  <dcterms:created xsi:type="dcterms:W3CDTF">2021-11-11T07:41:13Z</dcterms:created>
  <dcterms:modified xsi:type="dcterms:W3CDTF">2021-11-12T20:03:23Z</dcterms:modified>
</cp:coreProperties>
</file>