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3" r:id="rId4"/>
    <p:sldId id="288" r:id="rId5"/>
    <p:sldId id="265" r:id="rId6"/>
    <p:sldId id="259" r:id="rId7"/>
    <p:sldId id="266" r:id="rId8"/>
    <p:sldId id="267" r:id="rId9"/>
    <p:sldId id="268" r:id="rId10"/>
    <p:sldId id="271" r:id="rId11"/>
    <p:sldId id="272" r:id="rId12"/>
    <p:sldId id="270" r:id="rId13"/>
    <p:sldId id="289" r:id="rId14"/>
    <p:sldId id="269" r:id="rId15"/>
    <p:sldId id="274" r:id="rId16"/>
    <p:sldId id="275" r:id="rId17"/>
    <p:sldId id="290" r:id="rId18"/>
    <p:sldId id="291" r:id="rId19"/>
    <p:sldId id="277" r:id="rId20"/>
    <p:sldId id="261" r:id="rId21"/>
    <p:sldId id="278" r:id="rId22"/>
    <p:sldId id="279" r:id="rId23"/>
    <p:sldId id="281" r:id="rId24"/>
    <p:sldId id="286" r:id="rId25"/>
    <p:sldId id="287" r:id="rId26"/>
    <p:sldId id="280" r:id="rId27"/>
    <p:sldId id="282" r:id="rId28"/>
    <p:sldId id="283" r:id="rId29"/>
    <p:sldId id="262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C3A45-E1D1-4AC7-81BB-C963791235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05900F-498B-45F6-8285-070B1CC06C7C}">
      <dgm:prSet/>
      <dgm:spPr/>
      <dgm:t>
        <a:bodyPr/>
        <a:lstStyle/>
        <a:p>
          <a:r>
            <a:rPr lang="en-US"/>
            <a:t>Propose a novel framework to detect anomalous sequences as well as anomalous events in the sequences.</a:t>
          </a:r>
        </a:p>
      </dgm:t>
    </dgm:pt>
    <dgm:pt modelId="{23A1A3DF-EAF4-4F09-8D82-9018B4E2298F}" type="parTrans" cxnId="{C55478B4-E617-42FE-B0C7-AF7D6F7373A7}">
      <dgm:prSet/>
      <dgm:spPr/>
      <dgm:t>
        <a:bodyPr/>
        <a:lstStyle/>
        <a:p>
          <a:endParaRPr lang="en-US"/>
        </a:p>
      </dgm:t>
    </dgm:pt>
    <dgm:pt modelId="{6D2A7955-B396-44B1-A283-A0E4B4CD86F5}" type="sibTrans" cxnId="{C55478B4-E617-42FE-B0C7-AF7D6F7373A7}">
      <dgm:prSet/>
      <dgm:spPr/>
      <dgm:t>
        <a:bodyPr/>
        <a:lstStyle/>
        <a:p>
          <a:endParaRPr lang="en-US"/>
        </a:p>
      </dgm:t>
    </dgm:pt>
    <dgm:pt modelId="{24FCBADD-27A5-4C84-A734-FBE90219EE23}">
      <dgm:prSet/>
      <dgm:spPr/>
      <dgm:t>
        <a:bodyPr/>
        <a:lstStyle/>
        <a:p>
          <a:r>
            <a:rPr lang="en-US" dirty="0"/>
            <a:t>Propose a novel negative sampling algorithm that can accurately generate anomalous samples.</a:t>
          </a:r>
        </a:p>
      </dgm:t>
    </dgm:pt>
    <dgm:pt modelId="{8EE03AD4-5C28-4200-BDDB-ADCB18855F84}" type="parTrans" cxnId="{B9609410-0B20-496E-87FE-676A363A2DAF}">
      <dgm:prSet/>
      <dgm:spPr/>
      <dgm:t>
        <a:bodyPr/>
        <a:lstStyle/>
        <a:p>
          <a:endParaRPr lang="en-US"/>
        </a:p>
      </dgm:t>
    </dgm:pt>
    <dgm:pt modelId="{99578152-5569-4234-BEE8-841EA35B4091}" type="sibTrans" cxnId="{B9609410-0B20-496E-87FE-676A363A2DAF}">
      <dgm:prSet/>
      <dgm:spPr/>
      <dgm:t>
        <a:bodyPr/>
        <a:lstStyle/>
        <a:p>
          <a:endParaRPr lang="en-US"/>
        </a:p>
      </dgm:t>
    </dgm:pt>
    <dgm:pt modelId="{5BE49978-E95C-46DD-B5A4-CEB87F4F3BF9}">
      <dgm:prSet/>
      <dgm:spPr/>
      <dgm:t>
        <a:bodyPr/>
        <a:lstStyle/>
        <a:p>
          <a:r>
            <a:rPr lang="en-US"/>
            <a:t>Apply an interpretable machine learning technique, Integrated Gradients (IG), to detect potential anomalous events.</a:t>
          </a:r>
        </a:p>
      </dgm:t>
    </dgm:pt>
    <dgm:pt modelId="{C5EF3608-DC0B-4549-9896-C00DDD9731C4}" type="parTrans" cxnId="{F8DE3CBD-1EC7-456C-AF5C-8F1D0D9B02C2}">
      <dgm:prSet/>
      <dgm:spPr/>
      <dgm:t>
        <a:bodyPr/>
        <a:lstStyle/>
        <a:p>
          <a:endParaRPr lang="en-US"/>
        </a:p>
      </dgm:t>
    </dgm:pt>
    <dgm:pt modelId="{31E9D7B1-F3E5-4B1C-AD18-ED9375CB865B}" type="sibTrans" cxnId="{F8DE3CBD-1EC7-456C-AF5C-8F1D0D9B02C2}">
      <dgm:prSet/>
      <dgm:spPr/>
      <dgm:t>
        <a:bodyPr/>
        <a:lstStyle/>
        <a:p>
          <a:endParaRPr lang="en-US"/>
        </a:p>
      </dgm:t>
    </dgm:pt>
    <dgm:pt modelId="{7E3FF5B3-3795-4265-9A05-4D422F9FFAB5}">
      <dgm:prSet/>
      <dgm:spPr/>
      <dgm:t>
        <a:bodyPr/>
        <a:lstStyle/>
        <a:p>
          <a:r>
            <a:rPr lang="en-US"/>
            <a:t>Experimental results on three log datasets show that our model can achieve state-of-the-art performance on the anomalous sequence and event detection.</a:t>
          </a:r>
        </a:p>
      </dgm:t>
    </dgm:pt>
    <dgm:pt modelId="{C2280F02-A46A-454D-9182-457A67AE9260}" type="parTrans" cxnId="{A3A81716-D902-4717-8F9C-FADA9D7B54F0}">
      <dgm:prSet/>
      <dgm:spPr/>
      <dgm:t>
        <a:bodyPr/>
        <a:lstStyle/>
        <a:p>
          <a:endParaRPr lang="en-US"/>
        </a:p>
      </dgm:t>
    </dgm:pt>
    <dgm:pt modelId="{DE79DAAF-5CFE-43A5-857E-63B6E0ED0696}" type="sibTrans" cxnId="{A3A81716-D902-4717-8F9C-FADA9D7B54F0}">
      <dgm:prSet/>
      <dgm:spPr/>
      <dgm:t>
        <a:bodyPr/>
        <a:lstStyle/>
        <a:p>
          <a:endParaRPr lang="en-US"/>
        </a:p>
      </dgm:t>
    </dgm:pt>
    <dgm:pt modelId="{86C2F41F-FC9B-47A9-A724-D94FB878DC4B}" type="pres">
      <dgm:prSet presAssocID="{1A1C3A45-E1D1-4AC7-81BB-C96379123554}" presName="root" presStyleCnt="0">
        <dgm:presLayoutVars>
          <dgm:dir/>
          <dgm:resizeHandles val="exact"/>
        </dgm:presLayoutVars>
      </dgm:prSet>
      <dgm:spPr/>
    </dgm:pt>
    <dgm:pt modelId="{922C82FD-1854-46E3-989C-6643F88F5296}" type="pres">
      <dgm:prSet presAssocID="{6F05900F-498B-45F6-8285-070B1CC06C7C}" presName="compNode" presStyleCnt="0"/>
      <dgm:spPr/>
    </dgm:pt>
    <dgm:pt modelId="{1FEC1601-3B55-44E5-8941-A3CEADE3AAC3}" type="pres">
      <dgm:prSet presAssocID="{6F05900F-498B-45F6-8285-070B1CC06C7C}" presName="bgRect" presStyleLbl="bgShp" presStyleIdx="0" presStyleCnt="4"/>
      <dgm:spPr/>
    </dgm:pt>
    <dgm:pt modelId="{AD0BB20D-7565-42A1-B404-D049A22B5CB5}" type="pres">
      <dgm:prSet presAssocID="{6F05900F-498B-45F6-8285-070B1CC06C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A97A8895-9C33-4FDC-A540-D7CC399D4EEB}" type="pres">
      <dgm:prSet presAssocID="{6F05900F-498B-45F6-8285-070B1CC06C7C}" presName="spaceRect" presStyleCnt="0"/>
      <dgm:spPr/>
    </dgm:pt>
    <dgm:pt modelId="{88A7E8D7-8F9F-4031-88DD-A95408C62B9C}" type="pres">
      <dgm:prSet presAssocID="{6F05900F-498B-45F6-8285-070B1CC06C7C}" presName="parTx" presStyleLbl="revTx" presStyleIdx="0" presStyleCnt="4">
        <dgm:presLayoutVars>
          <dgm:chMax val="0"/>
          <dgm:chPref val="0"/>
        </dgm:presLayoutVars>
      </dgm:prSet>
      <dgm:spPr/>
    </dgm:pt>
    <dgm:pt modelId="{5BB443E4-633D-48F2-97E6-9EE37DF0BFF4}" type="pres">
      <dgm:prSet presAssocID="{6D2A7955-B396-44B1-A283-A0E4B4CD86F5}" presName="sibTrans" presStyleCnt="0"/>
      <dgm:spPr/>
    </dgm:pt>
    <dgm:pt modelId="{725039A4-B298-4993-9D12-17F74BA352E3}" type="pres">
      <dgm:prSet presAssocID="{24FCBADD-27A5-4C84-A734-FBE90219EE23}" presName="compNode" presStyleCnt="0"/>
      <dgm:spPr/>
    </dgm:pt>
    <dgm:pt modelId="{A780BFA9-573E-4637-89CF-B194F2DE6B11}" type="pres">
      <dgm:prSet presAssocID="{24FCBADD-27A5-4C84-A734-FBE90219EE23}" presName="bgRect" presStyleLbl="bgShp" presStyleIdx="1" presStyleCnt="4"/>
      <dgm:spPr/>
    </dgm:pt>
    <dgm:pt modelId="{C193EDE8-E2D3-4141-95B8-05839A37F612}" type="pres">
      <dgm:prSet presAssocID="{24FCBADD-27A5-4C84-A734-FBE90219EE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2BC4954-21EF-43BA-B97D-319B4C0B696C}" type="pres">
      <dgm:prSet presAssocID="{24FCBADD-27A5-4C84-A734-FBE90219EE23}" presName="spaceRect" presStyleCnt="0"/>
      <dgm:spPr/>
    </dgm:pt>
    <dgm:pt modelId="{DA2954EE-DC8D-4FB7-A8B7-084F39961852}" type="pres">
      <dgm:prSet presAssocID="{24FCBADD-27A5-4C84-A734-FBE90219EE23}" presName="parTx" presStyleLbl="revTx" presStyleIdx="1" presStyleCnt="4">
        <dgm:presLayoutVars>
          <dgm:chMax val="0"/>
          <dgm:chPref val="0"/>
        </dgm:presLayoutVars>
      </dgm:prSet>
      <dgm:spPr/>
    </dgm:pt>
    <dgm:pt modelId="{BA977F30-2D3B-4E1B-A0C8-6AF012E52FE5}" type="pres">
      <dgm:prSet presAssocID="{99578152-5569-4234-BEE8-841EA35B4091}" presName="sibTrans" presStyleCnt="0"/>
      <dgm:spPr/>
    </dgm:pt>
    <dgm:pt modelId="{AEC85480-A7A4-481C-84C1-7AB8E69911B0}" type="pres">
      <dgm:prSet presAssocID="{5BE49978-E95C-46DD-B5A4-CEB87F4F3BF9}" presName="compNode" presStyleCnt="0"/>
      <dgm:spPr/>
    </dgm:pt>
    <dgm:pt modelId="{2D9313EA-BCFB-4B80-B10C-93F23131AEAA}" type="pres">
      <dgm:prSet presAssocID="{5BE49978-E95C-46DD-B5A4-CEB87F4F3BF9}" presName="bgRect" presStyleLbl="bgShp" presStyleIdx="2" presStyleCnt="4"/>
      <dgm:spPr/>
    </dgm:pt>
    <dgm:pt modelId="{EFB07535-8C13-4409-9920-DAE84BAD289E}" type="pres">
      <dgm:prSet presAssocID="{5BE49978-E95C-46DD-B5A4-CEB87F4F3B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D9B0C77-1AB5-4D86-9B9E-33BF16DE20E4}" type="pres">
      <dgm:prSet presAssocID="{5BE49978-E95C-46DD-B5A4-CEB87F4F3BF9}" presName="spaceRect" presStyleCnt="0"/>
      <dgm:spPr/>
    </dgm:pt>
    <dgm:pt modelId="{88D76CBE-DF0E-4F2F-8A6A-EA43C59221D1}" type="pres">
      <dgm:prSet presAssocID="{5BE49978-E95C-46DD-B5A4-CEB87F4F3BF9}" presName="parTx" presStyleLbl="revTx" presStyleIdx="2" presStyleCnt="4">
        <dgm:presLayoutVars>
          <dgm:chMax val="0"/>
          <dgm:chPref val="0"/>
        </dgm:presLayoutVars>
      </dgm:prSet>
      <dgm:spPr/>
    </dgm:pt>
    <dgm:pt modelId="{2BD6409C-1564-4B66-9E44-264F237659F2}" type="pres">
      <dgm:prSet presAssocID="{31E9D7B1-F3E5-4B1C-AD18-ED9375CB865B}" presName="sibTrans" presStyleCnt="0"/>
      <dgm:spPr/>
    </dgm:pt>
    <dgm:pt modelId="{0583B5D7-C73B-494C-B84B-21A085AFD50F}" type="pres">
      <dgm:prSet presAssocID="{7E3FF5B3-3795-4265-9A05-4D422F9FFAB5}" presName="compNode" presStyleCnt="0"/>
      <dgm:spPr/>
    </dgm:pt>
    <dgm:pt modelId="{94EDDED2-6B9D-4F90-BEEB-1250D800BAB3}" type="pres">
      <dgm:prSet presAssocID="{7E3FF5B3-3795-4265-9A05-4D422F9FFAB5}" presName="bgRect" presStyleLbl="bgShp" presStyleIdx="3" presStyleCnt="4"/>
      <dgm:spPr/>
    </dgm:pt>
    <dgm:pt modelId="{B52440F2-B2AE-4B29-BA48-09E6206DF182}" type="pres">
      <dgm:prSet presAssocID="{7E3FF5B3-3795-4265-9A05-4D422F9FFA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08FD329-BEDC-48F5-8126-DF0E6BC77A31}" type="pres">
      <dgm:prSet presAssocID="{7E3FF5B3-3795-4265-9A05-4D422F9FFAB5}" presName="spaceRect" presStyleCnt="0"/>
      <dgm:spPr/>
    </dgm:pt>
    <dgm:pt modelId="{FD9B1C3E-B71C-41AC-954D-D496DFF63F28}" type="pres">
      <dgm:prSet presAssocID="{7E3FF5B3-3795-4265-9A05-4D422F9FFA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9609410-0B20-496E-87FE-676A363A2DAF}" srcId="{1A1C3A45-E1D1-4AC7-81BB-C96379123554}" destId="{24FCBADD-27A5-4C84-A734-FBE90219EE23}" srcOrd="1" destOrd="0" parTransId="{8EE03AD4-5C28-4200-BDDB-ADCB18855F84}" sibTransId="{99578152-5569-4234-BEE8-841EA35B4091}"/>
    <dgm:cxn modelId="{A3A81716-D902-4717-8F9C-FADA9D7B54F0}" srcId="{1A1C3A45-E1D1-4AC7-81BB-C96379123554}" destId="{7E3FF5B3-3795-4265-9A05-4D422F9FFAB5}" srcOrd="3" destOrd="0" parTransId="{C2280F02-A46A-454D-9182-457A67AE9260}" sibTransId="{DE79DAAF-5CFE-43A5-857E-63B6E0ED0696}"/>
    <dgm:cxn modelId="{9DB8293B-D664-4407-B276-38ED9083A5A0}" type="presOf" srcId="{5BE49978-E95C-46DD-B5A4-CEB87F4F3BF9}" destId="{88D76CBE-DF0E-4F2F-8A6A-EA43C59221D1}" srcOrd="0" destOrd="0" presId="urn:microsoft.com/office/officeart/2018/2/layout/IconVerticalSolidList"/>
    <dgm:cxn modelId="{9C540D43-0B3E-422F-963D-52596BFC5F61}" type="presOf" srcId="{7E3FF5B3-3795-4265-9A05-4D422F9FFAB5}" destId="{FD9B1C3E-B71C-41AC-954D-D496DFF63F28}" srcOrd="0" destOrd="0" presId="urn:microsoft.com/office/officeart/2018/2/layout/IconVerticalSolidList"/>
    <dgm:cxn modelId="{5C76A150-D120-4A53-9808-EA900CCE4C65}" type="presOf" srcId="{1A1C3A45-E1D1-4AC7-81BB-C96379123554}" destId="{86C2F41F-FC9B-47A9-A724-D94FB878DC4B}" srcOrd="0" destOrd="0" presId="urn:microsoft.com/office/officeart/2018/2/layout/IconVerticalSolidList"/>
    <dgm:cxn modelId="{B6B4EA86-B24F-4BF7-B08A-70BAB26AA587}" type="presOf" srcId="{24FCBADD-27A5-4C84-A734-FBE90219EE23}" destId="{DA2954EE-DC8D-4FB7-A8B7-084F39961852}" srcOrd="0" destOrd="0" presId="urn:microsoft.com/office/officeart/2018/2/layout/IconVerticalSolidList"/>
    <dgm:cxn modelId="{C55478B4-E617-42FE-B0C7-AF7D6F7373A7}" srcId="{1A1C3A45-E1D1-4AC7-81BB-C96379123554}" destId="{6F05900F-498B-45F6-8285-070B1CC06C7C}" srcOrd="0" destOrd="0" parTransId="{23A1A3DF-EAF4-4F09-8D82-9018B4E2298F}" sibTransId="{6D2A7955-B396-44B1-A283-A0E4B4CD86F5}"/>
    <dgm:cxn modelId="{F8DE3CBD-1EC7-456C-AF5C-8F1D0D9B02C2}" srcId="{1A1C3A45-E1D1-4AC7-81BB-C96379123554}" destId="{5BE49978-E95C-46DD-B5A4-CEB87F4F3BF9}" srcOrd="2" destOrd="0" parTransId="{C5EF3608-DC0B-4549-9896-C00DDD9731C4}" sibTransId="{31E9D7B1-F3E5-4B1C-AD18-ED9375CB865B}"/>
    <dgm:cxn modelId="{7471F1E7-61C4-42A6-BFE4-766725B3047E}" type="presOf" srcId="{6F05900F-498B-45F6-8285-070B1CC06C7C}" destId="{88A7E8D7-8F9F-4031-88DD-A95408C62B9C}" srcOrd="0" destOrd="0" presId="urn:microsoft.com/office/officeart/2018/2/layout/IconVerticalSolidList"/>
    <dgm:cxn modelId="{70C2B3E0-3486-43E2-B931-92A24225754A}" type="presParOf" srcId="{86C2F41F-FC9B-47A9-A724-D94FB878DC4B}" destId="{922C82FD-1854-46E3-989C-6643F88F5296}" srcOrd="0" destOrd="0" presId="urn:microsoft.com/office/officeart/2018/2/layout/IconVerticalSolidList"/>
    <dgm:cxn modelId="{B987A0BC-31D9-4DEE-921E-0D16F1EF46B9}" type="presParOf" srcId="{922C82FD-1854-46E3-989C-6643F88F5296}" destId="{1FEC1601-3B55-44E5-8941-A3CEADE3AAC3}" srcOrd="0" destOrd="0" presId="urn:microsoft.com/office/officeart/2018/2/layout/IconVerticalSolidList"/>
    <dgm:cxn modelId="{2924DF1D-E472-43E3-A3E3-15740F907233}" type="presParOf" srcId="{922C82FD-1854-46E3-989C-6643F88F5296}" destId="{AD0BB20D-7565-42A1-B404-D049A22B5CB5}" srcOrd="1" destOrd="0" presId="urn:microsoft.com/office/officeart/2018/2/layout/IconVerticalSolidList"/>
    <dgm:cxn modelId="{0F184563-CDDE-4B14-BB1D-ACA415CDCE1D}" type="presParOf" srcId="{922C82FD-1854-46E3-989C-6643F88F5296}" destId="{A97A8895-9C33-4FDC-A540-D7CC399D4EEB}" srcOrd="2" destOrd="0" presId="urn:microsoft.com/office/officeart/2018/2/layout/IconVerticalSolidList"/>
    <dgm:cxn modelId="{875F7A46-FE53-42FC-A383-412F25FD4286}" type="presParOf" srcId="{922C82FD-1854-46E3-989C-6643F88F5296}" destId="{88A7E8D7-8F9F-4031-88DD-A95408C62B9C}" srcOrd="3" destOrd="0" presId="urn:microsoft.com/office/officeart/2018/2/layout/IconVerticalSolidList"/>
    <dgm:cxn modelId="{0E44172E-2444-4201-AC34-EA17575C0DE6}" type="presParOf" srcId="{86C2F41F-FC9B-47A9-A724-D94FB878DC4B}" destId="{5BB443E4-633D-48F2-97E6-9EE37DF0BFF4}" srcOrd="1" destOrd="0" presId="urn:microsoft.com/office/officeart/2018/2/layout/IconVerticalSolidList"/>
    <dgm:cxn modelId="{1C12BDCA-3386-4B3A-8520-99028D08266D}" type="presParOf" srcId="{86C2F41F-FC9B-47A9-A724-D94FB878DC4B}" destId="{725039A4-B298-4993-9D12-17F74BA352E3}" srcOrd="2" destOrd="0" presId="urn:microsoft.com/office/officeart/2018/2/layout/IconVerticalSolidList"/>
    <dgm:cxn modelId="{5B2E72A0-4DAC-4C93-A1E5-4ABE2A5EE9B7}" type="presParOf" srcId="{725039A4-B298-4993-9D12-17F74BA352E3}" destId="{A780BFA9-573E-4637-89CF-B194F2DE6B11}" srcOrd="0" destOrd="0" presId="urn:microsoft.com/office/officeart/2018/2/layout/IconVerticalSolidList"/>
    <dgm:cxn modelId="{00440A2D-9AC0-4BB1-B57A-CBA170F6B914}" type="presParOf" srcId="{725039A4-B298-4993-9D12-17F74BA352E3}" destId="{C193EDE8-E2D3-4141-95B8-05839A37F612}" srcOrd="1" destOrd="0" presId="urn:microsoft.com/office/officeart/2018/2/layout/IconVerticalSolidList"/>
    <dgm:cxn modelId="{C32E3016-73EB-4AEF-AF41-75C90C5AEF56}" type="presParOf" srcId="{725039A4-B298-4993-9D12-17F74BA352E3}" destId="{62BC4954-21EF-43BA-B97D-319B4C0B696C}" srcOrd="2" destOrd="0" presId="urn:microsoft.com/office/officeart/2018/2/layout/IconVerticalSolidList"/>
    <dgm:cxn modelId="{C6663B4A-9822-41AD-84B5-4F140B5EEB69}" type="presParOf" srcId="{725039A4-B298-4993-9D12-17F74BA352E3}" destId="{DA2954EE-DC8D-4FB7-A8B7-084F39961852}" srcOrd="3" destOrd="0" presId="urn:microsoft.com/office/officeart/2018/2/layout/IconVerticalSolidList"/>
    <dgm:cxn modelId="{52984D9C-1409-4517-9AC2-19B51C94949C}" type="presParOf" srcId="{86C2F41F-FC9B-47A9-A724-D94FB878DC4B}" destId="{BA977F30-2D3B-4E1B-A0C8-6AF012E52FE5}" srcOrd="3" destOrd="0" presId="urn:microsoft.com/office/officeart/2018/2/layout/IconVerticalSolidList"/>
    <dgm:cxn modelId="{3CEB07EA-0C59-452C-8C8C-3FB2B5484AC7}" type="presParOf" srcId="{86C2F41F-FC9B-47A9-A724-D94FB878DC4B}" destId="{AEC85480-A7A4-481C-84C1-7AB8E69911B0}" srcOrd="4" destOrd="0" presId="urn:microsoft.com/office/officeart/2018/2/layout/IconVerticalSolidList"/>
    <dgm:cxn modelId="{9CD6DC26-4624-4694-9AD0-F46D3913A97C}" type="presParOf" srcId="{AEC85480-A7A4-481C-84C1-7AB8E69911B0}" destId="{2D9313EA-BCFB-4B80-B10C-93F23131AEAA}" srcOrd="0" destOrd="0" presId="urn:microsoft.com/office/officeart/2018/2/layout/IconVerticalSolidList"/>
    <dgm:cxn modelId="{1E1172B7-73C1-4CFD-BFA3-4B5F1B72144F}" type="presParOf" srcId="{AEC85480-A7A4-481C-84C1-7AB8E69911B0}" destId="{EFB07535-8C13-4409-9920-DAE84BAD289E}" srcOrd="1" destOrd="0" presId="urn:microsoft.com/office/officeart/2018/2/layout/IconVerticalSolidList"/>
    <dgm:cxn modelId="{266FE67D-AC90-4E16-9F30-54B945133189}" type="presParOf" srcId="{AEC85480-A7A4-481C-84C1-7AB8E69911B0}" destId="{3D9B0C77-1AB5-4D86-9B9E-33BF16DE20E4}" srcOrd="2" destOrd="0" presId="urn:microsoft.com/office/officeart/2018/2/layout/IconVerticalSolidList"/>
    <dgm:cxn modelId="{BF9DE851-D81E-4D85-92E7-F493D6A38FD3}" type="presParOf" srcId="{AEC85480-A7A4-481C-84C1-7AB8E69911B0}" destId="{88D76CBE-DF0E-4F2F-8A6A-EA43C59221D1}" srcOrd="3" destOrd="0" presId="urn:microsoft.com/office/officeart/2018/2/layout/IconVerticalSolidList"/>
    <dgm:cxn modelId="{9837F897-FFB3-4D52-B3AF-23F62A60AC8A}" type="presParOf" srcId="{86C2F41F-FC9B-47A9-A724-D94FB878DC4B}" destId="{2BD6409C-1564-4B66-9E44-264F237659F2}" srcOrd="5" destOrd="0" presId="urn:microsoft.com/office/officeart/2018/2/layout/IconVerticalSolidList"/>
    <dgm:cxn modelId="{6960FB7A-DADE-4323-AC1B-92B19CB294DF}" type="presParOf" srcId="{86C2F41F-FC9B-47A9-A724-D94FB878DC4B}" destId="{0583B5D7-C73B-494C-B84B-21A085AFD50F}" srcOrd="6" destOrd="0" presId="urn:microsoft.com/office/officeart/2018/2/layout/IconVerticalSolidList"/>
    <dgm:cxn modelId="{A4F2445A-FE54-4061-BC00-34DC115484F4}" type="presParOf" srcId="{0583B5D7-C73B-494C-B84B-21A085AFD50F}" destId="{94EDDED2-6B9D-4F90-BEEB-1250D800BAB3}" srcOrd="0" destOrd="0" presId="urn:microsoft.com/office/officeart/2018/2/layout/IconVerticalSolidList"/>
    <dgm:cxn modelId="{247B1FA3-A8C4-4CD0-9094-491F9B4D89F4}" type="presParOf" srcId="{0583B5D7-C73B-494C-B84B-21A085AFD50F}" destId="{B52440F2-B2AE-4B29-BA48-09E6206DF182}" srcOrd="1" destOrd="0" presId="urn:microsoft.com/office/officeart/2018/2/layout/IconVerticalSolidList"/>
    <dgm:cxn modelId="{B66A8A4D-13A1-4377-8AB6-71057F1BD7FC}" type="presParOf" srcId="{0583B5D7-C73B-494C-B84B-21A085AFD50F}" destId="{208FD329-BEDC-48F5-8126-DF0E6BC77A31}" srcOrd="2" destOrd="0" presId="urn:microsoft.com/office/officeart/2018/2/layout/IconVerticalSolidList"/>
    <dgm:cxn modelId="{77FC3C9E-4793-4DD9-8A43-A20558318B35}" type="presParOf" srcId="{0583B5D7-C73B-494C-B84B-21A085AFD50F}" destId="{FD9B1C3E-B71C-41AC-954D-D496DFF63F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C1601-3B55-44E5-8941-A3CEADE3AAC3}">
      <dsp:nvSpPr>
        <dsp:cNvPr id="0" name=""/>
        <dsp:cNvSpPr/>
      </dsp:nvSpPr>
      <dsp:spPr>
        <a:xfrm>
          <a:off x="0" y="1897"/>
          <a:ext cx="9982200" cy="961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BB20D-7565-42A1-B404-D049A22B5CB5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7E8D7-8F9F-4031-88DD-A95408C62B9C}">
      <dsp:nvSpPr>
        <dsp:cNvPr id="0" name=""/>
        <dsp:cNvSpPr/>
      </dsp:nvSpPr>
      <dsp:spPr>
        <a:xfrm>
          <a:off x="1110795" y="1897"/>
          <a:ext cx="887140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Propose a novel framework to detect anomalous sequences as well as anomalous events in the sequences.</a:t>
          </a:r>
        </a:p>
      </dsp:txBody>
      <dsp:txXfrm>
        <a:off x="1110795" y="1897"/>
        <a:ext cx="8871404" cy="961727"/>
      </dsp:txXfrm>
    </dsp:sp>
    <dsp:sp modelId="{A780BFA9-573E-4637-89CF-B194F2DE6B11}">
      <dsp:nvSpPr>
        <dsp:cNvPr id="0" name=""/>
        <dsp:cNvSpPr/>
      </dsp:nvSpPr>
      <dsp:spPr>
        <a:xfrm>
          <a:off x="0" y="1204056"/>
          <a:ext cx="9982200" cy="961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EDE8-E2D3-4141-95B8-05839A37F612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954EE-DC8D-4FB7-A8B7-084F39961852}">
      <dsp:nvSpPr>
        <dsp:cNvPr id="0" name=""/>
        <dsp:cNvSpPr/>
      </dsp:nvSpPr>
      <dsp:spPr>
        <a:xfrm>
          <a:off x="1110795" y="1204056"/>
          <a:ext cx="887140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Propose a novel negative sampling algorithm that can accurately generate anomalous samples.</a:t>
          </a:r>
        </a:p>
      </dsp:txBody>
      <dsp:txXfrm>
        <a:off x="1110795" y="1204056"/>
        <a:ext cx="8871404" cy="961727"/>
      </dsp:txXfrm>
    </dsp:sp>
    <dsp:sp modelId="{2D9313EA-BCFB-4B80-B10C-93F23131AEAA}">
      <dsp:nvSpPr>
        <dsp:cNvPr id="0" name=""/>
        <dsp:cNvSpPr/>
      </dsp:nvSpPr>
      <dsp:spPr>
        <a:xfrm>
          <a:off x="0" y="2406215"/>
          <a:ext cx="9982200" cy="961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07535-8C13-4409-9920-DAE84BAD289E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76CBE-DF0E-4F2F-8A6A-EA43C59221D1}">
      <dsp:nvSpPr>
        <dsp:cNvPr id="0" name=""/>
        <dsp:cNvSpPr/>
      </dsp:nvSpPr>
      <dsp:spPr>
        <a:xfrm>
          <a:off x="1110795" y="2406215"/>
          <a:ext cx="887140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Apply an interpretable machine learning technique, Integrated Gradients (IG), to detect potential anomalous events.</a:t>
          </a:r>
        </a:p>
      </dsp:txBody>
      <dsp:txXfrm>
        <a:off x="1110795" y="2406215"/>
        <a:ext cx="8871404" cy="961727"/>
      </dsp:txXfrm>
    </dsp:sp>
    <dsp:sp modelId="{94EDDED2-6B9D-4F90-BEEB-1250D800BAB3}">
      <dsp:nvSpPr>
        <dsp:cNvPr id="0" name=""/>
        <dsp:cNvSpPr/>
      </dsp:nvSpPr>
      <dsp:spPr>
        <a:xfrm>
          <a:off x="0" y="3608375"/>
          <a:ext cx="9982200" cy="961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440F2-B2AE-4B29-BA48-09E6206DF182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B1C3E-B71C-41AC-954D-D496DFF63F28}">
      <dsp:nvSpPr>
        <dsp:cNvPr id="0" name=""/>
        <dsp:cNvSpPr/>
      </dsp:nvSpPr>
      <dsp:spPr>
        <a:xfrm>
          <a:off x="1110795" y="3608375"/>
          <a:ext cx="887140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Experimental results on three log datasets show that our model can achieve state-of-the-art performance on the anomalous sequence and event detection.</a:t>
          </a:r>
        </a:p>
      </dsp:txBody>
      <dsp:txXfrm>
        <a:off x="1110795" y="3608375"/>
        <a:ext cx="887140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FF7A7-24D7-4AEB-9CBF-0507AEFF8C0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0C885-52CB-4B27-9751-19955696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C1FF48E-70F4-442E-861B-A4DC319784AC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E313-357E-4E11-B5B8-E598DC23B46D}" type="datetime1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A01-94D9-40E2-80B9-E60A411DFF3C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42D-3E21-4012-80C6-FA8ED615B0A3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0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B9FC-80A0-4CAB-9B3E-40935C44D8C5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505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F80-7F6E-43C2-AE64-DFFFF5E6AE75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F592-29D9-4E1D-95FF-0849E34A4011}" type="datetime1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0AC-63D1-4E55-8093-CCA872DA0C1A}" type="datetime1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B37-8D14-4091-A59E-1DBD6B58FC80}" type="datetime1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4068-B111-4B86-AC19-AF58F457B42A}" type="datetime1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8D8F-DA54-4D48-B9E4-5EBD2D6E0A1C}" type="datetime1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FEA8D3A-4113-4613-927F-AC40424BB85C}" type="datetime1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5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s://www.trademed.com/news/294779083/AI-Paving-the-Way-for-New-Generation-of-Medical-Diagnostic-Devices.html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digynetworks.com/how-intrusion-prevention-systems-sniff-out-sneaky-cyber-attacks/" TargetMode="External"/><Relationship Id="rId5" Type="http://schemas.openxmlformats.org/officeDocument/2006/relationships/hyperlink" Target="https://traderdefenseadvisory.com/financial-protection/credit-card-fraud/" TargetMode="Externa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EF41-3618-4476-9DB6-F5659018B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altLang="zh-CN" sz="3700" cap="none" dirty="0" err="1"/>
              <a:t>InterpretableSAD</a:t>
            </a:r>
            <a:r>
              <a:rPr lang="en-US" altLang="zh-CN" sz="3700" cap="none" dirty="0"/>
              <a:t>: Interpretable Anomaly Detection in Sequential Log Data</a:t>
            </a:r>
            <a:endParaRPr lang="en-US" sz="37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35F09-485C-4929-B2EB-F62F9EB3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/>
              <a:t>Xiao Han</a:t>
            </a:r>
            <a:r>
              <a:rPr lang="en-US" sz="1700" baseline="30000"/>
              <a:t>1</a:t>
            </a:r>
            <a:r>
              <a:rPr lang="en-US" sz="1700"/>
              <a:t>, He Cheng</a:t>
            </a:r>
            <a:r>
              <a:rPr lang="en-US" sz="1700" baseline="30000"/>
              <a:t>1</a:t>
            </a:r>
            <a:r>
              <a:rPr lang="en-US" sz="1700"/>
              <a:t>, </a:t>
            </a:r>
            <a:r>
              <a:rPr lang="en-US" sz="1700" err="1"/>
              <a:t>Depeng</a:t>
            </a:r>
            <a:r>
              <a:rPr lang="en-US" sz="1700"/>
              <a:t> Xu</a:t>
            </a:r>
            <a:r>
              <a:rPr lang="en-US" sz="1700" baseline="30000"/>
              <a:t>2</a:t>
            </a:r>
            <a:r>
              <a:rPr lang="en-US" sz="1700"/>
              <a:t>, and </a:t>
            </a:r>
            <a:r>
              <a:rPr lang="en-US" sz="1700" err="1"/>
              <a:t>Shuhan</a:t>
            </a:r>
            <a:r>
              <a:rPr lang="en-US" sz="1700"/>
              <a:t> Yuan</a:t>
            </a:r>
            <a:r>
              <a:rPr lang="en-US" sz="1700" baseline="30000"/>
              <a:t>1</a:t>
            </a:r>
          </a:p>
          <a:p>
            <a:pPr>
              <a:spcAft>
                <a:spcPts val="600"/>
              </a:spcAft>
            </a:pPr>
            <a:r>
              <a:rPr lang="en-US" sz="1700" baseline="30000"/>
              <a:t>1</a:t>
            </a:r>
            <a:r>
              <a:rPr lang="en-US" sz="1700"/>
              <a:t>Utah State University</a:t>
            </a:r>
            <a:endParaRPr lang="en-US" sz="1700" baseline="30000"/>
          </a:p>
          <a:p>
            <a:pPr>
              <a:spcAft>
                <a:spcPts val="600"/>
              </a:spcAft>
            </a:pPr>
            <a:r>
              <a:rPr lang="en-US" sz="1700" baseline="30000"/>
              <a:t>2</a:t>
            </a:r>
            <a:r>
              <a:rPr lang="en-US" sz="1700"/>
              <a:t>University of Arkansas</a:t>
            </a:r>
            <a:endParaRPr lang="en-US" sz="1700" baseline="3000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F4A90AC-E3F1-4BB4-B0F0-1E2F71AE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63" y="2424880"/>
            <a:ext cx="5210937" cy="1980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56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Background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Preliminary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InterpretableSAD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Augmentation via Negative Sampling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 Detection at a Sequence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Anomalous Event Detection via Integrated Gradients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Experiments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6AA5-6935-4CD2-807F-E7FDE3BC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D2EF-4DF6-4068-9B00-23476E12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A6F17-B88B-4724-A6B7-E9C12F4F3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6070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Consider a log sequence of discrete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indicates the event at the </a:t>
                </a:r>
                <a:r>
                  <a:rPr lang="en-US" i="1" dirty="0"/>
                  <a:t>t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position,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is a set of unique events.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Sequence-level detection phase: predicting whether a log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/>
                  <a:t> is anomalous based on a training dataset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1800" dirty="0"/>
                  <a:t> that consists of only normal sequences.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Event-level detection phase: identifying anomalous events in the sequence.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A6F17-B88B-4724-A6B7-E9C12F4F3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60709" cy="4351338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15D3F-4128-4AD4-AD5B-CEA9AB97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F735-AD8F-4F57-8D5D-46F58FB9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</a:t>
            </a:r>
            <a:r>
              <a:rPr lang="en-US" dirty="0" err="1"/>
              <a:t>InterpretableSAD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BDEB27F-20BD-4657-BEF2-AC03311B3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89376"/>
            <a:ext cx="9982200" cy="439364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F2F5-5908-455F-A553-FAF606CA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31ADF9-EA06-44BF-A606-F13F5279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Training Phase – Negative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5037C3-4694-48D1-97FF-EF7471DA0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600200"/>
                <a:ext cx="9982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order to train an accurate binary classifier, we aim to generate a dataset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with sufficient anomalous samples that can cover common anomalous scenarios.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5037C3-4694-48D1-97FF-EF7471DA0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600200"/>
                <a:ext cx="9982200" cy="4572000"/>
              </a:xfrm>
              <a:blipFill>
                <a:blip r:embed="rId2"/>
                <a:stretch>
                  <a:fillRect l="-1709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A3A5796-6A3A-4E62-8926-A9D72210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</p:spPr>
        <p:txBody>
          <a:bodyPr/>
          <a:lstStyle/>
          <a:p>
            <a:fld id="{2E7706F1-7FD2-4E75-8EAD-92962C69B15A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20D46F7-6B55-4F6B-BF5E-FB3763A15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35" y="3194691"/>
            <a:ext cx="6068930" cy="26712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16412B-9127-4715-BF7B-C641D8C54FFE}"/>
              </a:ext>
            </a:extLst>
          </p:cNvPr>
          <p:cNvSpPr/>
          <p:nvPr/>
        </p:nvSpPr>
        <p:spPr>
          <a:xfrm>
            <a:off x="3061535" y="3206696"/>
            <a:ext cx="3526971" cy="1399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EE29-AC87-43CB-BEFF-BABFDC89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466273"/>
          </a:xfrm>
        </p:spPr>
        <p:txBody>
          <a:bodyPr/>
          <a:lstStyle/>
          <a:p>
            <a:r>
              <a:rPr lang="en-US" sz="2400" dirty="0"/>
              <a:t>Two anomalous scenarios for anomalous log sequence generation:</a:t>
            </a:r>
          </a:p>
          <a:p>
            <a:pPr marL="457200" lvl="1" indent="0">
              <a:buNone/>
            </a:pPr>
            <a:r>
              <a:rPr lang="en-US" sz="2000" dirty="0"/>
              <a:t>1. Anomalous events in the sequences</a:t>
            </a:r>
          </a:p>
          <a:p>
            <a:pPr marL="457200" lvl="1" indent="0">
              <a:buNone/>
            </a:pPr>
            <a:r>
              <a:rPr lang="en-US" sz="2000" dirty="0"/>
              <a:t>2. Regular events happen in an unusual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330FA-3450-4750-97D4-DC32A5E5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1C1C80-E5B8-4F8E-B436-5C1740AB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 – Negative Sampling Cont.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D046D-B535-4267-BE4B-563B7A68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1547" y="2736981"/>
            <a:ext cx="5767388" cy="36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6C10-0136-45AD-94CE-C67B2CE9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Detection Phase – Anomaly Detection on a Sequence Level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E7011-D4D0-45C4-9AED-9CB309D2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F75CBD-2CA8-4021-A98E-65C3F8CFC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571353"/>
                <a:ext cx="9982200" cy="399494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generating a set of anomalous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use both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train a binary classification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→[0, 1]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Specifically, we use an LSTM with a linear layer as the classification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further adapt the cross-entropy loss to train the neural network: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 </m:t>
                          </m:r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F75CBD-2CA8-4021-A98E-65C3F8CFC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571353"/>
                <a:ext cx="9982200" cy="3994946"/>
              </a:xfrm>
              <a:blipFill>
                <a:blip r:embed="rId2"/>
                <a:stretch>
                  <a:fillRect l="-1465" t="-1832" r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17CDD1-A6AD-4AE9-95AE-DBB549A8A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02" y="4161092"/>
            <a:ext cx="6068930" cy="267122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A2AB28-A8E5-40A6-B962-F1A0539774D3}"/>
              </a:ext>
            </a:extLst>
          </p:cNvPr>
          <p:cNvCxnSpPr/>
          <p:nvPr/>
        </p:nvCxnSpPr>
        <p:spPr>
          <a:xfrm>
            <a:off x="5486492" y="4303967"/>
            <a:ext cx="0" cy="2457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6186EF-4F7D-41A3-A2F1-0C410E5827CF}"/>
              </a:ext>
            </a:extLst>
          </p:cNvPr>
          <p:cNvCxnSpPr>
            <a:cxnSpLocks/>
          </p:cNvCxnSpPr>
          <p:nvPr/>
        </p:nvCxnSpPr>
        <p:spPr>
          <a:xfrm>
            <a:off x="7629617" y="4303967"/>
            <a:ext cx="0" cy="1123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A09B8D-6195-4053-98D9-1D7E9C5BC5C4}"/>
              </a:ext>
            </a:extLst>
          </p:cNvPr>
          <p:cNvCxnSpPr>
            <a:cxnSpLocks/>
          </p:cNvCxnSpPr>
          <p:nvPr/>
        </p:nvCxnSpPr>
        <p:spPr>
          <a:xfrm flipH="1">
            <a:off x="5486493" y="4303967"/>
            <a:ext cx="21431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160322-97BB-45AD-B445-D548C6A54B17}"/>
              </a:ext>
            </a:extLst>
          </p:cNvPr>
          <p:cNvCxnSpPr>
            <a:cxnSpLocks/>
          </p:cNvCxnSpPr>
          <p:nvPr/>
        </p:nvCxnSpPr>
        <p:spPr>
          <a:xfrm flipH="1">
            <a:off x="5486492" y="6780468"/>
            <a:ext cx="10191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1AF001-C17A-4DE3-946A-B9424B4458CA}"/>
              </a:ext>
            </a:extLst>
          </p:cNvPr>
          <p:cNvCxnSpPr>
            <a:cxnSpLocks/>
          </p:cNvCxnSpPr>
          <p:nvPr/>
        </p:nvCxnSpPr>
        <p:spPr>
          <a:xfrm flipH="1">
            <a:off x="6515192" y="5427917"/>
            <a:ext cx="1114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10AFA-F2FE-4A9F-9BF4-05644B710D5F}"/>
              </a:ext>
            </a:extLst>
          </p:cNvPr>
          <p:cNvCxnSpPr>
            <a:cxnSpLocks/>
          </p:cNvCxnSpPr>
          <p:nvPr/>
        </p:nvCxnSpPr>
        <p:spPr>
          <a:xfrm flipV="1">
            <a:off x="6515192" y="5427918"/>
            <a:ext cx="0" cy="1354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6DD3940-312E-453D-98E6-6A7CE1C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Detection Phase – Anomalous Event Detection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7266523-F6FE-4034-BDAB-234AB26F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dirty="0"/>
              <a:t>Integrated Gradients (IG) is a model interpretable technique that can interpret prediction results by attributing input features.</a:t>
            </a:r>
          </a:p>
          <a:p>
            <a:r>
              <a:rPr lang="en-US" dirty="0"/>
              <a:t>For example,</a:t>
            </a:r>
          </a:p>
          <a:p>
            <a:endParaRPr lang="en-US"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7C3FDF-EA0F-43CB-9C32-5AC4978F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</p:spPr>
        <p:txBody>
          <a:bodyPr/>
          <a:lstStyle/>
          <a:p>
            <a:fld id="{2E7706F1-7FD2-4E75-8EAD-92962C69B15A}" type="slidenum">
              <a:rPr lang="en-US" smtClean="0"/>
              <a:t>16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0A8E3-FBEF-4AC8-AB59-52EC09D72857}"/>
              </a:ext>
            </a:extLst>
          </p:cNvPr>
          <p:cNvSpPr txBox="1"/>
          <p:nvPr/>
        </p:nvSpPr>
        <p:spPr>
          <a:xfrm>
            <a:off x="1083166" y="6550223"/>
            <a:ext cx="908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https://captum.ai/tutorials/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E8AC0D-A3F5-46F6-8E27-B9F3679AC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218" y="3082560"/>
            <a:ext cx="4337679" cy="24447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51A928-63EF-4C8D-8A7D-F891866B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6794" y="3082560"/>
            <a:ext cx="5625299" cy="23099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F9AAC2-2E31-4DA2-A429-6DF3AB682376}"/>
              </a:ext>
            </a:extLst>
          </p:cNvPr>
          <p:cNvSpPr txBox="1"/>
          <p:nvPr/>
        </p:nvSpPr>
        <p:spPr>
          <a:xfrm>
            <a:off x="996543" y="5721437"/>
            <a:ext cx="334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BEDA5-79B7-4FE3-A04F-671EED563B71}"/>
              </a:ext>
            </a:extLst>
          </p:cNvPr>
          <p:cNvSpPr txBox="1"/>
          <p:nvPr/>
        </p:nvSpPr>
        <p:spPr>
          <a:xfrm>
            <a:off x="7045929" y="5720936"/>
            <a:ext cx="334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7161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6407EA-57B5-4A69-90DC-BDD5866A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Detection Phase – Anomalous Event Detection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4D1ADE-C159-48A2-BFD1-D1A6EF8912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4900" y="1600200"/>
                <a:ext cx="4914900" cy="457199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Formally, given a neural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→[0, 1]</m:t>
                    </m:r>
                  </m:oMath>
                </a14:m>
                <a:r>
                  <a:rPr lang="en-US" dirty="0"/>
                  <a:t>, integrated gradients are attributions of the prediction at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relative to a baseline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contribution score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4D1ADE-C159-48A2-BFD1-D1A6EF891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4900" y="1600200"/>
                <a:ext cx="4914900" cy="4571999"/>
              </a:xfrm>
              <a:blipFill>
                <a:blip r:embed="rId2"/>
                <a:stretch>
                  <a:fillRect l="-2974" r="-4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E2C7C7F3-1A99-4024-9073-2CBFC6BA5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15" y="1600200"/>
            <a:ext cx="4446270" cy="4571999"/>
          </a:xfrm>
          <a:prstGeom prst="rect">
            <a:avLst/>
          </a:prstGeom>
          <a:noFill/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78F814C-6172-4A44-B56F-D7616105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E7706F1-7FD2-4E75-8EAD-92962C69B15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E45619-7A0B-465C-BDB3-A9983C12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Detection Phase – Baseline Generation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85DA4D-9097-45BF-AB67-824267C1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2534443"/>
          </a:xfrm>
        </p:spPr>
        <p:txBody>
          <a:bodyPr>
            <a:normAutofit/>
          </a:bodyPr>
          <a:lstStyle/>
          <a:p>
            <a:r>
              <a:rPr lang="en-US" dirty="0"/>
              <a:t>Finding a reasonable baseline is an essential step for applying the IG method. </a:t>
            </a:r>
          </a:p>
          <a:p>
            <a:r>
              <a:rPr lang="en-US" dirty="0"/>
              <a:t>For the image classification models, the black image is widely used as a baseline, while the zero-embedding matrix is a common baseline for the text classification task. </a:t>
            </a:r>
          </a:p>
          <a:p>
            <a:r>
              <a:rPr lang="en-US" dirty="0"/>
              <a:t>Therefore, we propose to generate a unique baseline for each sequence.</a:t>
            </a: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DF373F1-71A2-4CF4-90CF-5D727869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</p:spPr>
        <p:txBody>
          <a:bodyPr/>
          <a:lstStyle/>
          <a:p>
            <a:fld id="{2E7706F1-7FD2-4E75-8EAD-92962C69B15A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82186A6-B73E-484C-A516-B220758D7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02" y="4161092"/>
            <a:ext cx="6068930" cy="267122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388FDA-4FD5-4C07-89DC-4613419F1A8A}"/>
              </a:ext>
            </a:extLst>
          </p:cNvPr>
          <p:cNvCxnSpPr/>
          <p:nvPr/>
        </p:nvCxnSpPr>
        <p:spPr>
          <a:xfrm>
            <a:off x="8933799" y="4303967"/>
            <a:ext cx="0" cy="2457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1E958A-E8FB-460C-896D-34F8253168AA}"/>
              </a:ext>
            </a:extLst>
          </p:cNvPr>
          <p:cNvCxnSpPr>
            <a:cxnSpLocks/>
          </p:cNvCxnSpPr>
          <p:nvPr/>
        </p:nvCxnSpPr>
        <p:spPr>
          <a:xfrm>
            <a:off x="7629617" y="4303967"/>
            <a:ext cx="0" cy="1123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6CBFAC-98C3-44E8-B04E-584306446C55}"/>
              </a:ext>
            </a:extLst>
          </p:cNvPr>
          <p:cNvCxnSpPr>
            <a:cxnSpLocks/>
          </p:cNvCxnSpPr>
          <p:nvPr/>
        </p:nvCxnSpPr>
        <p:spPr>
          <a:xfrm flipH="1">
            <a:off x="7629617" y="4303967"/>
            <a:ext cx="13009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765469-0CFE-47D2-AFF9-0D9C6155B409}"/>
              </a:ext>
            </a:extLst>
          </p:cNvPr>
          <p:cNvCxnSpPr>
            <a:cxnSpLocks/>
          </p:cNvCxnSpPr>
          <p:nvPr/>
        </p:nvCxnSpPr>
        <p:spPr>
          <a:xfrm flipH="1">
            <a:off x="6515193" y="6787866"/>
            <a:ext cx="24153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A36DA4-31E2-401D-BF9D-50DFAF376DDC}"/>
              </a:ext>
            </a:extLst>
          </p:cNvPr>
          <p:cNvCxnSpPr>
            <a:cxnSpLocks/>
          </p:cNvCxnSpPr>
          <p:nvPr/>
        </p:nvCxnSpPr>
        <p:spPr>
          <a:xfrm flipH="1">
            <a:off x="6515192" y="5427917"/>
            <a:ext cx="1114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4A0BC3-0D3F-40E6-A53D-49F22CE382F9}"/>
              </a:ext>
            </a:extLst>
          </p:cNvPr>
          <p:cNvCxnSpPr>
            <a:cxnSpLocks/>
          </p:cNvCxnSpPr>
          <p:nvPr/>
        </p:nvCxnSpPr>
        <p:spPr>
          <a:xfrm flipV="1">
            <a:off x="6515192" y="5427918"/>
            <a:ext cx="0" cy="1354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DD4F-3D83-4A25-9D0E-140B7833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Phase – Baseline Generation Cont.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27EF-2C9D-4777-8888-32673F37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6F5B82-8D95-49F3-A6D2-79AB0F040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anchor="ctr">
            <a:normAutofit/>
          </a:bodyPr>
          <a:lstStyle/>
          <a:p>
            <a:r>
              <a:rPr lang="en-US" dirty="0"/>
              <a:t>Sort the events based on their frequencies in the training set</a:t>
            </a:r>
          </a:p>
          <a:p>
            <a:r>
              <a:rPr lang="en-US" dirty="0"/>
              <a:t>Replace the lowest frequent event with its preceding event</a:t>
            </a:r>
          </a:p>
          <a:p>
            <a:r>
              <a:rPr lang="en-US" dirty="0"/>
              <a:t>Check whether the sequence is normal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433A4A7-4E87-49EA-9B86-9BDC31C2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2200" y="2622368"/>
            <a:ext cx="4914900" cy="2527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765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1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Logs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 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Preliminary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Method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：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InterpretableSAD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Experiments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EA046-36F3-47D1-B3DA-574E3CF8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Background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Preliminary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Method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：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InterpretableSAD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Baselines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Results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AAFFD-3399-4F36-8293-BFE21CB2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A64-97E3-4C08-9C1D-2474B5B1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347C66-814D-4845-B653-F4235BD76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64368"/>
              </p:ext>
            </p:extLst>
          </p:nvPr>
        </p:nvGraphicFramePr>
        <p:xfrm>
          <a:off x="838200" y="3405042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584100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877038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319238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64640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104497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9022472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Unique Log Keys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Log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Log Keys in Anomalous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83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Anomalous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Anomalous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67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 (19)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458,223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00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 (318)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19,430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326,491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7,139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97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Thunderbird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 (774)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76,189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6,866,417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479,883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28922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504F7-365C-4F44-A1CE-35958EC3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A16FE-A40D-4FA3-A0E8-C8FF3EB66788}"/>
              </a:ext>
            </a:extLst>
          </p:cNvPr>
          <p:cNvSpPr txBox="1"/>
          <p:nvPr/>
        </p:nvSpPr>
        <p:spPr>
          <a:xfrm>
            <a:off x="894772" y="1681885"/>
            <a:ext cx="104024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Log parser – Drain; Window size – 100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Training dataset consists of 100,000 normal log sequences and 2,000,000 generated anomalous sequences for each log dataset.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8BA92-A43D-49D4-AD93-3F45523DA8B1}"/>
              </a:ext>
            </a:extLst>
          </p:cNvPr>
          <p:cNvSpPr txBox="1"/>
          <p:nvPr/>
        </p:nvSpPr>
        <p:spPr>
          <a:xfrm>
            <a:off x="4234113" y="5654676"/>
            <a:ext cx="37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I: Statistics of Test Datasets</a:t>
            </a:r>
          </a:p>
        </p:txBody>
      </p:sp>
    </p:spTree>
    <p:extLst>
      <p:ext uri="{BB962C8B-B14F-4D97-AF65-F5344CB8AC3E}">
        <p14:creationId xmlns:p14="http://schemas.microsoft.com/office/powerpoint/2010/main" val="38289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952A-3727-421B-8CAA-57B84F0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 for Anomalous Log Sequence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3D06-4E48-4915-8277-3C0DDA0D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Traditional machine learning models: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Principal Component Analysis (PCA)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One-Class SVM (OCSVM)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Isolation Forest (</a:t>
            </a:r>
            <a:r>
              <a:rPr lang="en-US" sz="1800" dirty="0" err="1"/>
              <a:t>iForest</a:t>
            </a:r>
            <a:r>
              <a:rPr lang="en-US" sz="18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/>
              <a:t>LogCluster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dirty="0"/>
              <a:t>Deep learning models: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DeepLog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LogAnomaly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E306E-66D3-4516-A2BC-15F626A1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EA19-A312-491D-B557-015A06D2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Anomalous Log Sequence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EF4AA3-4838-4D31-842F-321B8C90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C32D6-71B4-457C-AA51-3F2939E0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362" y="2441361"/>
            <a:ext cx="11725275" cy="26325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B01F67-46B2-4F0B-8A5F-3E4468FC5FC1}"/>
              </a:ext>
            </a:extLst>
          </p:cNvPr>
          <p:cNvSpPr/>
          <p:nvPr/>
        </p:nvSpPr>
        <p:spPr>
          <a:xfrm>
            <a:off x="2198254" y="2586180"/>
            <a:ext cx="3214255" cy="2355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EA19-A312-491D-B557-015A06D2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Anomalous Log Sequence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EF4AA3-4838-4D31-842F-321B8C90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C32D6-71B4-457C-AA51-3F2939E0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362" y="2441361"/>
            <a:ext cx="11725275" cy="2632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C69DC9-5194-4940-AF15-ED44D4F2CA02}"/>
              </a:ext>
            </a:extLst>
          </p:cNvPr>
          <p:cNvSpPr/>
          <p:nvPr/>
        </p:nvSpPr>
        <p:spPr>
          <a:xfrm>
            <a:off x="5421745" y="2576945"/>
            <a:ext cx="3188855" cy="2355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EA19-A312-491D-B557-015A06D2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Anomalous Log Sequence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EF4AA3-4838-4D31-842F-321B8C90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C32D6-71B4-457C-AA51-3F2939E0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362" y="2441361"/>
            <a:ext cx="11725275" cy="2632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F6B5EE-5DF4-4E0F-ADA0-5D97D146DB85}"/>
              </a:ext>
            </a:extLst>
          </p:cNvPr>
          <p:cNvSpPr/>
          <p:nvPr/>
        </p:nvSpPr>
        <p:spPr>
          <a:xfrm>
            <a:off x="8610600" y="2586182"/>
            <a:ext cx="3193473" cy="2355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B2B-03E8-4076-ADD9-FA0086BC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 for Anomalous Event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F554-D742-4962-9C7B-25EA43C7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Anchors – A model-agnostic method that explains the behavior of complex models</a:t>
            </a:r>
          </a:p>
          <a:p>
            <a:pPr>
              <a:lnSpc>
                <a:spcPct val="200000"/>
              </a:lnSpc>
            </a:pPr>
            <a:r>
              <a:rPr lang="en-US" dirty="0"/>
              <a:t>Low-Freq – Labeling low frequency events as anomalous</a:t>
            </a:r>
          </a:p>
          <a:p>
            <a:pPr>
              <a:lnSpc>
                <a:spcPct val="200000"/>
              </a:lnSpc>
            </a:pPr>
            <a:r>
              <a:rPr lang="en-US" dirty="0"/>
              <a:t>Integrated Gradients without our IG baseline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74BF7-2DAF-4173-AE39-3575E2D7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E551-1A99-4C16-8DC9-318A112B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Anomalous Event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BB0E26-5086-470D-BDD6-D7708A4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DBE0F-69DA-4AFA-B501-F3DF71FEC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967" y="2673571"/>
            <a:ext cx="10486833" cy="3506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941592-B65D-41E3-A08D-B3738181E074}"/>
              </a:ext>
            </a:extLst>
          </p:cNvPr>
          <p:cNvSpPr txBox="1"/>
          <p:nvPr/>
        </p:nvSpPr>
        <p:spPr>
          <a:xfrm>
            <a:off x="838200" y="1533235"/>
            <a:ext cx="10382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We consider two scenarios, with or without a validation set consisting of 10% anomalous sequences in the testing datasets to tune a detection threshold for anomalous event detection.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4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0BB7-75EB-4061-A8A1-D128F2DD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Normal, Anomalous, and Generated Anomalous Sequences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ECC0-4213-4949-A1C1-6786C6F4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4BF4E-D397-48CD-B803-96FC73958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37" y="2749606"/>
            <a:ext cx="11972925" cy="3091759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52FD9E7-7EE1-4788-802A-F08C14C9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096963"/>
          </a:xfrm>
        </p:spPr>
        <p:txBody>
          <a:bodyPr/>
          <a:lstStyle/>
          <a:p>
            <a:r>
              <a:rPr lang="en-US" dirty="0"/>
              <a:t>We randomly select 1,000 sequences of normal, anomalous, and generated samples, separately.</a:t>
            </a:r>
          </a:p>
        </p:txBody>
      </p:sp>
    </p:spTree>
    <p:extLst>
      <p:ext uri="{BB962C8B-B14F-4D97-AF65-F5344CB8AC3E}">
        <p14:creationId xmlns:p14="http://schemas.microsoft.com/office/powerpoint/2010/main" val="15967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Background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Preliminary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Method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：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InterpretableSAD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Experiment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1C96E-7DB9-4F3A-B387-9414D7DE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0F73-B06B-44CA-A460-1D17A91B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96CF-97A4-494C-85ED-C4A27585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Anomaly detection in sequential data aims to identify sequences that deviate from the expected behavior or patterns.</a:t>
            </a:r>
          </a:p>
          <a:p>
            <a:pPr>
              <a:lnSpc>
                <a:spcPct val="100000"/>
              </a:lnSpc>
            </a:pPr>
            <a:r>
              <a:rPr lang="en-US" dirty="0"/>
              <a:t>Anomaly detection receives much attention due to its broad applications.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Log anomaly detection uses system logs to detect anomalous events or patterns in computer systems.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1A27E-FD9C-484E-A2DC-77E2E43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DFAEA-21DD-4731-97D9-27BAB3A9C270}"/>
              </a:ext>
            </a:extLst>
          </p:cNvPr>
          <p:cNvSpPr txBox="1"/>
          <p:nvPr/>
        </p:nvSpPr>
        <p:spPr>
          <a:xfrm>
            <a:off x="970719" y="2890981"/>
            <a:ext cx="10272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Credit Card Fraud                           Cyber Intrusions                         Medical Diagnostics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45DDB0-52CE-48B7-9BC0-DFF08B5F1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9" y="3235308"/>
            <a:ext cx="3058189" cy="207264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59688F-2029-4669-A4A1-67973656C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49" y="3235308"/>
            <a:ext cx="3058190" cy="207264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35B50EB3-F2C9-4578-977D-949DCC22B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0" y="3235308"/>
            <a:ext cx="3058191" cy="2072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DD130-CCF6-4E2F-BD3F-27B323D96302}"/>
              </a:ext>
            </a:extLst>
          </p:cNvPr>
          <p:cNvSpPr txBox="1"/>
          <p:nvPr/>
        </p:nvSpPr>
        <p:spPr>
          <a:xfrm>
            <a:off x="959629" y="6356351"/>
            <a:ext cx="998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Images from: </a:t>
            </a:r>
            <a:r>
              <a:rPr lang="en-US" sz="900" dirty="0">
                <a:hlinkClick r:id="rId5"/>
              </a:rPr>
              <a:t>https://traderdefenseadvisory.com/financial-protection/credit-card-fraud/</a:t>
            </a:r>
            <a:endParaRPr lang="en-US" sz="900" dirty="0"/>
          </a:p>
          <a:p>
            <a:r>
              <a:rPr lang="en-US" sz="900" dirty="0"/>
              <a:t>             </a:t>
            </a:r>
            <a:r>
              <a:rPr lang="en-US" sz="900" dirty="0">
                <a:hlinkClick r:id="rId6"/>
              </a:rPr>
              <a:t>https://www.vodigynetworks.com/how-intrusion-prevention-systems-sniff-out-sneaky-cyber-attacks/</a:t>
            </a:r>
            <a:endParaRPr lang="en-US" sz="900" dirty="0"/>
          </a:p>
          <a:p>
            <a:r>
              <a:rPr lang="en-US" sz="900" dirty="0"/>
              <a:t>             </a:t>
            </a:r>
            <a:r>
              <a:rPr lang="en-US" sz="900" dirty="0">
                <a:hlinkClick r:id="rId7"/>
              </a:rPr>
              <a:t>https://www.trademed.com/news/294779083/AI-Paving-the-Way-for-New-Generation-of-Medical-Diagnostic-Devices.html</a:t>
            </a:r>
            <a:endParaRPr lang="en-US" sz="900" dirty="0"/>
          </a:p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96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7B70-66E0-4D04-9A1A-18D98850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6D21-6155-4D7F-A6CB-798A87E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3D07B7-C256-45AF-98C4-DD5E1361A515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02586DB-ED8D-4CA6-B991-D29E5FA83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52267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2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A095-BA55-4D69-9E09-3CCBC3F0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none" dirty="0">
                <a:effectLst/>
              </a:rPr>
              <a:t>Thank You For Your Attention!</a:t>
            </a:r>
            <a:endParaRPr lang="en-US" kern="1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2B47-7322-46A8-AA02-06F92D34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kern="1200"/>
              <a:t>This work was supported in part by NSF 1502273 and 2103829.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26485-EEB4-48D6-8208-9FAFC9A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C3D07B7-C256-45AF-98C4-DD5E1361A515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9FA61-7F80-4FEA-8D77-66A9FBC5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812E66-9B2A-4CD1-AA3C-C959773F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Log Preprocessing</a:t>
            </a:r>
          </a:p>
        </p:txBody>
      </p:sp>
      <p:sp>
        <p:nvSpPr>
          <p:cNvPr id="6" name="Google Shape;90;p13">
            <a:extLst>
              <a:ext uri="{FF2B5EF4-FFF2-40B4-BE49-F238E27FC236}">
                <a16:creationId xmlns:a16="http://schemas.microsoft.com/office/drawing/2014/main" id="{70EAEF33-8F98-4DD9-856E-D9270B25944D}"/>
              </a:ext>
            </a:extLst>
          </p:cNvPr>
          <p:cNvSpPr/>
          <p:nvPr/>
        </p:nvSpPr>
        <p:spPr>
          <a:xfrm>
            <a:off x="10003113" y="4697504"/>
            <a:ext cx="427045" cy="355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A15694BA-DE7A-4CC5-B47D-7293E57B3164}"/>
              </a:ext>
            </a:extLst>
          </p:cNvPr>
          <p:cNvSpPr txBox="1"/>
          <p:nvPr/>
        </p:nvSpPr>
        <p:spPr>
          <a:xfrm>
            <a:off x="219633" y="3515305"/>
            <a:ext cx="3658400" cy="2831504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800" dirty="0"/>
              <a:t>1 081109 203615 148 INFO </a:t>
            </a:r>
            <a:r>
              <a:rPr lang="en" sz="800" dirty="0" err="1"/>
              <a:t>dfs.DataNode$PacketResponder</a:t>
            </a:r>
            <a:r>
              <a:rPr lang="en" sz="800" dirty="0"/>
              <a:t>: </a:t>
            </a:r>
            <a:r>
              <a:rPr lang="en" sz="800" dirty="0" err="1"/>
              <a:t>PacketResponder</a:t>
            </a:r>
            <a:r>
              <a:rPr lang="en" sz="800" dirty="0"/>
              <a:t> 1 for block blk_38865049064139660 terminating</a:t>
            </a:r>
            <a:endParaRPr sz="800" dirty="0"/>
          </a:p>
          <a:p>
            <a:r>
              <a:rPr lang="en" sz="800" dirty="0"/>
              <a:t>2 081109 203807 222 INFO </a:t>
            </a:r>
            <a:r>
              <a:rPr lang="en" sz="800" dirty="0" err="1"/>
              <a:t>dfs.DataNode$PacketResponder</a:t>
            </a:r>
            <a:r>
              <a:rPr lang="en" sz="800" dirty="0"/>
              <a:t>: </a:t>
            </a:r>
            <a:r>
              <a:rPr lang="en" sz="800" dirty="0" err="1"/>
              <a:t>PacketResponder</a:t>
            </a:r>
            <a:r>
              <a:rPr lang="en" sz="800" dirty="0"/>
              <a:t> 0 for block blk_-6952295868487656571 terminating</a:t>
            </a:r>
            <a:endParaRPr sz="800" dirty="0"/>
          </a:p>
          <a:p>
            <a:r>
              <a:rPr lang="en" sz="800" dirty="0"/>
              <a:t>3 081109 204005 35 INFO </a:t>
            </a:r>
            <a:r>
              <a:rPr lang="en" sz="800" dirty="0" err="1"/>
              <a:t>dfs.FSNamesystem</a:t>
            </a:r>
            <a:r>
              <a:rPr lang="en" sz="800" dirty="0"/>
              <a:t>: BLOCK* </a:t>
            </a:r>
            <a:r>
              <a:rPr lang="en" sz="800" dirty="0" err="1"/>
              <a:t>NameSystem.addStoredBlock</a:t>
            </a:r>
            <a:r>
              <a:rPr lang="en" sz="800" dirty="0"/>
              <a:t>: </a:t>
            </a:r>
            <a:r>
              <a:rPr lang="en" sz="800" dirty="0" err="1"/>
              <a:t>blockMap</a:t>
            </a:r>
            <a:r>
              <a:rPr lang="en" sz="800" dirty="0"/>
              <a:t> updated: 10.251.73.220:50010 is added to blk_7128370237687728475 size 67108864</a:t>
            </a:r>
            <a:endParaRPr sz="800" dirty="0"/>
          </a:p>
          <a:p>
            <a:r>
              <a:rPr lang="en" sz="800" dirty="0"/>
              <a:t>4 081109 204015 308 INFO </a:t>
            </a:r>
            <a:r>
              <a:rPr lang="en" sz="800" dirty="0" err="1"/>
              <a:t>dfs.DataNode$PacketResponder</a:t>
            </a:r>
            <a:r>
              <a:rPr lang="en" sz="800" dirty="0"/>
              <a:t>: </a:t>
            </a:r>
            <a:r>
              <a:rPr lang="en" sz="800" dirty="0" err="1"/>
              <a:t>PacketResponder</a:t>
            </a:r>
            <a:r>
              <a:rPr lang="en" sz="800" dirty="0"/>
              <a:t> 2 for block blk_8229193803249955061 terminating</a:t>
            </a:r>
            <a:endParaRPr sz="800" dirty="0"/>
          </a:p>
          <a:p>
            <a:r>
              <a:rPr lang="en" sz="800" dirty="0"/>
              <a:t>5 081109 204106 329 INFO </a:t>
            </a:r>
            <a:r>
              <a:rPr lang="en" sz="800" dirty="0" err="1"/>
              <a:t>dfs.DataNode$PacketResponder</a:t>
            </a:r>
            <a:r>
              <a:rPr lang="en" sz="800" dirty="0"/>
              <a:t>: </a:t>
            </a:r>
            <a:r>
              <a:rPr lang="en" sz="800" dirty="0" err="1"/>
              <a:t>PacketResponder</a:t>
            </a:r>
            <a:r>
              <a:rPr lang="en" sz="800" dirty="0"/>
              <a:t> 2 for block blk_-6670958622368987959 terminating</a:t>
            </a:r>
            <a:endParaRPr sz="800" dirty="0"/>
          </a:p>
          <a:p>
            <a:r>
              <a:rPr lang="en" sz="800" dirty="0"/>
              <a:t>6 081109 204132 26 INFO </a:t>
            </a:r>
            <a:r>
              <a:rPr lang="en" sz="800" dirty="0" err="1"/>
              <a:t>dfs.FSNamesystem</a:t>
            </a:r>
            <a:r>
              <a:rPr lang="en" sz="800" dirty="0"/>
              <a:t>: BLOCK* </a:t>
            </a:r>
            <a:r>
              <a:rPr lang="en" sz="800" dirty="0" err="1"/>
              <a:t>NameSystem.addStoredBlock</a:t>
            </a:r>
            <a:r>
              <a:rPr lang="en" sz="800" dirty="0"/>
              <a:t>: </a:t>
            </a:r>
            <a:r>
              <a:rPr lang="en" sz="800" dirty="0" err="1"/>
              <a:t>blockMap</a:t>
            </a:r>
            <a:r>
              <a:rPr lang="en" sz="800" dirty="0"/>
              <a:t> updated: 10.251.43.115:50010 is added to blk_3050920587428079149 size 67108864</a:t>
            </a:r>
            <a:endParaRPr sz="800" dirty="0"/>
          </a:p>
          <a:p>
            <a:r>
              <a:rPr lang="en" sz="800" dirty="0"/>
              <a:t>7 081109 204324 34 INFO </a:t>
            </a:r>
            <a:r>
              <a:rPr lang="en" sz="800" dirty="0" err="1"/>
              <a:t>dfs.FSNamesystem</a:t>
            </a:r>
            <a:r>
              <a:rPr lang="en" sz="800" dirty="0"/>
              <a:t>: BLOCK* </a:t>
            </a:r>
            <a:r>
              <a:rPr lang="en" sz="800" dirty="0" err="1"/>
              <a:t>NameSystem.addStoredBlock</a:t>
            </a:r>
            <a:r>
              <a:rPr lang="en" sz="800" dirty="0"/>
              <a:t>: </a:t>
            </a:r>
            <a:r>
              <a:rPr lang="en" sz="800" dirty="0" err="1"/>
              <a:t>blockMap</a:t>
            </a:r>
            <a:r>
              <a:rPr lang="en" sz="800" dirty="0"/>
              <a:t> updated: 10.251.203.80:50010 is added to blk_7888946331804732825 size 67108864</a:t>
            </a:r>
            <a:endParaRPr sz="800" dirty="0"/>
          </a:p>
          <a:p>
            <a:r>
              <a:rPr lang="en" sz="800" dirty="0"/>
              <a:t>8 081109 204453 34 INFO </a:t>
            </a:r>
            <a:r>
              <a:rPr lang="en" sz="800" dirty="0" err="1"/>
              <a:t>dfs.FSNamesystem</a:t>
            </a:r>
            <a:r>
              <a:rPr lang="en" sz="800" dirty="0"/>
              <a:t>: BLOCK* </a:t>
            </a:r>
            <a:r>
              <a:rPr lang="en" sz="800" dirty="0" err="1"/>
              <a:t>NameSystem.addStoredBlock</a:t>
            </a:r>
            <a:r>
              <a:rPr lang="en" sz="800" dirty="0"/>
              <a:t>: </a:t>
            </a:r>
            <a:r>
              <a:rPr lang="en" sz="800" dirty="0" err="1"/>
              <a:t>blockMap</a:t>
            </a:r>
            <a:r>
              <a:rPr lang="en" sz="800" dirty="0"/>
              <a:t> updated: 10.250.11.85:50010 is added to blk_2377150260128098806 size 67108864</a:t>
            </a:r>
            <a:endParaRPr sz="800" dirty="0"/>
          </a:p>
          <a:p>
            <a:endParaRPr sz="800" dirty="0"/>
          </a:p>
        </p:txBody>
      </p: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212976AC-B879-4822-85B4-73ED75CCFCD9}"/>
              </a:ext>
            </a:extLst>
          </p:cNvPr>
          <p:cNvSpPr txBox="1"/>
          <p:nvPr/>
        </p:nvSpPr>
        <p:spPr>
          <a:xfrm>
            <a:off x="1299033" y="6368679"/>
            <a:ext cx="14996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dirty="0"/>
              <a:t>Raw Data</a:t>
            </a:r>
            <a:endParaRPr sz="1333" dirty="0"/>
          </a:p>
        </p:txBody>
      </p:sp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6A62FDA7-865B-4371-88DE-923C903306AF}"/>
              </a:ext>
            </a:extLst>
          </p:cNvPr>
          <p:cNvSpPr txBox="1"/>
          <p:nvPr/>
        </p:nvSpPr>
        <p:spPr>
          <a:xfrm>
            <a:off x="6526195" y="6414184"/>
            <a:ext cx="14996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dirty="0"/>
              <a:t>Log Parsing</a:t>
            </a:r>
            <a:endParaRPr sz="1333" dirty="0"/>
          </a:p>
        </p:txBody>
      </p:sp>
      <p:sp>
        <p:nvSpPr>
          <p:cNvPr id="10" name="Google Shape;95;p13">
            <a:extLst>
              <a:ext uri="{FF2B5EF4-FFF2-40B4-BE49-F238E27FC236}">
                <a16:creationId xmlns:a16="http://schemas.microsoft.com/office/drawing/2014/main" id="{7A578088-964F-484C-B691-4A709A7BFA9D}"/>
              </a:ext>
            </a:extLst>
          </p:cNvPr>
          <p:cNvSpPr txBox="1"/>
          <p:nvPr/>
        </p:nvSpPr>
        <p:spPr>
          <a:xfrm>
            <a:off x="4294810" y="2666185"/>
            <a:ext cx="5715007" cy="82044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dirty="0"/>
              <a:t>Logevent Template:</a:t>
            </a:r>
            <a:endParaRPr sz="933" dirty="0"/>
          </a:p>
          <a:p>
            <a:r>
              <a:rPr lang="en" sz="933" dirty="0"/>
              <a:t>event1,dc2c74b7,PacketResponder &lt;*&gt; for block &lt;*&gt; terminating</a:t>
            </a:r>
            <a:endParaRPr sz="933" dirty="0"/>
          </a:p>
          <a:p>
            <a:r>
              <a:rPr lang="en" sz="933" dirty="0"/>
              <a:t>event2,5d5de21c,BLOCK* NameSystem.addStoredBlock: blockMap updated: &lt;*&gt; is added to &lt;*&gt; size &lt;*&gt;</a:t>
            </a:r>
            <a:endParaRPr sz="1467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AD115EC8-2E38-449B-9A6D-78DF840126AC}"/>
              </a:ext>
            </a:extLst>
          </p:cNvPr>
          <p:cNvSpPr/>
          <p:nvPr/>
        </p:nvSpPr>
        <p:spPr>
          <a:xfrm>
            <a:off x="10426595" y="3515057"/>
            <a:ext cx="1009600" cy="28320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1,event1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2,event1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3,event2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4,event1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5,event1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6,event2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067" dirty="0">
                <a:solidFill>
                  <a:schemeClr val="dk1"/>
                </a:solidFill>
              </a:rPr>
              <a:t>7,event2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8,event2</a:t>
            </a:r>
            <a:endParaRPr sz="800" dirty="0">
              <a:solidFill>
                <a:schemeClr val="dk1"/>
              </a:solidFill>
            </a:endParaRPr>
          </a:p>
          <a:p>
            <a:endParaRPr sz="1867" dirty="0"/>
          </a:p>
        </p:txBody>
      </p:sp>
      <p:sp>
        <p:nvSpPr>
          <p:cNvPr id="12" name="Google Shape;90;p13">
            <a:extLst>
              <a:ext uri="{FF2B5EF4-FFF2-40B4-BE49-F238E27FC236}">
                <a16:creationId xmlns:a16="http://schemas.microsoft.com/office/drawing/2014/main" id="{DDF4E264-8611-4907-99DF-98232F606189}"/>
              </a:ext>
            </a:extLst>
          </p:cNvPr>
          <p:cNvSpPr/>
          <p:nvPr/>
        </p:nvSpPr>
        <p:spPr>
          <a:xfrm>
            <a:off x="3878170" y="4697504"/>
            <a:ext cx="427045" cy="355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CEB8AA-BF0F-486A-B53C-A510B862BE3B}"/>
              </a:ext>
            </a:extLst>
          </p:cNvPr>
          <p:cNvGrpSpPr/>
          <p:nvPr/>
        </p:nvGrpSpPr>
        <p:grpSpPr>
          <a:xfrm>
            <a:off x="4294810" y="3513900"/>
            <a:ext cx="5715007" cy="2834315"/>
            <a:chOff x="4357686" y="2367095"/>
            <a:chExt cx="5715007" cy="2834315"/>
          </a:xfrm>
          <a:noFill/>
        </p:grpSpPr>
        <p:sp>
          <p:nvSpPr>
            <p:cNvPr id="14" name="Google Shape;55;p13">
              <a:extLst>
                <a:ext uri="{FF2B5EF4-FFF2-40B4-BE49-F238E27FC236}">
                  <a16:creationId xmlns:a16="http://schemas.microsoft.com/office/drawing/2014/main" id="{D1E15068-4E72-4835-82B6-97F5B4184A25}"/>
                </a:ext>
              </a:extLst>
            </p:cNvPr>
            <p:cNvSpPr/>
            <p:nvPr/>
          </p:nvSpPr>
          <p:spPr>
            <a:xfrm>
              <a:off x="4357686" y="2367095"/>
              <a:ext cx="5715007" cy="2834315"/>
            </a:xfrm>
            <a:prstGeom prst="rect">
              <a:avLst/>
            </a:pr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n-US" sz="2000" dirty="0"/>
            </a:p>
            <a:p>
              <a:endParaRPr sz="1867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97597B-DE5C-4CB9-8CEB-811D55504A2C}"/>
                </a:ext>
              </a:extLst>
            </p:cNvPr>
            <p:cNvSpPr/>
            <p:nvPr/>
          </p:nvSpPr>
          <p:spPr>
            <a:xfrm>
              <a:off x="4489021" y="2584583"/>
              <a:ext cx="1726025" cy="4183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800" dirty="0"/>
                <a:t>New log: </a:t>
              </a:r>
              <a:r>
                <a:rPr lang="en-US" sz="800" dirty="0" err="1"/>
                <a:t>dfs.DataNode$PacketResponder</a:t>
              </a:r>
              <a:r>
                <a:rPr lang="en-US" sz="800" dirty="0"/>
                <a:t>: </a:t>
              </a:r>
              <a:r>
                <a:rPr lang="en-US" sz="800" dirty="0" err="1"/>
                <a:t>PacketResponder</a:t>
              </a:r>
              <a:r>
                <a:rPr lang="en-US" sz="800" dirty="0"/>
                <a:t> 1 for block blk_38865049064139660 terminating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15CA28-1ACB-4C60-8656-18311DD2B2B8}"/>
                </a:ext>
              </a:extLst>
            </p:cNvPr>
            <p:cNvGrpSpPr/>
            <p:nvPr/>
          </p:nvGrpSpPr>
          <p:grpSpPr>
            <a:xfrm>
              <a:off x="4486273" y="3737376"/>
              <a:ext cx="1728773" cy="1177523"/>
              <a:chOff x="4543425" y="3429000"/>
              <a:chExt cx="2071688" cy="1485900"/>
            </a:xfrm>
            <a:grpFill/>
          </p:grpSpPr>
          <p:sp>
            <p:nvSpPr>
              <p:cNvPr id="29" name="Rounded Rectangle 11">
                <a:extLst>
                  <a:ext uri="{FF2B5EF4-FFF2-40B4-BE49-F238E27FC236}">
                    <a16:creationId xmlns:a16="http://schemas.microsoft.com/office/drawing/2014/main" id="{939FE2BF-2933-460A-B70D-A910C9C02685}"/>
                  </a:ext>
                </a:extLst>
              </p:cNvPr>
              <p:cNvSpPr/>
              <p:nvPr/>
            </p:nvSpPr>
            <p:spPr>
              <a:xfrm>
                <a:off x="4543425" y="3429000"/>
                <a:ext cx="2071688" cy="1485900"/>
              </a:xfrm>
              <a:prstGeom prst="roundRect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E7896D-C463-43FC-B6AB-6720B2DBB6EC}"/>
                  </a:ext>
                </a:extLst>
              </p:cNvPr>
              <p:cNvSpPr txBox="1"/>
              <p:nvPr/>
            </p:nvSpPr>
            <p:spPr>
              <a:xfrm>
                <a:off x="4629328" y="3535921"/>
                <a:ext cx="1550607" cy="31070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Logevent</a:t>
                </a:r>
                <a:r>
                  <a:rPr lang="en-US" sz="1000" dirty="0"/>
                  <a:t> template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43E13A-FAAD-4CCD-9EEA-F1DD85B1636B}"/>
                </a:ext>
              </a:extLst>
            </p:cNvPr>
            <p:cNvGrpSpPr/>
            <p:nvPr/>
          </p:nvGrpSpPr>
          <p:grpSpPr>
            <a:xfrm>
              <a:off x="6333228" y="3730792"/>
              <a:ext cx="1728773" cy="1177523"/>
              <a:chOff x="4543425" y="3429000"/>
              <a:chExt cx="2071688" cy="1485900"/>
            </a:xfrm>
            <a:grpFill/>
          </p:grpSpPr>
          <p:sp>
            <p:nvSpPr>
              <p:cNvPr id="26" name="Rounded Rectangle 99">
                <a:extLst>
                  <a:ext uri="{FF2B5EF4-FFF2-40B4-BE49-F238E27FC236}">
                    <a16:creationId xmlns:a16="http://schemas.microsoft.com/office/drawing/2014/main" id="{FF811A7C-894F-481F-B34F-E5357DB5F2CC}"/>
                  </a:ext>
                </a:extLst>
              </p:cNvPr>
              <p:cNvSpPr/>
              <p:nvPr/>
            </p:nvSpPr>
            <p:spPr>
              <a:xfrm>
                <a:off x="4543425" y="3429000"/>
                <a:ext cx="2071688" cy="1485900"/>
              </a:xfrm>
              <a:prstGeom prst="roundRect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6DB440-3755-4219-9AE8-BED2054FAB5D}"/>
                  </a:ext>
                </a:extLst>
              </p:cNvPr>
              <p:cNvSpPr txBox="1"/>
              <p:nvPr/>
            </p:nvSpPr>
            <p:spPr>
              <a:xfrm>
                <a:off x="4629328" y="3535921"/>
                <a:ext cx="1550607" cy="31070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Logevent</a:t>
                </a:r>
                <a:r>
                  <a:rPr lang="en-US" sz="1000" dirty="0"/>
                  <a:t> template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E4FF15-851B-4F00-A4E9-CAC69D22EE90}"/>
                  </a:ext>
                </a:extLst>
              </p:cNvPr>
              <p:cNvSpPr/>
              <p:nvPr/>
            </p:nvSpPr>
            <p:spPr>
              <a:xfrm>
                <a:off x="4574840" y="3816114"/>
                <a:ext cx="1957387" cy="893272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sz="800" dirty="0"/>
                  <a:t>evnnt1,dfs.DataNode$PacketResponder: </a:t>
                </a:r>
                <a:r>
                  <a:rPr lang="en-US" sz="800" dirty="0" err="1"/>
                  <a:t>PacketResponder</a:t>
                </a:r>
                <a:r>
                  <a:rPr lang="en-US" sz="800" dirty="0"/>
                  <a:t> 1 for block blk_38865049064139660 terminating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A3B0D6E-8FF5-4F08-8D70-BCBEF2837FB6}"/>
                </a:ext>
              </a:extLst>
            </p:cNvPr>
            <p:cNvGrpSpPr/>
            <p:nvPr/>
          </p:nvGrpSpPr>
          <p:grpSpPr>
            <a:xfrm>
              <a:off x="8165903" y="3705957"/>
              <a:ext cx="1728773" cy="1177523"/>
              <a:chOff x="4543425" y="3429000"/>
              <a:chExt cx="2071688" cy="1485900"/>
            </a:xfrm>
            <a:grpFill/>
          </p:grpSpPr>
          <p:sp>
            <p:nvSpPr>
              <p:cNvPr id="23" name="Rounded Rectangle 103">
                <a:extLst>
                  <a:ext uri="{FF2B5EF4-FFF2-40B4-BE49-F238E27FC236}">
                    <a16:creationId xmlns:a16="http://schemas.microsoft.com/office/drawing/2014/main" id="{9ABEEF3D-B41E-4E78-8F78-3A48C0F9EB5A}"/>
                  </a:ext>
                </a:extLst>
              </p:cNvPr>
              <p:cNvSpPr/>
              <p:nvPr/>
            </p:nvSpPr>
            <p:spPr>
              <a:xfrm>
                <a:off x="4543425" y="3429000"/>
                <a:ext cx="2071688" cy="1485900"/>
              </a:xfrm>
              <a:prstGeom prst="roundRect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3B6AAF-7EE2-4E68-B963-86DB528C3B81}"/>
                  </a:ext>
                </a:extLst>
              </p:cNvPr>
              <p:cNvSpPr txBox="1"/>
              <p:nvPr/>
            </p:nvSpPr>
            <p:spPr>
              <a:xfrm>
                <a:off x="4629328" y="3535921"/>
                <a:ext cx="1550607" cy="31070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Logevent</a:t>
                </a:r>
                <a:r>
                  <a:rPr lang="en-US" sz="1000" dirty="0"/>
                  <a:t> template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870EB93-E840-4A97-8807-3540C26BFBC5}"/>
                  </a:ext>
                </a:extLst>
              </p:cNvPr>
              <p:cNvSpPr/>
              <p:nvPr/>
            </p:nvSpPr>
            <p:spPr>
              <a:xfrm>
                <a:off x="4574840" y="3816114"/>
                <a:ext cx="1957387" cy="427217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sz="800" dirty="0"/>
                  <a:t>event1, </a:t>
                </a:r>
                <a:r>
                  <a:rPr lang="en-US" sz="800" dirty="0" err="1"/>
                  <a:t>PacketResponder</a:t>
                </a:r>
                <a:r>
                  <a:rPr lang="en-US" sz="800" dirty="0"/>
                  <a:t> &lt;*&gt; for block &lt;*&gt; terminating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6445DD-8E7E-49C0-9320-267A2D552CDE}"/>
                </a:ext>
              </a:extLst>
            </p:cNvPr>
            <p:cNvSpPr/>
            <p:nvPr/>
          </p:nvSpPr>
          <p:spPr>
            <a:xfrm>
              <a:off x="6257461" y="2587279"/>
              <a:ext cx="1865183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800" dirty="0"/>
                <a:t>New log:  </a:t>
              </a:r>
              <a:r>
                <a:rPr lang="en-US" sz="800" dirty="0" err="1"/>
                <a:t>dfs.DataNode$PacketResponder</a:t>
              </a:r>
              <a:r>
                <a:rPr lang="en-US" sz="800" dirty="0"/>
                <a:t>: </a:t>
              </a:r>
              <a:r>
                <a:rPr lang="en-US" sz="800" dirty="0" err="1"/>
                <a:t>PacketResponder</a:t>
              </a:r>
              <a:r>
                <a:rPr lang="en-US" sz="800" dirty="0"/>
                <a:t> 0 for block blk_-6952295868487656571 terminating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7CEA28-F42A-4786-BFDA-FE0827FBF9CE}"/>
                </a:ext>
              </a:extLst>
            </p:cNvPr>
            <p:cNvSpPr/>
            <p:nvPr/>
          </p:nvSpPr>
          <p:spPr>
            <a:xfrm>
              <a:off x="8192118" y="2596592"/>
              <a:ext cx="1789399" cy="95410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800" dirty="0"/>
                <a:t>New log: </a:t>
              </a:r>
            </a:p>
            <a:p>
              <a:r>
                <a:rPr lang="en" sz="800"/>
                <a:t>INFO dfs.FSNamesystem: BLOCK* NameSystem.addStoredBlock: blockMap updated: 10.251.73.220:50010 is added to blk_7128370237687728475 size 67108864</a:t>
              </a:r>
              <a:endParaRPr lang="en-US" sz="800" dirty="0"/>
            </a:p>
          </p:txBody>
        </p:sp>
        <p:cxnSp>
          <p:nvCxnSpPr>
            <p:cNvPr id="21" name="Curved Connector 28">
              <a:extLst>
                <a:ext uri="{FF2B5EF4-FFF2-40B4-BE49-F238E27FC236}">
                  <a16:creationId xmlns:a16="http://schemas.microsoft.com/office/drawing/2014/main" id="{9675B5DC-6A0E-44E2-A98F-727103BF88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5554" y="3139958"/>
              <a:ext cx="610169" cy="571500"/>
            </a:xfrm>
            <a:prstGeom prst="curvedConnector3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123">
              <a:extLst>
                <a:ext uri="{FF2B5EF4-FFF2-40B4-BE49-F238E27FC236}">
                  <a16:creationId xmlns:a16="http://schemas.microsoft.com/office/drawing/2014/main" id="{11AE6374-D5FE-488E-B894-A8EC095803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64427" y="3151097"/>
              <a:ext cx="610169" cy="571500"/>
            </a:xfrm>
            <a:prstGeom prst="curvedConnector3">
              <a:avLst>
                <a:gd name="adj1" fmla="val 47658"/>
              </a:avLst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urved Connector 43">
            <a:extLst>
              <a:ext uri="{FF2B5EF4-FFF2-40B4-BE49-F238E27FC236}">
                <a16:creationId xmlns:a16="http://schemas.microsoft.com/office/drawing/2014/main" id="{7EDB18F6-21DE-4FC8-B978-264C14045663}"/>
              </a:ext>
            </a:extLst>
          </p:cNvPr>
          <p:cNvCxnSpPr/>
          <p:nvPr/>
        </p:nvCxnSpPr>
        <p:spPr>
          <a:xfrm rot="5400000">
            <a:off x="8702026" y="4592836"/>
            <a:ext cx="355312" cy="185737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F13414E-3EDA-4831-8734-A4C94BC4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0821"/>
            <a:ext cx="9982200" cy="15454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Logs are generated by logging statements (print, logging.info)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 log message (log entry) records timestamp, PID, level, and content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Logs are unstructured data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B006-ADE1-41DF-BD69-70D4A36A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E13BE-EBEC-4461-8E01-D01C80C5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A2E38E-55D6-4E73-A79C-EC083793B1CD}"/>
              </a:ext>
            </a:extLst>
          </p:cNvPr>
          <p:cNvSpPr txBox="1">
            <a:spLocks/>
          </p:cNvSpPr>
          <p:nvPr/>
        </p:nvSpPr>
        <p:spPr>
          <a:xfrm>
            <a:off x="1257300" y="17526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detect anomalous sequences as well as anomalous events in the sequences (interpretability).</a:t>
            </a:r>
          </a:p>
          <a:p>
            <a:r>
              <a:rPr lang="en-US" dirty="0"/>
              <a:t>To train a binary classifier for the sequence-level log anomaly detection, we propose a novel negative sampling strategy to generate potential anomalous samples.</a:t>
            </a:r>
          </a:p>
          <a:p>
            <a:r>
              <a:rPr lang="en-US" dirty="0"/>
              <a:t>To achieve anomalous event detection, we novelty apply a model interpretation approach, Integrated Gradients (IG).</a:t>
            </a:r>
          </a:p>
          <a:p>
            <a:r>
              <a:rPr lang="en-US" dirty="0"/>
              <a:t>As IG relies on an appropriate baseline input for feature attributions, we further propose a novel baseline generation algorithm for log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23751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Background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 Detection in Sequential Log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Augmentation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Interpretable Machine Learning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Method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：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InterpretableSAD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Experiments</a:t>
            </a:r>
          </a:p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309CD-DB6B-4703-8A64-87223705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FFC9-F922-4425-9A9A-045539C2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 Detection in Sequential Log Data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27A0-F488-4211-9550-5085DDF4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Traditional supervised learning -&gt; </a:t>
            </a:r>
            <a:r>
              <a:rPr lang="en-US" dirty="0">
                <a:solidFill>
                  <a:srgbClr val="FF0000"/>
                </a:solidFill>
              </a:rPr>
              <a:t>Require an enormous number of labeled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Logistic regression, decision tree, and SVM</a:t>
            </a:r>
          </a:p>
          <a:p>
            <a:pPr>
              <a:lnSpc>
                <a:spcPct val="150000"/>
              </a:lnSpc>
            </a:pPr>
            <a:r>
              <a:rPr lang="en-US" dirty="0"/>
              <a:t>Traditional unsupervised learning -&gt; </a:t>
            </a:r>
            <a:r>
              <a:rPr lang="en-US" dirty="0">
                <a:solidFill>
                  <a:srgbClr val="FF0000"/>
                </a:solidFill>
              </a:rPr>
              <a:t>Hard to capture the order information of sequence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PCA, Isolation forest, and OC-SVM</a:t>
            </a:r>
          </a:p>
          <a:p>
            <a:pPr>
              <a:lnSpc>
                <a:spcPct val="150000"/>
              </a:lnSpc>
            </a:pPr>
            <a:r>
              <a:rPr lang="en-US" dirty="0"/>
              <a:t>Deep learning -&gt; </a:t>
            </a:r>
            <a:r>
              <a:rPr lang="en-US" dirty="0">
                <a:solidFill>
                  <a:srgbClr val="FF0000"/>
                </a:solidFill>
              </a:rPr>
              <a:t>No detailed information on the sub-sequence level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DeepLog and LogAnomaly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180EE-ABEB-4468-8A1F-35A9A2A2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CB21-4EAE-42C4-87CF-FA943A88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8050-DF0D-4E15-81F4-901BC5A5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augmentation technique is to tackle the scarcity of labeled data issue by artificially expanding the labeled dataset.</a:t>
            </a:r>
          </a:p>
          <a:p>
            <a:pPr>
              <a:lnSpc>
                <a:spcPct val="150000"/>
              </a:lnSpc>
            </a:pPr>
            <a:r>
              <a:rPr lang="en-US" dirty="0"/>
              <a:t>Extensively used in image classification and natural language processing.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Rotation and flip for image data, synonym replacement for text data</a:t>
            </a:r>
          </a:p>
          <a:p>
            <a:pPr>
              <a:lnSpc>
                <a:spcPct val="150000"/>
              </a:lnSpc>
            </a:pPr>
            <a:r>
              <a:rPr lang="en-US" dirty="0"/>
              <a:t>Negative sampling is a special data augmentation technique.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22319-AFBC-4C2F-AC6C-564E6853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70F-8934-4180-951B-5EB4ADBF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Interpretable Machine Learning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1CDB-59F2-445D-92B5-F68F51B0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Interpretable machine learning aims at providing a human understandable explanation about the decisions.</a:t>
            </a:r>
          </a:p>
          <a:p>
            <a:pPr>
              <a:lnSpc>
                <a:spcPct val="150000"/>
              </a:lnSpc>
            </a:pPr>
            <a:r>
              <a:rPr lang="en-US" dirty="0"/>
              <a:t>The interpretable anomaly detection models are very limited.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attention mechanism provides an attention score that is more about the correlation among events instead of the correlation between events and the label.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50659-1072-4B4F-905F-7C385DBD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2918</TotalTime>
  <Words>1580</Words>
  <Application>Microsoft Macintosh PowerPoint</Application>
  <PresentationFormat>Widescreen</PresentationFormat>
  <Paragraphs>235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 Math</vt:lpstr>
      <vt:lpstr>Euphemia</vt:lpstr>
      <vt:lpstr>Plantagenet Cherokee</vt:lpstr>
      <vt:lpstr>Wingdings</vt:lpstr>
      <vt:lpstr>Academic Literature 16x9</vt:lpstr>
      <vt:lpstr>InterpretableSAD: Interpretable Anomaly Detection in Sequential Log Data</vt:lpstr>
      <vt:lpstr>Outline</vt:lpstr>
      <vt:lpstr>What is Anomaly Detection</vt:lpstr>
      <vt:lpstr>Log Preprocessing</vt:lpstr>
      <vt:lpstr>Goals</vt:lpstr>
      <vt:lpstr>Outline</vt:lpstr>
      <vt:lpstr>Anomaly Detection in Sequential Log Data</vt:lpstr>
      <vt:lpstr>Data Augmentation</vt:lpstr>
      <vt:lpstr>Interpretable Machine Learning</vt:lpstr>
      <vt:lpstr>Outline</vt:lpstr>
      <vt:lpstr>Problem Statement</vt:lpstr>
      <vt:lpstr>Framework of InterpretableSAD</vt:lpstr>
      <vt:lpstr>Training Phase – Negative Sampling</vt:lpstr>
      <vt:lpstr>Training Phase – Negative Sampling Cont.</vt:lpstr>
      <vt:lpstr>Detection Phase – Anomaly Detection on a Sequence Level</vt:lpstr>
      <vt:lpstr>Detection Phase – Anomalous Event Detection</vt:lpstr>
      <vt:lpstr>Detection Phase – Anomalous Event Detection Cont.</vt:lpstr>
      <vt:lpstr>Detection Phase – Baseline Generation</vt:lpstr>
      <vt:lpstr>Detection Phase – Baseline Generation Cont.</vt:lpstr>
      <vt:lpstr>Outline</vt:lpstr>
      <vt:lpstr>Datasets</vt:lpstr>
      <vt:lpstr>Baselines for Anomalous Log Sequence Detection</vt:lpstr>
      <vt:lpstr>Results on Anomalous Log Sequence Detection</vt:lpstr>
      <vt:lpstr>Results on Anomalous Log Sequence Detection</vt:lpstr>
      <vt:lpstr>Results on Anomalous Log Sequence Detection</vt:lpstr>
      <vt:lpstr>Baselines for Anomalous Event Detection</vt:lpstr>
      <vt:lpstr>Results on Anomalous Event Detection</vt:lpstr>
      <vt:lpstr>Visualization of the Normal, Anomalous, and Generated Anomalous Sequences</vt:lpstr>
      <vt:lpstr>Outline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InterpretableSAD: Interpretable Anomaly Detection in Sequential Log Data</dc:title>
  <dc:creator>Xiao Han</dc:creator>
  <cp:lastModifiedBy>Han, Xiao</cp:lastModifiedBy>
  <cp:revision>6</cp:revision>
  <dcterms:created xsi:type="dcterms:W3CDTF">2021-11-11T07:41:13Z</dcterms:created>
  <dcterms:modified xsi:type="dcterms:W3CDTF">2021-11-23T09:06:53Z</dcterms:modified>
</cp:coreProperties>
</file>