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420" r:id="rId4"/>
    <p:sldId id="421" r:id="rId5"/>
    <p:sldId id="427" r:id="rId6"/>
    <p:sldId id="312" r:id="rId7"/>
    <p:sldId id="429" r:id="rId8"/>
    <p:sldId id="288" r:id="rId9"/>
    <p:sldId id="300" r:id="rId10"/>
    <p:sldId id="289" r:id="rId11"/>
    <p:sldId id="302" r:id="rId12"/>
    <p:sldId id="284" r:id="rId13"/>
    <p:sldId id="285" r:id="rId14"/>
    <p:sldId id="286" r:id="rId15"/>
    <p:sldId id="287" r:id="rId16"/>
    <p:sldId id="306" r:id="rId17"/>
    <p:sldId id="430" r:id="rId18"/>
    <p:sldId id="270" r:id="rId19"/>
    <p:sldId id="27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F7186E9-35F3-4695-B764-4094EE17534D}"/>
              </a:ext>
            </a:extLst>
          </p:cNvPr>
          <p:cNvCxnSpPr/>
          <p:nvPr userDrawn="1"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CBA07C2-67B0-41F5-82BE-D1C7EB982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-50800" y="3069590"/>
            <a:ext cx="311150" cy="22631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671435" y="3069590"/>
            <a:ext cx="311150" cy="22631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11474" y="3333842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7982409" y="5332697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16823" y="3405842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30182" y="3405842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36266" y="3441842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661935" y="3477842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084528" y="3513842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27724" y="3564998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08282" y="3606594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60285" y="533269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260284" y="306983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60283" y="459897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818730" y="3441571"/>
            <a:ext cx="58885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818355" y="4735004"/>
            <a:ext cx="2669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7"/>
            </p:custDataLst>
          </p:nvPr>
        </p:nvSpPr>
        <p:spPr>
          <a:xfrm>
            <a:off x="3771547" y="4735004"/>
            <a:ext cx="361606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网址：传智播客平台</a:t>
            </a: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20"/>
          <a:srcRect r="41096"/>
          <a:stretch>
            <a:fillRect/>
          </a:stretch>
        </p:blipFill>
        <p:spPr>
          <a:xfrm>
            <a:off x="151765" y="207010"/>
            <a:ext cx="5234305" cy="9658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8B208C-2854-4B0D-8C3C-CB3816632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90AA00C8-C77D-4D3E-8AA1-A82481995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5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15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5" grpId="0" bldLvl="0" animBg="1"/>
      <p:bldP spid="8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DD96BF5-CD1F-4B93-9411-A627DA37EB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05000" y="-30163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二维数组的创建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BB18975-BA68-4951-8AC1-80D10A210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53340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new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类型名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长度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][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长度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C7350C-4F0A-4CE7-9666-FFBE4B7FC06E}"/>
              </a:ext>
            </a:extLst>
          </p:cNvPr>
          <p:cNvSpPr txBox="1"/>
          <p:nvPr/>
        </p:nvSpPr>
        <p:spPr>
          <a:xfrm>
            <a:off x="2859216" y="2951946"/>
            <a:ext cx="3236784" cy="9541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zh-CN" sz="2800" dirty="0">
                <a:latin typeface="宋体" panose="02010600030101010101" pitchFamily="2" charset="-122"/>
              </a:rPr>
              <a:t>int[][]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zh-CN" sz="2800" dirty="0">
                <a:latin typeface="宋体" panose="02010600030101010101" pitchFamily="2" charset="-122"/>
              </a:rPr>
              <a:t>a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2800" dirty="0">
                <a:latin typeface="宋体" panose="02010600030101010101" pitchFamily="2" charset="-122"/>
              </a:rPr>
              <a:t> a</a:t>
            </a:r>
            <a:r>
              <a:rPr lang="zh-CN" altLang="zh-CN" sz="2800" dirty="0">
                <a:latin typeface="宋体" panose="02010600030101010101" pitchFamily="2" charset="-122"/>
              </a:rPr>
              <a:t>=new int[3][4]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6CA4EC-EF71-406F-B08C-5B37389CA5DD}"/>
              </a:ext>
            </a:extLst>
          </p:cNvPr>
          <p:cNvSpPr txBox="1"/>
          <p:nvPr/>
        </p:nvSpPr>
        <p:spPr>
          <a:xfrm>
            <a:off x="6496968" y="2951946"/>
            <a:ext cx="4673074" cy="52322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int[][] a=new int[3][4];</a:t>
            </a:r>
            <a:endParaRPr lang="zh-CN" altLang="en-US" sz="28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034CC2-29D5-4159-9C22-6BFF9AF576F0}"/>
              </a:ext>
            </a:extLst>
          </p:cNvPr>
          <p:cNvGrpSpPr/>
          <p:nvPr/>
        </p:nvGrpSpPr>
        <p:grpSpPr>
          <a:xfrm>
            <a:off x="2251384" y="4354501"/>
            <a:ext cx="3561522" cy="1858618"/>
            <a:chOff x="6573078" y="4770782"/>
            <a:chExt cx="3561522" cy="185861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6E7B92-ADC8-4EF7-A82D-C008B72A12DA}"/>
                </a:ext>
              </a:extLst>
            </p:cNvPr>
            <p:cNvSpPr/>
            <p:nvPr/>
          </p:nvSpPr>
          <p:spPr>
            <a:xfrm>
              <a:off x="7162800" y="4770783"/>
              <a:ext cx="2971800" cy="18586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CE3F4A-A2D2-4B35-97B0-C73A4DE7A45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6044648"/>
              <a:ext cx="2971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5CE1EEF-5583-4FFE-8D13-BE6411F62503}"/>
                </a:ext>
              </a:extLst>
            </p:cNvPr>
            <p:cNvCxnSpPr/>
            <p:nvPr/>
          </p:nvCxnSpPr>
          <p:spPr>
            <a:xfrm>
              <a:off x="7162800" y="5384820"/>
              <a:ext cx="2971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2ED92E0-27A2-4402-A5AD-FFC0A83F9B8E}"/>
                </a:ext>
              </a:extLst>
            </p:cNvPr>
            <p:cNvCxnSpPr>
              <a:endCxn id="3" idx="2"/>
            </p:cNvCxnSpPr>
            <p:nvPr/>
          </p:nvCxnSpPr>
          <p:spPr>
            <a:xfrm flipH="1">
              <a:off x="8648700" y="4770783"/>
              <a:ext cx="18222" cy="1858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FE6AE3-6BC1-453B-B07A-B5DB516BEE76}"/>
                </a:ext>
              </a:extLst>
            </p:cNvPr>
            <p:cNvCxnSpPr/>
            <p:nvPr/>
          </p:nvCxnSpPr>
          <p:spPr>
            <a:xfrm flipH="1">
              <a:off x="7896639" y="4770783"/>
              <a:ext cx="18222" cy="1858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023244-3DA9-4850-B953-156C4F86744B}"/>
                </a:ext>
              </a:extLst>
            </p:cNvPr>
            <p:cNvCxnSpPr/>
            <p:nvPr/>
          </p:nvCxnSpPr>
          <p:spPr>
            <a:xfrm flipH="1">
              <a:off x="9400761" y="4770782"/>
              <a:ext cx="18222" cy="1858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7E66FF-784E-4BE7-8803-57FA502827FB}"/>
                </a:ext>
              </a:extLst>
            </p:cNvPr>
            <p:cNvSpPr txBox="1"/>
            <p:nvPr/>
          </p:nvSpPr>
          <p:spPr>
            <a:xfrm>
              <a:off x="6573078" y="4900457"/>
              <a:ext cx="69121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a[0]</a:t>
              </a:r>
            </a:p>
            <a:p>
              <a:endParaRPr lang="en-US" altLang="zh-CN" sz="2000" b="1" dirty="0"/>
            </a:p>
            <a:p>
              <a:r>
                <a:rPr lang="en-US" altLang="zh-CN" sz="2000" b="1" dirty="0"/>
                <a:t>a[1]</a:t>
              </a:r>
            </a:p>
            <a:p>
              <a:endParaRPr lang="en-US" altLang="zh-CN" sz="2000" b="1" dirty="0"/>
            </a:p>
            <a:p>
              <a:r>
                <a:rPr lang="en-US" altLang="zh-CN" sz="2000" b="1" dirty="0"/>
                <a:t>a[2]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0AC201-DED6-4765-85B6-3D3F10E6E80F}"/>
              </a:ext>
            </a:extLst>
          </p:cNvPr>
          <p:cNvSpPr/>
          <p:nvPr/>
        </p:nvSpPr>
        <p:spPr>
          <a:xfrm>
            <a:off x="6114222" y="44841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/>
              <a:t>其意义是：</a:t>
            </a:r>
            <a:endParaRPr lang="en-US" altLang="zh-CN" dirty="0"/>
          </a:p>
          <a:p>
            <a:pPr lvl="1"/>
            <a:r>
              <a:rPr lang="zh-CN" altLang="zh-CN" dirty="0"/>
              <a:t>a</a:t>
            </a:r>
            <a:r>
              <a:rPr lang="zh-CN" altLang="en-US" dirty="0"/>
              <a:t>引用了一个其元素类型为</a:t>
            </a:r>
            <a:r>
              <a:rPr lang="zh-CN" altLang="zh-CN" dirty="0"/>
              <a:t>int[4]</a:t>
            </a:r>
            <a:r>
              <a:rPr lang="zh-CN" altLang="en-US" dirty="0"/>
              <a:t>的数组，</a:t>
            </a:r>
            <a:r>
              <a:rPr lang="zh-CN" altLang="zh-CN" dirty="0"/>
              <a:t>a</a:t>
            </a:r>
            <a:r>
              <a:rPr lang="zh-CN" altLang="en-US" dirty="0"/>
              <a:t>的长度是</a:t>
            </a:r>
            <a:r>
              <a:rPr lang="zh-CN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或者说，数组</a:t>
            </a:r>
            <a:r>
              <a:rPr lang="zh-CN" altLang="zh-CN" dirty="0"/>
              <a:t>a</a:t>
            </a:r>
            <a:r>
              <a:rPr lang="zh-CN" altLang="en-US" dirty="0"/>
              <a:t>有</a:t>
            </a:r>
            <a:r>
              <a:rPr lang="zh-CN" altLang="zh-CN" dirty="0"/>
              <a:t>3</a:t>
            </a:r>
            <a:r>
              <a:rPr lang="zh-CN" altLang="en-US" dirty="0"/>
              <a:t>个元素，每个元素都是一个长度为</a:t>
            </a:r>
            <a:r>
              <a:rPr lang="zh-CN" altLang="zh-CN" dirty="0"/>
              <a:t>4</a:t>
            </a:r>
            <a:r>
              <a:rPr lang="zh-CN" altLang="en-US" dirty="0"/>
              <a:t>的一维整型数组。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F765582E-0708-4FEA-9F83-20195EAEB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368425"/>
            <a:ext cx="8229600" cy="59436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静态初始化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动态初始化（使用关键字</a:t>
            </a:r>
            <a:r>
              <a:rPr lang="en-US" altLang="zh-CN" dirty="0"/>
              <a:t>new</a:t>
            </a:r>
            <a:r>
              <a:rPr lang="zh-CN" altLang="en-US" dirty="0"/>
              <a:t>）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6288B3D9-96D5-480B-A6CD-BEB4508B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330" y="1992314"/>
            <a:ext cx="6400800" cy="52322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  a[ ][ ]={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1,2,3,4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,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5,6,7,8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,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9,8,7,4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};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6712AF7-B850-4AD1-B165-609C669E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330" y="4078287"/>
            <a:ext cx="8534400" cy="523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 b[][]=new </a:t>
            </a:r>
            <a:r>
              <a:rPr kumimoji="1" lang="en-US" altLang="zh-CN" sz="2800" dirty="0" err="1"/>
              <a:t>int</a:t>
            </a:r>
            <a:r>
              <a:rPr kumimoji="1" lang="en-US" altLang="zh-CN" sz="2800" dirty="0"/>
              <a:t>[][]</a:t>
            </a:r>
            <a:r>
              <a:rPr lang="en-US" altLang="zh-CN" sz="2800" dirty="0"/>
              <a:t>{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1,2,3,4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,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5,6,7,8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,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en-US" altLang="zh-CN" sz="2800" dirty="0"/>
              <a:t>9,8,7,4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en-US" altLang="zh-CN" sz="2800" dirty="0"/>
              <a:t>}</a:t>
            </a:r>
            <a:r>
              <a:rPr kumimoji="1" lang="en-US" altLang="zh-CN" sz="2800" dirty="0"/>
              <a:t>; 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6D041BB-59FC-4205-90C5-00DC1CD3C05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14330" y="365125"/>
            <a:ext cx="9339470" cy="43000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二维数组的初始化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44DD335-17CF-4EDA-A6C0-678A2FADC99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33600" y="294826"/>
            <a:ext cx="9220200" cy="5798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不规则的二维数组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8B0BED-0330-454B-A85E-B90C34623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algn="just" eaLnBrk="1" hangingPunct="1"/>
            <a:endParaRPr lang="zh-CN" altLang="en-US" sz="2400" dirty="0"/>
          </a:p>
          <a:p>
            <a:pPr algn="just" eaLnBrk="1" hangingPunct="1"/>
            <a:endParaRPr lang="en-US" altLang="zh-CN" sz="2400" dirty="0"/>
          </a:p>
          <a:p>
            <a:pPr algn="just" eaLnBrk="1" hangingPunct="1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</a:t>
            </a:r>
            <a:r>
              <a:rPr lang="en-US" altLang="zh-CN" sz="2400" i="1" dirty="0"/>
              <a:t>(a[1].length);</a:t>
            </a:r>
            <a:endParaRPr lang="zh-CN" altLang="en-US" sz="2400" dirty="0"/>
          </a:p>
          <a:p>
            <a:pPr algn="just" eaLnBrk="1" hangingPunct="1"/>
            <a:endParaRPr lang="zh-CN" altLang="en-US" sz="2400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12BF448C-F294-49F8-B05F-4CD1224B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779" y="1371601"/>
            <a:ext cx="6248400" cy="4619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int  a[ ][ ] ={{1,2},{3,4,5,6},{7,8,9}};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2BFF3BA-F90D-4C95-B887-61894BC87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779" y="4237875"/>
            <a:ext cx="5867400" cy="20867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en-US" altLang="zh-CN" sz="2400" dirty="0"/>
              <a:t>int  a [ ][ ] =new int[3][ ];</a:t>
            </a:r>
          </a:p>
          <a:p>
            <a:pPr>
              <a:spcBef>
                <a:spcPct val="10000"/>
              </a:spcBef>
              <a:buFontTx/>
              <a:buNone/>
              <a:defRPr/>
            </a:pPr>
            <a:r>
              <a:rPr lang="en-US" altLang="zh-CN" sz="2400" dirty="0"/>
              <a:t>a[0]=new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[2];</a:t>
            </a:r>
          </a:p>
          <a:p>
            <a:pPr>
              <a:spcBef>
                <a:spcPct val="10000"/>
              </a:spcBef>
              <a:buFontTx/>
              <a:buNone/>
              <a:defRPr/>
            </a:pPr>
            <a:r>
              <a:rPr lang="en-US" altLang="zh-CN" sz="2400" dirty="0"/>
              <a:t>a[1]=new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[4];</a:t>
            </a:r>
          </a:p>
          <a:p>
            <a:pPr>
              <a:spcBef>
                <a:spcPct val="10000"/>
              </a:spcBef>
              <a:buFontTx/>
              <a:buNone/>
              <a:defRPr/>
            </a:pPr>
            <a:r>
              <a:rPr lang="en-US" altLang="zh-CN" sz="2400" dirty="0"/>
              <a:t>a[2]=new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[3];</a:t>
            </a:r>
          </a:p>
          <a:p>
            <a:pPr>
              <a:spcBef>
                <a:spcPct val="10000"/>
              </a:spcBef>
              <a:buFontTx/>
              <a:buNone/>
              <a:defRPr/>
            </a:pPr>
            <a:r>
              <a:rPr lang="en-US" altLang="zh-CN" sz="2400" dirty="0" err="1"/>
              <a:t>System.out.println</a:t>
            </a:r>
            <a:r>
              <a:rPr lang="en-US" altLang="zh-CN" sz="2400" dirty="0"/>
              <a:t>();</a:t>
            </a:r>
          </a:p>
        </p:txBody>
      </p:sp>
      <p:sp>
        <p:nvSpPr>
          <p:cNvPr id="10246" name="Text Box 4">
            <a:extLst>
              <a:ext uri="{FF2B5EF4-FFF2-40B4-BE49-F238E27FC236}">
                <a16:creationId xmlns:a16="http://schemas.microsoft.com/office/drawing/2014/main" id="{4664BC31-CA87-4083-811B-6837E8D0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779" y="1981201"/>
            <a:ext cx="7620000" cy="4619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int  a[ ][ ] =new int [][]{{1,2},{3,4,5,6},{7,8,9}};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BAEB19-EE11-414A-80C4-321BC928A42F}"/>
              </a:ext>
            </a:extLst>
          </p:cNvPr>
          <p:cNvSpPr txBox="1"/>
          <p:nvPr/>
        </p:nvSpPr>
        <p:spPr>
          <a:xfrm>
            <a:off x="2431779" y="377024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不规则数组的动态创建：</a:t>
            </a:r>
            <a:endParaRPr lang="en-US" altLang="zh-CN" sz="24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DEFF9ED-53EC-43AC-BCE0-5B677E4563E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20348" y="365125"/>
            <a:ext cx="9233452" cy="43000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25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二维数组的访问</a:t>
            </a:r>
            <a:endParaRPr lang="zh-CN" altLang="zh-CN" sz="25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0CDC8C7-91B5-46FF-AB93-6081A46690B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noProof="1"/>
              <a:t>数组名</a:t>
            </a:r>
            <a:r>
              <a:rPr lang="en-US" altLang="zh-CN" noProof="1"/>
              <a:t>[</a:t>
            </a:r>
            <a:r>
              <a:rPr lang="zh-CN" altLang="en-US" noProof="1"/>
              <a:t>下标</a:t>
            </a:r>
            <a:r>
              <a:rPr lang="en-US" altLang="zh-CN" noProof="1"/>
              <a:t>1] [</a:t>
            </a:r>
            <a:r>
              <a:rPr lang="zh-CN" altLang="en-US" noProof="1"/>
              <a:t>下标</a:t>
            </a:r>
            <a:r>
              <a:rPr lang="en-US" altLang="zh-CN" noProof="1"/>
              <a:t>2]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noProof="1"/>
              <a:t>              例如：</a:t>
            </a:r>
            <a:r>
              <a:rPr lang="en-US" altLang="zh-CN" noProof="1"/>
              <a:t>arr[2][5]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</a:rPr>
              <a:t>注意：下标值从</a:t>
            </a:r>
            <a:r>
              <a:rPr lang="en-US" altLang="zh-CN" b="1" noProof="1">
                <a:solidFill>
                  <a:srgbClr val="C00000"/>
                </a:solidFill>
              </a:rPr>
              <a:t>0</a:t>
            </a:r>
            <a:r>
              <a:rPr lang="zh-CN" altLang="en-US" b="1" noProof="1">
                <a:solidFill>
                  <a:srgbClr val="C00000"/>
                </a:solidFill>
              </a:rPr>
              <a:t>开始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noProof="1"/>
          </a:p>
          <a:p>
            <a:pPr eaLnBrk="1" hangingPunct="1">
              <a:lnSpc>
                <a:spcPct val="150000"/>
              </a:lnSpc>
              <a:defRPr/>
            </a:pPr>
            <a:endParaRPr lang="en-US" altLang="zh-CN" noProof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81A1D6F-2210-4424-874C-6F8A69EFDB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60104" y="365125"/>
            <a:ext cx="9193696" cy="469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3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二维数组的访问</a:t>
            </a:r>
            <a:endParaRPr lang="zh-CN" altLang="en-US" sz="23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4FA4AF0-2665-463F-BB0E-E95335CC3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关于</a:t>
            </a:r>
            <a:r>
              <a:rPr lang="en-US" altLang="zh-CN"/>
              <a:t>length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xx.length    //</a:t>
            </a:r>
            <a:r>
              <a:rPr lang="zh-CN" altLang="en-US" sz="2400"/>
              <a:t>返回二维数组的长度，即二维数组的行数。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xx[0].length//</a:t>
            </a:r>
            <a:r>
              <a:rPr lang="zh-CN" altLang="en-US" sz="2400"/>
              <a:t>返回一维数组的长度，即二维数组的列数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009BE8ED-B594-4DB8-B65F-8067F32D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09800"/>
            <a:ext cx="3998843" cy="49688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dirty="0"/>
              <a:t>int xx[ ][ ]=new int[2][3];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5018D4E-F94C-42FD-8A16-7ED987478E6D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1981200" y="365125"/>
            <a:ext cx="9372600" cy="589459"/>
          </a:xfrm>
          <a:ln>
            <a:miter/>
          </a:ln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300" b="1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例：输出二维数组中所有的元素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257B7A0-123B-48A0-A31B-F1EEB06E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7772400" cy="415498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public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class</a:t>
            </a:r>
            <a:r>
              <a:rPr lang="en-US" altLang="zh-CN" sz="2400">
                <a:latin typeface="Times New Roman" panose="02020603050405020304" pitchFamily="18" charset="0"/>
              </a:rPr>
              <a:t> MyClass {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    public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static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void</a:t>
            </a:r>
            <a:r>
              <a:rPr lang="en-US" altLang="zh-CN" sz="2400">
                <a:latin typeface="Times New Roman" panose="02020603050405020304" pitchFamily="18" charset="0"/>
              </a:rPr>
              <a:t> main(String args[]) {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        int</a:t>
            </a:r>
            <a:r>
              <a:rPr lang="en-US" altLang="zh-CN" sz="2400">
                <a:latin typeface="Times New Roman" panose="02020603050405020304" pitchFamily="18" charset="0"/>
              </a:rPr>
              <a:t> [][]arr={{1,2},{3,4,5,6},{7,8,9}};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        for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i=0;i&lt;arr.length;i++){</a:t>
            </a:r>
          </a:p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            for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</a:rPr>
              <a:t> j=0;j&lt;arr[i].length;j++){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        System.</a:t>
            </a:r>
            <a:r>
              <a:rPr lang="en-US" altLang="zh-CN" sz="2400" i="1">
                <a:latin typeface="Times New Roman" panose="02020603050405020304" pitchFamily="18" charset="0"/>
              </a:rPr>
              <a:t>out</a:t>
            </a:r>
            <a:r>
              <a:rPr lang="en-US" altLang="zh-CN" sz="2400">
                <a:latin typeface="Times New Roman" panose="02020603050405020304" pitchFamily="18" charset="0"/>
              </a:rPr>
              <a:t>.println("arr["+i+"]["+j+"]="+arr[i][j]);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    }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    System.</a:t>
            </a:r>
            <a:r>
              <a:rPr lang="en-US" altLang="zh-CN" sz="2400" i="1">
                <a:latin typeface="Times New Roman" panose="02020603050405020304" pitchFamily="18" charset="0"/>
              </a:rPr>
              <a:t>out</a:t>
            </a:r>
            <a:r>
              <a:rPr lang="en-US" altLang="zh-CN" sz="2400">
                <a:latin typeface="Times New Roman" panose="02020603050405020304" pitchFamily="18" charset="0"/>
              </a:rPr>
              <a:t>.println();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   }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B7604474-C5E5-44FA-BDD9-5977A4AA4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</a:rPr>
              <a:t>说明：对二维数组元素的操作通常使用的是嵌套的循环结构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474B-D2BF-4AD6-804F-05368237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8" y="288924"/>
            <a:ext cx="8156712" cy="4399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例：以矩阵的形式输出二维数组中所有的元素。</a:t>
            </a:r>
          </a:p>
        </p:txBody>
      </p:sp>
      <p:sp>
        <p:nvSpPr>
          <p:cNvPr id="14339" name="文本框 3">
            <a:extLst>
              <a:ext uri="{FF2B5EF4-FFF2-40B4-BE49-F238E27FC236}">
                <a16:creationId xmlns:a16="http://schemas.microsoft.com/office/drawing/2014/main" id="{8199026E-9C1A-42D7-9BD0-91974CCB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295401"/>
            <a:ext cx="7502525" cy="527367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import java.util.Scanner;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public class MyClass {</a:t>
            </a:r>
          </a:p>
          <a:p>
            <a:pPr eaLnBrk="1" hangingPunct="1"/>
            <a:r>
              <a:rPr lang="zh-CN" altLang="en-US" sz="2000"/>
              <a:t>	public static void main(String[] args) {</a:t>
            </a:r>
          </a:p>
          <a:p>
            <a:pPr eaLnBrk="1" hangingPunct="1"/>
            <a:r>
              <a:rPr lang="zh-CN" altLang="en-US" sz="2000"/>
              <a:t>		Scanner sc = new Scanner(System.in);</a:t>
            </a:r>
          </a:p>
          <a:p>
            <a:pPr eaLnBrk="1" hangingPunct="1"/>
            <a:r>
              <a:rPr lang="zh-CN" altLang="en-US" sz="2000"/>
              <a:t>		int a[][] = new int[3][3];</a:t>
            </a:r>
          </a:p>
          <a:p>
            <a:pPr eaLnBrk="1" hangingPunct="1"/>
            <a:r>
              <a:rPr lang="zh-CN" altLang="en-US" sz="2000"/>
              <a:t>		int i, j;</a:t>
            </a:r>
          </a:p>
          <a:p>
            <a:pPr eaLnBrk="1" hangingPunct="1"/>
            <a:r>
              <a:rPr lang="zh-CN" altLang="en-US" sz="2000"/>
              <a:t>		for (i = 0; i &lt; a.length; i++)</a:t>
            </a:r>
          </a:p>
          <a:p>
            <a:pPr eaLnBrk="1" hangingPunct="1"/>
            <a:r>
              <a:rPr lang="zh-CN" altLang="en-US" sz="2000"/>
              <a:t>			for (j = 0; j &lt; a[i].length; j++)</a:t>
            </a:r>
          </a:p>
          <a:p>
            <a:pPr eaLnBrk="1" hangingPunct="1"/>
            <a:r>
              <a:rPr lang="zh-CN" altLang="en-US" sz="2000"/>
              <a:t>				a[i][j] = sc.nextInt();</a:t>
            </a:r>
          </a:p>
          <a:p>
            <a:pPr eaLnBrk="1" hangingPunct="1"/>
            <a:r>
              <a:rPr lang="zh-CN" altLang="en-US" sz="2000"/>
              <a:t>		for (i = 0; i &lt; a.length; i++) {</a:t>
            </a:r>
          </a:p>
          <a:p>
            <a:pPr eaLnBrk="1" hangingPunct="1"/>
            <a:r>
              <a:rPr lang="zh-CN" altLang="en-US" sz="2000"/>
              <a:t>			for (j = 0; j &lt; a[i].length; j++)</a:t>
            </a:r>
          </a:p>
          <a:p>
            <a:pPr eaLnBrk="1" hangingPunct="1"/>
            <a:r>
              <a:rPr lang="zh-CN" altLang="en-US" sz="2000"/>
              <a:t>				System.out.printf("%-3d", a[i][j]);</a:t>
            </a:r>
          </a:p>
          <a:p>
            <a:pPr eaLnBrk="1" hangingPunct="1"/>
            <a:r>
              <a:rPr lang="zh-CN" altLang="en-US" sz="2000"/>
              <a:t>			System.out.println();</a:t>
            </a:r>
          </a:p>
          <a:p>
            <a:pPr eaLnBrk="1" hangingPunct="1"/>
            <a:r>
              <a:rPr lang="zh-CN" altLang="en-US" sz="2000"/>
              <a:t>		}</a:t>
            </a:r>
          </a:p>
          <a:p>
            <a:pPr eaLnBrk="1" hangingPunct="1"/>
            <a:r>
              <a:rPr lang="zh-CN" altLang="en-US" sz="2000"/>
              <a:t>	}</a:t>
            </a:r>
          </a:p>
          <a:p>
            <a:pPr eaLnBrk="1" hangingPunct="1"/>
            <a:r>
              <a:rPr lang="zh-CN" altLang="en-US" sz="20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474B-D2BF-4AD6-804F-05368237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644" y="288924"/>
            <a:ext cx="8156712" cy="583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例：输入一个三行三列的矩阵，输出该矩阵主对角线元素之和。</a:t>
            </a:r>
          </a:p>
        </p:txBody>
      </p:sp>
    </p:spTree>
    <p:extLst>
      <p:ext uri="{BB962C8B-B14F-4D97-AF65-F5344CB8AC3E}">
        <p14:creationId xmlns:p14="http://schemas.microsoft.com/office/powerpoint/2010/main" val="80689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7378805-C367-4642-8D91-8F35095541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057400" y="-98701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课堂练习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4C8ECADA-F37F-4F58-83D8-BF34A8113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26436"/>
            <a:ext cx="10515600" cy="481053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、输入一个三行三列的矩阵，输出该矩阵次对角线元素之和。</a:t>
            </a:r>
            <a:endParaRPr lang="en-US" altLang="zh-CN" sz="22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、输入一个</a:t>
            </a:r>
            <a:r>
              <a:rPr lang="en-US" altLang="zh-CN" sz="2200" dirty="0"/>
              <a:t>2</a:t>
            </a:r>
            <a:r>
              <a:rPr lang="zh-CN" altLang="en-US" sz="2200" dirty="0"/>
              <a:t>维数组的长度（行数，列数），输入相应的数组元素，编程实现数组的转置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如：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1 2 3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4 5 6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7 8 9    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转置后为：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1 4 7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2 5 8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2000" dirty="0"/>
              <a:t>3 6 9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2067938" y="2959400"/>
            <a:ext cx="38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3828062" y="4587049"/>
            <a:ext cx="361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版权：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开发课程组</a:t>
            </a:r>
          </a:p>
        </p:txBody>
      </p:sp>
      <p:pic>
        <p:nvPicPr>
          <p:cNvPr id="27" name="图片 26" descr="logo">
            <a:extLst>
              <a:ext uri="{FF2B5EF4-FFF2-40B4-BE49-F238E27FC236}">
                <a16:creationId xmlns:a16="http://schemas.microsoft.com/office/drawing/2014/main" id="{53E1DB35-CA93-4DE8-8C1F-25DAD645D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096"/>
          <a:stretch>
            <a:fillRect/>
          </a:stretch>
        </p:blipFill>
        <p:spPr>
          <a:xfrm>
            <a:off x="194296" y="277894"/>
            <a:ext cx="4335175" cy="7999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820290-1856-4172-AAFA-2EBEE5244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AA0DB-A64B-4AF3-81D0-AC4D52B6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168165" y="264321"/>
            <a:ext cx="27809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4" name="淘宝网chenying0907出品 3"/>
          <p:cNvGrpSpPr/>
          <p:nvPr/>
        </p:nvGrpSpPr>
        <p:grpSpPr>
          <a:xfrm>
            <a:off x="3469005" y="2477312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二维数组</a:t>
              </a: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淘宝网chenying0907出品 1">
            <a:extLst>
              <a:ext uri="{FF2B5EF4-FFF2-40B4-BE49-F238E27FC236}">
                <a16:creationId xmlns:a16="http://schemas.microsoft.com/office/drawing/2014/main" id="{B5FD5851-831A-43C4-B7E8-AD8ABE074561}"/>
              </a:ext>
            </a:extLst>
          </p:cNvPr>
          <p:cNvGrpSpPr/>
          <p:nvPr/>
        </p:nvGrpSpPr>
        <p:grpSpPr>
          <a:xfrm>
            <a:off x="3469005" y="1201641"/>
            <a:ext cx="5165725" cy="688340"/>
            <a:chOff x="5463" y="3075"/>
            <a:chExt cx="8135" cy="1084"/>
          </a:xfrm>
        </p:grpSpPr>
        <p:sp>
          <p:nvSpPr>
            <p:cNvPr id="22" name="圆角淘宝网chenying0907出品 8">
              <a:extLst>
                <a:ext uri="{FF2B5EF4-FFF2-40B4-BE49-F238E27FC236}">
                  <a16:creationId xmlns:a16="http://schemas.microsoft.com/office/drawing/2014/main" id="{CADBF3CB-820C-4479-A719-BB190317FECD}"/>
                </a:ext>
              </a:extLst>
            </p:cNvPr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复习回顾</a:t>
              </a:r>
            </a:p>
          </p:txBody>
        </p:sp>
        <p:sp>
          <p:nvSpPr>
            <p:cNvPr id="23" name="淘宝网chenying0907出品 9">
              <a:extLst>
                <a:ext uri="{FF2B5EF4-FFF2-40B4-BE49-F238E27FC236}">
                  <a16:creationId xmlns:a16="http://schemas.microsoft.com/office/drawing/2014/main" id="{52ABC367-67D1-4FD1-BF06-E1C14E923126}"/>
                </a:ext>
              </a:extLst>
            </p:cNvPr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3D91CA-A628-4F97-9F08-E6A4DEEED00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121089" y="-122238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复习回顾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一维数组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1E4778-5BB7-475F-815C-12D05B8C3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/>
              <a:t>一维数组的声明格式：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</a:p>
          <a:p>
            <a:pPr eaLnBrk="1" hangingPunct="1"/>
            <a:endParaRPr lang="zh-CN" altLang="en-US" dirty="0"/>
          </a:p>
          <a:p>
            <a:pPr lvl="1" eaLnBrk="1" hangingPunct="1"/>
            <a:endParaRPr lang="zh-CN" altLang="en-US" sz="20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905AB23-A5DD-4967-BBB2-2EC4617B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09800"/>
            <a:ext cx="327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数据类型    数组名</a:t>
            </a:r>
            <a:r>
              <a:rPr lang="en-US" altLang="zh-CN" sz="2400"/>
              <a:t>[ ]</a:t>
            </a:r>
            <a:r>
              <a:rPr lang="zh-CN" altLang="en-US" sz="2400"/>
              <a:t>；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B795855A-A535-4D28-B039-24789A6D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19400"/>
            <a:ext cx="3276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数据类型</a:t>
            </a:r>
            <a:r>
              <a:rPr lang="en-US" altLang="zh-CN" sz="2400"/>
              <a:t>[ ]   </a:t>
            </a:r>
            <a:r>
              <a:rPr lang="zh-CN" altLang="en-US" sz="2400"/>
              <a:t>数组名；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7DA6A93-7C13-4F2A-A9F2-B2354DD3375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4939A82-7E8B-43AE-A5A4-CBD5638CF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静态初始化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9386947A-4CEF-465E-A76A-DF9F5FFE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1"/>
            <a:ext cx="6400800" cy="83026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intArray</a:t>
            </a:r>
            <a:r>
              <a:rPr lang="en-US" altLang="zh-CN" sz="2400" dirty="0"/>
              <a:t>[ ]={1,2,3,4};</a:t>
            </a:r>
            <a:br>
              <a:rPr lang="en-US" altLang="zh-CN" sz="2400" dirty="0"/>
            </a:br>
            <a:r>
              <a:rPr lang="en-US" altLang="zh-CN" sz="2400" dirty="0"/>
              <a:t>String   </a:t>
            </a:r>
            <a:r>
              <a:rPr lang="en-US" altLang="zh-CN" sz="2400" dirty="0" err="1"/>
              <a:t>stringArray</a:t>
            </a:r>
            <a:r>
              <a:rPr lang="en-US" altLang="zh-CN" sz="2400" dirty="0"/>
              <a:t>[ ]={"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", "How", "you"};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7DA6A93-7C13-4F2A-A9F2-B2354DD3375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4939A82-7E8B-43AE-A5A4-CBD5638CF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990602"/>
            <a:ext cx="8305800" cy="201369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动态初始化（使用关键字</a:t>
            </a:r>
            <a:r>
              <a:rPr lang="en-US" altLang="zh-CN" dirty="0"/>
              <a:t>new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简单类型的数组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7173" name="组合 7">
            <a:extLst>
              <a:ext uri="{FF2B5EF4-FFF2-40B4-BE49-F238E27FC236}">
                <a16:creationId xmlns:a16="http://schemas.microsoft.com/office/drawing/2014/main" id="{8579D703-AD83-4FE0-947A-ED6975B9DB79}"/>
              </a:ext>
            </a:extLst>
          </p:cNvPr>
          <p:cNvGrpSpPr>
            <a:grpSpLocks/>
          </p:cNvGrpSpPr>
          <p:nvPr/>
        </p:nvGrpSpPr>
        <p:grpSpPr bwMode="auto">
          <a:xfrm>
            <a:off x="2605695" y="2355885"/>
            <a:ext cx="7497418" cy="830263"/>
            <a:chOff x="1417982" y="1823391"/>
            <a:chExt cx="7497418" cy="830997"/>
          </a:xfrm>
          <a:solidFill>
            <a:schemeClr val="accent2"/>
          </a:solidFill>
        </p:grpSpPr>
        <p:sp>
          <p:nvSpPr>
            <p:cNvPr id="2" name="Text Box 5">
              <a:extLst>
                <a:ext uri="{FF2B5EF4-FFF2-40B4-BE49-F238E27FC236}">
                  <a16:creationId xmlns:a16="http://schemas.microsoft.com/office/drawing/2014/main" id="{35DE8522-76CB-44E5-8691-5CD8CD1FF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982" y="1823391"/>
              <a:ext cx="3581400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/>
                <a:t>int </a:t>
              </a:r>
              <a:r>
                <a:rPr lang="en-US" altLang="zh-CN" sz="2400" dirty="0" err="1"/>
                <a:t>intArray</a:t>
              </a:r>
              <a:r>
                <a:rPr lang="en-US" altLang="zh-CN" sz="2400" dirty="0"/>
                <a:t>[]; </a:t>
              </a:r>
              <a:br>
                <a:rPr lang="en-US" altLang="zh-CN" sz="2400" dirty="0"/>
              </a:br>
              <a:r>
                <a:rPr lang="en-US" altLang="zh-CN" sz="2400" dirty="0" err="1"/>
                <a:t>intArray</a:t>
              </a:r>
              <a:r>
                <a:rPr lang="en-US" altLang="zh-CN" sz="2400" dirty="0"/>
                <a:t> = new int[5];</a:t>
              </a:r>
            </a:p>
          </p:txBody>
        </p:sp>
        <p:sp>
          <p:nvSpPr>
            <p:cNvPr id="7175" name="Text Box 5">
              <a:extLst>
                <a:ext uri="{FF2B5EF4-FFF2-40B4-BE49-F238E27FC236}">
                  <a16:creationId xmlns:a16="http://schemas.microsoft.com/office/drawing/2014/main" id="{57760014-6DCE-4DD4-A249-E8BD09028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861764"/>
              <a:ext cx="3581400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int intArray[]=new int[5]; 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51DD718-0BEB-4560-8980-0D983E5DF33B}"/>
              </a:ext>
            </a:extLst>
          </p:cNvPr>
          <p:cNvSpPr/>
          <p:nvPr/>
        </p:nvSpPr>
        <p:spPr>
          <a:xfrm>
            <a:off x="2850873" y="4348749"/>
            <a:ext cx="6414053" cy="79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CE2464-9EB1-4A22-8C7B-9302C5F1D2ED}"/>
              </a:ext>
            </a:extLst>
          </p:cNvPr>
          <p:cNvSpPr txBox="1"/>
          <p:nvPr/>
        </p:nvSpPr>
        <p:spPr>
          <a:xfrm>
            <a:off x="2523829" y="3671853"/>
            <a:ext cx="104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intArray</a:t>
            </a:r>
            <a:endParaRPr lang="zh-CN" altLang="en-US" sz="2000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59FFF08-A3F1-48A8-9C9E-4D28E72D7CE2}"/>
              </a:ext>
            </a:extLst>
          </p:cNvPr>
          <p:cNvCxnSpPr>
            <a:cxnSpLocks/>
          </p:cNvCxnSpPr>
          <p:nvPr/>
        </p:nvCxnSpPr>
        <p:spPr>
          <a:xfrm>
            <a:off x="3748709" y="4348749"/>
            <a:ext cx="0" cy="7905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3DE591-3EC0-472D-90F7-AC361C5A22DA}"/>
              </a:ext>
            </a:extLst>
          </p:cNvPr>
          <p:cNvCxnSpPr>
            <a:cxnSpLocks/>
          </p:cNvCxnSpPr>
          <p:nvPr/>
        </p:nvCxnSpPr>
        <p:spPr>
          <a:xfrm>
            <a:off x="4714461" y="4348749"/>
            <a:ext cx="0" cy="7905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74F911-F674-4668-BC15-79E911BE084C}"/>
              </a:ext>
            </a:extLst>
          </p:cNvPr>
          <p:cNvCxnSpPr>
            <a:cxnSpLocks/>
          </p:cNvCxnSpPr>
          <p:nvPr/>
        </p:nvCxnSpPr>
        <p:spPr>
          <a:xfrm>
            <a:off x="5680213" y="4348749"/>
            <a:ext cx="0" cy="7905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5410F45-36C9-4528-A3BF-8EFD752B763E}"/>
              </a:ext>
            </a:extLst>
          </p:cNvPr>
          <p:cNvCxnSpPr>
            <a:cxnSpLocks/>
          </p:cNvCxnSpPr>
          <p:nvPr/>
        </p:nvCxnSpPr>
        <p:spPr>
          <a:xfrm>
            <a:off x="6645965" y="4348749"/>
            <a:ext cx="0" cy="7905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0595249-BF93-41CA-9CBE-B985350859CE}"/>
              </a:ext>
            </a:extLst>
          </p:cNvPr>
          <p:cNvCxnSpPr>
            <a:cxnSpLocks/>
          </p:cNvCxnSpPr>
          <p:nvPr/>
        </p:nvCxnSpPr>
        <p:spPr>
          <a:xfrm>
            <a:off x="7611718" y="4348749"/>
            <a:ext cx="0" cy="79054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D1D2CA-AB8C-43DB-9D09-BB9EB58769CD}"/>
              </a:ext>
            </a:extLst>
          </p:cNvPr>
          <p:cNvSpPr txBox="1"/>
          <p:nvPr/>
        </p:nvSpPr>
        <p:spPr>
          <a:xfrm>
            <a:off x="3077712" y="4559355"/>
            <a:ext cx="51680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7F6627-5762-4493-9D2B-DD2F8B799676}"/>
              </a:ext>
            </a:extLst>
          </p:cNvPr>
          <p:cNvSpPr txBox="1"/>
          <p:nvPr/>
        </p:nvSpPr>
        <p:spPr>
          <a:xfrm>
            <a:off x="3980663" y="4559355"/>
            <a:ext cx="51680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AE2B77-604E-42F3-9AB6-9C2F819C26CE}"/>
              </a:ext>
            </a:extLst>
          </p:cNvPr>
          <p:cNvSpPr txBox="1"/>
          <p:nvPr/>
        </p:nvSpPr>
        <p:spPr>
          <a:xfrm>
            <a:off x="4943102" y="4559355"/>
            <a:ext cx="51680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2FDE6E-7961-4B78-9BD1-278C47590D72}"/>
              </a:ext>
            </a:extLst>
          </p:cNvPr>
          <p:cNvSpPr txBox="1"/>
          <p:nvPr/>
        </p:nvSpPr>
        <p:spPr>
          <a:xfrm>
            <a:off x="5875696" y="4559355"/>
            <a:ext cx="51680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EC78A2-CACF-443D-BCE0-FFFD4E408B6C}"/>
              </a:ext>
            </a:extLst>
          </p:cNvPr>
          <p:cNvSpPr txBox="1"/>
          <p:nvPr/>
        </p:nvSpPr>
        <p:spPr>
          <a:xfrm>
            <a:off x="6841449" y="4559355"/>
            <a:ext cx="51680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int</a:t>
            </a:r>
            <a:endParaRPr lang="zh-CN" altLang="en-US" sz="2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D4ED20-F1A4-4057-AEE3-6782DDEBD850}"/>
              </a:ext>
            </a:extLst>
          </p:cNvPr>
          <p:cNvCxnSpPr>
            <a:stCxn id="4" idx="2"/>
          </p:cNvCxnSpPr>
          <p:nvPr/>
        </p:nvCxnSpPr>
        <p:spPr>
          <a:xfrm>
            <a:off x="3047466" y="4071963"/>
            <a:ext cx="0" cy="27678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F9DE-C7BE-46CB-9734-D81889D7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-988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——Arrays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b="1" noProof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DFF3D7D-0C4D-4342-9FC3-9C98DBE3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69" y="1692349"/>
            <a:ext cx="6044624" cy="2894611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D18FE739-3B87-4888-B4D8-029C0A9E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74" y="1226664"/>
            <a:ext cx="2427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类（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en-US" altLang="zh-CN" b="1" dirty="0">
                <a:solidFill>
                  <a:srgbClr val="FF0000"/>
                </a:solidFill>
              </a:rPr>
              <a:t>Arrays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ACF2EB-9E3D-48C4-AE18-2BD1974FF0D6}"/>
              </a:ext>
            </a:extLst>
          </p:cNvPr>
          <p:cNvCxnSpPr>
            <a:cxnSpLocks/>
          </p:cNvCxnSpPr>
          <p:nvPr/>
        </p:nvCxnSpPr>
        <p:spPr>
          <a:xfrm>
            <a:off x="1105829" y="1524003"/>
            <a:ext cx="382045" cy="613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56EBDA-58DB-4A0C-B7B6-9190C9411DC1}"/>
              </a:ext>
            </a:extLst>
          </p:cNvPr>
          <p:cNvSpPr txBox="1"/>
          <p:nvPr/>
        </p:nvSpPr>
        <p:spPr>
          <a:xfrm>
            <a:off x="7022584" y="1850901"/>
            <a:ext cx="3431902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Arrays</a:t>
            </a:r>
            <a:r>
              <a:rPr lang="zh-CN" altLang="en-US" sz="2400" dirty="0"/>
              <a:t>类中的函数：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chemeClr val="bg1"/>
                </a:solidFill>
              </a:rPr>
              <a:t>类名</a:t>
            </a:r>
            <a:r>
              <a:rPr lang="en-US" altLang="zh-CN" sz="2400" b="1" dirty="0">
                <a:solidFill>
                  <a:schemeClr val="bg1"/>
                </a:solidFill>
              </a:rPr>
              <a:t>.</a:t>
            </a:r>
            <a:r>
              <a:rPr lang="zh-CN" altLang="en-US" sz="2400" b="1" dirty="0">
                <a:solidFill>
                  <a:schemeClr val="bg1"/>
                </a:solidFill>
              </a:rPr>
              <a:t>函数名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 err="1">
                <a:solidFill>
                  <a:schemeClr val="bg1"/>
                </a:solidFill>
              </a:rPr>
              <a:t>Arrays.sort</a:t>
            </a:r>
            <a:r>
              <a:rPr lang="en-US" altLang="zh-CN" sz="2400" b="1" dirty="0">
                <a:solidFill>
                  <a:schemeClr val="bg1"/>
                </a:solidFill>
              </a:rPr>
              <a:t>()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1455A-1EB2-47C8-8940-67931574BC34}"/>
              </a:ext>
            </a:extLst>
          </p:cNvPr>
          <p:cNvSpPr/>
          <p:nvPr/>
        </p:nvSpPr>
        <p:spPr>
          <a:xfrm>
            <a:off x="2506733" y="1971891"/>
            <a:ext cx="1298713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sort()</a:t>
            </a:r>
            <a:r>
              <a:rPr lang="zh-CN" altLang="en-US" dirty="0"/>
              <a:t>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54C1CB-A991-4160-808A-EEE5B6365C44}"/>
              </a:ext>
            </a:extLst>
          </p:cNvPr>
          <p:cNvSpPr/>
          <p:nvPr/>
        </p:nvSpPr>
        <p:spPr>
          <a:xfrm>
            <a:off x="967572" y="3521114"/>
            <a:ext cx="2133601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binarySearch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97AED7-F289-41D1-8F3B-EB35E47AC7E3}"/>
              </a:ext>
            </a:extLst>
          </p:cNvPr>
          <p:cNvSpPr/>
          <p:nvPr/>
        </p:nvSpPr>
        <p:spPr>
          <a:xfrm>
            <a:off x="4280617" y="3493656"/>
            <a:ext cx="2133601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equals()</a:t>
            </a:r>
            <a:r>
              <a:rPr lang="zh-CN" altLang="en-US" dirty="0"/>
              <a:t>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8DB26-72BA-4076-AEE9-A42113F53830}"/>
              </a:ext>
            </a:extLst>
          </p:cNvPr>
          <p:cNvSpPr/>
          <p:nvPr/>
        </p:nvSpPr>
        <p:spPr>
          <a:xfrm>
            <a:off x="3101173" y="2681898"/>
            <a:ext cx="1298713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F9DE-C7BE-46CB-9734-D81889D7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203" y="-9889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什么是数组？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DFF3D7D-0C4D-4342-9FC3-9C98DBE3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69" y="1692349"/>
            <a:ext cx="6044624" cy="2894611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D18FE739-3B87-4888-B4D8-029C0A9E1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74" y="1226664"/>
            <a:ext cx="2583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类（</a:t>
            </a:r>
            <a:r>
              <a:rPr lang="en-US" altLang="zh-CN" b="1" dirty="0">
                <a:solidFill>
                  <a:srgbClr val="FF0000"/>
                </a:solidFill>
              </a:rPr>
              <a:t>Class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  <a:r>
              <a:rPr lang="en-US" altLang="zh-CN" b="1" dirty="0">
                <a:solidFill>
                  <a:srgbClr val="FF0000"/>
                </a:solidFill>
              </a:rPr>
              <a:t>Scanner</a:t>
            </a:r>
            <a:r>
              <a:rPr lang="zh-CN" altLang="en-US" b="1" dirty="0">
                <a:solidFill>
                  <a:srgbClr val="FF0000"/>
                </a:solidFill>
              </a:rPr>
              <a:t>类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ACF2EB-9E3D-48C4-AE18-2BD1974FF0D6}"/>
              </a:ext>
            </a:extLst>
          </p:cNvPr>
          <p:cNvCxnSpPr>
            <a:cxnSpLocks/>
          </p:cNvCxnSpPr>
          <p:nvPr/>
        </p:nvCxnSpPr>
        <p:spPr>
          <a:xfrm>
            <a:off x="1105829" y="1524003"/>
            <a:ext cx="382045" cy="6136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C56EBDA-58DB-4A0C-B7B6-9190C9411DC1}"/>
              </a:ext>
            </a:extLst>
          </p:cNvPr>
          <p:cNvSpPr txBox="1"/>
          <p:nvPr/>
        </p:nvSpPr>
        <p:spPr>
          <a:xfrm>
            <a:off x="7022584" y="1850901"/>
            <a:ext cx="364779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Scanner</a:t>
            </a:r>
            <a:r>
              <a:rPr lang="zh-CN" altLang="en-US" sz="2400" dirty="0"/>
              <a:t>类中的函数：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、创建类的对象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、对象名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  <a:r>
              <a:rPr lang="zh-CN" altLang="en-US" sz="2400" dirty="0">
                <a:solidFill>
                  <a:schemeClr val="bg1"/>
                </a:solidFill>
              </a:rPr>
              <a:t>函数名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1455A-1EB2-47C8-8940-67931574BC34}"/>
              </a:ext>
            </a:extLst>
          </p:cNvPr>
          <p:cNvSpPr/>
          <p:nvPr/>
        </p:nvSpPr>
        <p:spPr>
          <a:xfrm>
            <a:off x="2506733" y="1971891"/>
            <a:ext cx="1641197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nextInt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54C1CB-A991-4160-808A-EEE5B6365C44}"/>
              </a:ext>
            </a:extLst>
          </p:cNvPr>
          <p:cNvSpPr/>
          <p:nvPr/>
        </p:nvSpPr>
        <p:spPr>
          <a:xfrm>
            <a:off x="967572" y="3521114"/>
            <a:ext cx="2133601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nextDouble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97AED7-F289-41D1-8F3B-EB35E47AC7E3}"/>
              </a:ext>
            </a:extLst>
          </p:cNvPr>
          <p:cNvSpPr/>
          <p:nvPr/>
        </p:nvSpPr>
        <p:spPr>
          <a:xfrm>
            <a:off x="4280617" y="3493656"/>
            <a:ext cx="2133601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next()</a:t>
            </a:r>
            <a:r>
              <a:rPr lang="zh-CN" altLang="en-US" dirty="0"/>
              <a:t>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08DB26-72BA-4076-AEE9-A42113F53830}"/>
              </a:ext>
            </a:extLst>
          </p:cNvPr>
          <p:cNvSpPr/>
          <p:nvPr/>
        </p:nvSpPr>
        <p:spPr>
          <a:xfrm>
            <a:off x="4280617" y="2647160"/>
            <a:ext cx="1298713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A5DC3A-9463-4659-8220-697B2845E4F7}"/>
              </a:ext>
            </a:extLst>
          </p:cNvPr>
          <p:cNvSpPr/>
          <p:nvPr/>
        </p:nvSpPr>
        <p:spPr>
          <a:xfrm>
            <a:off x="1862788" y="2746502"/>
            <a:ext cx="2133601" cy="61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nextLine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78533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BAB4433-3F37-4CA7-B3A2-91DEAEF190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85122" y="-138458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二维数组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2B8857-8F83-4FC3-8D18-A3B6ACD3D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数组的元素可以是任何已存在的类型（包括数组）。因此，一个一维数组又可以作为另一个一维数组的元素。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一维数组： </a:t>
            </a:r>
            <a:r>
              <a:rPr lang="en-US" altLang="zh-CN" dirty="0"/>
              <a:t>{1,2,3}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{{1,2,3}, {4,5,6}, {7,8,9}}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元素是一维数组的数组被称为二维数组。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655000-0A73-46CA-B3E0-AB8995E1B55E}"/>
              </a:ext>
            </a:extLst>
          </p:cNvPr>
          <p:cNvSpPr txBox="1"/>
          <p:nvPr/>
        </p:nvSpPr>
        <p:spPr>
          <a:xfrm>
            <a:off x="6438191" y="4108174"/>
            <a:ext cx="1620957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二维数组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9E24B0-E378-4BDF-8986-7A00763A5A8E}"/>
              </a:ext>
            </a:extLst>
          </p:cNvPr>
          <p:cNvCxnSpPr/>
          <p:nvPr/>
        </p:nvCxnSpPr>
        <p:spPr>
          <a:xfrm flipH="1">
            <a:off x="5020477" y="4369784"/>
            <a:ext cx="13119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FC6E-0F09-4C70-BFC7-EBDCBC4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30" y="0"/>
            <a:ext cx="10515600" cy="1113183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二维数组的声明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0206E3C5-A782-4592-B95D-6F599BBBB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r>
              <a:rPr lang="zh-CN" altLang="en-US"/>
              <a:t>语法：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7030A0"/>
                </a:solidFill>
              </a:rPr>
              <a:t>数组类型  数组名称</a:t>
            </a:r>
            <a:r>
              <a:rPr lang="en-US" altLang="zh-CN" b="1">
                <a:solidFill>
                  <a:srgbClr val="7030A0"/>
                </a:solidFill>
              </a:rPr>
              <a:t>[][]; </a:t>
            </a:r>
            <a:r>
              <a:rPr lang="en-US" altLang="zh-CN" sz="1800" b="1">
                <a:solidFill>
                  <a:srgbClr val="FF0000"/>
                </a:solidFill>
              </a:rPr>
              <a:t>//</a:t>
            </a:r>
            <a:r>
              <a:rPr lang="zh-CN" altLang="en-US" sz="1800" b="1">
                <a:solidFill>
                  <a:srgbClr val="FF0000"/>
                </a:solidFill>
              </a:rPr>
              <a:t>声明一个二维数组，中括号可以放在名称后面</a:t>
            </a:r>
            <a:endParaRPr lang="en-US" altLang="zh-CN" sz="18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7030A0"/>
                </a:solidFill>
              </a:rPr>
              <a:t>数组类型</a:t>
            </a:r>
            <a:r>
              <a:rPr lang="en-US" altLang="zh-CN" b="1">
                <a:solidFill>
                  <a:srgbClr val="7030A0"/>
                </a:solidFill>
              </a:rPr>
              <a:t>[][]</a:t>
            </a:r>
            <a:r>
              <a:rPr lang="zh-CN" altLang="en-US" b="1">
                <a:solidFill>
                  <a:srgbClr val="7030A0"/>
                </a:solidFill>
              </a:rPr>
              <a:t>  数组名称</a:t>
            </a:r>
            <a:r>
              <a:rPr lang="en-US" altLang="zh-CN" b="1">
                <a:solidFill>
                  <a:srgbClr val="7030A0"/>
                </a:solidFill>
              </a:rPr>
              <a:t>; </a:t>
            </a:r>
            <a:r>
              <a:rPr lang="en-US" altLang="zh-CN" sz="1800" b="1">
                <a:solidFill>
                  <a:srgbClr val="FF0000"/>
                </a:solidFill>
              </a:rPr>
              <a:t>//</a:t>
            </a:r>
            <a:r>
              <a:rPr lang="zh-CN" altLang="en-US" sz="1800" b="1">
                <a:solidFill>
                  <a:srgbClr val="FF0000"/>
                </a:solidFill>
              </a:rPr>
              <a:t>声明一个二维数组，中括号可以放在类型后面</a:t>
            </a:r>
            <a:endParaRPr lang="en-US" altLang="zh-CN" sz="18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zh-CN" altLang="en-US" sz="1800" b="1">
                <a:solidFill>
                  <a:srgbClr val="FF0000"/>
                </a:solidFill>
              </a:rPr>
              <a:t>例如：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ABFE085-9FD9-4754-A96C-AFEE842CD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748" y="3839991"/>
            <a:ext cx="48768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a[ ][ ];  (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或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[ ][ ]  a;)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char      b[ ][ ];  (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或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char[ ][ ]  b;)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double    c[ ][ ];  (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或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double[ ] [ ] c;)</a:t>
            </a:r>
            <a:endParaRPr lang="en-US" altLang="zh-CN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1102</Words>
  <Application>Microsoft Office PowerPoint</Application>
  <PresentationFormat>宽屏</PresentationFormat>
  <Paragraphs>163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Garamond</vt:lpstr>
      <vt:lpstr>Times New Roman</vt:lpstr>
      <vt:lpstr>Wingdings</vt:lpstr>
      <vt:lpstr>Office 主题</vt:lpstr>
      <vt:lpstr>PowerPoint 演示文稿</vt:lpstr>
      <vt:lpstr>PowerPoint 演示文稿</vt:lpstr>
      <vt:lpstr>复习回顾——一维数组</vt:lpstr>
      <vt:lpstr>复习回顾</vt:lpstr>
      <vt:lpstr>复习回顾</vt:lpstr>
      <vt:lpstr>复习回顾——Arrays类</vt:lpstr>
      <vt:lpstr>什么是数组？</vt:lpstr>
      <vt:lpstr>二维数组</vt:lpstr>
      <vt:lpstr>二维数组的声明</vt:lpstr>
      <vt:lpstr>二维数组的创建</vt:lpstr>
      <vt:lpstr>二维数组的初始化</vt:lpstr>
      <vt:lpstr>不规则的二维数组</vt:lpstr>
      <vt:lpstr>二维数组的访问</vt:lpstr>
      <vt:lpstr>二维数组的访问</vt:lpstr>
      <vt:lpstr>例：输出二维数组中所有的元素</vt:lpstr>
      <vt:lpstr>例：以矩阵的形式输出二维数组中所有的元素。</vt:lpstr>
      <vt:lpstr>例：输入一个三行三列的矩阵，输出该矩阵主对角线元素之和。</vt:lpstr>
      <vt:lpstr>课堂练习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fhh</cp:lastModifiedBy>
  <cp:revision>261</cp:revision>
  <dcterms:created xsi:type="dcterms:W3CDTF">2016-04-09T13:02:00Z</dcterms:created>
  <dcterms:modified xsi:type="dcterms:W3CDTF">2020-03-05T16:14:44Z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