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31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8" r:id="rId21"/>
    <p:sldId id="25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30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4234" autoAdjust="0"/>
  </p:normalViewPr>
  <p:slideViewPr>
    <p:cSldViewPr snapToGrid="0">
      <p:cViewPr varScale="1">
        <p:scale>
          <a:sx n="85" d="100"/>
          <a:sy n="85" d="100"/>
        </p:scale>
        <p:origin x="22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：代码区</a:t>
            </a:r>
            <a:endParaRPr lang="en-US" altLang="zh-CN" dirty="0" smtClean="0"/>
          </a:p>
          <a:p>
            <a:r>
              <a:rPr lang="en-US" altLang="zh-CN" dirty="0" err="1" smtClean="0"/>
              <a:t>bss</a:t>
            </a:r>
            <a:r>
              <a:rPr lang="zh-CN" altLang="en-US" dirty="0" smtClean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：初始化的变量的声明区，如果你想初始化一个变量，譬如</a:t>
            </a:r>
            <a:r>
              <a:rPr lang="en-US" altLang="zh-CN" dirty="0" smtClean="0"/>
              <a:t>a=1,</a:t>
            </a:r>
            <a:r>
              <a:rPr lang="zh-CN" altLang="en-US" dirty="0" smtClean="0"/>
              <a:t>那就在这里弄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应当知道，读写是操作系统提供给应用程序的操作，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两个调用。所以这次作业要读取输入输出，就必须要进行系统调用，如何在会变层面进行系统调用？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eax</a:t>
            </a:r>
            <a:r>
              <a:rPr lang="en-US" altLang="zh-CN" sz="1200" dirty="0" smtClean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Sys_call</a:t>
            </a:r>
            <a:r>
              <a:rPr lang="en-US" altLang="zh-CN" sz="1200" dirty="0" smtClean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ebx</a:t>
            </a:r>
            <a:r>
              <a:rPr lang="en-US" altLang="zh-CN" sz="1200" dirty="0" smtClean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ecx</a:t>
            </a:r>
            <a:r>
              <a:rPr lang="en-US" altLang="zh-CN" sz="1200" dirty="0" smtClean="0">
                <a:latin typeface="Consolas" panose="020B0609020204030204" pitchFamily="49" charset="0"/>
              </a:rPr>
              <a:t>,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1200" dirty="0" smtClean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edx</a:t>
            </a:r>
            <a:r>
              <a:rPr lang="en-US" altLang="zh-CN" sz="1200" dirty="0" smtClean="0">
                <a:latin typeface="Consolas" panose="020B0609020204030204" pitchFamily="49" charset="0"/>
              </a:rPr>
              <a:t>,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dword</a:t>
            </a:r>
            <a:r>
              <a:rPr lang="en-US" altLang="zh-CN" sz="1200" dirty="0" smtClean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200" dirty="0" smtClean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4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4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98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主函数里面：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msg</a:t>
            </a:r>
            <a:r>
              <a:rPr lang="zh-CN" altLang="en-US" dirty="0" smtClean="0"/>
              <a:t>移到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里面，利用寄存器传参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然后调用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函数  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命令会自动保存函数的返回地址，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8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为什么保存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，因为你函数内部要使用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，所以原则是你会使用哪个寄存器，就会覆盖该寄存器的值，所以要保存这个寄存器的值。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函数内部将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设计为一个指针，指向每一个字符，直到它指到</a:t>
            </a:r>
            <a:r>
              <a:rPr lang="en-US" altLang="zh-CN" dirty="0" smtClean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ebx</a:t>
            </a:r>
            <a:r>
              <a:rPr lang="zh-CN" altLang="en-US" dirty="0" smtClean="0"/>
              <a:t>现在持有字符串首地址，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最终指向字符串后面的第一个</a:t>
            </a:r>
            <a:r>
              <a:rPr lang="en-US" altLang="zh-CN" dirty="0" smtClean="0"/>
              <a:t>\0, </a:t>
            </a:r>
            <a:r>
              <a:rPr lang="en-US" altLang="zh-CN" dirty="0" err="1" smtClean="0"/>
              <a:t>eax-ebx</a:t>
            </a:r>
            <a:r>
              <a:rPr lang="zh-CN" altLang="en-US" dirty="0" smtClean="0"/>
              <a:t>就得到字符串的长度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[label];Value stored in the address location will be copied to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label; The address location will be copied to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--151250167 </a:t>
            </a:r>
            <a:r>
              <a:rPr lang="zh-CN" altLang="en-US" dirty="0" smtClean="0">
                <a:solidFill>
                  <a:prstClr val="black"/>
                </a:solidFill>
              </a:rPr>
              <a:t>谢凯航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寄存器长度问题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eax</a:t>
            </a:r>
            <a:r>
              <a:rPr lang="en-US" altLang="zh-CN" dirty="0" smtClean="0"/>
              <a:t>   d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x     w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l      b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h    b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0000 0000 0000 0000 0000 0000 0000 0000 </a:t>
            </a:r>
          </a:p>
          <a:p>
            <a:r>
              <a:rPr lang="en-US" altLang="zh-CN" dirty="0"/>
              <a:t>0000 0000 0000 0000 </a:t>
            </a:r>
            <a:r>
              <a:rPr lang="en-US" altLang="zh-CN" dirty="0">
                <a:solidFill>
                  <a:srgbClr val="FF0000"/>
                </a:solidFill>
              </a:rPr>
              <a:t>0000 0000 0000 0000 </a:t>
            </a:r>
          </a:p>
          <a:p>
            <a:r>
              <a:rPr lang="en-US" altLang="zh-CN" dirty="0"/>
              <a:t>0000 0000 0000 0000 </a:t>
            </a:r>
            <a:r>
              <a:rPr lang="en-US" altLang="zh-CN" dirty="0">
                <a:solidFill>
                  <a:srgbClr val="FF0000"/>
                </a:solidFill>
              </a:rPr>
              <a:t>0000 0000 </a:t>
            </a:r>
            <a:r>
              <a:rPr lang="en-US" altLang="zh-CN" dirty="0"/>
              <a:t>0000 0000 </a:t>
            </a:r>
          </a:p>
          <a:p>
            <a:r>
              <a:rPr lang="en-US" altLang="zh-CN" dirty="0"/>
              <a:t>0000 0000 0000 0000 0000 0000 </a:t>
            </a:r>
            <a:r>
              <a:rPr lang="en-US" altLang="zh-CN" dirty="0">
                <a:solidFill>
                  <a:srgbClr val="FF0000"/>
                </a:solidFill>
              </a:rPr>
              <a:t>0000 0000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al, </a:t>
            </a:r>
            <a:r>
              <a:rPr lang="en-US" altLang="zh-CN" dirty="0" err="1" smtClean="0"/>
              <a:t>bl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byte[var1], </a:t>
            </a:r>
            <a:r>
              <a:rPr lang="en-US" altLang="zh-CN" dirty="0" smtClean="0"/>
              <a:t>al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word[var2], </a:t>
            </a:r>
            <a:r>
              <a:rPr lang="en-US" altLang="zh-CN" dirty="0" smtClean="0"/>
              <a:t>200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MOVZX(</a:t>
            </a:r>
            <a:r>
              <a:rPr lang="zh-CN" altLang="en-US" dirty="0" smtClean="0"/>
              <a:t>无符号扩展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</a:t>
            </a:r>
            <a:r>
              <a:rPr lang="zh-CN" altLang="en-US" dirty="0" smtClean="0"/>
              <a:t>知道相同位数的两个数字相乘之后位数翻倍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</a:t>
            </a:r>
            <a:r>
              <a:rPr lang="en-US" altLang="zh-CN" dirty="0" smtClean="0"/>
              <a:t>AX)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跟乘法有一点反过来的意思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</a:p>
          <a:p>
            <a:r>
              <a:rPr lang="en-US" altLang="zh-CN" dirty="0" smtClean="0"/>
              <a:t>CMP</a:t>
            </a:r>
          </a:p>
          <a:p>
            <a:r>
              <a:rPr lang="en-US" altLang="zh-CN" dirty="0" smtClean="0"/>
              <a:t>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旨在介绍一个基本的语法，一些不是必须要用到的语法可能不在讲解之列。课后自行阅读</a:t>
            </a:r>
            <a:r>
              <a:rPr lang="en-US" altLang="zh-CN" dirty="0" smtClean="0"/>
              <a:t>nasm.pdf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nasmdoc.pdf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分支实例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JE  if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------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JMP </a:t>
            </a:r>
            <a:r>
              <a:rPr lang="en-US" altLang="zh-CN" dirty="0">
                <a:latin typeface="Consolas" panose="020B0609020204030204" pitchFamily="49" charset="0"/>
              </a:rPr>
              <a:t>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----------- 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循环也没有额外的语法，有了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和条件跳转就能组合形成循环。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AND</a:t>
            </a:r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smtClean="0"/>
              <a:t>XOR</a:t>
            </a:r>
          </a:p>
          <a:p>
            <a:r>
              <a:rPr lang="en-US" altLang="zh-CN" dirty="0" smtClean="0"/>
              <a:t>NOT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SHL</a:t>
            </a:r>
          </a:p>
          <a:p>
            <a:r>
              <a:rPr lang="en-US" altLang="zh-CN" dirty="0" smtClean="0"/>
              <a:t>SHR</a:t>
            </a:r>
          </a:p>
          <a:p>
            <a:r>
              <a:rPr lang="en-US" altLang="zh-CN" dirty="0" smtClean="0"/>
              <a:t>ROL</a:t>
            </a:r>
          </a:p>
          <a:p>
            <a:r>
              <a:rPr lang="en-US" altLang="zh-CN" dirty="0" smtClean="0"/>
              <a:t>ROR</a:t>
            </a:r>
          </a:p>
          <a:p>
            <a:r>
              <a:rPr lang="en-US" altLang="zh-CN" dirty="0" smtClean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op1=op1 and op2</a:t>
            </a:r>
          </a:p>
          <a:p>
            <a:endParaRPr lang="en-US" altLang="zh-CN" dirty="0"/>
          </a:p>
          <a:p>
            <a:r>
              <a:rPr lang="en-US" altLang="zh-CN" dirty="0" smtClean="0"/>
              <a:t>or,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</a:t>
            </a:r>
            <a:r>
              <a:rPr lang="en-US" altLang="zh-CN" dirty="0" smtClean="0"/>
              <a:t>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 smtClean="0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shl</a:t>
            </a:r>
            <a:r>
              <a:rPr lang="en-US" altLang="zh-CN" dirty="0" smtClean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</a:t>
            </a:r>
            <a:r>
              <a:rPr lang="en-US" altLang="zh-CN" dirty="0" smtClean="0"/>
              <a:t>an immediate(constant</a:t>
            </a:r>
            <a:r>
              <a:rPr lang="en-US" altLang="zh-CN" dirty="0"/>
              <a:t>) value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SHR</a:t>
            </a:r>
            <a:r>
              <a:rPr lang="zh-CN" altLang="en-US" dirty="0" smtClean="0"/>
              <a:t>类似，左边用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循环左移与循环右移</a:t>
            </a:r>
            <a:endParaRPr lang="en-US" altLang="zh-CN" dirty="0" smtClean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411" y="1014608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13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section </a:t>
            </a:r>
            <a:r>
              <a:rPr lang="en-US" altLang="zh-CN" dirty="0">
                <a:latin typeface="Consolas" panose="020B0609020204030204" pitchFamily="49" charset="0"/>
              </a:rPr>
              <a:t>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smtClean="0">
                <a:latin typeface="Consolas" panose="020B0609020204030204" pitchFamily="49" charset="0"/>
              </a:rPr>
              <a:t>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</a:p>
          <a:p>
            <a:r>
              <a:rPr lang="en-US" altLang="zh-CN" dirty="0" smtClean="0"/>
              <a:t>POP</a:t>
            </a:r>
          </a:p>
          <a:p>
            <a:r>
              <a:rPr lang="en-US" altLang="zh-CN" dirty="0" smtClean="0"/>
              <a:t>PUSHA   </a:t>
            </a:r>
          </a:p>
          <a:p>
            <a:r>
              <a:rPr lang="en-US" altLang="zh-CN" dirty="0" smtClean="0"/>
              <a:t>POPA</a:t>
            </a:r>
          </a:p>
          <a:p>
            <a:endParaRPr lang="en-US" altLang="zh-CN" dirty="0"/>
          </a:p>
          <a:p>
            <a:r>
              <a:rPr lang="en-US" altLang="zh-CN" dirty="0" smtClean="0"/>
              <a:t>PUSHA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POPA</a:t>
            </a:r>
            <a:r>
              <a:rPr lang="zh-CN" altLang="en-US" dirty="0" smtClean="0"/>
              <a:t>用于将所有通用寄存器压栈出栈，当你在函数调用时需要保存现场的时候用会比较方便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PUSH decreases the value of ESP and copies the value of a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/ constant into the system stack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PUSH </a:t>
            </a:r>
            <a:r>
              <a:rPr lang="en-US" altLang="zh-CN" dirty="0" smtClean="0"/>
              <a:t>ax     ;ESP</a:t>
            </a:r>
            <a:r>
              <a:rPr lang="zh-CN" altLang="en-US" dirty="0" smtClean="0"/>
              <a:t>减</a:t>
            </a:r>
            <a:r>
              <a:rPr lang="en-US" altLang="zh-CN" dirty="0" smtClean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PUSH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  ;ESP</a:t>
            </a:r>
            <a:r>
              <a:rPr lang="zh-CN" altLang="en-US" dirty="0" smtClean="0"/>
              <a:t>减</a:t>
            </a:r>
            <a:r>
              <a:rPr lang="en-US" altLang="zh-CN" dirty="0" smtClean="0"/>
              <a:t>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increases the value </a:t>
            </a:r>
            <a:r>
              <a:rPr lang="en-US" altLang="zh-CN" dirty="0" smtClean="0"/>
              <a:t>of ESP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注意将系统调用号放在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寄存器里，参数放在其他通用寄存器里，然后使用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指令。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</a:rPr>
              <a:t>0</a:t>
            </a:r>
            <a:br>
              <a:rPr lang="en-US" altLang="zh-CN" sz="2400" dirty="0" smtClean="0">
                <a:latin typeface="Consolas" panose="020B0609020204030204" pitchFamily="49" charset="0"/>
              </a:rPr>
            </a:br>
            <a:r>
              <a:rPr lang="en-US" altLang="zh-CN" sz="24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</a:t>
            </a:r>
            <a:r>
              <a:rPr lang="en-US" altLang="zh-CN" sz="2400" dirty="0" smtClean="0"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80h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smtClean="0"/>
              <a:t>4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msg1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</a:t>
            </a:r>
            <a:r>
              <a:rPr lang="en-US" altLang="zh-CN" dirty="0" smtClean="0"/>
              <a:t>size1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80h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7655"/>
            <a:ext cx="7886700" cy="53861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.text ;Code Section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global _start: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_start: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r>
              <a:rPr lang="en-US" altLang="zh-CN" dirty="0" smtClean="0">
                <a:latin typeface="Consolas" panose="020B0609020204030204" pitchFamily="49" charset="0"/>
              </a:rPr>
              <a:t>, 4 ;Using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 to implement write() </a:t>
            </a:r>
            <a:r>
              <a:rPr lang="en-US" altLang="zh-CN" dirty="0" err="1" smtClean="0">
                <a:latin typeface="Consolas" panose="020B0609020204030204" pitchFamily="49" charset="0"/>
              </a:rPr>
              <a:t>sys_call</a:t>
            </a:r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r>
              <a:rPr lang="en-US" altLang="zh-CN" dirty="0" smtClean="0">
                <a:latin typeface="Consolas" panose="020B0609020204030204" pitchFamily="49" charset="0"/>
              </a:rPr>
              <a:t>, 1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ecx</a:t>
            </a:r>
            <a:r>
              <a:rPr lang="en-US" altLang="zh-CN" dirty="0" smtClean="0">
                <a:latin typeface="Consolas" panose="020B0609020204030204" pitchFamily="49" charset="0"/>
              </a:rPr>
              <a:t>, string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edx</a:t>
            </a:r>
            <a:r>
              <a:rPr lang="en-US" altLang="zh-CN" dirty="0" smtClean="0">
                <a:latin typeface="Consolas" panose="020B0609020204030204" pitchFamily="49" charset="0"/>
              </a:rPr>
              <a:t>, length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;Exit System Call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r>
              <a:rPr lang="en-US" altLang="zh-CN" dirty="0" smtClean="0">
                <a:latin typeface="Consolas" panose="020B0609020204030204" pitchFamily="49" charset="0"/>
              </a:rPr>
              <a:t>, 1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r>
              <a:rPr lang="en-US" altLang="zh-CN" dirty="0" smtClean="0">
                <a:latin typeface="Consolas" panose="020B0609020204030204" pitchFamily="49" charset="0"/>
              </a:rPr>
              <a:t>, 0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section .data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string: </a:t>
            </a:r>
            <a:r>
              <a:rPr lang="en-US" altLang="zh-CN" dirty="0" err="1" smtClean="0">
                <a:latin typeface="Consolas" panose="020B0609020204030204" pitchFamily="49" charset="0"/>
              </a:rPr>
              <a:t>db</a:t>
            </a:r>
            <a:r>
              <a:rPr lang="en-US" altLang="zh-CN" dirty="0" smtClean="0">
                <a:latin typeface="Consolas" panose="020B0609020204030204" pitchFamily="49" charset="0"/>
              </a:rPr>
              <a:t> 'Hello World', 0Ah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length: </a:t>
            </a:r>
            <a:r>
              <a:rPr lang="en-US" altLang="zh-CN" dirty="0" err="1" smtClean="0">
                <a:latin typeface="Consolas" panose="020B0609020204030204" pitchFamily="49" charset="0"/>
              </a:rPr>
              <a:t>equ</a:t>
            </a:r>
            <a:r>
              <a:rPr lang="en-US" altLang="zh-CN" dirty="0" smtClean="0">
                <a:latin typeface="Consolas" panose="020B0609020204030204" pitchFamily="49" charset="0"/>
              </a:rPr>
              <a:t> 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CALL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</a:t>
            </a:r>
            <a:r>
              <a:rPr lang="en-US" altLang="zh-CN" dirty="0">
                <a:latin typeface="Consolas" panose="020B0609020204030204" pitchFamily="49" charset="0"/>
              </a:rPr>
              <a:t>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</a:t>
            </a:r>
            <a:r>
              <a:rPr lang="en-US" altLang="zh-CN" b="1" dirty="0" smtClean="0"/>
              <a:t>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i="1" dirty="0" smtClean="0"/>
              <a:t>section </a:t>
            </a:r>
            <a:r>
              <a:rPr lang="en-US" altLang="zh-CN" i="1" dirty="0"/>
              <a:t>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i="1" dirty="0" smtClean="0"/>
              <a:t>section </a:t>
            </a:r>
            <a:r>
              <a:rPr lang="en-US" altLang="zh-CN" i="1" dirty="0"/>
              <a:t>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push   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ret                   </a:t>
            </a:r>
            <a:endParaRPr lang="zh-CN" altLang="en-US" dirty="0" smtClean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2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Consolas" panose="020B0609020204030204" pitchFamily="49" charset="0"/>
              </a:rPr>
              <a:t>section </a:t>
            </a:r>
            <a:r>
              <a:rPr lang="en-US" altLang="zh-CN" sz="4000" dirty="0">
                <a:latin typeface="Consolas" panose="020B0609020204030204" pitchFamily="49" charset="0"/>
              </a:rPr>
              <a:t>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var1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str1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r>
              <a:rPr lang="en-US" altLang="zh-CN" sz="4000" dirty="0">
                <a:latin typeface="Consolas" panose="020B0609020204030204" pitchFamily="49" charset="0"/>
              </a:rPr>
              <a:t/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var3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var4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  <a:endParaRPr lang="en-US" altLang="zh-CN" sz="4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sz="3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</a:t>
            </a:r>
            <a:r>
              <a:rPr lang="en-US" altLang="zh-CN" sz="3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sz="3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可能会想每次</a:t>
            </a:r>
            <a:r>
              <a:rPr lang="en-US" altLang="zh-CN" dirty="0" err="1" smtClean="0"/>
              <a:t>Dx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RESx</a:t>
            </a:r>
            <a:r>
              <a:rPr lang="zh-CN" altLang="en-US" dirty="0" smtClean="0"/>
              <a:t>命令只能声明一个变量吗？那不是很麻烦？如果要声明一个字符串呢？每次一个字符？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这样：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  <a:endParaRPr lang="it-IT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上面</a:t>
            </a:r>
            <a:r>
              <a:rPr lang="zh-CN" altLang="en-US" dirty="0" smtClean="0">
                <a:latin typeface="Consolas" panose="020B0609020204030204" pitchFamily="49" charset="0"/>
              </a:rPr>
              <a:t>两种是等价的</a:t>
            </a:r>
            <a:r>
              <a:rPr lang="it-IT" altLang="zh-CN" dirty="0"/>
              <a:t/>
            </a:r>
            <a:br>
              <a:rPr lang="it-IT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[]</a:t>
            </a:r>
            <a:r>
              <a:rPr lang="zh-CN" altLang="en-US" b="1" dirty="0" smtClean="0"/>
              <a:t>之前可以有的：</a:t>
            </a:r>
            <a:endParaRPr lang="en-US" altLang="zh-CN" b="1" dirty="0" smtClean="0"/>
          </a:p>
          <a:p>
            <a:r>
              <a:rPr lang="en-US" altLang="zh-CN" b="1" dirty="0" smtClean="0"/>
              <a:t>BYTE</a:t>
            </a:r>
            <a:r>
              <a:rPr lang="en-US" altLang="zh-CN" b="1" dirty="0"/>
              <a:t>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166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基本指令集之传送指令、算术指令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MOV</a:t>
            </a:r>
          </a:p>
          <a:p>
            <a:r>
              <a:rPr lang="en-US" altLang="zh-CN" dirty="0" smtClean="0"/>
              <a:t>MOVZX</a:t>
            </a:r>
          </a:p>
          <a:p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SUB</a:t>
            </a:r>
          </a:p>
          <a:p>
            <a:r>
              <a:rPr lang="en-US" altLang="zh-CN" dirty="0" smtClean="0"/>
              <a:t>MUL</a:t>
            </a:r>
          </a:p>
          <a:p>
            <a:r>
              <a:rPr lang="en-US" altLang="zh-CN" dirty="0"/>
              <a:t>DIV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952</Words>
  <Application>Microsoft Office PowerPoint</Application>
  <PresentationFormat>全屏显示(4:3)</PresentationFormat>
  <Paragraphs>232</Paragraphs>
  <Slides>41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Microsoft YaHei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PowerPoint 演示文稿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基本指令集之传送指令、算术指令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预处理指令</vt:lpstr>
      <vt:lpstr>系统调用</vt:lpstr>
      <vt:lpstr>Read System Call </vt:lpstr>
      <vt:lpstr>Write System Call </vt:lpstr>
      <vt:lpstr>Hello World</vt:lpstr>
      <vt:lpstr>函数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谢凯航</cp:lastModifiedBy>
  <cp:revision>132</cp:revision>
  <dcterms:created xsi:type="dcterms:W3CDTF">2015-06-08T15:17:07Z</dcterms:created>
  <dcterms:modified xsi:type="dcterms:W3CDTF">2018-03-26T11:28:32Z</dcterms:modified>
</cp:coreProperties>
</file>