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EE7"/>
    <a:srgbClr val="F5D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17"/>
    <p:restoredTop sz="89105"/>
  </p:normalViewPr>
  <p:slideViewPr>
    <p:cSldViewPr snapToGrid="0" snapToObjects="1">
      <p:cViewPr varScale="1">
        <p:scale>
          <a:sx n="64" d="100"/>
          <a:sy n="64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360E-A4B7-BB49-8845-49A01C725189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9FEB7-AAB9-AC4F-B523-388E9A0637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80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72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83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9FEB7-AAB9-AC4F-B523-388E9A0637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2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9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6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54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5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277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68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2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1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5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93616D-B584-784E-B5E0-F932FB73B145}" type="datetimeFigureOut">
              <a:rPr kumimoji="1" lang="zh-CN" altLang="en-US" smtClean="0"/>
              <a:t>2018/4/19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29FD21-1E57-3A45-9FDC-B1AA3492682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zh-CN" altLang="en-US" dirty="0" smtClean="0"/>
              <a:t>杨思佳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2018-04-20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071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zh-CN" dirty="0"/>
              <a:t>FAT(File </a:t>
            </a:r>
            <a:r>
              <a:rPr kumimoji="1" lang="it-IT" altLang="zh-CN" dirty="0" err="1"/>
              <a:t>Allocation</a:t>
            </a:r>
            <a:r>
              <a:rPr kumimoji="1" lang="it-IT" altLang="zh-CN" dirty="0"/>
              <a:t> </a:t>
            </a:r>
            <a:r>
              <a:rPr kumimoji="1" lang="it-IT" altLang="zh-CN" dirty="0" err="1"/>
              <a:t>Table</a:t>
            </a:r>
            <a:r>
              <a:rPr kumimoji="1" lang="it-IT" altLang="zh-CN" dirty="0"/>
              <a:t>)</a:t>
            </a:r>
            <a:r>
              <a:rPr kumimoji="1" lang="zh-CN" altLang="it-IT" dirty="0"/>
              <a:t>文件分配表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个，</a:t>
            </a:r>
            <a:r>
              <a:rPr kumimoji="1" lang="en-US" altLang="zh-CN" dirty="0"/>
              <a:t>FAT2</a:t>
            </a:r>
            <a:r>
              <a:rPr kumimoji="1" lang="zh-CN" altLang="en-US" dirty="0"/>
              <a:t>是</a:t>
            </a:r>
            <a:r>
              <a:rPr kumimoji="1" lang="en-US" altLang="zh-CN" dirty="0"/>
              <a:t>FAT1</a:t>
            </a:r>
            <a:r>
              <a:rPr kumimoji="1" lang="zh-CN" altLang="en-US" dirty="0"/>
              <a:t>的备份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文件分配表被划分为紧密排列的若干个表项，每个表项都与数据区中的一个簇相对应，而且表项的序号也是与簇号一一对应的。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每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位成为一个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FATEntry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，代表一个簇。所以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FAT</a:t>
            </a:r>
            <a:r>
              <a:rPr kumimoji="1" lang="zh-CN" altLang="en-US" dirty="0"/>
              <a:t>项会占用</a:t>
            </a:r>
            <a:r>
              <a:rPr kumimoji="1" lang="en-US" altLang="zh-CN" dirty="0"/>
              <a:t>3</a:t>
            </a:r>
            <a:r>
              <a:rPr kumimoji="1" lang="zh-CN" altLang="en-US" dirty="0"/>
              <a:t>个字节</a:t>
            </a:r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在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软盘上，</a:t>
            </a:r>
            <a:r>
              <a:rPr kumimoji="1" lang="en-US" altLang="zh-CN" dirty="0"/>
              <a:t>FAT</a:t>
            </a:r>
            <a:r>
              <a:rPr kumimoji="1" lang="zh-CN" altLang="en-US" dirty="0"/>
              <a:t>前三个字节的值必须是固定的，分别是</a:t>
            </a:r>
            <a:r>
              <a:rPr kumimoji="1" lang="en-US" altLang="zh-CN" dirty="0"/>
              <a:t>0xF0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0xFF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0xFF</a:t>
            </a:r>
            <a:r>
              <a:rPr kumimoji="1" lang="zh-CN" altLang="en-US" dirty="0"/>
              <a:t>，用于表示这是一个应用在</a:t>
            </a:r>
            <a:r>
              <a:rPr kumimoji="1" lang="en-US" altLang="zh-CN" dirty="0"/>
              <a:t>1.44M</a:t>
            </a:r>
            <a:r>
              <a:rPr kumimoji="1" lang="zh-CN" altLang="en-US" dirty="0"/>
              <a:t>软盘上的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文件系统。本来序号为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FAT</a:t>
            </a:r>
            <a:r>
              <a:rPr kumimoji="1" lang="zh-CN" altLang="en-US" dirty="0"/>
              <a:t>表项应该对应于簇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和簇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，但是由于这两个表项被设置成了固定值，簇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和簇</a:t>
            </a:r>
            <a:r>
              <a:rPr kumimoji="1" lang="en-US" altLang="zh-CN" dirty="0"/>
              <a:t>1</a:t>
            </a:r>
            <a:r>
              <a:rPr kumimoji="1" lang="zh-CN" altLang="en-US" dirty="0"/>
              <a:t>就没有存在的意义了，所以数据区就起始于簇</a:t>
            </a:r>
            <a:r>
              <a:rPr kumimoji="1" lang="en-US" altLang="zh-CN" dirty="0"/>
              <a:t>2</a:t>
            </a:r>
            <a:r>
              <a:rPr kumimoji="1" lang="zh-CN" altLang="en-US" dirty="0"/>
              <a:t>。</a:t>
            </a:r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</a:t>
            </a:r>
            <a:r>
              <a:rPr kumimoji="1" lang="zh-CN" altLang="en-US" dirty="0"/>
              <a:t>项的值代表文件的下一个</a:t>
            </a:r>
            <a:r>
              <a:rPr kumimoji="1" lang="zh-CN" altLang="en-US" dirty="0" smtClean="0"/>
              <a:t>簇号</a:t>
            </a:r>
          </a:p>
          <a:p>
            <a:pPr lvl="1">
              <a:buSzPct val="50000"/>
              <a:buFont typeface="Wingdings" charset="2"/>
              <a:buChar char="n"/>
            </a:pPr>
            <a:r>
              <a:rPr kumimoji="1" lang="zh-CN" altLang="en-US" dirty="0" smtClean="0"/>
              <a:t>值</a:t>
            </a:r>
            <a:r>
              <a:rPr kumimoji="1" lang="zh-CN" altLang="en-US" dirty="0"/>
              <a:t>大于或等于</a:t>
            </a:r>
            <a:r>
              <a:rPr kumimoji="1" lang="en-US" altLang="zh-CN" dirty="0"/>
              <a:t>0xFF8</a:t>
            </a:r>
            <a:r>
              <a:rPr kumimoji="1" lang="zh-CN" altLang="en-US" dirty="0"/>
              <a:t>，表示当前簇已经是本文件的最后一个</a:t>
            </a:r>
            <a:r>
              <a:rPr kumimoji="1" lang="zh-CN" altLang="en-US" dirty="0" smtClean="0"/>
              <a:t>簇</a:t>
            </a:r>
          </a:p>
          <a:p>
            <a:pPr lvl="1">
              <a:buSzPct val="50000"/>
              <a:buFont typeface="Wingdings" charset="2"/>
              <a:buChar char="n"/>
            </a:pPr>
            <a:r>
              <a:rPr kumimoji="1" lang="zh-CN" altLang="en-US" dirty="0" smtClean="0"/>
              <a:t>值为</a:t>
            </a:r>
            <a:r>
              <a:rPr kumimoji="1" lang="en-US" altLang="zh-CN" dirty="0"/>
              <a:t>0xFF7</a:t>
            </a:r>
            <a:r>
              <a:rPr kumimoji="1" lang="zh-CN" altLang="en-US" dirty="0"/>
              <a:t>，表示它是一个坏簇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虚拟软盘制作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6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软盘使用的文件系统</a:t>
            </a:r>
          </a:p>
          <a:p>
            <a:pPr>
              <a:buFont typeface="Wingdings" charset="2"/>
              <a:buChar char="p"/>
            </a:pPr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理论描述请详细阅读</a:t>
            </a:r>
            <a:r>
              <a:rPr kumimoji="1" lang="en-US" altLang="zh-CN" dirty="0"/>
              <a:t>《</a:t>
            </a:r>
            <a:r>
              <a:rPr kumimoji="1" lang="en-US" altLang="zh-CN" dirty="0" err="1"/>
              <a:t>Orange’S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第四章，作业中将会</a:t>
            </a:r>
            <a:r>
              <a:rPr kumimoji="1" lang="zh-CN" altLang="en-US" dirty="0" smtClean="0"/>
              <a:t>涉及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5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虚拟软盘</a:t>
            </a:r>
            <a:r>
              <a:rPr kumimoji="1" lang="zh-CN" altLang="en-US" dirty="0" smtClean="0"/>
              <a:t>制作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系统）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 smtClean="0"/>
              <a:t>生成</a:t>
            </a:r>
            <a:r>
              <a:rPr kumimoji="1" lang="zh-CN" altLang="en-US" dirty="0"/>
              <a:t>一个新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软盘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：</a:t>
            </a:r>
            <a:r>
              <a:rPr kumimoji="1" lang="en-US" altLang="zh-CN" dirty="0" err="1" smtClean="0"/>
              <a:t>mkfs.fat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1440</a:t>
            </a:r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 smtClean="0"/>
              <a:t>将软盘挂载到自己的系统下，例如：</a:t>
            </a:r>
            <a:r>
              <a:rPr kumimoji="1" lang="en-US" altLang="zh-CN" dirty="0" err="1" smtClean="0"/>
              <a:t>sudo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mkdir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Desktop/test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 </a:t>
            </a:r>
          </a:p>
          <a:p>
            <a:pPr marL="0" indent="0">
              <a:buNone/>
            </a:pPr>
            <a:r>
              <a:rPr kumimoji="1" lang="zh-CN" altLang="en-US" dirty="0"/>
              <a:t> 	</a:t>
            </a:r>
            <a:r>
              <a:rPr kumimoji="1" lang="zh-CN" altLang="en-US" dirty="0" smtClean="0"/>
              <a:t>			           </a:t>
            </a:r>
            <a:r>
              <a:rPr kumimoji="1" lang="en-US" altLang="zh-CN" dirty="0" err="1" smtClean="0"/>
              <a:t>s</a:t>
            </a:r>
            <a:r>
              <a:rPr kumimoji="1" lang="en-US" altLang="zh-CN" dirty="0" err="1" smtClean="0"/>
              <a:t>udo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mount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a.img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Desktop/test</a:t>
            </a:r>
            <a:endParaRPr kumimoji="1" lang="zh-CN" altLang="en-US" dirty="0" smtClean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 </a:t>
            </a:r>
            <a:r>
              <a:rPr kumimoji="1" lang="zh-CN" altLang="en-US" dirty="0"/>
              <a:t>挂载后，就可以直接在文件夹中向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加入和查看</a:t>
            </a:r>
            <a:r>
              <a:rPr kumimoji="1" lang="zh-CN" altLang="en-US" dirty="0" smtClean="0"/>
              <a:t>文件</a:t>
            </a:r>
          </a:p>
          <a:p>
            <a:pPr>
              <a:buFont typeface="Wingdings" charset="2"/>
              <a:buChar char="p"/>
            </a:pPr>
            <a:endParaRPr kumimoji="1" lang="zh-CN" altLang="en-US" dirty="0"/>
          </a:p>
        </p:txBody>
      </p:sp>
      <p:pic>
        <p:nvPicPr>
          <p:cNvPr id="6" name="图片 5" descr="屏幕快照 2013-03-14 下午4.25.4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1"/>
          <a:stretch/>
        </p:blipFill>
        <p:spPr>
          <a:xfrm>
            <a:off x="1418172" y="3698388"/>
            <a:ext cx="8275561" cy="24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FAT12</a:t>
            </a:r>
            <a:r>
              <a:rPr kumimoji="1" lang="zh-CN" altLang="en-US" dirty="0"/>
              <a:t>虚拟软盘制作</a:t>
            </a:r>
            <a:r>
              <a:rPr kumimoji="1" lang="en-US" altLang="zh-CN" dirty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如果是</a:t>
            </a:r>
            <a:r>
              <a:rPr kumimoji="1" lang="en-US" altLang="zh-CN" dirty="0"/>
              <a:t>mac</a:t>
            </a:r>
            <a:r>
              <a:rPr kumimoji="1" lang="zh-CN" altLang="en-US" dirty="0"/>
              <a:t>系统，可以在格式化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后，直接双击</a:t>
            </a:r>
            <a:r>
              <a:rPr kumimoji="1" lang="en-US" altLang="zh-CN" dirty="0" err="1"/>
              <a:t>a.img</a:t>
            </a:r>
            <a:r>
              <a:rPr kumimoji="1" lang="zh-CN" altLang="en-US" dirty="0"/>
              <a:t>系统自动挂载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4" name="图片 3" descr="屏幕快照 2013-03-14 下午4.26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59" y="2381476"/>
            <a:ext cx="8178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3932" y="2754557"/>
            <a:ext cx="694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/>
              <a:t>          谢</a:t>
            </a:r>
            <a:r>
              <a:rPr kumimoji="1" lang="zh-CN" altLang="en-US" sz="8000" dirty="0"/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164970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是一种存储和组织计算机数据的方法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是一个逻辑层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不关心用于存储文件的各个数据块的物理位置，而总是将这些数据块抽象为一个线性的、可以随机访问的、从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开始计数的数组。</a:t>
            </a:r>
          </a:p>
          <a:p>
            <a:endParaRPr kumimoji="1" lang="zh-CN" altLang="en-US" dirty="0"/>
          </a:p>
          <a:p>
            <a:pPr lvl="1">
              <a:buFont typeface="Wingdings" charset="2"/>
              <a:buChar char="n"/>
            </a:pPr>
            <a:r>
              <a:rPr kumimoji="1" lang="zh-CN" altLang="en-US" dirty="0" smtClean="0"/>
              <a:t>以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文件系统为例，虽然</a:t>
            </a:r>
            <a:r>
              <a:rPr kumimoji="1" lang="en-US" altLang="zh-CN" dirty="0" smtClean="0"/>
              <a:t>1.44M</a:t>
            </a:r>
            <a:r>
              <a:rPr kumimoji="1" lang="zh-CN" altLang="en-US" dirty="0" smtClean="0"/>
              <a:t>软盘上的</a:t>
            </a:r>
            <a:r>
              <a:rPr kumimoji="1" lang="en-US" altLang="zh-CN" dirty="0" smtClean="0"/>
              <a:t>2880</a:t>
            </a:r>
            <a:r>
              <a:rPr kumimoji="1" lang="zh-CN" altLang="en-US" dirty="0" smtClean="0"/>
              <a:t>个物理扇区分布在不同的盘面和磁道上，但是</a:t>
            </a:r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文件系统只是将这些物理扇区抽象为编号从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2879</a:t>
            </a:r>
            <a:r>
              <a:rPr kumimoji="1" lang="zh-CN" altLang="en-US" dirty="0" smtClean="0"/>
              <a:t>的逻辑扇区。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5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文件系统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划分磁盘为若干层次以方便组织和管理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扇区</a:t>
            </a:r>
            <a:r>
              <a:rPr kumimoji="1" lang="en-US" altLang="zh-CN" dirty="0"/>
              <a:t>(sector)</a:t>
            </a:r>
            <a:r>
              <a:rPr kumimoji="1" lang="zh-CN" altLang="en-US" dirty="0"/>
              <a:t>：磁盘上的最小数据单元，包含</a:t>
            </a:r>
            <a:r>
              <a:rPr kumimoji="1" lang="en-US" altLang="zh-CN" dirty="0"/>
              <a:t>512</a:t>
            </a:r>
            <a:r>
              <a:rPr kumimoji="1" lang="zh-CN" altLang="en-US" dirty="0"/>
              <a:t>字节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簇</a:t>
            </a:r>
            <a:r>
              <a:rPr kumimoji="1" lang="en-US" altLang="zh-CN" dirty="0"/>
              <a:t>(cluster)</a:t>
            </a:r>
            <a:r>
              <a:rPr kumimoji="1" lang="zh-CN" altLang="en-US" dirty="0"/>
              <a:t>：数据区中存储文件数据的基本单位，包含一个或多个扇区。簇包含的扇区数量总是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的乘方</a:t>
            </a:r>
          </a:p>
          <a:p>
            <a:endParaRPr kumimoji="1" lang="zh-CN" altLang="en-US" dirty="0"/>
          </a:p>
          <a:p>
            <a:pPr lvl="1">
              <a:buFont typeface="Wingdings" charset="2"/>
              <a:buChar char="n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中一个簇只包含一个扇区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分区</a:t>
            </a:r>
            <a:r>
              <a:rPr kumimoji="1" lang="en-US" altLang="zh-CN" dirty="0"/>
              <a:t>(partition)</a:t>
            </a:r>
            <a:r>
              <a:rPr kumimoji="1" lang="zh-CN" altLang="en-US" dirty="0"/>
              <a:t>：通常指整个文件系统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7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</a:t>
            </a:r>
            <a:r>
              <a:rPr kumimoji="1" lang="zh-CN" altLang="en-US" dirty="0" smtClean="0"/>
              <a:t>文件系统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微软在</a:t>
            </a:r>
            <a:r>
              <a:rPr kumimoji="1" lang="en-US" altLang="zh-CN" dirty="0"/>
              <a:t>Dos/Windows</a:t>
            </a:r>
            <a:r>
              <a:rPr kumimoji="1" lang="zh-CN" altLang="en-US" dirty="0"/>
              <a:t>系列操作系统中使用的一种文件系统的总称，</a:t>
            </a:r>
            <a:r>
              <a:rPr kumimoji="1" lang="en-US" altLang="zh-CN" dirty="0"/>
              <a:t>FAT12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FAT16</a:t>
            </a:r>
            <a:r>
              <a:rPr kumimoji="1" lang="zh-CN" altLang="en-US" dirty="0"/>
              <a:t>、</a:t>
            </a:r>
            <a:r>
              <a:rPr kumimoji="1" lang="en-US" altLang="zh-CN" dirty="0"/>
              <a:t>FAT32</a:t>
            </a:r>
            <a:r>
              <a:rPr kumimoji="1" lang="zh-CN" altLang="en-US" dirty="0"/>
              <a:t>均是</a:t>
            </a:r>
            <a:r>
              <a:rPr kumimoji="1" lang="en-US" altLang="zh-CN" dirty="0"/>
              <a:t>Fat</a:t>
            </a:r>
            <a:r>
              <a:rPr kumimoji="1" lang="zh-CN" altLang="en-US" dirty="0"/>
              <a:t>文件系统。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是最古老的文件系统，伴随着</a:t>
            </a:r>
            <a:r>
              <a:rPr kumimoji="1" lang="en-US" altLang="zh-CN" dirty="0"/>
              <a:t>Dos</a:t>
            </a:r>
            <a:r>
              <a:rPr kumimoji="1" lang="zh-CN" altLang="en-US" dirty="0"/>
              <a:t>的诞生。它采用</a:t>
            </a:r>
            <a:r>
              <a:rPr kumimoji="1" lang="en-US" altLang="zh-CN" dirty="0"/>
              <a:t>12</a:t>
            </a:r>
            <a:r>
              <a:rPr kumimoji="1" lang="zh-CN" altLang="en-US" dirty="0"/>
              <a:t>位文件分配表，并因此而得名。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en-US" altLang="zh-CN" dirty="0"/>
              <a:t>FAT12</a:t>
            </a:r>
            <a:r>
              <a:rPr kumimoji="1" lang="zh-CN" altLang="en-US" dirty="0"/>
              <a:t>在</a:t>
            </a:r>
            <a:r>
              <a:rPr kumimoji="1" lang="en-US" altLang="zh-CN" dirty="0"/>
              <a:t>DOS3.0</a:t>
            </a:r>
            <a:r>
              <a:rPr kumimoji="1" lang="zh-CN" altLang="en-US" dirty="0"/>
              <a:t>以前使用，但该文件系统现在仍用于软盘驱动器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04120"/>
              </p:ext>
            </p:extLst>
          </p:nvPr>
        </p:nvGraphicFramePr>
        <p:xfrm>
          <a:off x="3384645" y="719664"/>
          <a:ext cx="5363570" cy="503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数据区（长度非固定）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根目录区（长度非固定，需计算）</a:t>
                      </a:r>
                      <a:endParaRPr lang="zh-CN" altLang="en-US" sz="2400" b="1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FAT2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altLang="zh-CN" sz="2400" b="1" dirty="0" smtClean="0"/>
                        <a:t>FAT1</a:t>
                      </a:r>
                      <a:endParaRPr lang="zh-CN" altLang="en-US" sz="2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0793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CN" altLang="en-US" sz="2400" b="1" dirty="0" smtClean="0"/>
                        <a:t>引导扇区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661313" y="583184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2879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47665" y="3474113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10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61313" y="2735107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18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61313" y="4453466"/>
            <a:ext cx="72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/>
              <a:t>1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688610" y="4829291"/>
            <a:ext cx="72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88610" y="3809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93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FAT12</a:t>
            </a:r>
            <a:r>
              <a:rPr kumimoji="1" lang="zh-CN" altLang="en-US" dirty="0" smtClean="0"/>
              <a:t>引导扇区的格式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279179"/>
              </p:ext>
            </p:extLst>
          </p:nvPr>
        </p:nvGraphicFramePr>
        <p:xfrm>
          <a:off x="1097280" y="166285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0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65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77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名称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偏移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长度</a:t>
                      </a:r>
                      <a:endParaRPr lang="zh-CN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内容</a:t>
                      </a:r>
                      <a:endParaRPr lang="ja-JP" alt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Orange’s</a:t>
                      </a:r>
                      <a:r>
                        <a:rPr lang="zh-CN" alt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SimSun" charset="0"/>
                          <a:cs typeface="SimSun" charset="0"/>
                        </a:rPr>
                        <a:t>的值</a:t>
                      </a:r>
                      <a:endParaRPr lang="en-US" sz="1800" b="0" i="0" u="none" strike="noStrike" dirty="0">
                        <a:effectLst/>
                        <a:latin typeface="+mn-lt"/>
                        <a:ea typeface="SimSun" charset="0"/>
                        <a:cs typeface="SimSu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BPB_BytsPerSec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endParaRPr lang="cs-CZ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每扇区字节数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0x200(512)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BPB_SecPerClus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每簇扇区数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 (16)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BPB_RsvdSecCnt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记录占用多少扇区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0x1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BPB_BumFATs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共有多少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表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0x2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BPB_RootEntCnt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根目录文件数最大值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0xE0(224)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BPB_TotSec16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endParaRPr lang="en-U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扇区总数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0xB40(2880)</a:t>
                      </a:r>
                      <a:endParaRPr lang="is-I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BPB_FATSz16</a:t>
                      </a:r>
                      <a:endParaRPr lang="en-U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endParaRPr lang="is-IS" sz="1800" b="0" i="0" u="none" strike="noStrike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</a:t>
                      </a:r>
                      <a:endParaRPr lang="is-IS" sz="1800" b="0" i="0" u="none" strike="noStrike" dirty="0"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每</a:t>
                      </a:r>
                      <a:r>
                        <a:rPr lang="en-US" altLang="zh-CN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FAT</a:t>
                      </a:r>
                      <a:r>
                        <a:rPr lang="zh-CN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扇区数</a:t>
                      </a:r>
                      <a:endParaRPr lang="zh-CN" altLang="en-U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华文新魏" charset="0"/>
                        </a:rPr>
                        <a:t>0x9</a:t>
                      </a:r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……</a:t>
                      </a:r>
                      <a:endParaRPr lang="is-IS" sz="18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/>
              <a:t>根目录区从第</a:t>
            </a:r>
            <a:r>
              <a:rPr kumimoji="1" lang="en-US" altLang="zh-CN" dirty="0"/>
              <a:t>19</a:t>
            </a:r>
            <a:r>
              <a:rPr kumimoji="1" lang="zh-CN" altLang="en-US" dirty="0"/>
              <a:t>扇区开始，所以其第一个字节位于偏移</a:t>
            </a:r>
            <a:r>
              <a:rPr kumimoji="1" lang="en-US" altLang="zh-CN" dirty="0"/>
              <a:t>19*512 = 9728 = 0x2600</a:t>
            </a:r>
            <a:r>
              <a:rPr kumimoji="1" lang="zh-CN" altLang="en-US" dirty="0"/>
              <a:t>处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根目录区中每一个条目为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字节。所以根目录大小为：</a:t>
            </a:r>
            <a:r>
              <a:rPr kumimoji="1" lang="en-US" altLang="zh-CN" dirty="0" err="1"/>
              <a:t>BPB_RootEntCnt</a:t>
            </a:r>
            <a:r>
              <a:rPr kumimoji="1" lang="zh-CN" altLang="en-US" dirty="0"/>
              <a:t>（根目录文件最大数）*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字节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根目录区</a:t>
            </a:r>
            <a:r>
              <a:rPr kumimoji="1" lang="en-US" altLang="zh-CN" dirty="0" smtClean="0"/>
              <a:t> (cont.)</a:t>
            </a:r>
            <a:endParaRPr kumimoji="1"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77844"/>
            <a:ext cx="73152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70460"/>
              </p:ext>
            </p:extLst>
          </p:nvPr>
        </p:nvGraphicFramePr>
        <p:xfrm>
          <a:off x="1097281" y="5413375"/>
          <a:ext cx="100869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19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99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0x002600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25 49 56 45 52 20 20 20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54 58 54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altLang="zh-CN" b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00 00 00 00</a:t>
                      </a:r>
                      <a:endParaRPr lang="zh-CN" altLang="en-US" b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RIVER   TXT….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0x002610</a:t>
                      </a:r>
                      <a:r>
                        <a:rPr lang="zh-CN" altLang="en-US" b="0" dirty="0" smtClean="0"/>
                        <a:t>：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00 00 00 00 00 00 </a:t>
                      </a:r>
                      <a:r>
                        <a:rPr lang="en-US" altLang="zh-CN" b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74 83 </a:t>
                      </a:r>
                      <a:r>
                        <a:rPr lang="en-US" altLang="zh-CN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1A 39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02 00 </a:t>
                      </a:r>
                      <a:r>
                        <a:rPr lang="en-US" altLang="zh-CN" b="0" dirty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11 00 00 00 </a:t>
                      </a:r>
                      <a:endParaRPr lang="zh-CN" altLang="en-US" b="0" dirty="0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/>
                        <a:t>……t..9……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1181806" y="5499463"/>
          <a:ext cx="208280" cy="71845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06" y="2530294"/>
            <a:ext cx="2781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数据区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p"/>
            </a:pPr>
            <a:r>
              <a:rPr kumimoji="1" lang="zh-CN" altLang="en-US" dirty="0">
                <a:solidFill>
                  <a:schemeClr val="accent2"/>
                </a:solidFill>
              </a:rPr>
              <a:t>数据区的第一个簇的簇号是</a:t>
            </a:r>
            <a:r>
              <a:rPr kumimoji="1" lang="en-US" altLang="zh-CN" dirty="0">
                <a:solidFill>
                  <a:schemeClr val="accent2"/>
                </a:solidFill>
              </a:rPr>
              <a:t>2</a:t>
            </a:r>
            <a:r>
              <a:rPr kumimoji="1" lang="zh-CN" altLang="en-US" dirty="0">
                <a:solidFill>
                  <a:schemeClr val="accent2"/>
                </a:solidFill>
              </a:rPr>
              <a:t>，而不是</a:t>
            </a:r>
            <a:r>
              <a:rPr kumimoji="1" lang="en-US" altLang="zh-CN" dirty="0">
                <a:solidFill>
                  <a:schemeClr val="accent2"/>
                </a:solidFill>
              </a:rPr>
              <a:t>0</a:t>
            </a:r>
            <a:r>
              <a:rPr kumimoji="1" lang="zh-CN" altLang="en-US" dirty="0">
                <a:solidFill>
                  <a:schemeClr val="accent2"/>
                </a:solidFill>
              </a:rPr>
              <a:t>或者</a:t>
            </a:r>
            <a:r>
              <a:rPr kumimoji="1" lang="en-US" altLang="zh-CN" dirty="0">
                <a:solidFill>
                  <a:schemeClr val="accent2"/>
                </a:solidFill>
              </a:rPr>
              <a:t>1 </a:t>
            </a:r>
            <a:r>
              <a:rPr kumimoji="1" lang="zh-CN" altLang="en-US" dirty="0">
                <a:solidFill>
                  <a:schemeClr val="accent2"/>
                </a:solidFill>
              </a:rPr>
              <a:t>（为什么？）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数据区开始扇区号 </a:t>
            </a:r>
            <a:r>
              <a:rPr kumimoji="1" lang="en-US" altLang="zh-CN" dirty="0"/>
              <a:t>= </a:t>
            </a:r>
            <a:r>
              <a:rPr kumimoji="1" lang="zh-CN" altLang="en-US" dirty="0"/>
              <a:t>根目录区开始扇区号 </a:t>
            </a:r>
            <a:r>
              <a:rPr kumimoji="1" lang="en-US" altLang="zh-CN" dirty="0"/>
              <a:t>+ </a:t>
            </a:r>
            <a:r>
              <a:rPr kumimoji="1" lang="zh-CN" altLang="en-US" dirty="0"/>
              <a:t>根目录所占扇区数</a:t>
            </a:r>
          </a:p>
          <a:p>
            <a:endParaRPr kumimoji="1" lang="zh-CN" altLang="en-US" dirty="0"/>
          </a:p>
          <a:p>
            <a:pPr>
              <a:buFont typeface="Wingdings" charset="2"/>
              <a:buChar char="p"/>
            </a:pPr>
            <a:r>
              <a:rPr kumimoji="1" lang="zh-CN" altLang="en-US" dirty="0"/>
              <a:t>若为目录，则格式与根目录项的格式一样。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1093</TotalTime>
  <Words>816</Words>
  <Application>Microsoft Macintosh PowerPoint</Application>
  <PresentationFormat>宽屏</PresentationFormat>
  <Paragraphs>122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Calibri</vt:lpstr>
      <vt:lpstr>Calibri Light</vt:lpstr>
      <vt:lpstr>Mangal</vt:lpstr>
      <vt:lpstr>SimSun</vt:lpstr>
      <vt:lpstr>Wingdings</vt:lpstr>
      <vt:lpstr>华文新魏</vt:lpstr>
      <vt:lpstr>宋体</vt:lpstr>
      <vt:lpstr>回顾</vt:lpstr>
      <vt:lpstr>FAT12文件系统</vt:lpstr>
      <vt:lpstr>文件系统</vt:lpstr>
      <vt:lpstr>文件系统 (cont.)</vt:lpstr>
      <vt:lpstr>FAT文件系统</vt:lpstr>
      <vt:lpstr>PowerPoint 演示文稿</vt:lpstr>
      <vt:lpstr>FAT12引导扇区的格式</vt:lpstr>
      <vt:lpstr>根目录区</vt:lpstr>
      <vt:lpstr>根目录区 (cont.)</vt:lpstr>
      <vt:lpstr>数据区</vt:lpstr>
      <vt:lpstr>FAT(File Allocation Table)文件分配表</vt:lpstr>
      <vt:lpstr>FAT12虚拟软盘制作</vt:lpstr>
      <vt:lpstr>FAT12文件系统</vt:lpstr>
      <vt:lpstr>FAT12虚拟软盘制作（Linux系统）</vt:lpstr>
      <vt:lpstr>FAT12虚拟软盘制作 (cont.)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FAT12文件系统</dc:title>
  <dc:creator>许悠</dc:creator>
  <cp:lastModifiedBy>1030518209@qq.com</cp:lastModifiedBy>
  <cp:revision>59</cp:revision>
  <dcterms:created xsi:type="dcterms:W3CDTF">2016-04-05T14:26:35Z</dcterms:created>
  <dcterms:modified xsi:type="dcterms:W3CDTF">2018-04-19T14:08:31Z</dcterms:modified>
</cp:coreProperties>
</file>