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97" r:id="rId2"/>
    <p:sldId id="299" r:id="rId3"/>
    <p:sldId id="300" r:id="rId4"/>
    <p:sldId id="322" r:id="rId5"/>
    <p:sldId id="337" r:id="rId6"/>
    <p:sldId id="323" r:id="rId7"/>
    <p:sldId id="317" r:id="rId8"/>
    <p:sldId id="309" r:id="rId9"/>
    <p:sldId id="326" r:id="rId10"/>
    <p:sldId id="339" r:id="rId11"/>
    <p:sldId id="264" r:id="rId12"/>
    <p:sldId id="318" r:id="rId13"/>
    <p:sldId id="340" r:id="rId14"/>
    <p:sldId id="341" r:id="rId15"/>
    <p:sldId id="269" r:id="rId16"/>
    <p:sldId id="314" r:id="rId17"/>
    <p:sldId id="332" r:id="rId18"/>
    <p:sldId id="346" r:id="rId19"/>
    <p:sldId id="324" r:id="rId20"/>
    <p:sldId id="319" r:id="rId21"/>
    <p:sldId id="304" r:id="rId22"/>
    <p:sldId id="308" r:id="rId23"/>
    <p:sldId id="311" r:id="rId24"/>
    <p:sldId id="343" r:id="rId25"/>
    <p:sldId id="342" r:id="rId26"/>
    <p:sldId id="32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 Hanxin" initials="FH" lastIdx="1" clrIdx="0">
    <p:extLst>
      <p:ext uri="{19B8F6BF-5375-455C-9EA6-DF929625EA0E}">
        <p15:presenceInfo xmlns:p15="http://schemas.microsoft.com/office/powerpoint/2012/main" userId="9241628b8d9a71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8663"/>
    <a:srgbClr val="F85E52"/>
    <a:srgbClr val="B21435"/>
    <a:srgbClr val="D22E2F"/>
    <a:srgbClr val="C8B3A1"/>
    <a:srgbClr val="EFC8DC"/>
    <a:srgbClr val="F2AE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112" d="100"/>
          <a:sy n="112" d="100"/>
        </p:scale>
        <p:origin x="504" y="84"/>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2021/4/21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268392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30909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矩形 10"/>
          <p:cNvSpPr/>
          <p:nvPr userDrawn="1"/>
        </p:nvSpPr>
        <p:spPr>
          <a:xfrm>
            <a:off x="6749810" y="6430009"/>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ExtraLight" panose="02020200000000000000" charset="-122"/>
                <a:ea typeface="思源宋体 CN ExtraLight" panose="02020200000000000000" charset="-122"/>
              </a:defRPr>
            </a:lvl1pPr>
          </a:lstStyle>
          <a:p>
            <a:fld id="{D997B5FA-0921-464F-AAE1-844C04324D75}" type="datetimeFigureOut">
              <a:rPr lang="zh-CN" altLang="en-US" smtClean="0"/>
              <a:t>2021/4/21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ExtraLight" panose="02020200000000000000" charset="-122"/>
                <a:ea typeface="思源宋体 CN ExtraLight" panose="02020200000000000000"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ExtraLight" panose="02020200000000000000" charset="-122"/>
                <a:ea typeface="思源宋体 CN ExtraLight" panose="02020200000000000000" charset="-122"/>
              </a:defRPr>
            </a:lvl1pPr>
          </a:lstStyle>
          <a:p>
            <a:fld id="{565CE74E-AB26-4998-AD42-012C4C1AD076}"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思源宋体 CN ExtraLight" panose="02020200000000000000" charset="-122"/>
          <a:ea typeface="思源宋体 CN ExtraLight" panose="02020200000000000000"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ExtraLight" panose="02020200000000000000" charset="-122"/>
          <a:ea typeface="思源宋体 CN ExtraLight" panose="02020200000000000000"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ExtraLight" panose="02020200000000000000" charset="-122"/>
          <a:ea typeface="思源宋体 CN ExtraLight" panose="02020200000000000000"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ExtraLight" panose="02020200000000000000" charset="-122"/>
          <a:ea typeface="思源宋体 CN ExtraLight" panose="02020200000000000000"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ExtraLight" panose="02020200000000000000" charset="-122"/>
          <a:ea typeface="思源宋体 CN ExtraLight" panose="02020200000000000000"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ExtraLight" panose="02020200000000000000" charset="-122"/>
          <a:ea typeface="思源宋体 CN ExtraLight" panose="020202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Delta_Air_Lines" TargetMode="External"/><Relationship Id="rId7" Type="http://schemas.openxmlformats.org/officeDocument/2006/relationships/hyperlink" Target="https://www.smartinsights.com/b2b-digital-marketing/b2b-strategy/digital-marketing-in-the-airline-industry/" TargetMode="External"/><Relationship Id="rId2" Type="http://schemas.openxmlformats.org/officeDocument/2006/relationships/hyperlink" Target="https://www.mckinsey.com/industries/travel-logistics-and-transport-infrastructure/our-insights/leading-from-the-front-line-how-airlines-can-boost-ancillary-revenues" TargetMode="External"/><Relationship Id="rId1" Type="http://schemas.openxmlformats.org/officeDocument/2006/relationships/slideLayout" Target="../slideLayouts/slideLayout7.xml"/><Relationship Id="rId6" Type="http://schemas.openxmlformats.org/officeDocument/2006/relationships/hyperlink" Target="https://power-mi.com/content/digitalization-predictive-maintenance" TargetMode="External"/><Relationship Id="rId5" Type="http://schemas.openxmlformats.org/officeDocument/2006/relationships/hyperlink" Target="https://www.blackstratus.com/risks-of-cybersecurity-within-aviation/" TargetMode="External"/><Relationship Id="rId4" Type="http://schemas.openxmlformats.org/officeDocument/2006/relationships/hyperlink" Target="https://www.statista.com/statistics/250577/domestic-market-share-of-leading-us-airline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817434" y="0"/>
            <a:ext cx="8374566" cy="6920146"/>
            <a:chOff x="3811829" y="-2"/>
            <a:chExt cx="8374566" cy="6920146"/>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328" y="-2"/>
              <a:ext cx="8296067" cy="6858002"/>
            </a:xfrm>
            <a:prstGeom prst="rect">
              <a:avLst/>
            </a:prstGeom>
          </p:spPr>
        </p:pic>
        <p:sp>
          <p:nvSpPr>
            <p:cNvPr id="8" name="直角三角形 7"/>
            <p:cNvSpPr/>
            <p:nvPr/>
          </p:nvSpPr>
          <p:spPr>
            <a:xfrm rot="10800000" flipH="1">
              <a:off x="3811829" y="0"/>
              <a:ext cx="4990653" cy="692014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 name="任意多边形: 形状 3"/>
          <p:cNvSpPr/>
          <p:nvPr/>
        </p:nvSpPr>
        <p:spPr>
          <a:xfrm flipH="1" flipV="1">
            <a:off x="-877" y="6454066"/>
            <a:ext cx="6096877"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任意多边形: 形状 5"/>
          <p:cNvSpPr/>
          <p:nvPr/>
        </p:nvSpPr>
        <p:spPr>
          <a:xfrm flipH="1">
            <a:off x="947355" y="-2"/>
            <a:ext cx="917322" cy="870012"/>
          </a:xfrm>
          <a:custGeom>
            <a:avLst/>
            <a:gdLst>
              <a:gd name="connsiteX0" fmla="*/ 738791 w 2053034"/>
              <a:gd name="connsiteY0" fmla="*/ 0 h 2127725"/>
              <a:gd name="connsiteX1" fmla="*/ 0 w 2053034"/>
              <a:gd name="connsiteY1" fmla="*/ 0 h 2127725"/>
              <a:gd name="connsiteX2" fmla="*/ 1314243 w 2053034"/>
              <a:gd name="connsiteY2" fmla="*/ 2127725 h 2127725"/>
              <a:gd name="connsiteX3" fmla="*/ 2053034 w 2053034"/>
              <a:gd name="connsiteY3" fmla="*/ 2127725 h 2127725"/>
            </a:gdLst>
            <a:ahLst/>
            <a:cxnLst>
              <a:cxn ang="0">
                <a:pos x="connsiteX0" y="connsiteY0"/>
              </a:cxn>
              <a:cxn ang="0">
                <a:pos x="connsiteX1" y="connsiteY1"/>
              </a:cxn>
              <a:cxn ang="0">
                <a:pos x="connsiteX2" y="connsiteY2"/>
              </a:cxn>
              <a:cxn ang="0">
                <a:pos x="connsiteX3" y="connsiteY3"/>
              </a:cxn>
            </a:cxnLst>
            <a:rect l="l" t="t" r="r" b="b"/>
            <a:pathLst>
              <a:path w="2053034" h="2127725">
                <a:moveTo>
                  <a:pt x="738791" y="0"/>
                </a:moveTo>
                <a:lnTo>
                  <a:pt x="0" y="0"/>
                </a:lnTo>
                <a:lnTo>
                  <a:pt x="1314243" y="2127725"/>
                </a:lnTo>
                <a:lnTo>
                  <a:pt x="2053034" y="2127725"/>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flipH="1">
            <a:off x="-1" y="-3"/>
            <a:ext cx="1411551" cy="1373387"/>
          </a:xfrm>
          <a:custGeom>
            <a:avLst/>
            <a:gdLst>
              <a:gd name="connsiteX0" fmla="*/ 1305661 w 1305661"/>
              <a:gd name="connsiteY0" fmla="*/ 0 h 1373384"/>
              <a:gd name="connsiteX1" fmla="*/ 1295754 w 1305661"/>
              <a:gd name="connsiteY1" fmla="*/ 0 h 1373384"/>
              <a:gd name="connsiteX2" fmla="*/ 993353 w 1305661"/>
              <a:gd name="connsiteY2" fmla="*/ 0 h 1373384"/>
              <a:gd name="connsiteX3" fmla="*/ 865521 w 1305661"/>
              <a:gd name="connsiteY3" fmla="*/ 0 h 1373384"/>
              <a:gd name="connsiteX4" fmla="*/ 840344 w 1305661"/>
              <a:gd name="connsiteY4" fmla="*/ 0 h 1373384"/>
              <a:gd name="connsiteX5" fmla="*/ 666568 w 1305661"/>
              <a:gd name="connsiteY5" fmla="*/ 0 h 1373384"/>
              <a:gd name="connsiteX6" fmla="*/ 455410 w 1305661"/>
              <a:gd name="connsiteY6" fmla="*/ 0 h 1373384"/>
              <a:gd name="connsiteX7" fmla="*/ 153009 w 1305661"/>
              <a:gd name="connsiteY7" fmla="*/ 0 h 1373384"/>
              <a:gd name="connsiteX8" fmla="*/ 0 w 1305661"/>
              <a:gd name="connsiteY8" fmla="*/ 0 h 1373384"/>
              <a:gd name="connsiteX9" fmla="*/ 537943 w 1305661"/>
              <a:gd name="connsiteY9" fmla="*/ 870916 h 1373384"/>
              <a:gd name="connsiteX10" fmla="*/ 690952 w 1305661"/>
              <a:gd name="connsiteY10" fmla="*/ 870916 h 1373384"/>
              <a:gd name="connsiteX11" fmla="*/ 840344 w 1305661"/>
              <a:gd name="connsiteY11" fmla="*/ 870916 h 1373384"/>
              <a:gd name="connsiteX12" fmla="*/ 902110 w 1305661"/>
              <a:gd name="connsiteY12" fmla="*/ 870916 h 1373384"/>
              <a:gd name="connsiteX13" fmla="*/ 986463 w 1305661"/>
              <a:gd name="connsiteY13" fmla="*/ 870916 h 1373384"/>
              <a:gd name="connsiteX14" fmla="*/ 1296825 w 1305661"/>
              <a:gd name="connsiteY14" fmla="*/ 1373384 h 1373384"/>
              <a:gd name="connsiteX15" fmla="*/ 1305661 w 1305661"/>
              <a:gd name="connsiteY15" fmla="*/ 1373384 h 13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05661" h="1373384">
                <a:moveTo>
                  <a:pt x="1305661" y="0"/>
                </a:moveTo>
                <a:lnTo>
                  <a:pt x="1295754" y="0"/>
                </a:lnTo>
                <a:lnTo>
                  <a:pt x="993353" y="0"/>
                </a:lnTo>
                <a:lnTo>
                  <a:pt x="865521" y="0"/>
                </a:lnTo>
                <a:lnTo>
                  <a:pt x="840344" y="0"/>
                </a:lnTo>
                <a:lnTo>
                  <a:pt x="666568" y="0"/>
                </a:lnTo>
                <a:lnTo>
                  <a:pt x="455410" y="0"/>
                </a:lnTo>
                <a:lnTo>
                  <a:pt x="153009" y="0"/>
                </a:lnTo>
                <a:lnTo>
                  <a:pt x="0" y="0"/>
                </a:lnTo>
                <a:lnTo>
                  <a:pt x="537943" y="870916"/>
                </a:lnTo>
                <a:lnTo>
                  <a:pt x="690952" y="870916"/>
                </a:lnTo>
                <a:lnTo>
                  <a:pt x="840344" y="870916"/>
                </a:lnTo>
                <a:lnTo>
                  <a:pt x="902110" y="870916"/>
                </a:lnTo>
                <a:lnTo>
                  <a:pt x="986463" y="870916"/>
                </a:lnTo>
                <a:lnTo>
                  <a:pt x="1296825" y="1373384"/>
                </a:lnTo>
                <a:lnTo>
                  <a:pt x="1305661" y="1373384"/>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 name="任意多边形: 形状 10"/>
          <p:cNvSpPr/>
          <p:nvPr/>
        </p:nvSpPr>
        <p:spPr>
          <a:xfrm rot="10800000" flipH="1" flipV="1">
            <a:off x="5912528" y="6454066"/>
            <a:ext cx="6288003"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矩形 17"/>
          <p:cNvSpPr/>
          <p:nvPr/>
        </p:nvSpPr>
        <p:spPr>
          <a:xfrm>
            <a:off x="436098" y="1889425"/>
            <a:ext cx="5889366" cy="258532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b="1" dirty="0">
                <a:latin typeface="Times New Roman" panose="02020603050405020304" pitchFamily="18" charset="0"/>
                <a:cs typeface="Times New Roman" panose="02020603050405020304" pitchFamily="18" charset="0"/>
                <a:sym typeface="+mn-lt"/>
              </a:rPr>
              <a:t>Digital Transformation Analysis Report</a:t>
            </a:r>
            <a:endParaRPr lang="zh-CN" altLang="en-US" sz="5400" b="1" dirty="0">
              <a:latin typeface="Times New Roman" panose="02020603050405020304" pitchFamily="18" charset="0"/>
              <a:cs typeface="Times New Roman" panose="02020603050405020304" pitchFamily="18" charset="0"/>
              <a:sym typeface="+mn-lt"/>
            </a:endParaRPr>
          </a:p>
        </p:txBody>
      </p:sp>
      <p:sp>
        <p:nvSpPr>
          <p:cNvPr id="19" name="矩形 18"/>
          <p:cNvSpPr/>
          <p:nvPr/>
        </p:nvSpPr>
        <p:spPr>
          <a:xfrm>
            <a:off x="2687770" y="2035075"/>
            <a:ext cx="5312317" cy="104483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3200" b="1" dirty="0">
                <a:solidFill>
                  <a:srgbClr val="F85E52"/>
                </a:solidFill>
                <a:latin typeface="Times New Roman" panose="02020603050405020304" pitchFamily="18" charset="0"/>
                <a:cs typeface="Times New Roman" panose="02020603050405020304" pitchFamily="18" charset="0"/>
                <a:sym typeface="+mn-lt"/>
              </a:rPr>
              <a:t>Delta Air Lines</a:t>
            </a:r>
            <a:endParaRPr lang="en-US" altLang="zh-CN" sz="3200" b="1" dirty="0">
              <a:solidFill>
                <a:srgbClr val="F85E52"/>
              </a:solidFill>
              <a:latin typeface="Times New Roman" panose="02020603050405020304" pitchFamily="18" charset="0"/>
              <a:cs typeface="Times New Roman" panose="02020603050405020304" pitchFamily="18" charset="0"/>
            </a:endParaRPr>
          </a:p>
          <a:p>
            <a:pPr>
              <a:lnSpc>
                <a:spcPct val="150000"/>
              </a:lnSpc>
            </a:pPr>
            <a:endParaRPr lang="zh-CN" altLang="en-US" sz="1050" dirty="0">
              <a:solidFill>
                <a:srgbClr val="A78663"/>
              </a:solidFill>
              <a:latin typeface="+mn-ea"/>
              <a:cs typeface="+mn-ea"/>
              <a:sym typeface="+mn-lt"/>
            </a:endParaRPr>
          </a:p>
        </p:txBody>
      </p:sp>
      <p:sp>
        <p:nvSpPr>
          <p:cNvPr id="20" name="矩形 19"/>
          <p:cNvSpPr/>
          <p:nvPr/>
        </p:nvSpPr>
        <p:spPr>
          <a:xfrm>
            <a:off x="546271" y="4474748"/>
            <a:ext cx="3323346" cy="338554"/>
          </a:xfrm>
          <a:prstGeom prst="rect">
            <a:avLst/>
          </a:prstGeom>
          <a:solidFill>
            <a:srgbClr val="A78663"/>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cs typeface="+mn-ea"/>
                <a:sym typeface="+mn-lt"/>
              </a:rPr>
              <a:t>Presented by Hanxin Fan </a:t>
            </a:r>
            <a:r>
              <a:rPr lang="en-US" altLang="zh-CN" sz="1600">
                <a:solidFill>
                  <a:schemeClr val="bg1"/>
                </a:solidFill>
                <a:cs typeface="+mn-ea"/>
                <a:sym typeface="+mn-lt"/>
              </a:rPr>
              <a:t>&amp; ABC</a:t>
            </a:r>
            <a:endParaRPr lang="zh-CN" altLang="en-US" sz="1600" dirty="0">
              <a:solidFill>
                <a:schemeClr val="bg1"/>
              </a:solidFill>
              <a:cs typeface="+mn-ea"/>
              <a:sym typeface="+mn-lt"/>
            </a:endParaRPr>
          </a:p>
        </p:txBody>
      </p:sp>
      <p:sp>
        <p:nvSpPr>
          <p:cNvPr id="21" name="文本框 12"/>
          <p:cNvSpPr txBox="1"/>
          <p:nvPr/>
        </p:nvSpPr>
        <p:spPr>
          <a:xfrm>
            <a:off x="712974" y="1019412"/>
            <a:ext cx="169792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6000" dirty="0">
                <a:solidFill>
                  <a:srgbClr val="A78663"/>
                </a:solidFill>
                <a:latin typeface="Agency FB" panose="020B0503020202020204" pitchFamily="34" charset="0"/>
                <a:cs typeface="+mn-ea"/>
                <a:sym typeface="+mn-lt"/>
              </a:rPr>
              <a:t>2020</a:t>
            </a:r>
            <a:endParaRPr lang="zh-CN" altLang="en-US" sz="6000" dirty="0">
              <a:solidFill>
                <a:srgbClr val="A78663"/>
              </a:solidFill>
              <a:latin typeface="Agency FB" panose="020B0503020202020204" pitchFamily="34" charset="0"/>
              <a:cs typeface="+mn-ea"/>
              <a:sym typeface="+mn-lt"/>
            </a:endParaRPr>
          </a:p>
        </p:txBody>
      </p:sp>
      <p:sp>
        <p:nvSpPr>
          <p:cNvPr id="14" name="矩形 19">
            <a:extLst>
              <a:ext uri="{FF2B5EF4-FFF2-40B4-BE49-F238E27FC236}">
                <a16:creationId xmlns:a16="http://schemas.microsoft.com/office/drawing/2014/main" id="{1B66C015-9376-44F4-B2AD-0309D957DB5D}"/>
              </a:ext>
            </a:extLst>
          </p:cNvPr>
          <p:cNvSpPr/>
          <p:nvPr/>
        </p:nvSpPr>
        <p:spPr>
          <a:xfrm>
            <a:off x="546271" y="4956576"/>
            <a:ext cx="1322798" cy="338554"/>
          </a:xfrm>
          <a:prstGeom prst="rect">
            <a:avLst/>
          </a:prstGeom>
          <a:solidFill>
            <a:srgbClr val="A78663"/>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cs typeface="+mn-ea"/>
                <a:sym typeface="+mn-lt"/>
              </a:rPr>
              <a:t>11/18/2020</a:t>
            </a:r>
            <a:endParaRPr lang="zh-CN" altLang="en-US" sz="1600" dirty="0">
              <a:solidFill>
                <a:schemeClr val="bg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75870" y="1647049"/>
            <a:ext cx="5075415" cy="3850081"/>
          </a:xfrm>
          <a:prstGeom prst="rect">
            <a:avLst/>
          </a:prstGeom>
          <a:noFill/>
          <a:ln w="28575">
            <a:solidFill>
              <a:srgbClr val="A786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Shape 902"/>
          <p:cNvSpPr/>
          <p:nvPr/>
        </p:nvSpPr>
        <p:spPr>
          <a:xfrm>
            <a:off x="1014721" y="1627379"/>
            <a:ext cx="1225140" cy="1180041"/>
          </a:xfrm>
          <a:prstGeom prst="ellipse">
            <a:avLst/>
          </a:prstGeom>
          <a:solidFill>
            <a:srgbClr val="A78663"/>
          </a:solidFill>
          <a:ln w="12700">
            <a:solidFill>
              <a:srgbClr val="A78663"/>
            </a:solidFill>
            <a:miter lim="400000"/>
          </a:ln>
        </p:spPr>
        <p:txBody>
          <a:bodyPr lIns="25400" tIns="25400" rIns="25400" bIns="25400" anchor="ctr"/>
          <a:lstStyle>
            <a:lvl1pPr marL="0" marR="0" indent="0" algn="ctr" defTabSz="412750" rtl="0" latinLnBrk="0">
              <a:lnSpc>
                <a:spcPct val="100000"/>
              </a:lnSpc>
              <a:spcBef>
                <a:spcPts val="0"/>
              </a:spcBef>
              <a:spcAft>
                <a:spcPts val="0"/>
              </a:spcAft>
              <a:buClrTx/>
              <a:buSzTx/>
              <a:buFontTx/>
              <a:buNone/>
              <a:defRPr sz="3250" b="0" i="0" u="none" strike="noStrike" cap="none" spc="0" baseline="0">
                <a:ln>
                  <a:noFill/>
                </a:ln>
                <a:solidFill>
                  <a:schemeClr val="tx1"/>
                </a:solidFill>
                <a:uFillTx/>
                <a:latin typeface="+mn-lt"/>
                <a:ea typeface="+mn-ea"/>
                <a:cs typeface="+mn-cs"/>
                <a:sym typeface="Aileron"/>
              </a:defRPr>
            </a:lvl1pPr>
            <a:lvl2pPr marL="0" marR="0" indent="114300" algn="ctr" defTabSz="412750" rtl="0" latinLnBrk="0">
              <a:lnSpc>
                <a:spcPct val="100000"/>
              </a:lnSpc>
              <a:spcBef>
                <a:spcPts val="0"/>
              </a:spcBef>
              <a:spcAft>
                <a:spcPts val="0"/>
              </a:spcAft>
              <a:buClrTx/>
              <a:buSzTx/>
              <a:buFontTx/>
              <a:buNone/>
              <a:defRPr sz="3250" b="0" i="0" u="none" strike="noStrike" cap="none" spc="0" baseline="0">
                <a:ln>
                  <a:noFill/>
                </a:ln>
                <a:solidFill>
                  <a:schemeClr val="tx1"/>
                </a:solidFill>
                <a:uFillTx/>
                <a:latin typeface="+mn-lt"/>
                <a:ea typeface="+mn-ea"/>
                <a:cs typeface="+mn-cs"/>
                <a:sym typeface="Aileron"/>
              </a:defRPr>
            </a:lvl2pPr>
            <a:lvl3pPr marL="0" marR="0" indent="228600" algn="ctr" defTabSz="412750" rtl="0" latinLnBrk="0">
              <a:lnSpc>
                <a:spcPct val="100000"/>
              </a:lnSpc>
              <a:spcBef>
                <a:spcPts val="0"/>
              </a:spcBef>
              <a:spcAft>
                <a:spcPts val="0"/>
              </a:spcAft>
              <a:buClrTx/>
              <a:buSzTx/>
              <a:buFontTx/>
              <a:buNone/>
              <a:defRPr sz="3250" b="0" i="0" u="none" strike="noStrike" cap="none" spc="0" baseline="0">
                <a:ln>
                  <a:noFill/>
                </a:ln>
                <a:solidFill>
                  <a:schemeClr val="tx1"/>
                </a:solidFill>
                <a:uFillTx/>
                <a:latin typeface="+mn-lt"/>
                <a:ea typeface="+mn-ea"/>
                <a:cs typeface="+mn-cs"/>
                <a:sym typeface="Aileron"/>
              </a:defRPr>
            </a:lvl3pPr>
            <a:lvl4pPr marL="0" marR="0" indent="342900" algn="ctr" defTabSz="412750" rtl="0" latinLnBrk="0">
              <a:lnSpc>
                <a:spcPct val="100000"/>
              </a:lnSpc>
              <a:spcBef>
                <a:spcPts val="0"/>
              </a:spcBef>
              <a:spcAft>
                <a:spcPts val="0"/>
              </a:spcAft>
              <a:buClrTx/>
              <a:buSzTx/>
              <a:buFontTx/>
              <a:buNone/>
              <a:defRPr sz="3250" b="0" i="0" u="none" strike="noStrike" cap="none" spc="0" baseline="0">
                <a:ln>
                  <a:noFill/>
                </a:ln>
                <a:solidFill>
                  <a:schemeClr val="tx1"/>
                </a:solidFill>
                <a:uFillTx/>
                <a:latin typeface="+mn-lt"/>
                <a:ea typeface="+mn-ea"/>
                <a:cs typeface="+mn-cs"/>
                <a:sym typeface="Aileron"/>
              </a:defRPr>
            </a:lvl4pPr>
            <a:lvl5pPr marL="0" marR="0" indent="457200" algn="ctr" defTabSz="412750" rtl="0" latinLnBrk="0">
              <a:lnSpc>
                <a:spcPct val="100000"/>
              </a:lnSpc>
              <a:spcBef>
                <a:spcPts val="0"/>
              </a:spcBef>
              <a:spcAft>
                <a:spcPts val="0"/>
              </a:spcAft>
              <a:buClrTx/>
              <a:buSzTx/>
              <a:buFontTx/>
              <a:buNone/>
              <a:defRPr sz="3250" b="0" i="0" u="none" strike="noStrike" cap="none" spc="0" baseline="0">
                <a:ln>
                  <a:noFill/>
                </a:ln>
                <a:solidFill>
                  <a:schemeClr val="tx1"/>
                </a:solidFill>
                <a:uFillTx/>
                <a:latin typeface="+mn-lt"/>
                <a:ea typeface="+mn-ea"/>
                <a:cs typeface="+mn-cs"/>
                <a:sym typeface="Aileron"/>
              </a:defRPr>
            </a:lvl5pPr>
            <a:lvl6pPr marL="0" marR="0" indent="571500" algn="ctr" defTabSz="412750" rtl="0" latinLnBrk="0">
              <a:lnSpc>
                <a:spcPct val="100000"/>
              </a:lnSpc>
              <a:spcBef>
                <a:spcPts val="0"/>
              </a:spcBef>
              <a:spcAft>
                <a:spcPts val="0"/>
              </a:spcAft>
              <a:buClrTx/>
              <a:buSzTx/>
              <a:buFontTx/>
              <a:buNone/>
              <a:defRPr sz="3250" b="0" i="0" u="none" strike="noStrike" cap="none" spc="0" baseline="0">
                <a:ln>
                  <a:noFill/>
                </a:ln>
                <a:solidFill>
                  <a:schemeClr val="tx1"/>
                </a:solidFill>
                <a:uFillTx/>
                <a:latin typeface="+mn-lt"/>
                <a:ea typeface="+mn-ea"/>
                <a:cs typeface="+mn-cs"/>
                <a:sym typeface="Aileron"/>
              </a:defRPr>
            </a:lvl6pPr>
            <a:lvl7pPr marL="0" marR="0" indent="685800" algn="ctr" defTabSz="412750" rtl="0" latinLnBrk="0">
              <a:lnSpc>
                <a:spcPct val="100000"/>
              </a:lnSpc>
              <a:spcBef>
                <a:spcPts val="0"/>
              </a:spcBef>
              <a:spcAft>
                <a:spcPts val="0"/>
              </a:spcAft>
              <a:buClrTx/>
              <a:buSzTx/>
              <a:buFontTx/>
              <a:buNone/>
              <a:defRPr sz="3250" b="0" i="0" u="none" strike="noStrike" cap="none" spc="0" baseline="0">
                <a:ln>
                  <a:noFill/>
                </a:ln>
                <a:solidFill>
                  <a:schemeClr val="tx1"/>
                </a:solidFill>
                <a:uFillTx/>
                <a:latin typeface="+mn-lt"/>
                <a:ea typeface="+mn-ea"/>
                <a:cs typeface="+mn-cs"/>
                <a:sym typeface="Aileron"/>
              </a:defRPr>
            </a:lvl7pPr>
            <a:lvl8pPr marL="0" marR="0" indent="800100" algn="ctr" defTabSz="412750" rtl="0" latinLnBrk="0">
              <a:lnSpc>
                <a:spcPct val="100000"/>
              </a:lnSpc>
              <a:spcBef>
                <a:spcPts val="0"/>
              </a:spcBef>
              <a:spcAft>
                <a:spcPts val="0"/>
              </a:spcAft>
              <a:buClrTx/>
              <a:buSzTx/>
              <a:buFontTx/>
              <a:buNone/>
              <a:defRPr sz="3250" b="0" i="0" u="none" strike="noStrike" cap="none" spc="0" baseline="0">
                <a:ln>
                  <a:noFill/>
                </a:ln>
                <a:solidFill>
                  <a:schemeClr val="tx1"/>
                </a:solidFill>
                <a:uFillTx/>
                <a:latin typeface="+mn-lt"/>
                <a:ea typeface="+mn-ea"/>
                <a:cs typeface="+mn-cs"/>
                <a:sym typeface="Aileron"/>
              </a:defRPr>
            </a:lvl8pPr>
            <a:lvl9pPr marL="0" marR="0" indent="914400" algn="ctr" defTabSz="412750" rtl="0" latinLnBrk="0">
              <a:lnSpc>
                <a:spcPct val="100000"/>
              </a:lnSpc>
              <a:spcBef>
                <a:spcPts val="0"/>
              </a:spcBef>
              <a:spcAft>
                <a:spcPts val="0"/>
              </a:spcAft>
              <a:buClrTx/>
              <a:buSzTx/>
              <a:buFontTx/>
              <a:buNone/>
              <a:defRPr sz="3250" b="0" i="0" u="none" strike="noStrike" cap="none" spc="0" baseline="0">
                <a:ln>
                  <a:noFill/>
                </a:ln>
                <a:solidFill>
                  <a:schemeClr val="tx1"/>
                </a:solidFill>
                <a:uFillTx/>
                <a:latin typeface="+mn-lt"/>
                <a:ea typeface="+mn-ea"/>
                <a:cs typeface="+mn-cs"/>
                <a:sym typeface="Aileron"/>
              </a:defRPr>
            </a:lvl9pPr>
          </a:lstStyle>
          <a:p>
            <a:pPr algn="ctr" defTabSz="412750" hangingPunct="0">
              <a:defRPr sz="3200">
                <a:solidFill>
                  <a:srgbClr val="FFFFFF"/>
                </a:solidFill>
                <a:latin typeface="+mj-lt"/>
                <a:ea typeface="+mj-ea"/>
                <a:cs typeface="+mj-cs"/>
                <a:sym typeface="Open Sans"/>
              </a:defRPr>
            </a:pPr>
            <a:r>
              <a:rPr lang="en-US" sz="1600" kern="0" dirty="0">
                <a:solidFill>
                  <a:srgbClr val="FFFFFF"/>
                </a:solidFill>
                <a:cs typeface="+mn-ea"/>
                <a:sym typeface="+mn-lt"/>
              </a:rPr>
              <a:t>2</a:t>
            </a:r>
            <a:endParaRPr sz="1600" kern="0" dirty="0">
              <a:solidFill>
                <a:srgbClr val="FFFFFF"/>
              </a:solidFill>
              <a:cs typeface="+mn-ea"/>
              <a:sym typeface="+mn-lt"/>
            </a:endParaRPr>
          </a:p>
        </p:txBody>
      </p:sp>
      <p:sp>
        <p:nvSpPr>
          <p:cNvPr id="15" name="矩形 14"/>
          <p:cNvSpPr/>
          <p:nvPr/>
        </p:nvSpPr>
        <p:spPr>
          <a:xfrm>
            <a:off x="340715" y="3487797"/>
            <a:ext cx="3224634" cy="56278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b="1" dirty="0">
                <a:latin typeface="Times New Roman" panose="02020603050405020304" pitchFamily="18" charset="0"/>
                <a:cs typeface="Times New Roman" panose="02020603050405020304" pitchFamily="18" charset="0"/>
              </a:rPr>
              <a:t>Optimize Flight Utilization</a:t>
            </a:r>
            <a:endParaRPr lang="en-US" altLang="zh-CN" sz="1400" b="1" dirty="0">
              <a:latin typeface="Times New Roman" panose="02020603050405020304" pitchFamily="18" charset="0"/>
              <a:cs typeface="Times New Roman" panose="02020603050405020304" pitchFamily="18" charset="0"/>
              <a:sym typeface="+mn-lt"/>
            </a:endParaRPr>
          </a:p>
        </p:txBody>
      </p:sp>
      <p:sp>
        <p:nvSpPr>
          <p:cNvPr id="16" name="矩形 15"/>
          <p:cNvSpPr/>
          <p:nvPr/>
        </p:nvSpPr>
        <p:spPr>
          <a:xfrm>
            <a:off x="6775871" y="1872056"/>
            <a:ext cx="5142952"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2018 Airline Ancillary Revenue Calculation</a:t>
            </a:r>
          </a:p>
        </p:txBody>
      </p:sp>
      <p:sp>
        <p:nvSpPr>
          <p:cNvPr id="19" name="矩形 18"/>
          <p:cNvSpPr/>
          <p:nvPr/>
        </p:nvSpPr>
        <p:spPr>
          <a:xfrm>
            <a:off x="719344" y="4050580"/>
            <a:ext cx="2651002" cy="98802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000" dirty="0">
                <a:latin typeface="Times New Roman" panose="02020603050405020304" pitchFamily="18" charset="0"/>
                <a:cs typeface="Times New Roman" panose="02020603050405020304" pitchFamily="18" charset="0"/>
                <a:sym typeface="+mn-lt"/>
              </a:rPr>
              <a:t>As Delta go digital, it gains more customer insights and grow revenue. Moreover, digitization can further optimize the revenue management of high-utilization flights.</a:t>
            </a:r>
          </a:p>
        </p:txBody>
      </p:sp>
      <p:sp>
        <p:nvSpPr>
          <p:cNvPr id="20" name="矩形 19"/>
          <p:cNvSpPr/>
          <p:nvPr/>
        </p:nvSpPr>
        <p:spPr>
          <a:xfrm>
            <a:off x="3884080" y="3437210"/>
            <a:ext cx="2351203" cy="56194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altLang="zh-CN" b="1" dirty="0">
                <a:latin typeface="Times New Roman" panose="02020603050405020304" pitchFamily="18" charset="0"/>
                <a:cs typeface="Times New Roman" panose="02020603050405020304" pitchFamily="18" charset="0"/>
                <a:sym typeface="+mn-lt"/>
              </a:rPr>
              <a:t>Ancillary Revenue</a:t>
            </a:r>
          </a:p>
        </p:txBody>
      </p:sp>
      <p:sp>
        <p:nvSpPr>
          <p:cNvPr id="21" name="矩形 20"/>
          <p:cNvSpPr/>
          <p:nvPr/>
        </p:nvSpPr>
        <p:spPr>
          <a:xfrm>
            <a:off x="3734181" y="4050580"/>
            <a:ext cx="2651002" cy="12188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000" dirty="0">
                <a:latin typeface="Times New Roman" panose="02020603050405020304" pitchFamily="18" charset="0"/>
                <a:cs typeface="Times New Roman" panose="02020603050405020304" pitchFamily="18" charset="0"/>
                <a:sym typeface="+mn-lt"/>
              </a:rPr>
              <a:t>From the statistical data, there is a gap of 2 to 4 times between the income of companies with good ancillary revenue and those with average ancillary revenue. Digitization will help Delta increase ancillary revenue across the board.</a:t>
            </a:r>
          </a:p>
        </p:txBody>
      </p:sp>
      <p:sp>
        <p:nvSpPr>
          <p:cNvPr id="14"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Goals</a:t>
            </a:r>
            <a:endParaRPr lang="zh-CN" altLang="en-US" sz="2400" b="1" dirty="0">
              <a:latin typeface="Times New Roman" panose="02020603050405020304" pitchFamily="18" charset="0"/>
              <a:cs typeface="Times New Roman" panose="02020603050405020304" pitchFamily="18" charset="0"/>
              <a:sym typeface="+mn-lt"/>
            </a:endParaRPr>
          </a:p>
        </p:txBody>
      </p:sp>
      <p:pic>
        <p:nvPicPr>
          <p:cNvPr id="17" name="Picture 3">
            <a:extLst>
              <a:ext uri="{FF2B5EF4-FFF2-40B4-BE49-F238E27FC236}">
                <a16:creationId xmlns:a16="http://schemas.microsoft.com/office/drawing/2014/main" id="{716704D3-743F-4F6B-888C-D5EC71094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310" y="2241387"/>
            <a:ext cx="4949222" cy="300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8">
            <a:extLst>
              <a:ext uri="{FF2B5EF4-FFF2-40B4-BE49-F238E27FC236}">
                <a16:creationId xmlns:a16="http://schemas.microsoft.com/office/drawing/2014/main" id="{0A62BBA9-5E7E-43D3-BF2E-590AFA1050D4}"/>
              </a:ext>
            </a:extLst>
          </p:cNvPr>
          <p:cNvSpPr/>
          <p:nvPr/>
        </p:nvSpPr>
        <p:spPr>
          <a:xfrm>
            <a:off x="2401269" y="1787980"/>
            <a:ext cx="2839774" cy="6150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latin typeface="Times New Roman" panose="02020603050405020304" pitchFamily="18" charset="0"/>
                <a:cs typeface="Times New Roman" panose="02020603050405020304" pitchFamily="18" charset="0"/>
                <a:sym typeface="+mn-lt"/>
              </a:rPr>
              <a:t>Increase Revenue</a:t>
            </a:r>
            <a:endParaRPr lang="en-US" altLang="zh-CN" sz="1400" b="1"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413458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5" grpId="0"/>
      <p:bldP spid="16" grpId="0"/>
      <p:bldP spid="19" grpId="0"/>
      <p:bldP spid="20" grpId="0"/>
      <p:bldP spid="21"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88102" y="4925359"/>
            <a:ext cx="845212" cy="228909"/>
          </a:xfrm>
          <a:prstGeom prst="rect">
            <a:avLst/>
          </a:prstGeom>
        </p:spPr>
        <p:txBody>
          <a:bodyPr vert="horz" wrap="square" lIns="0" tIns="13335" rIns="0" bIns="0" rtlCol="0">
            <a:spAutoFit/>
          </a:bodyPr>
          <a:lstStyle/>
          <a:p>
            <a:pPr marL="12700">
              <a:lnSpc>
                <a:spcPct val="100000"/>
              </a:lnSpc>
              <a:spcBef>
                <a:spcPts val="105"/>
              </a:spcBef>
            </a:pPr>
            <a:r>
              <a:rPr lang="en-US" sz="1400" b="1" spc="-5" dirty="0">
                <a:solidFill>
                  <a:srgbClr val="1F40E6"/>
                </a:solidFill>
                <a:latin typeface="楷体" panose="02010609060101010101" charset="-122"/>
                <a:cs typeface="楷体" panose="02010609060101010101" charset="-122"/>
              </a:rPr>
              <a:t>Customers</a:t>
            </a:r>
            <a:endParaRPr sz="1400" dirty="0">
              <a:latin typeface="楷体" panose="02010609060101010101" charset="-122"/>
              <a:cs typeface="楷体" panose="02010609060101010101" charset="-122"/>
            </a:endParaRPr>
          </a:p>
        </p:txBody>
      </p:sp>
      <p:sp>
        <p:nvSpPr>
          <p:cNvPr id="6" name="object 6"/>
          <p:cNvSpPr/>
          <p:nvPr/>
        </p:nvSpPr>
        <p:spPr>
          <a:xfrm>
            <a:off x="866491" y="5475225"/>
            <a:ext cx="10929620" cy="76200"/>
          </a:xfrm>
          <a:custGeom>
            <a:avLst/>
            <a:gdLst/>
            <a:ahLst/>
            <a:cxnLst/>
            <a:rect l="l" t="t" r="r" b="b"/>
            <a:pathLst>
              <a:path w="10929620" h="76200">
                <a:moveTo>
                  <a:pt x="10852912" y="48004"/>
                </a:moveTo>
                <a:lnTo>
                  <a:pt x="10852912" y="76200"/>
                </a:lnTo>
                <a:lnTo>
                  <a:pt x="10909299" y="48006"/>
                </a:lnTo>
                <a:lnTo>
                  <a:pt x="10852912" y="48004"/>
                </a:lnTo>
                <a:close/>
              </a:path>
              <a:path w="10929620" h="76200">
                <a:moveTo>
                  <a:pt x="10852912" y="28192"/>
                </a:moveTo>
                <a:lnTo>
                  <a:pt x="10852912" y="48004"/>
                </a:lnTo>
                <a:lnTo>
                  <a:pt x="10865739" y="48006"/>
                </a:lnTo>
                <a:lnTo>
                  <a:pt x="10865739" y="28194"/>
                </a:lnTo>
                <a:lnTo>
                  <a:pt x="10852912" y="28192"/>
                </a:lnTo>
                <a:close/>
              </a:path>
              <a:path w="10929620" h="76200">
                <a:moveTo>
                  <a:pt x="10852912" y="0"/>
                </a:moveTo>
                <a:lnTo>
                  <a:pt x="10852912" y="28192"/>
                </a:lnTo>
                <a:lnTo>
                  <a:pt x="10865739" y="28194"/>
                </a:lnTo>
                <a:lnTo>
                  <a:pt x="10865739" y="48006"/>
                </a:lnTo>
                <a:lnTo>
                  <a:pt x="10909302" y="48004"/>
                </a:lnTo>
                <a:lnTo>
                  <a:pt x="10929112" y="38100"/>
                </a:lnTo>
                <a:lnTo>
                  <a:pt x="10852912" y="0"/>
                </a:lnTo>
                <a:close/>
              </a:path>
              <a:path w="10929620" h="76200">
                <a:moveTo>
                  <a:pt x="0" y="26924"/>
                </a:moveTo>
                <a:lnTo>
                  <a:pt x="0" y="46736"/>
                </a:lnTo>
                <a:lnTo>
                  <a:pt x="10852912" y="48004"/>
                </a:lnTo>
                <a:lnTo>
                  <a:pt x="10852912" y="28192"/>
                </a:lnTo>
                <a:lnTo>
                  <a:pt x="0" y="26924"/>
                </a:lnTo>
                <a:close/>
              </a:path>
            </a:pathLst>
          </a:custGeom>
          <a:solidFill>
            <a:srgbClr val="1F40E6"/>
          </a:solidFill>
        </p:spPr>
        <p:txBody>
          <a:bodyPr wrap="square" lIns="0" tIns="0" rIns="0" bIns="0" rtlCol="0"/>
          <a:lstStyle/>
          <a:p>
            <a:endParaRPr/>
          </a:p>
        </p:txBody>
      </p:sp>
      <p:sp>
        <p:nvSpPr>
          <p:cNvPr id="7" name="object 7"/>
          <p:cNvSpPr txBox="1"/>
          <p:nvPr/>
        </p:nvSpPr>
        <p:spPr>
          <a:xfrm>
            <a:off x="588102" y="5826743"/>
            <a:ext cx="1003479"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楷体" panose="02010609060101010101" charset="-122"/>
                <a:cs typeface="楷体" panose="02010609060101010101" charset="-122"/>
              </a:rPr>
              <a:t>Go to Airport</a:t>
            </a:r>
            <a:endParaRPr sz="1200" dirty="0">
              <a:latin typeface="楷体" panose="02010609060101010101" charset="-122"/>
              <a:cs typeface="楷体" panose="02010609060101010101" charset="-122"/>
            </a:endParaRPr>
          </a:p>
        </p:txBody>
      </p:sp>
      <p:sp>
        <p:nvSpPr>
          <p:cNvPr id="8" name="object 8"/>
          <p:cNvSpPr/>
          <p:nvPr/>
        </p:nvSpPr>
        <p:spPr>
          <a:xfrm>
            <a:off x="723236" y="5201159"/>
            <a:ext cx="622300" cy="622300"/>
          </a:xfrm>
          <a:custGeom>
            <a:avLst/>
            <a:gdLst/>
            <a:ahLst/>
            <a:cxnLst/>
            <a:rect l="l" t="t" r="r" b="b"/>
            <a:pathLst>
              <a:path w="622300" h="622300">
                <a:moveTo>
                  <a:pt x="310896" y="0"/>
                </a:moveTo>
                <a:lnTo>
                  <a:pt x="264953" y="3370"/>
                </a:lnTo>
                <a:lnTo>
                  <a:pt x="221104" y="13162"/>
                </a:lnTo>
                <a:lnTo>
                  <a:pt x="179829" y="28895"/>
                </a:lnTo>
                <a:lnTo>
                  <a:pt x="141609" y="50087"/>
                </a:lnTo>
                <a:lnTo>
                  <a:pt x="106925" y="76257"/>
                </a:lnTo>
                <a:lnTo>
                  <a:pt x="76257" y="106925"/>
                </a:lnTo>
                <a:lnTo>
                  <a:pt x="50087" y="141609"/>
                </a:lnTo>
                <a:lnTo>
                  <a:pt x="28895" y="179829"/>
                </a:lnTo>
                <a:lnTo>
                  <a:pt x="13162" y="221104"/>
                </a:lnTo>
                <a:lnTo>
                  <a:pt x="3370" y="264953"/>
                </a:lnTo>
                <a:lnTo>
                  <a:pt x="0" y="310896"/>
                </a:lnTo>
                <a:lnTo>
                  <a:pt x="3370" y="356838"/>
                </a:lnTo>
                <a:lnTo>
                  <a:pt x="13162" y="400687"/>
                </a:lnTo>
                <a:lnTo>
                  <a:pt x="28895" y="441962"/>
                </a:lnTo>
                <a:lnTo>
                  <a:pt x="50087" y="480182"/>
                </a:lnTo>
                <a:lnTo>
                  <a:pt x="76257" y="514866"/>
                </a:lnTo>
                <a:lnTo>
                  <a:pt x="106925" y="545534"/>
                </a:lnTo>
                <a:lnTo>
                  <a:pt x="141609" y="571704"/>
                </a:lnTo>
                <a:lnTo>
                  <a:pt x="179829" y="592896"/>
                </a:lnTo>
                <a:lnTo>
                  <a:pt x="221104" y="608629"/>
                </a:lnTo>
                <a:lnTo>
                  <a:pt x="264953" y="618421"/>
                </a:lnTo>
                <a:lnTo>
                  <a:pt x="310896" y="621791"/>
                </a:lnTo>
                <a:lnTo>
                  <a:pt x="356838" y="618421"/>
                </a:lnTo>
                <a:lnTo>
                  <a:pt x="400687" y="608629"/>
                </a:lnTo>
                <a:lnTo>
                  <a:pt x="441962" y="592896"/>
                </a:lnTo>
                <a:lnTo>
                  <a:pt x="480182" y="571704"/>
                </a:lnTo>
                <a:lnTo>
                  <a:pt x="514866" y="545534"/>
                </a:lnTo>
                <a:lnTo>
                  <a:pt x="545534" y="514866"/>
                </a:lnTo>
                <a:lnTo>
                  <a:pt x="571704" y="480182"/>
                </a:lnTo>
                <a:lnTo>
                  <a:pt x="592896" y="441962"/>
                </a:lnTo>
                <a:lnTo>
                  <a:pt x="608629" y="400687"/>
                </a:lnTo>
                <a:lnTo>
                  <a:pt x="618421" y="356838"/>
                </a:lnTo>
                <a:lnTo>
                  <a:pt x="621791" y="310896"/>
                </a:lnTo>
                <a:lnTo>
                  <a:pt x="618421" y="264953"/>
                </a:lnTo>
                <a:lnTo>
                  <a:pt x="608629" y="221104"/>
                </a:lnTo>
                <a:lnTo>
                  <a:pt x="592896" y="179829"/>
                </a:lnTo>
                <a:lnTo>
                  <a:pt x="571704" y="141609"/>
                </a:lnTo>
                <a:lnTo>
                  <a:pt x="545534" y="106925"/>
                </a:lnTo>
                <a:lnTo>
                  <a:pt x="514866" y="76257"/>
                </a:lnTo>
                <a:lnTo>
                  <a:pt x="480182" y="50087"/>
                </a:lnTo>
                <a:lnTo>
                  <a:pt x="441962" y="28895"/>
                </a:lnTo>
                <a:lnTo>
                  <a:pt x="400687" y="13162"/>
                </a:lnTo>
                <a:lnTo>
                  <a:pt x="356838" y="3370"/>
                </a:lnTo>
                <a:lnTo>
                  <a:pt x="310896" y="0"/>
                </a:lnTo>
                <a:close/>
              </a:path>
            </a:pathLst>
          </a:custGeom>
          <a:solidFill>
            <a:srgbClr val="FFFFFF"/>
          </a:solidFill>
        </p:spPr>
        <p:txBody>
          <a:bodyPr wrap="square" lIns="0" tIns="0" rIns="0" bIns="0" rtlCol="0"/>
          <a:lstStyle/>
          <a:p>
            <a:endParaRPr/>
          </a:p>
        </p:txBody>
      </p:sp>
      <p:sp>
        <p:nvSpPr>
          <p:cNvPr id="9" name="object 9"/>
          <p:cNvSpPr/>
          <p:nvPr/>
        </p:nvSpPr>
        <p:spPr>
          <a:xfrm>
            <a:off x="723236" y="5201159"/>
            <a:ext cx="622300" cy="622300"/>
          </a:xfrm>
          <a:custGeom>
            <a:avLst/>
            <a:gdLst/>
            <a:ahLst/>
            <a:cxnLst/>
            <a:rect l="l" t="t" r="r" b="b"/>
            <a:pathLst>
              <a:path w="622300" h="622300">
                <a:moveTo>
                  <a:pt x="0" y="310896"/>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6" y="0"/>
                </a:lnTo>
                <a:lnTo>
                  <a:pt x="356838" y="3370"/>
                </a:lnTo>
                <a:lnTo>
                  <a:pt x="400687" y="13162"/>
                </a:lnTo>
                <a:lnTo>
                  <a:pt x="441962" y="28895"/>
                </a:lnTo>
                <a:lnTo>
                  <a:pt x="480182" y="50087"/>
                </a:lnTo>
                <a:lnTo>
                  <a:pt x="514866" y="76257"/>
                </a:lnTo>
                <a:lnTo>
                  <a:pt x="545534" y="106925"/>
                </a:lnTo>
                <a:lnTo>
                  <a:pt x="571704" y="141609"/>
                </a:lnTo>
                <a:lnTo>
                  <a:pt x="592896" y="179829"/>
                </a:lnTo>
                <a:lnTo>
                  <a:pt x="608629" y="221104"/>
                </a:lnTo>
                <a:lnTo>
                  <a:pt x="618421" y="264953"/>
                </a:lnTo>
                <a:lnTo>
                  <a:pt x="621791" y="310896"/>
                </a:lnTo>
                <a:lnTo>
                  <a:pt x="618421" y="356838"/>
                </a:lnTo>
                <a:lnTo>
                  <a:pt x="608629" y="400687"/>
                </a:lnTo>
                <a:lnTo>
                  <a:pt x="592896" y="441962"/>
                </a:lnTo>
                <a:lnTo>
                  <a:pt x="571704" y="480182"/>
                </a:lnTo>
                <a:lnTo>
                  <a:pt x="545534" y="514866"/>
                </a:lnTo>
                <a:lnTo>
                  <a:pt x="514866" y="545534"/>
                </a:lnTo>
                <a:lnTo>
                  <a:pt x="480182" y="571704"/>
                </a:lnTo>
                <a:lnTo>
                  <a:pt x="441962" y="592896"/>
                </a:lnTo>
                <a:lnTo>
                  <a:pt x="400687" y="608629"/>
                </a:lnTo>
                <a:lnTo>
                  <a:pt x="356838" y="618421"/>
                </a:lnTo>
                <a:lnTo>
                  <a:pt x="310896" y="621791"/>
                </a:lnTo>
                <a:lnTo>
                  <a:pt x="264953" y="618421"/>
                </a:lnTo>
                <a:lnTo>
                  <a:pt x="221104" y="608629"/>
                </a:lnTo>
                <a:lnTo>
                  <a:pt x="179829" y="592896"/>
                </a:lnTo>
                <a:lnTo>
                  <a:pt x="141609" y="571704"/>
                </a:lnTo>
                <a:lnTo>
                  <a:pt x="106925" y="545534"/>
                </a:lnTo>
                <a:lnTo>
                  <a:pt x="76257" y="514866"/>
                </a:lnTo>
                <a:lnTo>
                  <a:pt x="50087" y="480182"/>
                </a:lnTo>
                <a:lnTo>
                  <a:pt x="28895" y="441962"/>
                </a:lnTo>
                <a:lnTo>
                  <a:pt x="13162" y="400687"/>
                </a:lnTo>
                <a:lnTo>
                  <a:pt x="3370" y="356838"/>
                </a:lnTo>
                <a:lnTo>
                  <a:pt x="0" y="310896"/>
                </a:lnTo>
                <a:close/>
              </a:path>
            </a:pathLst>
          </a:custGeom>
          <a:ln w="19812">
            <a:solidFill>
              <a:srgbClr val="1F40E6"/>
            </a:solidFill>
          </a:ln>
        </p:spPr>
        <p:txBody>
          <a:bodyPr wrap="square" lIns="0" tIns="0" rIns="0" bIns="0" rtlCol="0"/>
          <a:lstStyle/>
          <a:p>
            <a:endParaRPr/>
          </a:p>
        </p:txBody>
      </p:sp>
      <p:sp>
        <p:nvSpPr>
          <p:cNvPr id="10" name="object 10"/>
          <p:cNvSpPr txBox="1"/>
          <p:nvPr/>
        </p:nvSpPr>
        <p:spPr>
          <a:xfrm>
            <a:off x="2408145" y="5828368"/>
            <a:ext cx="1319530"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楷体" panose="02010609060101010101" charset="-122"/>
                <a:cs typeface="楷体" panose="02010609060101010101" charset="-122"/>
              </a:rPr>
              <a:t>Before Departure</a:t>
            </a:r>
            <a:endParaRPr sz="1200" dirty="0">
              <a:latin typeface="楷体" panose="02010609060101010101" charset="-122"/>
              <a:cs typeface="楷体" panose="02010609060101010101" charset="-122"/>
            </a:endParaRPr>
          </a:p>
        </p:txBody>
      </p:sp>
      <p:sp>
        <p:nvSpPr>
          <p:cNvPr id="11" name="object 11"/>
          <p:cNvSpPr/>
          <p:nvPr/>
        </p:nvSpPr>
        <p:spPr>
          <a:xfrm>
            <a:off x="2690719" y="5201159"/>
            <a:ext cx="622300" cy="622300"/>
          </a:xfrm>
          <a:custGeom>
            <a:avLst/>
            <a:gdLst/>
            <a:ahLst/>
            <a:cxnLst/>
            <a:rect l="l" t="t" r="r" b="b"/>
            <a:pathLst>
              <a:path w="622300" h="622300">
                <a:moveTo>
                  <a:pt x="310895" y="0"/>
                </a:moveTo>
                <a:lnTo>
                  <a:pt x="264953" y="3370"/>
                </a:lnTo>
                <a:lnTo>
                  <a:pt x="221104" y="13162"/>
                </a:lnTo>
                <a:lnTo>
                  <a:pt x="179829" y="28895"/>
                </a:lnTo>
                <a:lnTo>
                  <a:pt x="141609" y="50087"/>
                </a:lnTo>
                <a:lnTo>
                  <a:pt x="106925" y="76257"/>
                </a:lnTo>
                <a:lnTo>
                  <a:pt x="76257" y="106925"/>
                </a:lnTo>
                <a:lnTo>
                  <a:pt x="50087" y="141609"/>
                </a:lnTo>
                <a:lnTo>
                  <a:pt x="28895" y="179829"/>
                </a:lnTo>
                <a:lnTo>
                  <a:pt x="13162" y="221104"/>
                </a:lnTo>
                <a:lnTo>
                  <a:pt x="3370" y="264953"/>
                </a:lnTo>
                <a:lnTo>
                  <a:pt x="0" y="310896"/>
                </a:lnTo>
                <a:lnTo>
                  <a:pt x="3370" y="356838"/>
                </a:lnTo>
                <a:lnTo>
                  <a:pt x="13162" y="400687"/>
                </a:lnTo>
                <a:lnTo>
                  <a:pt x="28895" y="441962"/>
                </a:lnTo>
                <a:lnTo>
                  <a:pt x="50087" y="480182"/>
                </a:lnTo>
                <a:lnTo>
                  <a:pt x="76257" y="514866"/>
                </a:lnTo>
                <a:lnTo>
                  <a:pt x="106925" y="545534"/>
                </a:lnTo>
                <a:lnTo>
                  <a:pt x="141609" y="571704"/>
                </a:lnTo>
                <a:lnTo>
                  <a:pt x="179829" y="592896"/>
                </a:lnTo>
                <a:lnTo>
                  <a:pt x="221104" y="608629"/>
                </a:lnTo>
                <a:lnTo>
                  <a:pt x="264953" y="618421"/>
                </a:lnTo>
                <a:lnTo>
                  <a:pt x="310895" y="621791"/>
                </a:lnTo>
                <a:lnTo>
                  <a:pt x="356838" y="618421"/>
                </a:lnTo>
                <a:lnTo>
                  <a:pt x="400687" y="608629"/>
                </a:lnTo>
                <a:lnTo>
                  <a:pt x="441962" y="592896"/>
                </a:lnTo>
                <a:lnTo>
                  <a:pt x="480182" y="571704"/>
                </a:lnTo>
                <a:lnTo>
                  <a:pt x="514866" y="545534"/>
                </a:lnTo>
                <a:lnTo>
                  <a:pt x="545534" y="514866"/>
                </a:lnTo>
                <a:lnTo>
                  <a:pt x="571704" y="480182"/>
                </a:lnTo>
                <a:lnTo>
                  <a:pt x="592896" y="441962"/>
                </a:lnTo>
                <a:lnTo>
                  <a:pt x="608629" y="400687"/>
                </a:lnTo>
                <a:lnTo>
                  <a:pt x="618421" y="356838"/>
                </a:lnTo>
                <a:lnTo>
                  <a:pt x="621792" y="310896"/>
                </a:lnTo>
                <a:lnTo>
                  <a:pt x="618421" y="264953"/>
                </a:lnTo>
                <a:lnTo>
                  <a:pt x="608629" y="221104"/>
                </a:lnTo>
                <a:lnTo>
                  <a:pt x="592896" y="179829"/>
                </a:lnTo>
                <a:lnTo>
                  <a:pt x="571704" y="141609"/>
                </a:lnTo>
                <a:lnTo>
                  <a:pt x="545534" y="106925"/>
                </a:lnTo>
                <a:lnTo>
                  <a:pt x="514866" y="76257"/>
                </a:lnTo>
                <a:lnTo>
                  <a:pt x="480182" y="50087"/>
                </a:lnTo>
                <a:lnTo>
                  <a:pt x="441962" y="28895"/>
                </a:lnTo>
                <a:lnTo>
                  <a:pt x="400687" y="13162"/>
                </a:lnTo>
                <a:lnTo>
                  <a:pt x="356838" y="3370"/>
                </a:lnTo>
                <a:lnTo>
                  <a:pt x="310895" y="0"/>
                </a:lnTo>
                <a:close/>
              </a:path>
            </a:pathLst>
          </a:custGeom>
          <a:solidFill>
            <a:srgbClr val="FFFFFF"/>
          </a:solidFill>
        </p:spPr>
        <p:txBody>
          <a:bodyPr wrap="square" lIns="0" tIns="0" rIns="0" bIns="0" rtlCol="0"/>
          <a:lstStyle/>
          <a:p>
            <a:endParaRPr/>
          </a:p>
        </p:txBody>
      </p:sp>
      <p:sp>
        <p:nvSpPr>
          <p:cNvPr id="12" name="object 12"/>
          <p:cNvSpPr/>
          <p:nvPr/>
        </p:nvSpPr>
        <p:spPr>
          <a:xfrm>
            <a:off x="2690719" y="5201159"/>
            <a:ext cx="622300" cy="622300"/>
          </a:xfrm>
          <a:custGeom>
            <a:avLst/>
            <a:gdLst/>
            <a:ahLst/>
            <a:cxnLst/>
            <a:rect l="l" t="t" r="r" b="b"/>
            <a:pathLst>
              <a:path w="622300" h="622300">
                <a:moveTo>
                  <a:pt x="0" y="310896"/>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5" y="0"/>
                </a:lnTo>
                <a:lnTo>
                  <a:pt x="356838" y="3370"/>
                </a:lnTo>
                <a:lnTo>
                  <a:pt x="400687" y="13162"/>
                </a:lnTo>
                <a:lnTo>
                  <a:pt x="441962" y="28895"/>
                </a:lnTo>
                <a:lnTo>
                  <a:pt x="480182" y="50087"/>
                </a:lnTo>
                <a:lnTo>
                  <a:pt x="514866" y="76257"/>
                </a:lnTo>
                <a:lnTo>
                  <a:pt x="545534" y="106925"/>
                </a:lnTo>
                <a:lnTo>
                  <a:pt x="571704" y="141609"/>
                </a:lnTo>
                <a:lnTo>
                  <a:pt x="592896" y="179829"/>
                </a:lnTo>
                <a:lnTo>
                  <a:pt x="608629" y="221104"/>
                </a:lnTo>
                <a:lnTo>
                  <a:pt x="618421" y="264953"/>
                </a:lnTo>
                <a:lnTo>
                  <a:pt x="621792" y="310896"/>
                </a:lnTo>
                <a:lnTo>
                  <a:pt x="618421" y="356838"/>
                </a:lnTo>
                <a:lnTo>
                  <a:pt x="608629" y="400687"/>
                </a:lnTo>
                <a:lnTo>
                  <a:pt x="592896" y="441962"/>
                </a:lnTo>
                <a:lnTo>
                  <a:pt x="571704" y="480182"/>
                </a:lnTo>
                <a:lnTo>
                  <a:pt x="545534" y="514866"/>
                </a:lnTo>
                <a:lnTo>
                  <a:pt x="514866" y="545534"/>
                </a:lnTo>
                <a:lnTo>
                  <a:pt x="480182" y="571704"/>
                </a:lnTo>
                <a:lnTo>
                  <a:pt x="441962" y="592896"/>
                </a:lnTo>
                <a:lnTo>
                  <a:pt x="400687" y="608629"/>
                </a:lnTo>
                <a:lnTo>
                  <a:pt x="356838" y="618421"/>
                </a:lnTo>
                <a:lnTo>
                  <a:pt x="310895" y="621791"/>
                </a:lnTo>
                <a:lnTo>
                  <a:pt x="264953" y="618421"/>
                </a:lnTo>
                <a:lnTo>
                  <a:pt x="221104" y="608629"/>
                </a:lnTo>
                <a:lnTo>
                  <a:pt x="179829" y="592896"/>
                </a:lnTo>
                <a:lnTo>
                  <a:pt x="141609" y="571704"/>
                </a:lnTo>
                <a:lnTo>
                  <a:pt x="106925" y="545534"/>
                </a:lnTo>
                <a:lnTo>
                  <a:pt x="76257" y="514866"/>
                </a:lnTo>
                <a:lnTo>
                  <a:pt x="50087" y="480182"/>
                </a:lnTo>
                <a:lnTo>
                  <a:pt x="28895" y="441962"/>
                </a:lnTo>
                <a:lnTo>
                  <a:pt x="13162" y="400687"/>
                </a:lnTo>
                <a:lnTo>
                  <a:pt x="3370" y="356838"/>
                </a:lnTo>
                <a:lnTo>
                  <a:pt x="0" y="310896"/>
                </a:lnTo>
                <a:close/>
              </a:path>
            </a:pathLst>
          </a:custGeom>
          <a:ln w="19812">
            <a:solidFill>
              <a:srgbClr val="1F40E6"/>
            </a:solidFill>
          </a:ln>
        </p:spPr>
        <p:txBody>
          <a:bodyPr wrap="square" lIns="0" tIns="0" rIns="0" bIns="0" rtlCol="0"/>
          <a:lstStyle/>
          <a:p>
            <a:endParaRPr/>
          </a:p>
        </p:txBody>
      </p:sp>
      <p:sp>
        <p:nvSpPr>
          <p:cNvPr id="13" name="object 13"/>
          <p:cNvSpPr txBox="1"/>
          <p:nvPr/>
        </p:nvSpPr>
        <p:spPr>
          <a:xfrm>
            <a:off x="4303989" y="5837175"/>
            <a:ext cx="1392302"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楷体" panose="02010609060101010101" charset="-122"/>
                <a:cs typeface="楷体" panose="02010609060101010101" charset="-122"/>
              </a:rPr>
              <a:t>During the Flight</a:t>
            </a:r>
            <a:endParaRPr sz="1200" dirty="0">
              <a:latin typeface="楷体" panose="02010609060101010101" charset="-122"/>
              <a:cs typeface="楷体" panose="02010609060101010101" charset="-122"/>
            </a:endParaRPr>
          </a:p>
        </p:txBody>
      </p:sp>
      <p:sp>
        <p:nvSpPr>
          <p:cNvPr id="14" name="object 14"/>
          <p:cNvSpPr/>
          <p:nvPr/>
        </p:nvSpPr>
        <p:spPr>
          <a:xfrm>
            <a:off x="4656680" y="5201159"/>
            <a:ext cx="623570" cy="622300"/>
          </a:xfrm>
          <a:custGeom>
            <a:avLst/>
            <a:gdLst/>
            <a:ahLst/>
            <a:cxnLst/>
            <a:rect l="l" t="t" r="r" b="b"/>
            <a:pathLst>
              <a:path w="623570" h="622300">
                <a:moveTo>
                  <a:pt x="311657" y="0"/>
                </a:moveTo>
                <a:lnTo>
                  <a:pt x="265612" y="3370"/>
                </a:lnTo>
                <a:lnTo>
                  <a:pt x="221661" y="13162"/>
                </a:lnTo>
                <a:lnTo>
                  <a:pt x="180287" y="28895"/>
                </a:lnTo>
                <a:lnTo>
                  <a:pt x="141974" y="50087"/>
                </a:lnTo>
                <a:lnTo>
                  <a:pt x="107203" y="76257"/>
                </a:lnTo>
                <a:lnTo>
                  <a:pt x="76457" y="106925"/>
                </a:lnTo>
                <a:lnTo>
                  <a:pt x="50219" y="141609"/>
                </a:lnTo>
                <a:lnTo>
                  <a:pt x="28972" y="179829"/>
                </a:lnTo>
                <a:lnTo>
                  <a:pt x="13198" y="221104"/>
                </a:lnTo>
                <a:lnTo>
                  <a:pt x="3380" y="264953"/>
                </a:lnTo>
                <a:lnTo>
                  <a:pt x="0" y="310896"/>
                </a:lnTo>
                <a:lnTo>
                  <a:pt x="3380" y="356838"/>
                </a:lnTo>
                <a:lnTo>
                  <a:pt x="13198" y="400687"/>
                </a:lnTo>
                <a:lnTo>
                  <a:pt x="28972" y="441962"/>
                </a:lnTo>
                <a:lnTo>
                  <a:pt x="50219" y="480182"/>
                </a:lnTo>
                <a:lnTo>
                  <a:pt x="76457" y="514866"/>
                </a:lnTo>
                <a:lnTo>
                  <a:pt x="107203" y="545534"/>
                </a:lnTo>
                <a:lnTo>
                  <a:pt x="141974" y="571704"/>
                </a:lnTo>
                <a:lnTo>
                  <a:pt x="180287" y="592896"/>
                </a:lnTo>
                <a:lnTo>
                  <a:pt x="221661" y="608629"/>
                </a:lnTo>
                <a:lnTo>
                  <a:pt x="265612" y="618421"/>
                </a:lnTo>
                <a:lnTo>
                  <a:pt x="311657" y="621791"/>
                </a:lnTo>
                <a:lnTo>
                  <a:pt x="357703" y="618421"/>
                </a:lnTo>
                <a:lnTo>
                  <a:pt x="401654" y="608629"/>
                </a:lnTo>
                <a:lnTo>
                  <a:pt x="443028" y="592896"/>
                </a:lnTo>
                <a:lnTo>
                  <a:pt x="481341" y="571704"/>
                </a:lnTo>
                <a:lnTo>
                  <a:pt x="516112" y="545534"/>
                </a:lnTo>
                <a:lnTo>
                  <a:pt x="546858" y="514866"/>
                </a:lnTo>
                <a:lnTo>
                  <a:pt x="573096" y="480182"/>
                </a:lnTo>
                <a:lnTo>
                  <a:pt x="594343" y="441962"/>
                </a:lnTo>
                <a:lnTo>
                  <a:pt x="610117" y="400687"/>
                </a:lnTo>
                <a:lnTo>
                  <a:pt x="619935" y="356838"/>
                </a:lnTo>
                <a:lnTo>
                  <a:pt x="623315" y="310896"/>
                </a:lnTo>
                <a:lnTo>
                  <a:pt x="619935" y="264953"/>
                </a:lnTo>
                <a:lnTo>
                  <a:pt x="610117" y="221104"/>
                </a:lnTo>
                <a:lnTo>
                  <a:pt x="594343" y="179829"/>
                </a:lnTo>
                <a:lnTo>
                  <a:pt x="573096" y="141609"/>
                </a:lnTo>
                <a:lnTo>
                  <a:pt x="546858" y="106925"/>
                </a:lnTo>
                <a:lnTo>
                  <a:pt x="516112" y="76257"/>
                </a:lnTo>
                <a:lnTo>
                  <a:pt x="481341" y="50087"/>
                </a:lnTo>
                <a:lnTo>
                  <a:pt x="443028" y="28895"/>
                </a:lnTo>
                <a:lnTo>
                  <a:pt x="401654" y="13162"/>
                </a:lnTo>
                <a:lnTo>
                  <a:pt x="357703" y="3370"/>
                </a:lnTo>
                <a:lnTo>
                  <a:pt x="311657" y="0"/>
                </a:lnTo>
                <a:close/>
              </a:path>
            </a:pathLst>
          </a:custGeom>
          <a:solidFill>
            <a:srgbClr val="FFFFFF"/>
          </a:solidFill>
        </p:spPr>
        <p:txBody>
          <a:bodyPr wrap="square" lIns="0" tIns="0" rIns="0" bIns="0" rtlCol="0"/>
          <a:lstStyle/>
          <a:p>
            <a:endParaRPr/>
          </a:p>
        </p:txBody>
      </p:sp>
      <p:sp>
        <p:nvSpPr>
          <p:cNvPr id="15" name="object 15"/>
          <p:cNvSpPr/>
          <p:nvPr/>
        </p:nvSpPr>
        <p:spPr>
          <a:xfrm>
            <a:off x="4656680" y="5201159"/>
            <a:ext cx="623570" cy="622300"/>
          </a:xfrm>
          <a:custGeom>
            <a:avLst/>
            <a:gdLst/>
            <a:ahLst/>
            <a:cxnLst/>
            <a:rect l="l" t="t" r="r" b="b"/>
            <a:pathLst>
              <a:path w="623570" h="622300">
                <a:moveTo>
                  <a:pt x="0" y="310896"/>
                </a:moveTo>
                <a:lnTo>
                  <a:pt x="3380" y="264953"/>
                </a:lnTo>
                <a:lnTo>
                  <a:pt x="13198" y="221104"/>
                </a:lnTo>
                <a:lnTo>
                  <a:pt x="28972" y="179829"/>
                </a:lnTo>
                <a:lnTo>
                  <a:pt x="50219" y="141609"/>
                </a:lnTo>
                <a:lnTo>
                  <a:pt x="76457" y="106925"/>
                </a:lnTo>
                <a:lnTo>
                  <a:pt x="107203" y="76257"/>
                </a:lnTo>
                <a:lnTo>
                  <a:pt x="141974" y="50087"/>
                </a:lnTo>
                <a:lnTo>
                  <a:pt x="180287" y="28895"/>
                </a:lnTo>
                <a:lnTo>
                  <a:pt x="221661" y="13162"/>
                </a:lnTo>
                <a:lnTo>
                  <a:pt x="265612" y="3370"/>
                </a:lnTo>
                <a:lnTo>
                  <a:pt x="311657" y="0"/>
                </a:lnTo>
                <a:lnTo>
                  <a:pt x="357703" y="3370"/>
                </a:lnTo>
                <a:lnTo>
                  <a:pt x="401654" y="13162"/>
                </a:lnTo>
                <a:lnTo>
                  <a:pt x="443028" y="28895"/>
                </a:lnTo>
                <a:lnTo>
                  <a:pt x="481341" y="50087"/>
                </a:lnTo>
                <a:lnTo>
                  <a:pt x="516112" y="76257"/>
                </a:lnTo>
                <a:lnTo>
                  <a:pt x="546858" y="106925"/>
                </a:lnTo>
                <a:lnTo>
                  <a:pt x="573096" y="141609"/>
                </a:lnTo>
                <a:lnTo>
                  <a:pt x="594343" y="179829"/>
                </a:lnTo>
                <a:lnTo>
                  <a:pt x="610117" y="221104"/>
                </a:lnTo>
                <a:lnTo>
                  <a:pt x="619935" y="264953"/>
                </a:lnTo>
                <a:lnTo>
                  <a:pt x="623315" y="310896"/>
                </a:lnTo>
                <a:lnTo>
                  <a:pt x="619935" y="356838"/>
                </a:lnTo>
                <a:lnTo>
                  <a:pt x="610117" y="400687"/>
                </a:lnTo>
                <a:lnTo>
                  <a:pt x="594343" y="441962"/>
                </a:lnTo>
                <a:lnTo>
                  <a:pt x="573096" y="480182"/>
                </a:lnTo>
                <a:lnTo>
                  <a:pt x="546858" y="514866"/>
                </a:lnTo>
                <a:lnTo>
                  <a:pt x="516112" y="545534"/>
                </a:lnTo>
                <a:lnTo>
                  <a:pt x="481341" y="571704"/>
                </a:lnTo>
                <a:lnTo>
                  <a:pt x="443028" y="592896"/>
                </a:lnTo>
                <a:lnTo>
                  <a:pt x="401654" y="608629"/>
                </a:lnTo>
                <a:lnTo>
                  <a:pt x="357703" y="618421"/>
                </a:lnTo>
                <a:lnTo>
                  <a:pt x="311657" y="621791"/>
                </a:lnTo>
                <a:lnTo>
                  <a:pt x="265612" y="618421"/>
                </a:lnTo>
                <a:lnTo>
                  <a:pt x="221661" y="608629"/>
                </a:lnTo>
                <a:lnTo>
                  <a:pt x="180287" y="592896"/>
                </a:lnTo>
                <a:lnTo>
                  <a:pt x="141974" y="571704"/>
                </a:lnTo>
                <a:lnTo>
                  <a:pt x="107203" y="545534"/>
                </a:lnTo>
                <a:lnTo>
                  <a:pt x="76457" y="514866"/>
                </a:lnTo>
                <a:lnTo>
                  <a:pt x="50219" y="480182"/>
                </a:lnTo>
                <a:lnTo>
                  <a:pt x="28972" y="441962"/>
                </a:lnTo>
                <a:lnTo>
                  <a:pt x="13198" y="400687"/>
                </a:lnTo>
                <a:lnTo>
                  <a:pt x="3380" y="356838"/>
                </a:lnTo>
                <a:lnTo>
                  <a:pt x="0" y="310896"/>
                </a:lnTo>
                <a:close/>
              </a:path>
            </a:pathLst>
          </a:custGeom>
          <a:ln w="19812">
            <a:solidFill>
              <a:srgbClr val="1F40E6"/>
            </a:solidFill>
          </a:ln>
        </p:spPr>
        <p:txBody>
          <a:bodyPr wrap="square" lIns="0" tIns="0" rIns="0" bIns="0" rtlCol="0"/>
          <a:lstStyle/>
          <a:p>
            <a:endParaRPr/>
          </a:p>
        </p:txBody>
      </p:sp>
      <p:sp>
        <p:nvSpPr>
          <p:cNvPr id="16" name="object 16"/>
          <p:cNvSpPr txBox="1"/>
          <p:nvPr/>
        </p:nvSpPr>
        <p:spPr>
          <a:xfrm>
            <a:off x="6686774" y="5836535"/>
            <a:ext cx="739140"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楷体" panose="02010609060101010101" charset="-122"/>
                <a:cs typeface="楷体" panose="02010609060101010101" charset="-122"/>
              </a:rPr>
              <a:t>Transfer</a:t>
            </a:r>
            <a:endParaRPr sz="1200" dirty="0">
              <a:latin typeface="楷体" panose="02010609060101010101" charset="-122"/>
              <a:cs typeface="楷体" panose="02010609060101010101" charset="-122"/>
            </a:endParaRPr>
          </a:p>
        </p:txBody>
      </p:sp>
      <p:sp>
        <p:nvSpPr>
          <p:cNvPr id="17" name="object 17"/>
          <p:cNvSpPr/>
          <p:nvPr/>
        </p:nvSpPr>
        <p:spPr>
          <a:xfrm>
            <a:off x="6674455" y="5201159"/>
            <a:ext cx="623570" cy="622300"/>
          </a:xfrm>
          <a:custGeom>
            <a:avLst/>
            <a:gdLst/>
            <a:ahLst/>
            <a:cxnLst/>
            <a:rect l="l" t="t" r="r" b="b"/>
            <a:pathLst>
              <a:path w="623570" h="622300">
                <a:moveTo>
                  <a:pt x="311658" y="0"/>
                </a:moveTo>
                <a:lnTo>
                  <a:pt x="265612" y="3370"/>
                </a:lnTo>
                <a:lnTo>
                  <a:pt x="221661" y="13162"/>
                </a:lnTo>
                <a:lnTo>
                  <a:pt x="180287" y="28895"/>
                </a:lnTo>
                <a:lnTo>
                  <a:pt x="141974" y="50087"/>
                </a:lnTo>
                <a:lnTo>
                  <a:pt x="107203" y="76257"/>
                </a:lnTo>
                <a:lnTo>
                  <a:pt x="76457" y="106925"/>
                </a:lnTo>
                <a:lnTo>
                  <a:pt x="50219" y="141609"/>
                </a:lnTo>
                <a:lnTo>
                  <a:pt x="28972" y="179829"/>
                </a:lnTo>
                <a:lnTo>
                  <a:pt x="13198" y="221104"/>
                </a:lnTo>
                <a:lnTo>
                  <a:pt x="3380" y="264953"/>
                </a:lnTo>
                <a:lnTo>
                  <a:pt x="0" y="310896"/>
                </a:lnTo>
                <a:lnTo>
                  <a:pt x="3380" y="356838"/>
                </a:lnTo>
                <a:lnTo>
                  <a:pt x="13198" y="400687"/>
                </a:lnTo>
                <a:lnTo>
                  <a:pt x="28972" y="441962"/>
                </a:lnTo>
                <a:lnTo>
                  <a:pt x="50219" y="480182"/>
                </a:lnTo>
                <a:lnTo>
                  <a:pt x="76457" y="514866"/>
                </a:lnTo>
                <a:lnTo>
                  <a:pt x="107203" y="545534"/>
                </a:lnTo>
                <a:lnTo>
                  <a:pt x="141974" y="571704"/>
                </a:lnTo>
                <a:lnTo>
                  <a:pt x="180287" y="592896"/>
                </a:lnTo>
                <a:lnTo>
                  <a:pt x="221661" y="608629"/>
                </a:lnTo>
                <a:lnTo>
                  <a:pt x="265612" y="618421"/>
                </a:lnTo>
                <a:lnTo>
                  <a:pt x="311658" y="621791"/>
                </a:lnTo>
                <a:lnTo>
                  <a:pt x="357703" y="618421"/>
                </a:lnTo>
                <a:lnTo>
                  <a:pt x="401654" y="608629"/>
                </a:lnTo>
                <a:lnTo>
                  <a:pt x="443028" y="592896"/>
                </a:lnTo>
                <a:lnTo>
                  <a:pt x="481341" y="571704"/>
                </a:lnTo>
                <a:lnTo>
                  <a:pt x="516112" y="545534"/>
                </a:lnTo>
                <a:lnTo>
                  <a:pt x="546858" y="514866"/>
                </a:lnTo>
                <a:lnTo>
                  <a:pt x="573096" y="480182"/>
                </a:lnTo>
                <a:lnTo>
                  <a:pt x="594343" y="441962"/>
                </a:lnTo>
                <a:lnTo>
                  <a:pt x="610117" y="400687"/>
                </a:lnTo>
                <a:lnTo>
                  <a:pt x="619935" y="356838"/>
                </a:lnTo>
                <a:lnTo>
                  <a:pt x="623316" y="310896"/>
                </a:lnTo>
                <a:lnTo>
                  <a:pt x="619935" y="264953"/>
                </a:lnTo>
                <a:lnTo>
                  <a:pt x="610117" y="221104"/>
                </a:lnTo>
                <a:lnTo>
                  <a:pt x="594343" y="179829"/>
                </a:lnTo>
                <a:lnTo>
                  <a:pt x="573096" y="141609"/>
                </a:lnTo>
                <a:lnTo>
                  <a:pt x="546858" y="106925"/>
                </a:lnTo>
                <a:lnTo>
                  <a:pt x="516112" y="76257"/>
                </a:lnTo>
                <a:lnTo>
                  <a:pt x="481341" y="50087"/>
                </a:lnTo>
                <a:lnTo>
                  <a:pt x="443028" y="28895"/>
                </a:lnTo>
                <a:lnTo>
                  <a:pt x="401654" y="13162"/>
                </a:lnTo>
                <a:lnTo>
                  <a:pt x="357703" y="3370"/>
                </a:lnTo>
                <a:lnTo>
                  <a:pt x="311658" y="0"/>
                </a:lnTo>
                <a:close/>
              </a:path>
            </a:pathLst>
          </a:custGeom>
          <a:solidFill>
            <a:srgbClr val="FFFFFF"/>
          </a:solidFill>
        </p:spPr>
        <p:txBody>
          <a:bodyPr wrap="square" lIns="0" tIns="0" rIns="0" bIns="0" rtlCol="0"/>
          <a:lstStyle/>
          <a:p>
            <a:endParaRPr/>
          </a:p>
        </p:txBody>
      </p:sp>
      <p:sp>
        <p:nvSpPr>
          <p:cNvPr id="18" name="object 18"/>
          <p:cNvSpPr/>
          <p:nvPr/>
        </p:nvSpPr>
        <p:spPr>
          <a:xfrm>
            <a:off x="6674455" y="5201159"/>
            <a:ext cx="623570" cy="622300"/>
          </a:xfrm>
          <a:custGeom>
            <a:avLst/>
            <a:gdLst/>
            <a:ahLst/>
            <a:cxnLst/>
            <a:rect l="l" t="t" r="r" b="b"/>
            <a:pathLst>
              <a:path w="623570" h="622300">
                <a:moveTo>
                  <a:pt x="0" y="310896"/>
                </a:moveTo>
                <a:lnTo>
                  <a:pt x="3380" y="264953"/>
                </a:lnTo>
                <a:lnTo>
                  <a:pt x="13198" y="221104"/>
                </a:lnTo>
                <a:lnTo>
                  <a:pt x="28972" y="179829"/>
                </a:lnTo>
                <a:lnTo>
                  <a:pt x="50219" y="141609"/>
                </a:lnTo>
                <a:lnTo>
                  <a:pt x="76457" y="106925"/>
                </a:lnTo>
                <a:lnTo>
                  <a:pt x="107203" y="76257"/>
                </a:lnTo>
                <a:lnTo>
                  <a:pt x="141974" y="50087"/>
                </a:lnTo>
                <a:lnTo>
                  <a:pt x="180287" y="28895"/>
                </a:lnTo>
                <a:lnTo>
                  <a:pt x="221661" y="13162"/>
                </a:lnTo>
                <a:lnTo>
                  <a:pt x="265612" y="3370"/>
                </a:lnTo>
                <a:lnTo>
                  <a:pt x="311658" y="0"/>
                </a:lnTo>
                <a:lnTo>
                  <a:pt x="357703" y="3370"/>
                </a:lnTo>
                <a:lnTo>
                  <a:pt x="401654" y="13162"/>
                </a:lnTo>
                <a:lnTo>
                  <a:pt x="443028" y="28895"/>
                </a:lnTo>
                <a:lnTo>
                  <a:pt x="481341" y="50087"/>
                </a:lnTo>
                <a:lnTo>
                  <a:pt x="516112" y="76257"/>
                </a:lnTo>
                <a:lnTo>
                  <a:pt x="546858" y="106925"/>
                </a:lnTo>
                <a:lnTo>
                  <a:pt x="573096" y="141609"/>
                </a:lnTo>
                <a:lnTo>
                  <a:pt x="594343" y="179829"/>
                </a:lnTo>
                <a:lnTo>
                  <a:pt x="610117" y="221104"/>
                </a:lnTo>
                <a:lnTo>
                  <a:pt x="619935" y="264953"/>
                </a:lnTo>
                <a:lnTo>
                  <a:pt x="623316" y="310896"/>
                </a:lnTo>
                <a:lnTo>
                  <a:pt x="619935" y="356838"/>
                </a:lnTo>
                <a:lnTo>
                  <a:pt x="610117" y="400687"/>
                </a:lnTo>
                <a:lnTo>
                  <a:pt x="594343" y="441962"/>
                </a:lnTo>
                <a:lnTo>
                  <a:pt x="573096" y="480182"/>
                </a:lnTo>
                <a:lnTo>
                  <a:pt x="546858" y="514866"/>
                </a:lnTo>
                <a:lnTo>
                  <a:pt x="516112" y="545534"/>
                </a:lnTo>
                <a:lnTo>
                  <a:pt x="481341" y="571704"/>
                </a:lnTo>
                <a:lnTo>
                  <a:pt x="443028" y="592896"/>
                </a:lnTo>
                <a:lnTo>
                  <a:pt x="401654" y="608629"/>
                </a:lnTo>
                <a:lnTo>
                  <a:pt x="357703" y="618421"/>
                </a:lnTo>
                <a:lnTo>
                  <a:pt x="311658" y="621791"/>
                </a:lnTo>
                <a:lnTo>
                  <a:pt x="265612" y="618421"/>
                </a:lnTo>
                <a:lnTo>
                  <a:pt x="221661" y="608629"/>
                </a:lnTo>
                <a:lnTo>
                  <a:pt x="180287" y="592896"/>
                </a:lnTo>
                <a:lnTo>
                  <a:pt x="141974" y="571704"/>
                </a:lnTo>
                <a:lnTo>
                  <a:pt x="107203" y="545534"/>
                </a:lnTo>
                <a:lnTo>
                  <a:pt x="76457" y="514866"/>
                </a:lnTo>
                <a:lnTo>
                  <a:pt x="50219" y="480182"/>
                </a:lnTo>
                <a:lnTo>
                  <a:pt x="28972" y="441962"/>
                </a:lnTo>
                <a:lnTo>
                  <a:pt x="13198" y="400687"/>
                </a:lnTo>
                <a:lnTo>
                  <a:pt x="3380" y="356838"/>
                </a:lnTo>
                <a:lnTo>
                  <a:pt x="0" y="310896"/>
                </a:lnTo>
                <a:close/>
              </a:path>
            </a:pathLst>
          </a:custGeom>
          <a:ln w="19812">
            <a:solidFill>
              <a:srgbClr val="1F40E6"/>
            </a:solidFill>
          </a:ln>
        </p:spPr>
        <p:txBody>
          <a:bodyPr wrap="square" lIns="0" tIns="0" rIns="0" bIns="0" rtlCol="0"/>
          <a:lstStyle/>
          <a:p>
            <a:endParaRPr/>
          </a:p>
        </p:txBody>
      </p:sp>
      <p:sp>
        <p:nvSpPr>
          <p:cNvPr id="19" name="object 19"/>
          <p:cNvSpPr txBox="1"/>
          <p:nvPr/>
        </p:nvSpPr>
        <p:spPr>
          <a:xfrm>
            <a:off x="8720653" y="5828368"/>
            <a:ext cx="593878"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楷体" panose="02010609060101010101" charset="-122"/>
                <a:cs typeface="楷体" panose="02010609060101010101" charset="-122"/>
              </a:rPr>
              <a:t>Landing</a:t>
            </a:r>
            <a:endParaRPr sz="1200" dirty="0">
              <a:latin typeface="楷体" panose="02010609060101010101" charset="-122"/>
              <a:cs typeface="楷体" panose="02010609060101010101" charset="-122"/>
            </a:endParaRPr>
          </a:p>
        </p:txBody>
      </p:sp>
      <p:sp>
        <p:nvSpPr>
          <p:cNvPr id="20" name="object 20"/>
          <p:cNvSpPr/>
          <p:nvPr/>
        </p:nvSpPr>
        <p:spPr>
          <a:xfrm>
            <a:off x="8692231" y="5201159"/>
            <a:ext cx="622300" cy="622300"/>
          </a:xfrm>
          <a:custGeom>
            <a:avLst/>
            <a:gdLst/>
            <a:ahLst/>
            <a:cxnLst/>
            <a:rect l="l" t="t" r="r" b="b"/>
            <a:pathLst>
              <a:path w="622300" h="622300">
                <a:moveTo>
                  <a:pt x="310896" y="0"/>
                </a:moveTo>
                <a:lnTo>
                  <a:pt x="264953" y="3370"/>
                </a:lnTo>
                <a:lnTo>
                  <a:pt x="221104" y="13162"/>
                </a:lnTo>
                <a:lnTo>
                  <a:pt x="179829" y="28895"/>
                </a:lnTo>
                <a:lnTo>
                  <a:pt x="141609" y="50087"/>
                </a:lnTo>
                <a:lnTo>
                  <a:pt x="106925" y="76257"/>
                </a:lnTo>
                <a:lnTo>
                  <a:pt x="76257" y="106925"/>
                </a:lnTo>
                <a:lnTo>
                  <a:pt x="50087" y="141609"/>
                </a:lnTo>
                <a:lnTo>
                  <a:pt x="28895" y="179829"/>
                </a:lnTo>
                <a:lnTo>
                  <a:pt x="13162" y="221104"/>
                </a:lnTo>
                <a:lnTo>
                  <a:pt x="3370" y="264953"/>
                </a:lnTo>
                <a:lnTo>
                  <a:pt x="0" y="310896"/>
                </a:lnTo>
                <a:lnTo>
                  <a:pt x="3370" y="356838"/>
                </a:lnTo>
                <a:lnTo>
                  <a:pt x="13162" y="400687"/>
                </a:lnTo>
                <a:lnTo>
                  <a:pt x="28895" y="441962"/>
                </a:lnTo>
                <a:lnTo>
                  <a:pt x="50087" y="480182"/>
                </a:lnTo>
                <a:lnTo>
                  <a:pt x="76257" y="514866"/>
                </a:lnTo>
                <a:lnTo>
                  <a:pt x="106925" y="545534"/>
                </a:lnTo>
                <a:lnTo>
                  <a:pt x="141609" y="571704"/>
                </a:lnTo>
                <a:lnTo>
                  <a:pt x="179829" y="592896"/>
                </a:lnTo>
                <a:lnTo>
                  <a:pt x="221104" y="608629"/>
                </a:lnTo>
                <a:lnTo>
                  <a:pt x="264953" y="618421"/>
                </a:lnTo>
                <a:lnTo>
                  <a:pt x="310896" y="621791"/>
                </a:lnTo>
                <a:lnTo>
                  <a:pt x="356838" y="618421"/>
                </a:lnTo>
                <a:lnTo>
                  <a:pt x="400687" y="608629"/>
                </a:lnTo>
                <a:lnTo>
                  <a:pt x="441962" y="592896"/>
                </a:lnTo>
                <a:lnTo>
                  <a:pt x="480182" y="571704"/>
                </a:lnTo>
                <a:lnTo>
                  <a:pt x="514866" y="545534"/>
                </a:lnTo>
                <a:lnTo>
                  <a:pt x="545534" y="514866"/>
                </a:lnTo>
                <a:lnTo>
                  <a:pt x="571704" y="480182"/>
                </a:lnTo>
                <a:lnTo>
                  <a:pt x="592896" y="441962"/>
                </a:lnTo>
                <a:lnTo>
                  <a:pt x="608629" y="400687"/>
                </a:lnTo>
                <a:lnTo>
                  <a:pt x="618421" y="356838"/>
                </a:lnTo>
                <a:lnTo>
                  <a:pt x="621792" y="310896"/>
                </a:lnTo>
                <a:lnTo>
                  <a:pt x="618421" y="264953"/>
                </a:lnTo>
                <a:lnTo>
                  <a:pt x="608629" y="221104"/>
                </a:lnTo>
                <a:lnTo>
                  <a:pt x="592896" y="179829"/>
                </a:lnTo>
                <a:lnTo>
                  <a:pt x="571704" y="141609"/>
                </a:lnTo>
                <a:lnTo>
                  <a:pt x="545534" y="106925"/>
                </a:lnTo>
                <a:lnTo>
                  <a:pt x="514866" y="76257"/>
                </a:lnTo>
                <a:lnTo>
                  <a:pt x="480182" y="50087"/>
                </a:lnTo>
                <a:lnTo>
                  <a:pt x="441962" y="28895"/>
                </a:lnTo>
                <a:lnTo>
                  <a:pt x="400687" y="13162"/>
                </a:lnTo>
                <a:lnTo>
                  <a:pt x="356838" y="3370"/>
                </a:lnTo>
                <a:lnTo>
                  <a:pt x="310896" y="0"/>
                </a:lnTo>
                <a:close/>
              </a:path>
            </a:pathLst>
          </a:custGeom>
          <a:solidFill>
            <a:srgbClr val="FFFFFF"/>
          </a:solidFill>
        </p:spPr>
        <p:txBody>
          <a:bodyPr wrap="square" lIns="0" tIns="0" rIns="0" bIns="0" rtlCol="0"/>
          <a:lstStyle/>
          <a:p>
            <a:endParaRPr/>
          </a:p>
        </p:txBody>
      </p:sp>
      <p:sp>
        <p:nvSpPr>
          <p:cNvPr id="21" name="object 21"/>
          <p:cNvSpPr/>
          <p:nvPr/>
        </p:nvSpPr>
        <p:spPr>
          <a:xfrm>
            <a:off x="8692231" y="5201159"/>
            <a:ext cx="622300" cy="622300"/>
          </a:xfrm>
          <a:custGeom>
            <a:avLst/>
            <a:gdLst/>
            <a:ahLst/>
            <a:cxnLst/>
            <a:rect l="l" t="t" r="r" b="b"/>
            <a:pathLst>
              <a:path w="622300" h="622300">
                <a:moveTo>
                  <a:pt x="0" y="310896"/>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6" y="0"/>
                </a:lnTo>
                <a:lnTo>
                  <a:pt x="356838" y="3370"/>
                </a:lnTo>
                <a:lnTo>
                  <a:pt x="400687" y="13162"/>
                </a:lnTo>
                <a:lnTo>
                  <a:pt x="441962" y="28895"/>
                </a:lnTo>
                <a:lnTo>
                  <a:pt x="480182" y="50087"/>
                </a:lnTo>
                <a:lnTo>
                  <a:pt x="514866" y="76257"/>
                </a:lnTo>
                <a:lnTo>
                  <a:pt x="545534" y="106925"/>
                </a:lnTo>
                <a:lnTo>
                  <a:pt x="571704" y="141609"/>
                </a:lnTo>
                <a:lnTo>
                  <a:pt x="592896" y="179829"/>
                </a:lnTo>
                <a:lnTo>
                  <a:pt x="608629" y="221104"/>
                </a:lnTo>
                <a:lnTo>
                  <a:pt x="618421" y="264953"/>
                </a:lnTo>
                <a:lnTo>
                  <a:pt x="621792" y="310896"/>
                </a:lnTo>
                <a:lnTo>
                  <a:pt x="618421" y="356838"/>
                </a:lnTo>
                <a:lnTo>
                  <a:pt x="608629" y="400687"/>
                </a:lnTo>
                <a:lnTo>
                  <a:pt x="592896" y="441962"/>
                </a:lnTo>
                <a:lnTo>
                  <a:pt x="571704" y="480182"/>
                </a:lnTo>
                <a:lnTo>
                  <a:pt x="545534" y="514866"/>
                </a:lnTo>
                <a:lnTo>
                  <a:pt x="514866" y="545534"/>
                </a:lnTo>
                <a:lnTo>
                  <a:pt x="480182" y="571704"/>
                </a:lnTo>
                <a:lnTo>
                  <a:pt x="441962" y="592896"/>
                </a:lnTo>
                <a:lnTo>
                  <a:pt x="400687" y="608629"/>
                </a:lnTo>
                <a:lnTo>
                  <a:pt x="356838" y="618421"/>
                </a:lnTo>
                <a:lnTo>
                  <a:pt x="310896" y="621791"/>
                </a:lnTo>
                <a:lnTo>
                  <a:pt x="264953" y="618421"/>
                </a:lnTo>
                <a:lnTo>
                  <a:pt x="221104" y="608629"/>
                </a:lnTo>
                <a:lnTo>
                  <a:pt x="179829" y="592896"/>
                </a:lnTo>
                <a:lnTo>
                  <a:pt x="141609" y="571704"/>
                </a:lnTo>
                <a:lnTo>
                  <a:pt x="106925" y="545534"/>
                </a:lnTo>
                <a:lnTo>
                  <a:pt x="76257" y="514866"/>
                </a:lnTo>
                <a:lnTo>
                  <a:pt x="50087" y="480182"/>
                </a:lnTo>
                <a:lnTo>
                  <a:pt x="28895" y="441962"/>
                </a:lnTo>
                <a:lnTo>
                  <a:pt x="13162" y="400687"/>
                </a:lnTo>
                <a:lnTo>
                  <a:pt x="3370" y="356838"/>
                </a:lnTo>
                <a:lnTo>
                  <a:pt x="0" y="310896"/>
                </a:lnTo>
                <a:close/>
              </a:path>
            </a:pathLst>
          </a:custGeom>
          <a:ln w="19812">
            <a:solidFill>
              <a:srgbClr val="1F40E6"/>
            </a:solidFill>
          </a:ln>
        </p:spPr>
        <p:txBody>
          <a:bodyPr wrap="square" lIns="0" tIns="0" rIns="0" bIns="0" rtlCol="0"/>
          <a:lstStyle/>
          <a:p>
            <a:endParaRPr/>
          </a:p>
        </p:txBody>
      </p:sp>
      <p:sp>
        <p:nvSpPr>
          <p:cNvPr id="22" name="object 22"/>
          <p:cNvSpPr txBox="1"/>
          <p:nvPr/>
        </p:nvSpPr>
        <p:spPr>
          <a:xfrm>
            <a:off x="10431634" y="5838566"/>
            <a:ext cx="1168144" cy="197490"/>
          </a:xfrm>
          <a:prstGeom prst="rect">
            <a:avLst/>
          </a:prstGeom>
        </p:spPr>
        <p:txBody>
          <a:bodyPr vert="horz" wrap="square" lIns="0" tIns="12700" rIns="0" bIns="0" rtlCol="0">
            <a:spAutoFit/>
          </a:bodyPr>
          <a:lstStyle/>
          <a:p>
            <a:pPr marL="12700">
              <a:lnSpc>
                <a:spcPct val="100000"/>
              </a:lnSpc>
              <a:spcBef>
                <a:spcPts val="100"/>
              </a:spcBef>
            </a:pPr>
            <a:r>
              <a:rPr lang="en-US" sz="1200" dirty="0">
                <a:latin typeface="楷体" panose="02010609060101010101" charset="-122"/>
                <a:cs typeface="楷体" panose="02010609060101010101" charset="-122"/>
              </a:rPr>
              <a:t>Leaving Airport</a:t>
            </a:r>
            <a:endParaRPr sz="1200" dirty="0">
              <a:latin typeface="楷体" panose="02010609060101010101" charset="-122"/>
              <a:cs typeface="楷体" panose="02010609060101010101" charset="-122"/>
            </a:endParaRPr>
          </a:p>
        </p:txBody>
      </p:sp>
      <p:sp>
        <p:nvSpPr>
          <p:cNvPr id="23" name="object 23"/>
          <p:cNvSpPr/>
          <p:nvPr/>
        </p:nvSpPr>
        <p:spPr>
          <a:xfrm>
            <a:off x="10659715" y="5201159"/>
            <a:ext cx="622300" cy="622300"/>
          </a:xfrm>
          <a:custGeom>
            <a:avLst/>
            <a:gdLst/>
            <a:ahLst/>
            <a:cxnLst/>
            <a:rect l="l" t="t" r="r" b="b"/>
            <a:pathLst>
              <a:path w="622300" h="622300">
                <a:moveTo>
                  <a:pt x="310896" y="0"/>
                </a:moveTo>
                <a:lnTo>
                  <a:pt x="264953" y="3370"/>
                </a:lnTo>
                <a:lnTo>
                  <a:pt x="221104" y="13162"/>
                </a:lnTo>
                <a:lnTo>
                  <a:pt x="179829" y="28895"/>
                </a:lnTo>
                <a:lnTo>
                  <a:pt x="141609" y="50087"/>
                </a:lnTo>
                <a:lnTo>
                  <a:pt x="106925" y="76257"/>
                </a:lnTo>
                <a:lnTo>
                  <a:pt x="76257" y="106925"/>
                </a:lnTo>
                <a:lnTo>
                  <a:pt x="50087" y="141609"/>
                </a:lnTo>
                <a:lnTo>
                  <a:pt x="28895" y="179829"/>
                </a:lnTo>
                <a:lnTo>
                  <a:pt x="13162" y="221104"/>
                </a:lnTo>
                <a:lnTo>
                  <a:pt x="3370" y="264953"/>
                </a:lnTo>
                <a:lnTo>
                  <a:pt x="0" y="310896"/>
                </a:lnTo>
                <a:lnTo>
                  <a:pt x="3370" y="356838"/>
                </a:lnTo>
                <a:lnTo>
                  <a:pt x="13162" y="400687"/>
                </a:lnTo>
                <a:lnTo>
                  <a:pt x="28895" y="441962"/>
                </a:lnTo>
                <a:lnTo>
                  <a:pt x="50087" y="480182"/>
                </a:lnTo>
                <a:lnTo>
                  <a:pt x="76257" y="514866"/>
                </a:lnTo>
                <a:lnTo>
                  <a:pt x="106925" y="545534"/>
                </a:lnTo>
                <a:lnTo>
                  <a:pt x="141609" y="571704"/>
                </a:lnTo>
                <a:lnTo>
                  <a:pt x="179829" y="592896"/>
                </a:lnTo>
                <a:lnTo>
                  <a:pt x="221104" y="608629"/>
                </a:lnTo>
                <a:lnTo>
                  <a:pt x="264953" y="618421"/>
                </a:lnTo>
                <a:lnTo>
                  <a:pt x="310896" y="621791"/>
                </a:lnTo>
                <a:lnTo>
                  <a:pt x="356838" y="618421"/>
                </a:lnTo>
                <a:lnTo>
                  <a:pt x="400687" y="608629"/>
                </a:lnTo>
                <a:lnTo>
                  <a:pt x="441962" y="592896"/>
                </a:lnTo>
                <a:lnTo>
                  <a:pt x="480182" y="571704"/>
                </a:lnTo>
                <a:lnTo>
                  <a:pt x="514866" y="545534"/>
                </a:lnTo>
                <a:lnTo>
                  <a:pt x="545534" y="514866"/>
                </a:lnTo>
                <a:lnTo>
                  <a:pt x="571704" y="480182"/>
                </a:lnTo>
                <a:lnTo>
                  <a:pt x="592896" y="441962"/>
                </a:lnTo>
                <a:lnTo>
                  <a:pt x="608629" y="400687"/>
                </a:lnTo>
                <a:lnTo>
                  <a:pt x="618421" y="356838"/>
                </a:lnTo>
                <a:lnTo>
                  <a:pt x="621791" y="310896"/>
                </a:lnTo>
                <a:lnTo>
                  <a:pt x="618421" y="264953"/>
                </a:lnTo>
                <a:lnTo>
                  <a:pt x="608629" y="221104"/>
                </a:lnTo>
                <a:lnTo>
                  <a:pt x="592896" y="179829"/>
                </a:lnTo>
                <a:lnTo>
                  <a:pt x="571704" y="141609"/>
                </a:lnTo>
                <a:lnTo>
                  <a:pt x="545534" y="106925"/>
                </a:lnTo>
                <a:lnTo>
                  <a:pt x="514866" y="76257"/>
                </a:lnTo>
                <a:lnTo>
                  <a:pt x="480182" y="50087"/>
                </a:lnTo>
                <a:lnTo>
                  <a:pt x="441962" y="28895"/>
                </a:lnTo>
                <a:lnTo>
                  <a:pt x="400687" y="13162"/>
                </a:lnTo>
                <a:lnTo>
                  <a:pt x="356838" y="3370"/>
                </a:lnTo>
                <a:lnTo>
                  <a:pt x="310896" y="0"/>
                </a:lnTo>
                <a:close/>
              </a:path>
            </a:pathLst>
          </a:custGeom>
          <a:solidFill>
            <a:srgbClr val="FFFFFF"/>
          </a:solidFill>
        </p:spPr>
        <p:txBody>
          <a:bodyPr wrap="square" lIns="0" tIns="0" rIns="0" bIns="0" rtlCol="0"/>
          <a:lstStyle/>
          <a:p>
            <a:endParaRPr/>
          </a:p>
        </p:txBody>
      </p:sp>
      <p:sp>
        <p:nvSpPr>
          <p:cNvPr id="24" name="object 24"/>
          <p:cNvSpPr/>
          <p:nvPr/>
        </p:nvSpPr>
        <p:spPr>
          <a:xfrm>
            <a:off x="10659715" y="5201159"/>
            <a:ext cx="622300" cy="622300"/>
          </a:xfrm>
          <a:custGeom>
            <a:avLst/>
            <a:gdLst/>
            <a:ahLst/>
            <a:cxnLst/>
            <a:rect l="l" t="t" r="r" b="b"/>
            <a:pathLst>
              <a:path w="622300" h="622300">
                <a:moveTo>
                  <a:pt x="0" y="310896"/>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6" y="0"/>
                </a:lnTo>
                <a:lnTo>
                  <a:pt x="356838" y="3370"/>
                </a:lnTo>
                <a:lnTo>
                  <a:pt x="400687" y="13162"/>
                </a:lnTo>
                <a:lnTo>
                  <a:pt x="441962" y="28895"/>
                </a:lnTo>
                <a:lnTo>
                  <a:pt x="480182" y="50087"/>
                </a:lnTo>
                <a:lnTo>
                  <a:pt x="514866" y="76257"/>
                </a:lnTo>
                <a:lnTo>
                  <a:pt x="545534" y="106925"/>
                </a:lnTo>
                <a:lnTo>
                  <a:pt x="571704" y="141609"/>
                </a:lnTo>
                <a:lnTo>
                  <a:pt x="592896" y="179829"/>
                </a:lnTo>
                <a:lnTo>
                  <a:pt x="608629" y="221104"/>
                </a:lnTo>
                <a:lnTo>
                  <a:pt x="618421" y="264953"/>
                </a:lnTo>
                <a:lnTo>
                  <a:pt x="621791" y="310896"/>
                </a:lnTo>
                <a:lnTo>
                  <a:pt x="618421" y="356838"/>
                </a:lnTo>
                <a:lnTo>
                  <a:pt x="608629" y="400687"/>
                </a:lnTo>
                <a:lnTo>
                  <a:pt x="592896" y="441962"/>
                </a:lnTo>
                <a:lnTo>
                  <a:pt x="571704" y="480182"/>
                </a:lnTo>
                <a:lnTo>
                  <a:pt x="545534" y="514866"/>
                </a:lnTo>
                <a:lnTo>
                  <a:pt x="514866" y="545534"/>
                </a:lnTo>
                <a:lnTo>
                  <a:pt x="480182" y="571704"/>
                </a:lnTo>
                <a:lnTo>
                  <a:pt x="441962" y="592896"/>
                </a:lnTo>
                <a:lnTo>
                  <a:pt x="400687" y="608629"/>
                </a:lnTo>
                <a:lnTo>
                  <a:pt x="356838" y="618421"/>
                </a:lnTo>
                <a:lnTo>
                  <a:pt x="310896" y="621791"/>
                </a:lnTo>
                <a:lnTo>
                  <a:pt x="264953" y="618421"/>
                </a:lnTo>
                <a:lnTo>
                  <a:pt x="221104" y="608629"/>
                </a:lnTo>
                <a:lnTo>
                  <a:pt x="179829" y="592896"/>
                </a:lnTo>
                <a:lnTo>
                  <a:pt x="141609" y="571704"/>
                </a:lnTo>
                <a:lnTo>
                  <a:pt x="106925" y="545534"/>
                </a:lnTo>
                <a:lnTo>
                  <a:pt x="76257" y="514866"/>
                </a:lnTo>
                <a:lnTo>
                  <a:pt x="50087" y="480182"/>
                </a:lnTo>
                <a:lnTo>
                  <a:pt x="28895" y="441962"/>
                </a:lnTo>
                <a:lnTo>
                  <a:pt x="13162" y="400687"/>
                </a:lnTo>
                <a:lnTo>
                  <a:pt x="3370" y="356838"/>
                </a:lnTo>
                <a:lnTo>
                  <a:pt x="0" y="310896"/>
                </a:lnTo>
                <a:close/>
              </a:path>
            </a:pathLst>
          </a:custGeom>
          <a:ln w="19812">
            <a:solidFill>
              <a:srgbClr val="1F40E6"/>
            </a:solidFill>
          </a:ln>
        </p:spPr>
        <p:txBody>
          <a:bodyPr wrap="square" lIns="0" tIns="0" rIns="0" bIns="0" rtlCol="0"/>
          <a:lstStyle/>
          <a:p>
            <a:endParaRPr/>
          </a:p>
        </p:txBody>
      </p:sp>
      <p:sp>
        <p:nvSpPr>
          <p:cNvPr id="102" name="object 102"/>
          <p:cNvSpPr/>
          <p:nvPr/>
        </p:nvSpPr>
        <p:spPr>
          <a:xfrm>
            <a:off x="792577" y="5284217"/>
            <a:ext cx="448309" cy="419100"/>
          </a:xfrm>
          <a:custGeom>
            <a:avLst/>
            <a:gdLst/>
            <a:ahLst/>
            <a:cxnLst/>
            <a:rect l="l" t="t" r="r" b="b"/>
            <a:pathLst>
              <a:path w="448309" h="419100">
                <a:moveTo>
                  <a:pt x="58254" y="386841"/>
                </a:moveTo>
                <a:lnTo>
                  <a:pt x="52057" y="387476"/>
                </a:lnTo>
                <a:lnTo>
                  <a:pt x="47104" y="390525"/>
                </a:lnTo>
                <a:lnTo>
                  <a:pt x="42138" y="395477"/>
                </a:lnTo>
                <a:lnTo>
                  <a:pt x="39662" y="401700"/>
                </a:lnTo>
                <a:lnTo>
                  <a:pt x="40906" y="407288"/>
                </a:lnTo>
                <a:lnTo>
                  <a:pt x="43383" y="412876"/>
                </a:lnTo>
                <a:lnTo>
                  <a:pt x="48336" y="417194"/>
                </a:lnTo>
                <a:lnTo>
                  <a:pt x="53911" y="419100"/>
                </a:lnTo>
                <a:lnTo>
                  <a:pt x="60109" y="418464"/>
                </a:lnTo>
                <a:lnTo>
                  <a:pt x="65684" y="416559"/>
                </a:lnTo>
                <a:lnTo>
                  <a:pt x="70027" y="411606"/>
                </a:lnTo>
                <a:lnTo>
                  <a:pt x="70027" y="410971"/>
                </a:lnTo>
                <a:lnTo>
                  <a:pt x="71882" y="405383"/>
                </a:lnTo>
                <a:lnTo>
                  <a:pt x="71272" y="398652"/>
                </a:lnTo>
                <a:lnTo>
                  <a:pt x="69405" y="393064"/>
                </a:lnTo>
                <a:lnTo>
                  <a:pt x="64452" y="389254"/>
                </a:lnTo>
                <a:lnTo>
                  <a:pt x="58254" y="386841"/>
                </a:lnTo>
                <a:close/>
              </a:path>
              <a:path w="448309" h="419100">
                <a:moveTo>
                  <a:pt x="324577" y="266318"/>
                </a:moveTo>
                <a:lnTo>
                  <a:pt x="277634" y="266318"/>
                </a:lnTo>
                <a:lnTo>
                  <a:pt x="334645" y="402335"/>
                </a:lnTo>
                <a:lnTo>
                  <a:pt x="339610" y="409193"/>
                </a:lnTo>
                <a:lnTo>
                  <a:pt x="346417" y="414146"/>
                </a:lnTo>
                <a:lnTo>
                  <a:pt x="354482" y="415416"/>
                </a:lnTo>
                <a:lnTo>
                  <a:pt x="358813" y="415416"/>
                </a:lnTo>
                <a:lnTo>
                  <a:pt x="363156" y="414146"/>
                </a:lnTo>
                <a:lnTo>
                  <a:pt x="370586" y="409193"/>
                </a:lnTo>
                <a:lnTo>
                  <a:pt x="374307" y="402335"/>
                </a:lnTo>
                <a:lnTo>
                  <a:pt x="376783" y="393700"/>
                </a:lnTo>
                <a:lnTo>
                  <a:pt x="374307" y="385571"/>
                </a:lnTo>
                <a:lnTo>
                  <a:pt x="324577" y="266318"/>
                </a:lnTo>
                <a:close/>
              </a:path>
              <a:path w="448309" h="419100">
                <a:moveTo>
                  <a:pt x="403455" y="153923"/>
                </a:moveTo>
                <a:lnTo>
                  <a:pt x="257797" y="153923"/>
                </a:lnTo>
                <a:lnTo>
                  <a:pt x="242925" y="219836"/>
                </a:lnTo>
                <a:lnTo>
                  <a:pt x="223100" y="310388"/>
                </a:lnTo>
                <a:lnTo>
                  <a:pt x="180340" y="381888"/>
                </a:lnTo>
                <a:lnTo>
                  <a:pt x="177863" y="389889"/>
                </a:lnTo>
                <a:lnTo>
                  <a:pt x="177863" y="398017"/>
                </a:lnTo>
                <a:lnTo>
                  <a:pt x="201409" y="414781"/>
                </a:lnTo>
                <a:lnTo>
                  <a:pt x="207606" y="412876"/>
                </a:lnTo>
                <a:lnTo>
                  <a:pt x="213182" y="409193"/>
                </a:lnTo>
                <a:lnTo>
                  <a:pt x="217525" y="404240"/>
                </a:lnTo>
                <a:lnTo>
                  <a:pt x="262140" y="330326"/>
                </a:lnTo>
                <a:lnTo>
                  <a:pt x="263385" y="326643"/>
                </a:lnTo>
                <a:lnTo>
                  <a:pt x="264617" y="324103"/>
                </a:lnTo>
                <a:lnTo>
                  <a:pt x="277634" y="266318"/>
                </a:lnTo>
                <a:lnTo>
                  <a:pt x="324577" y="266318"/>
                </a:lnTo>
                <a:lnTo>
                  <a:pt x="308000" y="226567"/>
                </a:lnTo>
                <a:lnTo>
                  <a:pt x="315442" y="203072"/>
                </a:lnTo>
                <a:lnTo>
                  <a:pt x="324726" y="165100"/>
                </a:lnTo>
                <a:lnTo>
                  <a:pt x="441794" y="165100"/>
                </a:lnTo>
                <a:lnTo>
                  <a:pt x="439381" y="162686"/>
                </a:lnTo>
                <a:lnTo>
                  <a:pt x="431939" y="159511"/>
                </a:lnTo>
                <a:lnTo>
                  <a:pt x="403455" y="153923"/>
                </a:lnTo>
                <a:close/>
              </a:path>
              <a:path w="448309" h="419100">
                <a:moveTo>
                  <a:pt x="104220" y="379983"/>
                </a:moveTo>
                <a:lnTo>
                  <a:pt x="60731" y="379983"/>
                </a:lnTo>
                <a:lnTo>
                  <a:pt x="67551" y="382523"/>
                </a:lnTo>
                <a:lnTo>
                  <a:pt x="74371" y="388111"/>
                </a:lnTo>
                <a:lnTo>
                  <a:pt x="78079" y="395477"/>
                </a:lnTo>
                <a:lnTo>
                  <a:pt x="79946" y="402970"/>
                </a:lnTo>
                <a:lnTo>
                  <a:pt x="78079" y="411606"/>
                </a:lnTo>
                <a:lnTo>
                  <a:pt x="85521" y="407923"/>
                </a:lnTo>
                <a:lnTo>
                  <a:pt x="90474" y="402335"/>
                </a:lnTo>
                <a:lnTo>
                  <a:pt x="91097" y="401065"/>
                </a:lnTo>
                <a:lnTo>
                  <a:pt x="93573" y="396747"/>
                </a:lnTo>
                <a:lnTo>
                  <a:pt x="97294" y="391159"/>
                </a:lnTo>
                <a:lnTo>
                  <a:pt x="102247" y="383666"/>
                </a:lnTo>
                <a:lnTo>
                  <a:pt x="104220" y="379983"/>
                </a:lnTo>
                <a:close/>
              </a:path>
              <a:path w="448309" h="419100">
                <a:moveTo>
                  <a:pt x="70650" y="257047"/>
                </a:moveTo>
                <a:lnTo>
                  <a:pt x="2476" y="350773"/>
                </a:lnTo>
                <a:lnTo>
                  <a:pt x="0" y="357631"/>
                </a:lnTo>
                <a:lnTo>
                  <a:pt x="0" y="364489"/>
                </a:lnTo>
                <a:lnTo>
                  <a:pt x="3098" y="370713"/>
                </a:lnTo>
                <a:lnTo>
                  <a:pt x="8674" y="375665"/>
                </a:lnTo>
                <a:lnTo>
                  <a:pt x="35941" y="391794"/>
                </a:lnTo>
                <a:lnTo>
                  <a:pt x="35941" y="391159"/>
                </a:lnTo>
                <a:lnTo>
                  <a:pt x="40906" y="385571"/>
                </a:lnTo>
                <a:lnTo>
                  <a:pt x="47104" y="381253"/>
                </a:lnTo>
                <a:lnTo>
                  <a:pt x="53911" y="379983"/>
                </a:lnTo>
                <a:lnTo>
                  <a:pt x="104220" y="379983"/>
                </a:lnTo>
                <a:lnTo>
                  <a:pt x="107213" y="374395"/>
                </a:lnTo>
                <a:lnTo>
                  <a:pt x="112788" y="365125"/>
                </a:lnTo>
                <a:lnTo>
                  <a:pt x="118364" y="355091"/>
                </a:lnTo>
                <a:lnTo>
                  <a:pt x="123329" y="347090"/>
                </a:lnTo>
                <a:lnTo>
                  <a:pt x="127660" y="339597"/>
                </a:lnTo>
                <a:lnTo>
                  <a:pt x="131381" y="332739"/>
                </a:lnTo>
                <a:lnTo>
                  <a:pt x="134480" y="329056"/>
                </a:lnTo>
                <a:lnTo>
                  <a:pt x="135102" y="327151"/>
                </a:lnTo>
                <a:lnTo>
                  <a:pt x="135712" y="326008"/>
                </a:lnTo>
                <a:lnTo>
                  <a:pt x="138201" y="321055"/>
                </a:lnTo>
                <a:lnTo>
                  <a:pt x="142532" y="314197"/>
                </a:lnTo>
                <a:lnTo>
                  <a:pt x="148107" y="304800"/>
                </a:lnTo>
                <a:lnTo>
                  <a:pt x="151691" y="298703"/>
                </a:lnTo>
                <a:lnTo>
                  <a:pt x="140677" y="298703"/>
                </a:lnTo>
                <a:lnTo>
                  <a:pt x="138201" y="296798"/>
                </a:lnTo>
                <a:lnTo>
                  <a:pt x="136334" y="294258"/>
                </a:lnTo>
                <a:lnTo>
                  <a:pt x="134480" y="292480"/>
                </a:lnTo>
                <a:lnTo>
                  <a:pt x="77470" y="258952"/>
                </a:lnTo>
                <a:lnTo>
                  <a:pt x="70650" y="257047"/>
                </a:lnTo>
                <a:close/>
              </a:path>
              <a:path w="448309" h="419100">
                <a:moveTo>
                  <a:pt x="302425" y="74548"/>
                </a:moveTo>
                <a:lnTo>
                  <a:pt x="296849" y="74548"/>
                </a:lnTo>
                <a:lnTo>
                  <a:pt x="290652" y="76326"/>
                </a:lnTo>
                <a:lnTo>
                  <a:pt x="215036" y="139700"/>
                </a:lnTo>
                <a:lnTo>
                  <a:pt x="175374" y="205485"/>
                </a:lnTo>
                <a:lnTo>
                  <a:pt x="172897" y="212343"/>
                </a:lnTo>
                <a:lnTo>
                  <a:pt x="173520" y="219836"/>
                </a:lnTo>
                <a:lnTo>
                  <a:pt x="175996" y="226567"/>
                </a:lnTo>
                <a:lnTo>
                  <a:pt x="180962" y="231647"/>
                </a:lnTo>
                <a:lnTo>
                  <a:pt x="175374" y="241553"/>
                </a:lnTo>
                <a:lnTo>
                  <a:pt x="169176" y="250825"/>
                </a:lnTo>
                <a:lnTo>
                  <a:pt x="162991" y="260730"/>
                </a:lnTo>
                <a:lnTo>
                  <a:pt x="157403" y="270763"/>
                </a:lnTo>
                <a:lnTo>
                  <a:pt x="151828" y="280034"/>
                </a:lnTo>
                <a:lnTo>
                  <a:pt x="147497" y="287527"/>
                </a:lnTo>
                <a:lnTo>
                  <a:pt x="143154" y="293623"/>
                </a:lnTo>
                <a:lnTo>
                  <a:pt x="140677" y="298703"/>
                </a:lnTo>
                <a:lnTo>
                  <a:pt x="151691" y="298703"/>
                </a:lnTo>
                <a:lnTo>
                  <a:pt x="154305" y="294258"/>
                </a:lnTo>
                <a:lnTo>
                  <a:pt x="161747" y="282447"/>
                </a:lnTo>
                <a:lnTo>
                  <a:pt x="169176" y="270763"/>
                </a:lnTo>
                <a:lnTo>
                  <a:pt x="175996" y="258317"/>
                </a:lnTo>
                <a:lnTo>
                  <a:pt x="184061" y="246506"/>
                </a:lnTo>
                <a:lnTo>
                  <a:pt x="190868" y="235330"/>
                </a:lnTo>
                <a:lnTo>
                  <a:pt x="192112" y="235330"/>
                </a:lnTo>
                <a:lnTo>
                  <a:pt x="198310" y="234060"/>
                </a:lnTo>
                <a:lnTo>
                  <a:pt x="204508" y="231012"/>
                </a:lnTo>
                <a:lnTo>
                  <a:pt x="208838" y="226059"/>
                </a:lnTo>
                <a:lnTo>
                  <a:pt x="244170" y="167004"/>
                </a:lnTo>
                <a:lnTo>
                  <a:pt x="257797" y="153923"/>
                </a:lnTo>
                <a:lnTo>
                  <a:pt x="403455" y="153923"/>
                </a:lnTo>
                <a:lnTo>
                  <a:pt x="359435" y="145287"/>
                </a:lnTo>
                <a:lnTo>
                  <a:pt x="335267" y="103631"/>
                </a:lnTo>
                <a:lnTo>
                  <a:pt x="330314" y="94360"/>
                </a:lnTo>
                <a:lnTo>
                  <a:pt x="324726" y="86867"/>
                </a:lnTo>
                <a:lnTo>
                  <a:pt x="318528" y="81279"/>
                </a:lnTo>
                <a:lnTo>
                  <a:pt x="311721" y="76961"/>
                </a:lnTo>
                <a:lnTo>
                  <a:pt x="302425" y="74548"/>
                </a:lnTo>
                <a:close/>
              </a:path>
              <a:path w="448309" h="419100">
                <a:moveTo>
                  <a:pt x="441794" y="165100"/>
                </a:moveTo>
                <a:lnTo>
                  <a:pt x="324726" y="165100"/>
                </a:lnTo>
                <a:lnTo>
                  <a:pt x="329692" y="172592"/>
                </a:lnTo>
                <a:lnTo>
                  <a:pt x="335267" y="178815"/>
                </a:lnTo>
                <a:lnTo>
                  <a:pt x="343319" y="182498"/>
                </a:lnTo>
                <a:lnTo>
                  <a:pt x="425132" y="198119"/>
                </a:lnTo>
                <a:lnTo>
                  <a:pt x="428218" y="198627"/>
                </a:lnTo>
                <a:lnTo>
                  <a:pt x="434416" y="197484"/>
                </a:lnTo>
                <a:lnTo>
                  <a:pt x="441236" y="194309"/>
                </a:lnTo>
                <a:lnTo>
                  <a:pt x="444957" y="189356"/>
                </a:lnTo>
                <a:lnTo>
                  <a:pt x="448056" y="182498"/>
                </a:lnTo>
                <a:lnTo>
                  <a:pt x="448056" y="175132"/>
                </a:lnTo>
                <a:lnTo>
                  <a:pt x="444334" y="167639"/>
                </a:lnTo>
                <a:lnTo>
                  <a:pt x="441794" y="165100"/>
                </a:lnTo>
                <a:close/>
              </a:path>
              <a:path w="448309" h="419100">
                <a:moveTo>
                  <a:pt x="338988" y="0"/>
                </a:moveTo>
                <a:lnTo>
                  <a:pt x="303047" y="25400"/>
                </a:lnTo>
                <a:lnTo>
                  <a:pt x="301180" y="38480"/>
                </a:lnTo>
                <a:lnTo>
                  <a:pt x="303047" y="50291"/>
                </a:lnTo>
                <a:lnTo>
                  <a:pt x="308000" y="60832"/>
                </a:lnTo>
                <a:lnTo>
                  <a:pt x="316674" y="68325"/>
                </a:lnTo>
                <a:lnTo>
                  <a:pt x="327215" y="73913"/>
                </a:lnTo>
                <a:lnTo>
                  <a:pt x="338988" y="76326"/>
                </a:lnTo>
                <a:lnTo>
                  <a:pt x="350761" y="73913"/>
                </a:lnTo>
                <a:lnTo>
                  <a:pt x="361289" y="68325"/>
                </a:lnTo>
                <a:lnTo>
                  <a:pt x="369976" y="60832"/>
                </a:lnTo>
                <a:lnTo>
                  <a:pt x="374307" y="50291"/>
                </a:lnTo>
                <a:lnTo>
                  <a:pt x="376783" y="38480"/>
                </a:lnTo>
                <a:lnTo>
                  <a:pt x="374307" y="25400"/>
                </a:lnTo>
                <a:lnTo>
                  <a:pt x="369976" y="16128"/>
                </a:lnTo>
                <a:lnTo>
                  <a:pt x="361289" y="7492"/>
                </a:lnTo>
                <a:lnTo>
                  <a:pt x="350761" y="1904"/>
                </a:lnTo>
                <a:lnTo>
                  <a:pt x="338988" y="0"/>
                </a:lnTo>
                <a:close/>
              </a:path>
            </a:pathLst>
          </a:custGeom>
          <a:solidFill>
            <a:srgbClr val="1F40E6"/>
          </a:solidFill>
        </p:spPr>
        <p:txBody>
          <a:bodyPr wrap="square" lIns="0" tIns="0" rIns="0" bIns="0" rtlCol="0"/>
          <a:lstStyle/>
          <a:p>
            <a:endParaRPr dirty="0">
              <a:highlight>
                <a:srgbClr val="FFFF00"/>
              </a:highlight>
            </a:endParaRPr>
          </a:p>
        </p:txBody>
      </p:sp>
      <p:sp>
        <p:nvSpPr>
          <p:cNvPr id="104" name="object 104"/>
          <p:cNvSpPr/>
          <p:nvPr/>
        </p:nvSpPr>
        <p:spPr>
          <a:xfrm>
            <a:off x="3067910" y="5326889"/>
            <a:ext cx="91440" cy="89916"/>
          </a:xfrm>
          <a:prstGeom prst="rect">
            <a:avLst/>
          </a:prstGeom>
          <a:blipFill>
            <a:blip r:embed="rId2" cstate="print"/>
            <a:stretch>
              <a:fillRect/>
            </a:stretch>
          </a:blipFill>
        </p:spPr>
        <p:txBody>
          <a:bodyPr wrap="square" lIns="0" tIns="0" rIns="0" bIns="0" rtlCol="0"/>
          <a:lstStyle/>
          <a:p>
            <a:endParaRPr/>
          </a:p>
        </p:txBody>
      </p:sp>
      <p:sp>
        <p:nvSpPr>
          <p:cNvPr id="105" name="object 105"/>
          <p:cNvSpPr/>
          <p:nvPr/>
        </p:nvSpPr>
        <p:spPr>
          <a:xfrm>
            <a:off x="2830166" y="5310125"/>
            <a:ext cx="91440" cy="91439"/>
          </a:xfrm>
          <a:prstGeom prst="rect">
            <a:avLst/>
          </a:prstGeom>
          <a:blipFill>
            <a:blip r:embed="rId3" cstate="print"/>
            <a:stretch>
              <a:fillRect/>
            </a:stretch>
          </a:blipFill>
        </p:spPr>
        <p:txBody>
          <a:bodyPr wrap="square" lIns="0" tIns="0" rIns="0" bIns="0" rtlCol="0"/>
          <a:lstStyle/>
          <a:p>
            <a:endParaRPr/>
          </a:p>
        </p:txBody>
      </p:sp>
      <p:sp>
        <p:nvSpPr>
          <p:cNvPr id="106" name="object 106"/>
          <p:cNvSpPr/>
          <p:nvPr/>
        </p:nvSpPr>
        <p:spPr>
          <a:xfrm>
            <a:off x="3011522" y="5430520"/>
            <a:ext cx="195580" cy="325120"/>
          </a:xfrm>
          <a:custGeom>
            <a:avLst/>
            <a:gdLst/>
            <a:ahLst/>
            <a:cxnLst/>
            <a:rect l="l" t="t" r="r" b="b"/>
            <a:pathLst>
              <a:path w="195580" h="325119">
                <a:moveTo>
                  <a:pt x="183576" y="83819"/>
                </a:moveTo>
                <a:lnTo>
                  <a:pt x="57023" y="83819"/>
                </a:lnTo>
                <a:lnTo>
                  <a:pt x="57023" y="137667"/>
                </a:lnTo>
                <a:lnTo>
                  <a:pt x="58547" y="142112"/>
                </a:lnTo>
                <a:lnTo>
                  <a:pt x="57023" y="143637"/>
                </a:lnTo>
                <a:lnTo>
                  <a:pt x="57023" y="146557"/>
                </a:lnTo>
                <a:lnTo>
                  <a:pt x="55499" y="148081"/>
                </a:lnTo>
                <a:lnTo>
                  <a:pt x="48006" y="305180"/>
                </a:lnTo>
                <a:lnTo>
                  <a:pt x="49341" y="312610"/>
                </a:lnTo>
                <a:lnTo>
                  <a:pt x="53070" y="318801"/>
                </a:lnTo>
                <a:lnTo>
                  <a:pt x="58775" y="323040"/>
                </a:lnTo>
                <a:lnTo>
                  <a:pt x="66040" y="324612"/>
                </a:lnTo>
                <a:lnTo>
                  <a:pt x="67563" y="324612"/>
                </a:lnTo>
                <a:lnTo>
                  <a:pt x="93091" y="172085"/>
                </a:lnTo>
                <a:lnTo>
                  <a:pt x="142241" y="172085"/>
                </a:lnTo>
                <a:lnTo>
                  <a:pt x="141097" y="148081"/>
                </a:lnTo>
                <a:lnTo>
                  <a:pt x="141097" y="146557"/>
                </a:lnTo>
                <a:lnTo>
                  <a:pt x="139573" y="143637"/>
                </a:lnTo>
                <a:lnTo>
                  <a:pt x="138049" y="142112"/>
                </a:lnTo>
                <a:lnTo>
                  <a:pt x="139573" y="139064"/>
                </a:lnTo>
                <a:lnTo>
                  <a:pt x="139573" y="88264"/>
                </a:lnTo>
                <a:lnTo>
                  <a:pt x="186055" y="88264"/>
                </a:lnTo>
                <a:lnTo>
                  <a:pt x="184531" y="85216"/>
                </a:lnTo>
                <a:lnTo>
                  <a:pt x="183576" y="83819"/>
                </a:lnTo>
                <a:close/>
              </a:path>
              <a:path w="195580" h="325119">
                <a:moveTo>
                  <a:pt x="142241" y="172085"/>
                </a:moveTo>
                <a:lnTo>
                  <a:pt x="103505" y="172085"/>
                </a:lnTo>
                <a:lnTo>
                  <a:pt x="110998" y="306704"/>
                </a:lnTo>
                <a:lnTo>
                  <a:pt x="112333" y="313896"/>
                </a:lnTo>
                <a:lnTo>
                  <a:pt x="116062" y="319563"/>
                </a:lnTo>
                <a:lnTo>
                  <a:pt x="121767" y="323278"/>
                </a:lnTo>
                <a:lnTo>
                  <a:pt x="129031" y="324612"/>
                </a:lnTo>
                <a:lnTo>
                  <a:pt x="130556" y="324612"/>
                </a:lnTo>
                <a:lnTo>
                  <a:pt x="137820" y="323040"/>
                </a:lnTo>
                <a:lnTo>
                  <a:pt x="143525" y="318801"/>
                </a:lnTo>
                <a:lnTo>
                  <a:pt x="147254" y="312610"/>
                </a:lnTo>
                <a:lnTo>
                  <a:pt x="148590" y="305180"/>
                </a:lnTo>
                <a:lnTo>
                  <a:pt x="142241" y="172085"/>
                </a:lnTo>
                <a:close/>
              </a:path>
              <a:path w="195580" h="325119">
                <a:moveTo>
                  <a:pt x="103505" y="172085"/>
                </a:moveTo>
                <a:lnTo>
                  <a:pt x="93091" y="172085"/>
                </a:lnTo>
                <a:lnTo>
                  <a:pt x="94487" y="173481"/>
                </a:lnTo>
                <a:lnTo>
                  <a:pt x="101981" y="173481"/>
                </a:lnTo>
                <a:lnTo>
                  <a:pt x="103505" y="172085"/>
                </a:lnTo>
                <a:close/>
              </a:path>
              <a:path w="195580" h="325119">
                <a:moveTo>
                  <a:pt x="96012" y="0"/>
                </a:moveTo>
                <a:lnTo>
                  <a:pt x="85149" y="569"/>
                </a:lnTo>
                <a:lnTo>
                  <a:pt x="75406" y="2270"/>
                </a:lnTo>
                <a:lnTo>
                  <a:pt x="67329" y="5089"/>
                </a:lnTo>
                <a:lnTo>
                  <a:pt x="61468" y="9016"/>
                </a:lnTo>
                <a:lnTo>
                  <a:pt x="58547" y="10413"/>
                </a:lnTo>
                <a:lnTo>
                  <a:pt x="57023" y="11937"/>
                </a:lnTo>
                <a:lnTo>
                  <a:pt x="55499" y="14986"/>
                </a:lnTo>
                <a:lnTo>
                  <a:pt x="9017" y="85216"/>
                </a:lnTo>
                <a:lnTo>
                  <a:pt x="5968" y="91312"/>
                </a:lnTo>
                <a:lnTo>
                  <a:pt x="5968" y="94234"/>
                </a:lnTo>
                <a:lnTo>
                  <a:pt x="0" y="146557"/>
                </a:lnTo>
                <a:lnTo>
                  <a:pt x="454" y="154279"/>
                </a:lnTo>
                <a:lnTo>
                  <a:pt x="3730" y="160988"/>
                </a:lnTo>
                <a:lnTo>
                  <a:pt x="9269" y="165721"/>
                </a:lnTo>
                <a:lnTo>
                  <a:pt x="16510" y="167512"/>
                </a:lnTo>
                <a:lnTo>
                  <a:pt x="16510" y="169037"/>
                </a:lnTo>
                <a:lnTo>
                  <a:pt x="18034" y="169037"/>
                </a:lnTo>
                <a:lnTo>
                  <a:pt x="25249" y="167703"/>
                </a:lnTo>
                <a:lnTo>
                  <a:pt x="31083" y="163988"/>
                </a:lnTo>
                <a:lnTo>
                  <a:pt x="35250" y="158321"/>
                </a:lnTo>
                <a:lnTo>
                  <a:pt x="37465" y="151129"/>
                </a:lnTo>
                <a:lnTo>
                  <a:pt x="43561" y="103250"/>
                </a:lnTo>
                <a:lnTo>
                  <a:pt x="57023" y="83819"/>
                </a:lnTo>
                <a:lnTo>
                  <a:pt x="183576" y="83819"/>
                </a:lnTo>
                <a:lnTo>
                  <a:pt x="136525" y="14986"/>
                </a:lnTo>
                <a:lnTo>
                  <a:pt x="135000" y="11937"/>
                </a:lnTo>
                <a:lnTo>
                  <a:pt x="133604" y="10413"/>
                </a:lnTo>
                <a:lnTo>
                  <a:pt x="130556" y="9016"/>
                </a:lnTo>
                <a:lnTo>
                  <a:pt x="124747" y="5089"/>
                </a:lnTo>
                <a:lnTo>
                  <a:pt x="116665" y="2270"/>
                </a:lnTo>
                <a:lnTo>
                  <a:pt x="106892" y="569"/>
                </a:lnTo>
                <a:lnTo>
                  <a:pt x="96012" y="0"/>
                </a:lnTo>
                <a:close/>
              </a:path>
              <a:path w="195580" h="325119">
                <a:moveTo>
                  <a:pt x="186055" y="88264"/>
                </a:moveTo>
                <a:lnTo>
                  <a:pt x="139573" y="88264"/>
                </a:lnTo>
                <a:lnTo>
                  <a:pt x="150113" y="103250"/>
                </a:lnTo>
                <a:lnTo>
                  <a:pt x="157606" y="151129"/>
                </a:lnTo>
                <a:lnTo>
                  <a:pt x="159156" y="158321"/>
                </a:lnTo>
                <a:lnTo>
                  <a:pt x="163242" y="163988"/>
                </a:lnTo>
                <a:lnTo>
                  <a:pt x="169019" y="167703"/>
                </a:lnTo>
                <a:lnTo>
                  <a:pt x="175641" y="169037"/>
                </a:lnTo>
                <a:lnTo>
                  <a:pt x="177037" y="169037"/>
                </a:lnTo>
                <a:lnTo>
                  <a:pt x="178562" y="167512"/>
                </a:lnTo>
                <a:lnTo>
                  <a:pt x="185802" y="165721"/>
                </a:lnTo>
                <a:lnTo>
                  <a:pt x="191341" y="160988"/>
                </a:lnTo>
                <a:lnTo>
                  <a:pt x="194617" y="154279"/>
                </a:lnTo>
                <a:lnTo>
                  <a:pt x="195072" y="146557"/>
                </a:lnTo>
                <a:lnTo>
                  <a:pt x="187579" y="94234"/>
                </a:lnTo>
                <a:lnTo>
                  <a:pt x="187579" y="91312"/>
                </a:lnTo>
                <a:lnTo>
                  <a:pt x="186055" y="88264"/>
                </a:lnTo>
                <a:close/>
              </a:path>
            </a:pathLst>
          </a:custGeom>
          <a:solidFill>
            <a:srgbClr val="1F40E6"/>
          </a:solidFill>
        </p:spPr>
        <p:txBody>
          <a:bodyPr wrap="square" lIns="0" tIns="0" rIns="0" bIns="0" rtlCol="0"/>
          <a:lstStyle/>
          <a:p>
            <a:endParaRPr/>
          </a:p>
        </p:txBody>
      </p:sp>
      <p:sp>
        <p:nvSpPr>
          <p:cNvPr id="107" name="object 107"/>
          <p:cNvSpPr/>
          <p:nvPr/>
        </p:nvSpPr>
        <p:spPr>
          <a:xfrm>
            <a:off x="2737201" y="5363464"/>
            <a:ext cx="303530" cy="224154"/>
          </a:xfrm>
          <a:custGeom>
            <a:avLst/>
            <a:gdLst/>
            <a:ahLst/>
            <a:cxnLst/>
            <a:rect l="l" t="t" r="r" b="b"/>
            <a:pathLst>
              <a:path w="303530" h="224155">
                <a:moveTo>
                  <a:pt x="240537" y="186690"/>
                </a:moveTo>
                <a:lnTo>
                  <a:pt x="19431" y="186690"/>
                </a:lnTo>
                <a:lnTo>
                  <a:pt x="11358" y="188023"/>
                </a:lnTo>
                <a:lnTo>
                  <a:pt x="5238" y="191738"/>
                </a:lnTo>
                <a:lnTo>
                  <a:pt x="1357" y="197405"/>
                </a:lnTo>
                <a:lnTo>
                  <a:pt x="0" y="204597"/>
                </a:lnTo>
                <a:lnTo>
                  <a:pt x="1357" y="212026"/>
                </a:lnTo>
                <a:lnTo>
                  <a:pt x="5238" y="218217"/>
                </a:lnTo>
                <a:lnTo>
                  <a:pt x="11358" y="222456"/>
                </a:lnTo>
                <a:lnTo>
                  <a:pt x="19431" y="224028"/>
                </a:lnTo>
                <a:lnTo>
                  <a:pt x="240537" y="224028"/>
                </a:lnTo>
                <a:lnTo>
                  <a:pt x="247967" y="222456"/>
                </a:lnTo>
                <a:lnTo>
                  <a:pt x="254158" y="218217"/>
                </a:lnTo>
                <a:lnTo>
                  <a:pt x="258397" y="212026"/>
                </a:lnTo>
                <a:lnTo>
                  <a:pt x="259969" y="204597"/>
                </a:lnTo>
                <a:lnTo>
                  <a:pt x="258397" y="197405"/>
                </a:lnTo>
                <a:lnTo>
                  <a:pt x="254158" y="191738"/>
                </a:lnTo>
                <a:lnTo>
                  <a:pt x="247967" y="188023"/>
                </a:lnTo>
                <a:lnTo>
                  <a:pt x="240537" y="186690"/>
                </a:lnTo>
                <a:close/>
              </a:path>
              <a:path w="303530" h="224155">
                <a:moveTo>
                  <a:pt x="135889" y="49275"/>
                </a:moveTo>
                <a:lnTo>
                  <a:pt x="98551" y="59690"/>
                </a:lnTo>
                <a:lnTo>
                  <a:pt x="95631" y="64262"/>
                </a:lnTo>
                <a:lnTo>
                  <a:pt x="49275" y="134366"/>
                </a:lnTo>
                <a:lnTo>
                  <a:pt x="47751" y="137413"/>
                </a:lnTo>
                <a:lnTo>
                  <a:pt x="46355" y="140335"/>
                </a:lnTo>
                <a:lnTo>
                  <a:pt x="46355" y="143383"/>
                </a:lnTo>
                <a:lnTo>
                  <a:pt x="40386" y="186690"/>
                </a:lnTo>
                <a:lnTo>
                  <a:pt x="79120" y="186690"/>
                </a:lnTo>
                <a:lnTo>
                  <a:pt x="83693" y="152400"/>
                </a:lnTo>
                <a:lnTo>
                  <a:pt x="95631" y="132969"/>
                </a:lnTo>
                <a:lnTo>
                  <a:pt x="246506" y="132969"/>
                </a:lnTo>
                <a:lnTo>
                  <a:pt x="264414" y="115062"/>
                </a:lnTo>
                <a:lnTo>
                  <a:pt x="210693" y="115062"/>
                </a:lnTo>
                <a:lnTo>
                  <a:pt x="176275" y="64262"/>
                </a:lnTo>
                <a:lnTo>
                  <a:pt x="174751" y="61213"/>
                </a:lnTo>
                <a:lnTo>
                  <a:pt x="173355" y="59690"/>
                </a:lnTo>
                <a:lnTo>
                  <a:pt x="170306" y="58293"/>
                </a:lnTo>
                <a:lnTo>
                  <a:pt x="163875" y="54955"/>
                </a:lnTo>
                <a:lnTo>
                  <a:pt x="155908" y="52070"/>
                </a:lnTo>
                <a:lnTo>
                  <a:pt x="146536" y="50041"/>
                </a:lnTo>
                <a:lnTo>
                  <a:pt x="135889" y="49275"/>
                </a:lnTo>
                <a:close/>
              </a:path>
              <a:path w="303530" h="224155">
                <a:moveTo>
                  <a:pt x="246506" y="132969"/>
                </a:moveTo>
                <a:lnTo>
                  <a:pt x="95631" y="132969"/>
                </a:lnTo>
                <a:lnTo>
                  <a:pt x="95631" y="182245"/>
                </a:lnTo>
                <a:lnTo>
                  <a:pt x="97155" y="183642"/>
                </a:lnTo>
                <a:lnTo>
                  <a:pt x="97155" y="186690"/>
                </a:lnTo>
                <a:lnTo>
                  <a:pt x="179324" y="186690"/>
                </a:lnTo>
                <a:lnTo>
                  <a:pt x="179324" y="137413"/>
                </a:lnTo>
                <a:lnTo>
                  <a:pt x="242062" y="137413"/>
                </a:lnTo>
                <a:lnTo>
                  <a:pt x="246506" y="132969"/>
                </a:lnTo>
                <a:close/>
              </a:path>
              <a:path w="303530" h="224155">
                <a:moveTo>
                  <a:pt x="242062" y="137413"/>
                </a:moveTo>
                <a:lnTo>
                  <a:pt x="179324" y="137413"/>
                </a:lnTo>
                <a:lnTo>
                  <a:pt x="195706" y="161290"/>
                </a:lnTo>
                <a:lnTo>
                  <a:pt x="200151" y="164337"/>
                </a:lnTo>
                <a:lnTo>
                  <a:pt x="213613" y="164337"/>
                </a:lnTo>
                <a:lnTo>
                  <a:pt x="218058" y="162813"/>
                </a:lnTo>
                <a:lnTo>
                  <a:pt x="221106" y="158369"/>
                </a:lnTo>
                <a:lnTo>
                  <a:pt x="242062" y="137413"/>
                </a:lnTo>
                <a:close/>
              </a:path>
              <a:path w="303530" h="224155">
                <a:moveTo>
                  <a:pt x="303275" y="0"/>
                </a:moveTo>
                <a:lnTo>
                  <a:pt x="231520" y="0"/>
                </a:lnTo>
                <a:lnTo>
                  <a:pt x="231520" y="94107"/>
                </a:lnTo>
                <a:lnTo>
                  <a:pt x="210693" y="115062"/>
                </a:lnTo>
                <a:lnTo>
                  <a:pt x="264414" y="115062"/>
                </a:lnTo>
                <a:lnTo>
                  <a:pt x="271906" y="107569"/>
                </a:lnTo>
                <a:lnTo>
                  <a:pt x="273431" y="102997"/>
                </a:lnTo>
                <a:lnTo>
                  <a:pt x="273431" y="97028"/>
                </a:lnTo>
                <a:lnTo>
                  <a:pt x="303275" y="97028"/>
                </a:lnTo>
                <a:lnTo>
                  <a:pt x="303275" y="0"/>
                </a:lnTo>
                <a:close/>
              </a:path>
            </a:pathLst>
          </a:custGeom>
          <a:solidFill>
            <a:srgbClr val="1F40E6"/>
          </a:solidFill>
        </p:spPr>
        <p:txBody>
          <a:bodyPr wrap="square" lIns="0" tIns="0" rIns="0" bIns="0" rtlCol="0"/>
          <a:lstStyle/>
          <a:p>
            <a:endParaRPr/>
          </a:p>
        </p:txBody>
      </p:sp>
      <p:sp>
        <p:nvSpPr>
          <p:cNvPr id="109" name="object 109"/>
          <p:cNvSpPr/>
          <p:nvPr/>
        </p:nvSpPr>
        <p:spPr>
          <a:xfrm>
            <a:off x="4764122" y="5320792"/>
            <a:ext cx="149860" cy="306705"/>
          </a:xfrm>
          <a:custGeom>
            <a:avLst/>
            <a:gdLst/>
            <a:ahLst/>
            <a:cxnLst/>
            <a:rect l="l" t="t" r="r" b="b"/>
            <a:pathLst>
              <a:path w="149860" h="306705">
                <a:moveTo>
                  <a:pt x="81787" y="0"/>
                </a:moveTo>
                <a:lnTo>
                  <a:pt x="78739" y="1015"/>
                </a:lnTo>
                <a:lnTo>
                  <a:pt x="6096" y="12953"/>
                </a:lnTo>
                <a:lnTo>
                  <a:pt x="3048" y="13969"/>
                </a:lnTo>
                <a:lnTo>
                  <a:pt x="0" y="17017"/>
                </a:lnTo>
                <a:lnTo>
                  <a:pt x="1015" y="21081"/>
                </a:lnTo>
                <a:lnTo>
                  <a:pt x="37337" y="300354"/>
                </a:lnTo>
                <a:lnTo>
                  <a:pt x="37337" y="302259"/>
                </a:lnTo>
                <a:lnTo>
                  <a:pt x="38353" y="304291"/>
                </a:lnTo>
                <a:lnTo>
                  <a:pt x="39370" y="305307"/>
                </a:lnTo>
                <a:lnTo>
                  <a:pt x="41401" y="306324"/>
                </a:lnTo>
                <a:lnTo>
                  <a:pt x="45465" y="306324"/>
                </a:lnTo>
                <a:lnTo>
                  <a:pt x="143256" y="289305"/>
                </a:lnTo>
                <a:lnTo>
                  <a:pt x="145287" y="289305"/>
                </a:lnTo>
                <a:lnTo>
                  <a:pt x="146303" y="288289"/>
                </a:lnTo>
                <a:lnTo>
                  <a:pt x="147320" y="286257"/>
                </a:lnTo>
                <a:lnTo>
                  <a:pt x="148336" y="285241"/>
                </a:lnTo>
                <a:lnTo>
                  <a:pt x="149351" y="283337"/>
                </a:lnTo>
                <a:lnTo>
                  <a:pt x="148336" y="281304"/>
                </a:lnTo>
                <a:lnTo>
                  <a:pt x="86740" y="5968"/>
                </a:lnTo>
                <a:lnTo>
                  <a:pt x="85725" y="2031"/>
                </a:lnTo>
                <a:lnTo>
                  <a:pt x="81787" y="0"/>
                </a:lnTo>
                <a:close/>
              </a:path>
            </a:pathLst>
          </a:custGeom>
          <a:solidFill>
            <a:srgbClr val="1F40E6"/>
          </a:solidFill>
        </p:spPr>
        <p:txBody>
          <a:bodyPr wrap="square" lIns="0" tIns="0" rIns="0" bIns="0" rtlCol="0"/>
          <a:lstStyle/>
          <a:p>
            <a:endParaRPr/>
          </a:p>
        </p:txBody>
      </p:sp>
      <p:sp>
        <p:nvSpPr>
          <p:cNvPr id="110" name="object 110"/>
          <p:cNvSpPr/>
          <p:nvPr/>
        </p:nvSpPr>
        <p:spPr>
          <a:xfrm>
            <a:off x="4861657" y="5348225"/>
            <a:ext cx="270255" cy="394715"/>
          </a:xfrm>
          <a:prstGeom prst="rect">
            <a:avLst/>
          </a:prstGeom>
          <a:blipFill>
            <a:blip r:embed="rId4" cstate="print"/>
            <a:stretch>
              <a:fillRect/>
            </a:stretch>
          </a:blipFill>
        </p:spPr>
        <p:txBody>
          <a:bodyPr wrap="square" lIns="0" tIns="0" rIns="0" bIns="0" rtlCol="0"/>
          <a:lstStyle/>
          <a:p>
            <a:endParaRPr/>
          </a:p>
        </p:txBody>
      </p:sp>
      <p:sp>
        <p:nvSpPr>
          <p:cNvPr id="111" name="object 111"/>
          <p:cNvSpPr/>
          <p:nvPr/>
        </p:nvSpPr>
        <p:spPr>
          <a:xfrm>
            <a:off x="10924638" y="5403597"/>
            <a:ext cx="67055" cy="66039"/>
          </a:xfrm>
          <a:prstGeom prst="rect">
            <a:avLst/>
          </a:prstGeom>
          <a:blipFill>
            <a:blip r:embed="rId5" cstate="print"/>
            <a:stretch>
              <a:fillRect/>
            </a:stretch>
          </a:blipFill>
        </p:spPr>
        <p:txBody>
          <a:bodyPr wrap="square" lIns="0" tIns="0" rIns="0" bIns="0" rtlCol="0"/>
          <a:lstStyle/>
          <a:p>
            <a:endParaRPr/>
          </a:p>
        </p:txBody>
      </p:sp>
      <p:sp>
        <p:nvSpPr>
          <p:cNvPr id="112" name="object 112"/>
          <p:cNvSpPr/>
          <p:nvPr/>
        </p:nvSpPr>
        <p:spPr>
          <a:xfrm>
            <a:off x="10773635" y="5444236"/>
            <a:ext cx="306070" cy="303530"/>
          </a:xfrm>
          <a:custGeom>
            <a:avLst/>
            <a:gdLst/>
            <a:ahLst/>
            <a:cxnLst/>
            <a:rect l="l" t="t" r="r" b="b"/>
            <a:pathLst>
              <a:path w="306070" h="303530">
                <a:moveTo>
                  <a:pt x="211978" y="177291"/>
                </a:moveTo>
                <a:lnTo>
                  <a:pt x="139700" y="177291"/>
                </a:lnTo>
                <a:lnTo>
                  <a:pt x="175132" y="198882"/>
                </a:lnTo>
                <a:lnTo>
                  <a:pt x="149605" y="277622"/>
                </a:lnTo>
                <a:lnTo>
                  <a:pt x="164337" y="303275"/>
                </a:lnTo>
                <a:lnTo>
                  <a:pt x="177037" y="303275"/>
                </a:lnTo>
                <a:lnTo>
                  <a:pt x="184911" y="298323"/>
                </a:lnTo>
                <a:lnTo>
                  <a:pt x="186943" y="289433"/>
                </a:lnTo>
                <a:lnTo>
                  <a:pt x="216407" y="196976"/>
                </a:lnTo>
                <a:lnTo>
                  <a:pt x="217517" y="190371"/>
                </a:lnTo>
                <a:lnTo>
                  <a:pt x="216519" y="184134"/>
                </a:lnTo>
                <a:lnTo>
                  <a:pt x="213496" y="178635"/>
                </a:lnTo>
                <a:lnTo>
                  <a:pt x="211978" y="177291"/>
                </a:lnTo>
                <a:close/>
              </a:path>
              <a:path w="306070" h="303530">
                <a:moveTo>
                  <a:pt x="217882" y="45338"/>
                </a:moveTo>
                <a:lnTo>
                  <a:pt x="99440" y="45338"/>
                </a:lnTo>
                <a:lnTo>
                  <a:pt x="129920" y="53212"/>
                </a:lnTo>
                <a:lnTo>
                  <a:pt x="105282" y="140843"/>
                </a:lnTo>
                <a:lnTo>
                  <a:pt x="104133" y="150622"/>
                </a:lnTo>
                <a:lnTo>
                  <a:pt x="98425" y="196976"/>
                </a:lnTo>
                <a:lnTo>
                  <a:pt x="16763" y="207772"/>
                </a:lnTo>
                <a:lnTo>
                  <a:pt x="9322" y="210058"/>
                </a:lnTo>
                <a:lnTo>
                  <a:pt x="3619" y="214915"/>
                </a:lnTo>
                <a:lnTo>
                  <a:pt x="297" y="221630"/>
                </a:lnTo>
                <a:lnTo>
                  <a:pt x="0" y="229488"/>
                </a:lnTo>
                <a:lnTo>
                  <a:pt x="2129" y="236372"/>
                </a:lnTo>
                <a:lnTo>
                  <a:pt x="6556" y="241982"/>
                </a:lnTo>
                <a:lnTo>
                  <a:pt x="12626" y="245758"/>
                </a:lnTo>
                <a:lnTo>
                  <a:pt x="19684" y="247141"/>
                </a:lnTo>
                <a:lnTo>
                  <a:pt x="118109" y="233425"/>
                </a:lnTo>
                <a:lnTo>
                  <a:pt x="127000" y="232410"/>
                </a:lnTo>
                <a:lnTo>
                  <a:pt x="133857" y="225425"/>
                </a:lnTo>
                <a:lnTo>
                  <a:pt x="135762" y="216662"/>
                </a:lnTo>
                <a:lnTo>
                  <a:pt x="139700" y="177291"/>
                </a:lnTo>
                <a:lnTo>
                  <a:pt x="211978" y="177291"/>
                </a:lnTo>
                <a:lnTo>
                  <a:pt x="208533" y="174244"/>
                </a:lnTo>
                <a:lnTo>
                  <a:pt x="171195" y="150622"/>
                </a:lnTo>
                <a:lnTo>
                  <a:pt x="193801" y="69850"/>
                </a:lnTo>
                <a:lnTo>
                  <a:pt x="260176" y="69850"/>
                </a:lnTo>
                <a:lnTo>
                  <a:pt x="278760" y="50164"/>
                </a:lnTo>
                <a:lnTo>
                  <a:pt x="235076" y="50164"/>
                </a:lnTo>
                <a:lnTo>
                  <a:pt x="217882" y="45338"/>
                </a:lnTo>
                <a:close/>
              </a:path>
              <a:path w="306070" h="303530">
                <a:moveTo>
                  <a:pt x="92455" y="10795"/>
                </a:moveTo>
                <a:lnTo>
                  <a:pt x="86613" y="11811"/>
                </a:lnTo>
                <a:lnTo>
                  <a:pt x="82676" y="16763"/>
                </a:lnTo>
                <a:lnTo>
                  <a:pt x="35432" y="70865"/>
                </a:lnTo>
                <a:lnTo>
                  <a:pt x="32321" y="75938"/>
                </a:lnTo>
                <a:lnTo>
                  <a:pt x="31686" y="81724"/>
                </a:lnTo>
                <a:lnTo>
                  <a:pt x="33432" y="87510"/>
                </a:lnTo>
                <a:lnTo>
                  <a:pt x="37464" y="92583"/>
                </a:lnTo>
                <a:lnTo>
                  <a:pt x="40385" y="95503"/>
                </a:lnTo>
                <a:lnTo>
                  <a:pt x="43306" y="96520"/>
                </a:lnTo>
                <a:lnTo>
                  <a:pt x="51180" y="96520"/>
                </a:lnTo>
                <a:lnTo>
                  <a:pt x="56133" y="94487"/>
                </a:lnTo>
                <a:lnTo>
                  <a:pt x="59054" y="91566"/>
                </a:lnTo>
                <a:lnTo>
                  <a:pt x="99440" y="45338"/>
                </a:lnTo>
                <a:lnTo>
                  <a:pt x="217882" y="45338"/>
                </a:lnTo>
                <a:lnTo>
                  <a:pt x="98425" y="11811"/>
                </a:lnTo>
                <a:lnTo>
                  <a:pt x="92455" y="10795"/>
                </a:lnTo>
                <a:close/>
              </a:path>
              <a:path w="306070" h="303530">
                <a:moveTo>
                  <a:pt x="260176" y="69850"/>
                </a:moveTo>
                <a:lnTo>
                  <a:pt x="193801" y="69850"/>
                </a:lnTo>
                <a:lnTo>
                  <a:pt x="234187" y="83693"/>
                </a:lnTo>
                <a:lnTo>
                  <a:pt x="236092" y="84709"/>
                </a:lnTo>
                <a:lnTo>
                  <a:pt x="243966" y="84709"/>
                </a:lnTo>
                <a:lnTo>
                  <a:pt x="247903" y="82676"/>
                </a:lnTo>
                <a:lnTo>
                  <a:pt x="250825" y="79756"/>
                </a:lnTo>
                <a:lnTo>
                  <a:pt x="260176" y="69850"/>
                </a:lnTo>
                <a:close/>
              </a:path>
              <a:path w="306070" h="303530">
                <a:moveTo>
                  <a:pt x="293115" y="0"/>
                </a:moveTo>
                <a:lnTo>
                  <a:pt x="283336" y="0"/>
                </a:lnTo>
                <a:lnTo>
                  <a:pt x="277367" y="5969"/>
                </a:lnTo>
                <a:lnTo>
                  <a:pt x="235076" y="50164"/>
                </a:lnTo>
                <a:lnTo>
                  <a:pt x="278760" y="50164"/>
                </a:lnTo>
                <a:lnTo>
                  <a:pt x="300100" y="27559"/>
                </a:lnTo>
                <a:lnTo>
                  <a:pt x="305942" y="21716"/>
                </a:lnTo>
                <a:lnTo>
                  <a:pt x="305942" y="11811"/>
                </a:lnTo>
                <a:lnTo>
                  <a:pt x="299084" y="5969"/>
                </a:lnTo>
                <a:lnTo>
                  <a:pt x="293115" y="0"/>
                </a:lnTo>
                <a:close/>
              </a:path>
            </a:pathLst>
          </a:custGeom>
          <a:solidFill>
            <a:srgbClr val="1F40E6"/>
          </a:solidFill>
        </p:spPr>
        <p:txBody>
          <a:bodyPr wrap="square" lIns="0" tIns="0" rIns="0" bIns="0" rtlCol="0"/>
          <a:lstStyle/>
          <a:p>
            <a:endParaRPr/>
          </a:p>
        </p:txBody>
      </p:sp>
      <p:sp>
        <p:nvSpPr>
          <p:cNvPr id="113" name="object 113"/>
          <p:cNvSpPr/>
          <p:nvPr/>
        </p:nvSpPr>
        <p:spPr>
          <a:xfrm>
            <a:off x="11098247" y="5389373"/>
            <a:ext cx="0" cy="358140"/>
          </a:xfrm>
          <a:custGeom>
            <a:avLst/>
            <a:gdLst/>
            <a:ahLst/>
            <a:cxnLst/>
            <a:rect l="l" t="t" r="r" b="b"/>
            <a:pathLst>
              <a:path h="358139">
                <a:moveTo>
                  <a:pt x="0" y="0"/>
                </a:moveTo>
                <a:lnTo>
                  <a:pt x="0" y="358139"/>
                </a:lnTo>
              </a:path>
            </a:pathLst>
          </a:custGeom>
          <a:ln w="23621">
            <a:solidFill>
              <a:srgbClr val="1F40E6"/>
            </a:solidFill>
          </a:ln>
        </p:spPr>
        <p:txBody>
          <a:bodyPr wrap="square" lIns="0" tIns="0" rIns="0" bIns="0" rtlCol="0"/>
          <a:lstStyle/>
          <a:p>
            <a:endParaRPr/>
          </a:p>
        </p:txBody>
      </p:sp>
      <p:sp>
        <p:nvSpPr>
          <p:cNvPr id="114" name="object 114"/>
          <p:cNvSpPr/>
          <p:nvPr/>
        </p:nvSpPr>
        <p:spPr>
          <a:xfrm>
            <a:off x="10838786" y="5377942"/>
            <a:ext cx="271780" cy="0"/>
          </a:xfrm>
          <a:custGeom>
            <a:avLst/>
            <a:gdLst/>
            <a:ahLst/>
            <a:cxnLst/>
            <a:rect l="l" t="t" r="r" b="b"/>
            <a:pathLst>
              <a:path w="271779">
                <a:moveTo>
                  <a:pt x="0" y="0"/>
                </a:moveTo>
                <a:lnTo>
                  <a:pt x="271271" y="0"/>
                </a:lnTo>
              </a:path>
            </a:pathLst>
          </a:custGeom>
          <a:ln w="22860">
            <a:solidFill>
              <a:srgbClr val="1F40E6"/>
            </a:solidFill>
          </a:ln>
        </p:spPr>
        <p:txBody>
          <a:bodyPr wrap="square" lIns="0" tIns="0" rIns="0" bIns="0" rtlCol="0"/>
          <a:lstStyle/>
          <a:p>
            <a:endParaRPr/>
          </a:p>
        </p:txBody>
      </p:sp>
      <p:sp>
        <p:nvSpPr>
          <p:cNvPr id="115" name="object 115"/>
          <p:cNvSpPr/>
          <p:nvPr/>
        </p:nvSpPr>
        <p:spPr>
          <a:xfrm>
            <a:off x="10858598" y="5279645"/>
            <a:ext cx="236220" cy="70103"/>
          </a:xfrm>
          <a:prstGeom prst="rect">
            <a:avLst/>
          </a:prstGeom>
          <a:blipFill>
            <a:blip r:embed="rId6" cstate="print"/>
            <a:stretch>
              <a:fillRect/>
            </a:stretch>
          </a:blipFill>
        </p:spPr>
        <p:txBody>
          <a:bodyPr wrap="square" lIns="0" tIns="0" rIns="0" bIns="0" rtlCol="0"/>
          <a:lstStyle/>
          <a:p>
            <a:endParaRPr/>
          </a:p>
        </p:txBody>
      </p:sp>
      <p:sp>
        <p:nvSpPr>
          <p:cNvPr id="116" name="object 116"/>
          <p:cNvSpPr/>
          <p:nvPr/>
        </p:nvSpPr>
        <p:spPr>
          <a:xfrm>
            <a:off x="6969350" y="5395469"/>
            <a:ext cx="193675" cy="178435"/>
          </a:xfrm>
          <a:custGeom>
            <a:avLst/>
            <a:gdLst/>
            <a:ahLst/>
            <a:cxnLst/>
            <a:rect l="l" t="t" r="r" b="b"/>
            <a:pathLst>
              <a:path w="193675" h="178435">
                <a:moveTo>
                  <a:pt x="25019" y="35687"/>
                </a:moveTo>
                <a:lnTo>
                  <a:pt x="18669" y="37718"/>
                </a:lnTo>
                <a:lnTo>
                  <a:pt x="14604" y="41909"/>
                </a:lnTo>
                <a:lnTo>
                  <a:pt x="2031" y="54482"/>
                </a:lnTo>
                <a:lnTo>
                  <a:pt x="0" y="54482"/>
                </a:lnTo>
                <a:lnTo>
                  <a:pt x="2031" y="56641"/>
                </a:lnTo>
                <a:lnTo>
                  <a:pt x="2031" y="58674"/>
                </a:lnTo>
                <a:lnTo>
                  <a:pt x="89535" y="88137"/>
                </a:lnTo>
                <a:lnTo>
                  <a:pt x="84476" y="97918"/>
                </a:lnTo>
                <a:lnTo>
                  <a:pt x="79073" y="108283"/>
                </a:lnTo>
                <a:lnTo>
                  <a:pt x="73693" y="119052"/>
                </a:lnTo>
                <a:lnTo>
                  <a:pt x="68706" y="130048"/>
                </a:lnTo>
                <a:lnTo>
                  <a:pt x="45847" y="132206"/>
                </a:lnTo>
                <a:lnTo>
                  <a:pt x="37465" y="144779"/>
                </a:lnTo>
                <a:lnTo>
                  <a:pt x="70739" y="153162"/>
                </a:lnTo>
                <a:lnTo>
                  <a:pt x="93599" y="178307"/>
                </a:lnTo>
                <a:lnTo>
                  <a:pt x="101980" y="163575"/>
                </a:lnTo>
                <a:lnTo>
                  <a:pt x="91567" y="142620"/>
                </a:lnTo>
                <a:lnTo>
                  <a:pt x="103806" y="121665"/>
                </a:lnTo>
                <a:lnTo>
                  <a:pt x="109408" y="111367"/>
                </a:lnTo>
                <a:lnTo>
                  <a:pt x="114426" y="100711"/>
                </a:lnTo>
                <a:lnTo>
                  <a:pt x="167360" y="100711"/>
                </a:lnTo>
                <a:lnTo>
                  <a:pt x="137414" y="62991"/>
                </a:lnTo>
                <a:lnTo>
                  <a:pt x="143256" y="53488"/>
                </a:lnTo>
                <a:lnTo>
                  <a:pt x="146166" y="48259"/>
                </a:lnTo>
                <a:lnTo>
                  <a:pt x="112395" y="48259"/>
                </a:lnTo>
                <a:lnTo>
                  <a:pt x="31242" y="37718"/>
                </a:lnTo>
                <a:lnTo>
                  <a:pt x="25019" y="35687"/>
                </a:lnTo>
                <a:close/>
              </a:path>
              <a:path w="193675" h="178435">
                <a:moveTo>
                  <a:pt x="167360" y="100711"/>
                </a:moveTo>
                <a:lnTo>
                  <a:pt x="114426" y="100711"/>
                </a:lnTo>
                <a:lnTo>
                  <a:pt x="185166" y="161543"/>
                </a:lnTo>
                <a:lnTo>
                  <a:pt x="187325" y="163575"/>
                </a:lnTo>
                <a:lnTo>
                  <a:pt x="189356" y="161543"/>
                </a:lnTo>
                <a:lnTo>
                  <a:pt x="193548" y="142620"/>
                </a:lnTo>
                <a:lnTo>
                  <a:pt x="193548" y="138429"/>
                </a:lnTo>
                <a:lnTo>
                  <a:pt x="191516" y="132206"/>
                </a:lnTo>
                <a:lnTo>
                  <a:pt x="187325" y="125856"/>
                </a:lnTo>
                <a:lnTo>
                  <a:pt x="167360" y="100711"/>
                </a:lnTo>
                <a:close/>
              </a:path>
              <a:path w="193675" h="178435">
                <a:moveTo>
                  <a:pt x="158115" y="2158"/>
                </a:moveTo>
                <a:lnTo>
                  <a:pt x="141477" y="2158"/>
                </a:lnTo>
                <a:lnTo>
                  <a:pt x="137414" y="4190"/>
                </a:lnTo>
                <a:lnTo>
                  <a:pt x="133223" y="6350"/>
                </a:lnTo>
                <a:lnTo>
                  <a:pt x="131064" y="10540"/>
                </a:lnTo>
                <a:lnTo>
                  <a:pt x="112395" y="48259"/>
                </a:lnTo>
                <a:lnTo>
                  <a:pt x="146166" y="48259"/>
                </a:lnTo>
                <a:lnTo>
                  <a:pt x="148526" y="44021"/>
                </a:lnTo>
                <a:lnTo>
                  <a:pt x="153416" y="34577"/>
                </a:lnTo>
                <a:lnTo>
                  <a:pt x="158115" y="25145"/>
                </a:lnTo>
                <a:lnTo>
                  <a:pt x="160274" y="23113"/>
                </a:lnTo>
                <a:lnTo>
                  <a:pt x="162305" y="18923"/>
                </a:lnTo>
                <a:lnTo>
                  <a:pt x="160274" y="14731"/>
                </a:lnTo>
                <a:lnTo>
                  <a:pt x="160274" y="8381"/>
                </a:lnTo>
                <a:lnTo>
                  <a:pt x="158115" y="2158"/>
                </a:lnTo>
                <a:close/>
              </a:path>
              <a:path w="193675" h="178435">
                <a:moveTo>
                  <a:pt x="151892" y="0"/>
                </a:moveTo>
                <a:lnTo>
                  <a:pt x="147700" y="0"/>
                </a:lnTo>
                <a:lnTo>
                  <a:pt x="143637" y="2158"/>
                </a:lnTo>
                <a:lnTo>
                  <a:pt x="154050" y="2158"/>
                </a:lnTo>
                <a:lnTo>
                  <a:pt x="151892" y="0"/>
                </a:lnTo>
                <a:close/>
              </a:path>
            </a:pathLst>
          </a:custGeom>
          <a:solidFill>
            <a:srgbClr val="1F40E6"/>
          </a:solidFill>
        </p:spPr>
        <p:txBody>
          <a:bodyPr wrap="square" lIns="0" tIns="0" rIns="0" bIns="0" rtlCol="0"/>
          <a:lstStyle/>
          <a:p>
            <a:endParaRPr/>
          </a:p>
        </p:txBody>
      </p:sp>
      <p:sp>
        <p:nvSpPr>
          <p:cNvPr id="117" name="object 117"/>
          <p:cNvSpPr/>
          <p:nvPr/>
        </p:nvSpPr>
        <p:spPr>
          <a:xfrm>
            <a:off x="6778850" y="5659121"/>
            <a:ext cx="82296" cy="80772"/>
          </a:xfrm>
          <a:prstGeom prst="rect">
            <a:avLst/>
          </a:prstGeom>
          <a:blipFill>
            <a:blip r:embed="rId7" cstate="print"/>
            <a:stretch>
              <a:fillRect/>
            </a:stretch>
          </a:blipFill>
        </p:spPr>
        <p:txBody>
          <a:bodyPr wrap="square" lIns="0" tIns="0" rIns="0" bIns="0" rtlCol="0"/>
          <a:lstStyle/>
          <a:p>
            <a:endParaRPr/>
          </a:p>
        </p:txBody>
      </p:sp>
      <p:sp>
        <p:nvSpPr>
          <p:cNvPr id="118" name="object 118"/>
          <p:cNvSpPr/>
          <p:nvPr/>
        </p:nvSpPr>
        <p:spPr>
          <a:xfrm>
            <a:off x="7085174" y="5287264"/>
            <a:ext cx="80772" cy="80772"/>
          </a:xfrm>
          <a:prstGeom prst="rect">
            <a:avLst/>
          </a:prstGeom>
          <a:blipFill>
            <a:blip r:embed="rId8" cstate="print"/>
            <a:stretch>
              <a:fillRect/>
            </a:stretch>
          </a:blipFill>
        </p:spPr>
        <p:txBody>
          <a:bodyPr wrap="square" lIns="0" tIns="0" rIns="0" bIns="0" rtlCol="0"/>
          <a:lstStyle/>
          <a:p>
            <a:endParaRPr/>
          </a:p>
        </p:txBody>
      </p:sp>
      <p:sp>
        <p:nvSpPr>
          <p:cNvPr id="119" name="object 119"/>
          <p:cNvSpPr/>
          <p:nvPr/>
        </p:nvSpPr>
        <p:spPr>
          <a:xfrm>
            <a:off x="6720938" y="5410709"/>
            <a:ext cx="52069" cy="50800"/>
          </a:xfrm>
          <a:custGeom>
            <a:avLst/>
            <a:gdLst/>
            <a:ahLst/>
            <a:cxnLst/>
            <a:rect l="l" t="t" r="r" b="b"/>
            <a:pathLst>
              <a:path w="52070" h="50800">
                <a:moveTo>
                  <a:pt x="25907" y="0"/>
                </a:moveTo>
                <a:lnTo>
                  <a:pt x="15805" y="1982"/>
                </a:lnTo>
                <a:lnTo>
                  <a:pt x="7572" y="7381"/>
                </a:lnTo>
                <a:lnTo>
                  <a:pt x="2030" y="15376"/>
                </a:lnTo>
                <a:lnTo>
                  <a:pt x="0" y="25146"/>
                </a:lnTo>
                <a:lnTo>
                  <a:pt x="2030" y="34915"/>
                </a:lnTo>
                <a:lnTo>
                  <a:pt x="7572" y="42910"/>
                </a:lnTo>
                <a:lnTo>
                  <a:pt x="15805" y="48309"/>
                </a:lnTo>
                <a:lnTo>
                  <a:pt x="25907" y="50291"/>
                </a:lnTo>
                <a:lnTo>
                  <a:pt x="36010" y="48309"/>
                </a:lnTo>
                <a:lnTo>
                  <a:pt x="44243" y="42910"/>
                </a:lnTo>
                <a:lnTo>
                  <a:pt x="49785" y="34915"/>
                </a:lnTo>
                <a:lnTo>
                  <a:pt x="51815" y="25146"/>
                </a:lnTo>
                <a:lnTo>
                  <a:pt x="49785" y="15376"/>
                </a:lnTo>
                <a:lnTo>
                  <a:pt x="44243" y="7381"/>
                </a:lnTo>
                <a:lnTo>
                  <a:pt x="36010" y="1982"/>
                </a:lnTo>
                <a:lnTo>
                  <a:pt x="25907" y="0"/>
                </a:lnTo>
                <a:close/>
              </a:path>
            </a:pathLst>
          </a:custGeom>
          <a:solidFill>
            <a:srgbClr val="1F40E6"/>
          </a:solidFill>
        </p:spPr>
        <p:txBody>
          <a:bodyPr wrap="square" lIns="0" tIns="0" rIns="0" bIns="0" rtlCol="0"/>
          <a:lstStyle/>
          <a:p>
            <a:endParaRPr/>
          </a:p>
        </p:txBody>
      </p:sp>
      <p:sp>
        <p:nvSpPr>
          <p:cNvPr id="120" name="object 120"/>
          <p:cNvSpPr/>
          <p:nvPr/>
        </p:nvSpPr>
        <p:spPr>
          <a:xfrm>
            <a:off x="7111081" y="5674361"/>
            <a:ext cx="52069" cy="52069"/>
          </a:xfrm>
          <a:custGeom>
            <a:avLst/>
            <a:gdLst/>
            <a:ahLst/>
            <a:cxnLst/>
            <a:rect l="l" t="t" r="r" b="b"/>
            <a:pathLst>
              <a:path w="52070" h="52069">
                <a:moveTo>
                  <a:pt x="25908" y="0"/>
                </a:moveTo>
                <a:lnTo>
                  <a:pt x="15805" y="2030"/>
                </a:lnTo>
                <a:lnTo>
                  <a:pt x="7572" y="7572"/>
                </a:lnTo>
                <a:lnTo>
                  <a:pt x="2030" y="15805"/>
                </a:lnTo>
                <a:lnTo>
                  <a:pt x="0" y="25908"/>
                </a:lnTo>
                <a:lnTo>
                  <a:pt x="2030" y="36010"/>
                </a:lnTo>
                <a:lnTo>
                  <a:pt x="7572" y="44243"/>
                </a:lnTo>
                <a:lnTo>
                  <a:pt x="15805" y="49785"/>
                </a:lnTo>
                <a:lnTo>
                  <a:pt x="25908" y="51815"/>
                </a:lnTo>
                <a:lnTo>
                  <a:pt x="36010" y="49785"/>
                </a:lnTo>
                <a:lnTo>
                  <a:pt x="44243" y="44243"/>
                </a:lnTo>
                <a:lnTo>
                  <a:pt x="49785" y="36010"/>
                </a:lnTo>
                <a:lnTo>
                  <a:pt x="51816" y="25908"/>
                </a:lnTo>
                <a:lnTo>
                  <a:pt x="49785" y="15805"/>
                </a:lnTo>
                <a:lnTo>
                  <a:pt x="44243" y="7572"/>
                </a:lnTo>
                <a:lnTo>
                  <a:pt x="36010" y="2030"/>
                </a:lnTo>
                <a:lnTo>
                  <a:pt x="25908" y="0"/>
                </a:lnTo>
                <a:close/>
              </a:path>
            </a:pathLst>
          </a:custGeom>
          <a:solidFill>
            <a:srgbClr val="1F40E6"/>
          </a:solidFill>
        </p:spPr>
        <p:txBody>
          <a:bodyPr wrap="square" lIns="0" tIns="0" rIns="0" bIns="0" rtlCol="0"/>
          <a:lstStyle/>
          <a:p>
            <a:endParaRPr/>
          </a:p>
        </p:txBody>
      </p:sp>
      <p:sp>
        <p:nvSpPr>
          <p:cNvPr id="121" name="object 121"/>
          <p:cNvSpPr/>
          <p:nvPr/>
        </p:nvSpPr>
        <p:spPr>
          <a:xfrm>
            <a:off x="6893150" y="5659121"/>
            <a:ext cx="43180" cy="33655"/>
          </a:xfrm>
          <a:custGeom>
            <a:avLst/>
            <a:gdLst/>
            <a:ahLst/>
            <a:cxnLst/>
            <a:rect l="l" t="t" r="r" b="b"/>
            <a:pathLst>
              <a:path w="43179" h="33655">
                <a:moveTo>
                  <a:pt x="32003" y="0"/>
                </a:moveTo>
                <a:lnTo>
                  <a:pt x="24002" y="4351"/>
                </a:lnTo>
                <a:lnTo>
                  <a:pt x="8000" y="12340"/>
                </a:lnTo>
                <a:lnTo>
                  <a:pt x="0" y="16763"/>
                </a:lnTo>
                <a:lnTo>
                  <a:pt x="6350" y="33527"/>
                </a:lnTo>
                <a:lnTo>
                  <a:pt x="15632" y="30015"/>
                </a:lnTo>
                <a:lnTo>
                  <a:pt x="24510" y="25907"/>
                </a:lnTo>
                <a:lnTo>
                  <a:pt x="42672" y="16763"/>
                </a:lnTo>
                <a:lnTo>
                  <a:pt x="32003" y="0"/>
                </a:lnTo>
                <a:close/>
              </a:path>
            </a:pathLst>
          </a:custGeom>
          <a:solidFill>
            <a:srgbClr val="1F40E6"/>
          </a:solidFill>
        </p:spPr>
        <p:txBody>
          <a:bodyPr wrap="square" lIns="0" tIns="0" rIns="0" bIns="0" rtlCol="0"/>
          <a:lstStyle/>
          <a:p>
            <a:endParaRPr/>
          </a:p>
        </p:txBody>
      </p:sp>
      <p:sp>
        <p:nvSpPr>
          <p:cNvPr id="122" name="object 122"/>
          <p:cNvSpPr/>
          <p:nvPr/>
        </p:nvSpPr>
        <p:spPr>
          <a:xfrm>
            <a:off x="6955634" y="5616449"/>
            <a:ext cx="40005" cy="38100"/>
          </a:xfrm>
          <a:custGeom>
            <a:avLst/>
            <a:gdLst/>
            <a:ahLst/>
            <a:cxnLst/>
            <a:rect l="l" t="t" r="r" b="b"/>
            <a:pathLst>
              <a:path w="40004" h="38100">
                <a:moveTo>
                  <a:pt x="27050" y="0"/>
                </a:moveTo>
                <a:lnTo>
                  <a:pt x="20806" y="6000"/>
                </a:lnTo>
                <a:lnTo>
                  <a:pt x="14262" y="12064"/>
                </a:lnTo>
                <a:lnTo>
                  <a:pt x="7459" y="18002"/>
                </a:lnTo>
                <a:lnTo>
                  <a:pt x="0" y="24002"/>
                </a:lnTo>
                <a:lnTo>
                  <a:pt x="10413" y="38100"/>
                </a:lnTo>
                <a:lnTo>
                  <a:pt x="18192" y="32067"/>
                </a:lnTo>
                <a:lnTo>
                  <a:pt x="25780" y="25844"/>
                </a:lnTo>
                <a:lnTo>
                  <a:pt x="32988" y="19240"/>
                </a:lnTo>
                <a:lnTo>
                  <a:pt x="39623" y="12064"/>
                </a:lnTo>
                <a:lnTo>
                  <a:pt x="27050" y="0"/>
                </a:lnTo>
                <a:close/>
              </a:path>
            </a:pathLst>
          </a:custGeom>
          <a:solidFill>
            <a:srgbClr val="1F40E6"/>
          </a:solidFill>
        </p:spPr>
        <p:txBody>
          <a:bodyPr wrap="square" lIns="0" tIns="0" rIns="0" bIns="0" rtlCol="0"/>
          <a:lstStyle/>
          <a:p>
            <a:endParaRPr/>
          </a:p>
        </p:txBody>
      </p:sp>
      <p:sp>
        <p:nvSpPr>
          <p:cNvPr id="123" name="object 123"/>
          <p:cNvSpPr/>
          <p:nvPr/>
        </p:nvSpPr>
        <p:spPr>
          <a:xfrm>
            <a:off x="7005926" y="5569205"/>
            <a:ext cx="27940" cy="30480"/>
          </a:xfrm>
          <a:custGeom>
            <a:avLst/>
            <a:gdLst/>
            <a:ahLst/>
            <a:cxnLst/>
            <a:rect l="l" t="t" r="r" b="b"/>
            <a:pathLst>
              <a:path w="27940" h="30480">
                <a:moveTo>
                  <a:pt x="10541" y="0"/>
                </a:moveTo>
                <a:lnTo>
                  <a:pt x="8381" y="6476"/>
                </a:lnTo>
                <a:lnTo>
                  <a:pt x="4191" y="13080"/>
                </a:lnTo>
                <a:lnTo>
                  <a:pt x="0" y="19557"/>
                </a:lnTo>
                <a:lnTo>
                  <a:pt x="14731" y="30479"/>
                </a:lnTo>
                <a:lnTo>
                  <a:pt x="19050" y="24002"/>
                </a:lnTo>
                <a:lnTo>
                  <a:pt x="23241" y="15239"/>
                </a:lnTo>
                <a:lnTo>
                  <a:pt x="27431" y="8762"/>
                </a:lnTo>
                <a:lnTo>
                  <a:pt x="10541" y="0"/>
                </a:lnTo>
                <a:close/>
              </a:path>
            </a:pathLst>
          </a:custGeom>
          <a:solidFill>
            <a:srgbClr val="1F40E6"/>
          </a:solidFill>
        </p:spPr>
        <p:txBody>
          <a:bodyPr wrap="square" lIns="0" tIns="0" rIns="0" bIns="0" rtlCol="0"/>
          <a:lstStyle/>
          <a:p>
            <a:endParaRPr/>
          </a:p>
        </p:txBody>
      </p:sp>
      <p:sp>
        <p:nvSpPr>
          <p:cNvPr id="124" name="object 124"/>
          <p:cNvSpPr/>
          <p:nvPr/>
        </p:nvSpPr>
        <p:spPr>
          <a:xfrm>
            <a:off x="8926165" y="5291836"/>
            <a:ext cx="73151" cy="73151"/>
          </a:xfrm>
          <a:prstGeom prst="rect">
            <a:avLst/>
          </a:prstGeom>
          <a:blipFill>
            <a:blip r:embed="rId9" cstate="print"/>
            <a:stretch>
              <a:fillRect/>
            </a:stretch>
          </a:blipFill>
        </p:spPr>
        <p:txBody>
          <a:bodyPr wrap="square" lIns="0" tIns="0" rIns="0" bIns="0" rtlCol="0"/>
          <a:lstStyle/>
          <a:p>
            <a:endParaRPr/>
          </a:p>
        </p:txBody>
      </p:sp>
      <p:sp>
        <p:nvSpPr>
          <p:cNvPr id="125" name="object 125"/>
          <p:cNvSpPr/>
          <p:nvPr/>
        </p:nvSpPr>
        <p:spPr>
          <a:xfrm>
            <a:off x="8784434" y="5371084"/>
            <a:ext cx="471170" cy="355600"/>
          </a:xfrm>
          <a:custGeom>
            <a:avLst/>
            <a:gdLst/>
            <a:ahLst/>
            <a:cxnLst/>
            <a:rect l="l" t="t" r="r" b="b"/>
            <a:pathLst>
              <a:path w="471170" h="355600">
                <a:moveTo>
                  <a:pt x="214452" y="96774"/>
                </a:moveTo>
                <a:lnTo>
                  <a:pt x="161670" y="96774"/>
                </a:lnTo>
                <a:lnTo>
                  <a:pt x="164029" y="113284"/>
                </a:lnTo>
                <a:lnTo>
                  <a:pt x="164090" y="118363"/>
                </a:lnTo>
                <a:lnTo>
                  <a:pt x="161670" y="143763"/>
                </a:lnTo>
                <a:lnTo>
                  <a:pt x="160400" y="148971"/>
                </a:lnTo>
                <a:lnTo>
                  <a:pt x="165480" y="159130"/>
                </a:lnTo>
                <a:lnTo>
                  <a:pt x="133603" y="185800"/>
                </a:lnTo>
                <a:lnTo>
                  <a:pt x="91693" y="185800"/>
                </a:lnTo>
                <a:lnTo>
                  <a:pt x="73818" y="187211"/>
                </a:lnTo>
                <a:lnTo>
                  <a:pt x="26669" y="207517"/>
                </a:lnTo>
                <a:lnTo>
                  <a:pt x="4286" y="242782"/>
                </a:lnTo>
                <a:lnTo>
                  <a:pt x="0" y="269875"/>
                </a:lnTo>
                <a:lnTo>
                  <a:pt x="476" y="279161"/>
                </a:lnTo>
                <a:lnTo>
                  <a:pt x="13495" y="315833"/>
                </a:lnTo>
                <a:lnTo>
                  <a:pt x="52456" y="347055"/>
                </a:lnTo>
                <a:lnTo>
                  <a:pt x="91693" y="355091"/>
                </a:lnTo>
                <a:lnTo>
                  <a:pt x="142493" y="355091"/>
                </a:lnTo>
                <a:lnTo>
                  <a:pt x="146303" y="353822"/>
                </a:lnTo>
                <a:lnTo>
                  <a:pt x="148970" y="351282"/>
                </a:lnTo>
                <a:lnTo>
                  <a:pt x="181464" y="324485"/>
                </a:lnTo>
                <a:lnTo>
                  <a:pt x="91693" y="324485"/>
                </a:lnTo>
                <a:lnTo>
                  <a:pt x="78781" y="323353"/>
                </a:lnTo>
                <a:lnTo>
                  <a:pt x="42036" y="304164"/>
                </a:lnTo>
                <a:lnTo>
                  <a:pt x="30606" y="277495"/>
                </a:lnTo>
                <a:lnTo>
                  <a:pt x="30667" y="260494"/>
                </a:lnTo>
                <a:lnTo>
                  <a:pt x="56006" y="224027"/>
                </a:lnTo>
                <a:lnTo>
                  <a:pt x="91693" y="216408"/>
                </a:lnTo>
                <a:lnTo>
                  <a:pt x="142493" y="216408"/>
                </a:lnTo>
                <a:lnTo>
                  <a:pt x="146303" y="215137"/>
                </a:lnTo>
                <a:lnTo>
                  <a:pt x="148970" y="212598"/>
                </a:lnTo>
                <a:lnTo>
                  <a:pt x="263238" y="118363"/>
                </a:lnTo>
                <a:lnTo>
                  <a:pt x="213867" y="118363"/>
                </a:lnTo>
                <a:lnTo>
                  <a:pt x="213867" y="117093"/>
                </a:lnTo>
                <a:lnTo>
                  <a:pt x="215137" y="114553"/>
                </a:lnTo>
                <a:lnTo>
                  <a:pt x="215032" y="110743"/>
                </a:lnTo>
                <a:lnTo>
                  <a:pt x="214452" y="96774"/>
                </a:lnTo>
                <a:close/>
              </a:path>
              <a:path w="471170" h="355600">
                <a:moveTo>
                  <a:pt x="451095" y="57276"/>
                </a:moveTo>
                <a:lnTo>
                  <a:pt x="379221" y="57276"/>
                </a:lnTo>
                <a:lnTo>
                  <a:pt x="392114" y="58229"/>
                </a:lnTo>
                <a:lnTo>
                  <a:pt x="403780" y="61087"/>
                </a:lnTo>
                <a:lnTo>
                  <a:pt x="413994" y="65849"/>
                </a:lnTo>
                <a:lnTo>
                  <a:pt x="422528" y="72516"/>
                </a:lnTo>
                <a:lnTo>
                  <a:pt x="427608" y="76326"/>
                </a:lnTo>
                <a:lnTo>
                  <a:pt x="432688" y="81407"/>
                </a:lnTo>
                <a:lnTo>
                  <a:pt x="435228" y="89153"/>
                </a:lnTo>
                <a:lnTo>
                  <a:pt x="440308" y="101853"/>
                </a:lnTo>
                <a:lnTo>
                  <a:pt x="440308" y="119634"/>
                </a:lnTo>
                <a:lnTo>
                  <a:pt x="437768" y="125984"/>
                </a:lnTo>
                <a:lnTo>
                  <a:pt x="435228" y="133603"/>
                </a:lnTo>
                <a:lnTo>
                  <a:pt x="406314" y="160123"/>
                </a:lnTo>
                <a:lnTo>
                  <a:pt x="379221" y="165480"/>
                </a:lnTo>
                <a:lnTo>
                  <a:pt x="328421" y="165480"/>
                </a:lnTo>
                <a:lnTo>
                  <a:pt x="324611" y="166750"/>
                </a:lnTo>
                <a:lnTo>
                  <a:pt x="321944" y="169290"/>
                </a:lnTo>
                <a:lnTo>
                  <a:pt x="133603" y="324485"/>
                </a:lnTo>
                <a:lnTo>
                  <a:pt x="181464" y="324485"/>
                </a:lnTo>
                <a:lnTo>
                  <a:pt x="337311" y="195961"/>
                </a:lnTo>
                <a:lnTo>
                  <a:pt x="379221" y="195961"/>
                </a:lnTo>
                <a:lnTo>
                  <a:pt x="397077" y="194532"/>
                </a:lnTo>
                <a:lnTo>
                  <a:pt x="442975" y="173100"/>
                </a:lnTo>
                <a:lnTo>
                  <a:pt x="466629" y="137175"/>
                </a:lnTo>
                <a:lnTo>
                  <a:pt x="470915" y="110743"/>
                </a:lnTo>
                <a:lnTo>
                  <a:pt x="470439" y="101437"/>
                </a:lnTo>
                <a:lnTo>
                  <a:pt x="469010" y="92582"/>
                </a:lnTo>
                <a:lnTo>
                  <a:pt x="466629" y="84204"/>
                </a:lnTo>
                <a:lnTo>
                  <a:pt x="463295" y="76326"/>
                </a:lnTo>
                <a:lnTo>
                  <a:pt x="456864" y="64678"/>
                </a:lnTo>
                <a:lnTo>
                  <a:pt x="451095" y="57276"/>
                </a:lnTo>
                <a:close/>
              </a:path>
              <a:path w="471170" h="355600">
                <a:moveTo>
                  <a:pt x="379221" y="26670"/>
                </a:moveTo>
                <a:lnTo>
                  <a:pt x="328421" y="26670"/>
                </a:lnTo>
                <a:lnTo>
                  <a:pt x="324611" y="27939"/>
                </a:lnTo>
                <a:lnTo>
                  <a:pt x="321944" y="30607"/>
                </a:lnTo>
                <a:lnTo>
                  <a:pt x="213867" y="118363"/>
                </a:lnTo>
                <a:lnTo>
                  <a:pt x="263238" y="118363"/>
                </a:lnTo>
                <a:lnTo>
                  <a:pt x="337311" y="57276"/>
                </a:lnTo>
                <a:lnTo>
                  <a:pt x="451095" y="57276"/>
                </a:lnTo>
                <a:lnTo>
                  <a:pt x="417744" y="33742"/>
                </a:lnTo>
                <a:lnTo>
                  <a:pt x="392570" y="27424"/>
                </a:lnTo>
                <a:lnTo>
                  <a:pt x="379221" y="26670"/>
                </a:lnTo>
                <a:close/>
              </a:path>
              <a:path w="471170" h="355600">
                <a:moveTo>
                  <a:pt x="193420" y="0"/>
                </a:moveTo>
                <a:lnTo>
                  <a:pt x="185800" y="0"/>
                </a:lnTo>
                <a:lnTo>
                  <a:pt x="175958" y="2738"/>
                </a:lnTo>
                <a:lnTo>
                  <a:pt x="168021" y="8572"/>
                </a:lnTo>
                <a:lnTo>
                  <a:pt x="162941" y="16787"/>
                </a:lnTo>
                <a:lnTo>
                  <a:pt x="161670" y="26670"/>
                </a:lnTo>
                <a:lnTo>
                  <a:pt x="162940" y="69976"/>
                </a:lnTo>
                <a:lnTo>
                  <a:pt x="154050" y="72516"/>
                </a:lnTo>
                <a:lnTo>
                  <a:pt x="147700" y="73787"/>
                </a:lnTo>
                <a:lnTo>
                  <a:pt x="143763" y="81407"/>
                </a:lnTo>
                <a:lnTo>
                  <a:pt x="145033" y="87757"/>
                </a:lnTo>
                <a:lnTo>
                  <a:pt x="147700" y="95503"/>
                </a:lnTo>
                <a:lnTo>
                  <a:pt x="155320" y="99313"/>
                </a:lnTo>
                <a:lnTo>
                  <a:pt x="161670" y="96774"/>
                </a:lnTo>
                <a:lnTo>
                  <a:pt x="214452" y="96774"/>
                </a:lnTo>
                <a:lnTo>
                  <a:pt x="213867" y="82676"/>
                </a:lnTo>
                <a:lnTo>
                  <a:pt x="239267" y="75057"/>
                </a:lnTo>
                <a:lnTo>
                  <a:pt x="243077" y="73787"/>
                </a:lnTo>
                <a:lnTo>
                  <a:pt x="246887" y="69976"/>
                </a:lnTo>
                <a:lnTo>
                  <a:pt x="249427" y="62357"/>
                </a:lnTo>
                <a:lnTo>
                  <a:pt x="248157" y="57276"/>
                </a:lnTo>
                <a:lnTo>
                  <a:pt x="245617" y="54737"/>
                </a:lnTo>
                <a:lnTo>
                  <a:pt x="208787" y="11429"/>
                </a:lnTo>
                <a:lnTo>
                  <a:pt x="207517" y="10160"/>
                </a:lnTo>
                <a:lnTo>
                  <a:pt x="206120" y="8889"/>
                </a:lnTo>
                <a:lnTo>
                  <a:pt x="199770" y="2539"/>
                </a:lnTo>
                <a:lnTo>
                  <a:pt x="193420" y="0"/>
                </a:lnTo>
                <a:close/>
              </a:path>
            </a:pathLst>
          </a:custGeom>
          <a:solidFill>
            <a:srgbClr val="1F40E6"/>
          </a:solidFill>
        </p:spPr>
        <p:txBody>
          <a:bodyPr wrap="square" lIns="0" tIns="0" rIns="0" bIns="0" rtlCol="0"/>
          <a:lstStyle/>
          <a:p>
            <a:endParaRPr/>
          </a:p>
        </p:txBody>
      </p:sp>
      <p:sp>
        <p:nvSpPr>
          <p:cNvPr id="126" name="object 126"/>
          <p:cNvSpPr/>
          <p:nvPr/>
        </p:nvSpPr>
        <p:spPr>
          <a:xfrm>
            <a:off x="9055705" y="5619496"/>
            <a:ext cx="118872" cy="102108"/>
          </a:xfrm>
          <a:prstGeom prst="rect">
            <a:avLst/>
          </a:prstGeom>
          <a:blipFill>
            <a:blip r:embed="rId10" cstate="print"/>
            <a:stretch>
              <a:fillRect/>
            </a:stretch>
          </a:blipFill>
        </p:spPr>
        <p:txBody>
          <a:bodyPr wrap="square" lIns="0" tIns="0" rIns="0" bIns="0" rtlCol="0"/>
          <a:lstStyle/>
          <a:p>
            <a:endParaRPr/>
          </a:p>
        </p:txBody>
      </p:sp>
      <p:sp>
        <p:nvSpPr>
          <p:cNvPr id="210" name="标题 1">
            <a:extLst>
              <a:ext uri="{FF2B5EF4-FFF2-40B4-BE49-F238E27FC236}">
                <a16:creationId xmlns:a16="http://schemas.microsoft.com/office/drawing/2014/main" id="{092F20C1-97CA-4E5C-ABD5-340D2E9BA7E6}"/>
              </a:ext>
            </a:extLst>
          </p:cNvPr>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Goals</a:t>
            </a:r>
            <a:endParaRPr lang="zh-CN" altLang="en-US" sz="2400" b="1" dirty="0">
              <a:latin typeface="Times New Roman" panose="02020603050405020304" pitchFamily="18" charset="0"/>
              <a:cs typeface="Times New Roman" panose="02020603050405020304" pitchFamily="18" charset="0"/>
              <a:sym typeface="+mn-lt"/>
            </a:endParaRPr>
          </a:p>
        </p:txBody>
      </p:sp>
      <p:sp>
        <p:nvSpPr>
          <p:cNvPr id="211" name="íṥḷîḍé">
            <a:extLst>
              <a:ext uri="{FF2B5EF4-FFF2-40B4-BE49-F238E27FC236}">
                <a16:creationId xmlns:a16="http://schemas.microsoft.com/office/drawing/2014/main" id="{D988A517-7D66-4E52-90B9-712563EA5E72}"/>
              </a:ext>
            </a:extLst>
          </p:cNvPr>
          <p:cNvSpPr/>
          <p:nvPr/>
        </p:nvSpPr>
        <p:spPr>
          <a:xfrm>
            <a:off x="950180" y="1082958"/>
            <a:ext cx="966268" cy="9456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78663"/>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pPr>
            <a:r>
              <a:rPr lang="en-US" dirty="0">
                <a:cs typeface="+mn-ea"/>
                <a:sym typeface="+mn-lt"/>
              </a:rPr>
              <a:t>3</a:t>
            </a:r>
            <a:endParaRPr dirty="0">
              <a:cs typeface="+mn-ea"/>
              <a:sym typeface="+mn-lt"/>
            </a:endParaRPr>
          </a:p>
        </p:txBody>
      </p:sp>
      <p:sp>
        <p:nvSpPr>
          <p:cNvPr id="212" name="矩形 8">
            <a:extLst>
              <a:ext uri="{FF2B5EF4-FFF2-40B4-BE49-F238E27FC236}">
                <a16:creationId xmlns:a16="http://schemas.microsoft.com/office/drawing/2014/main" id="{E4F2139B-B66D-4B4D-8396-99A87DFF0D8C}"/>
              </a:ext>
            </a:extLst>
          </p:cNvPr>
          <p:cNvSpPr/>
          <p:nvPr/>
        </p:nvSpPr>
        <p:spPr>
          <a:xfrm>
            <a:off x="1982328" y="1133675"/>
            <a:ext cx="6079492" cy="61407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latin typeface="Times New Roman" panose="02020603050405020304" pitchFamily="18" charset="0"/>
                <a:cs typeface="Times New Roman" panose="02020603050405020304" pitchFamily="18" charset="0"/>
                <a:sym typeface="+mn-lt"/>
              </a:rPr>
              <a:t>Improves the Loyalty Rate &amp; Customer Satisfaction</a:t>
            </a:r>
            <a:endParaRPr lang="en-US" altLang="zh-CN" sz="1400" b="1" dirty="0">
              <a:latin typeface="Times New Roman" panose="02020603050405020304" pitchFamily="18" charset="0"/>
              <a:cs typeface="Times New Roman" panose="02020603050405020304" pitchFamily="18" charset="0"/>
              <a:sym typeface="+mn-lt"/>
            </a:endParaRPr>
          </a:p>
        </p:txBody>
      </p:sp>
      <p:sp>
        <p:nvSpPr>
          <p:cNvPr id="213" name="矩形 4">
            <a:extLst>
              <a:ext uri="{FF2B5EF4-FFF2-40B4-BE49-F238E27FC236}">
                <a16:creationId xmlns:a16="http://schemas.microsoft.com/office/drawing/2014/main" id="{F43F61DB-DED1-4903-91DF-EA18698CC31B}"/>
              </a:ext>
            </a:extLst>
          </p:cNvPr>
          <p:cNvSpPr/>
          <p:nvPr/>
        </p:nvSpPr>
        <p:spPr>
          <a:xfrm flipH="1">
            <a:off x="1814572" y="2122772"/>
            <a:ext cx="101876" cy="1528965"/>
          </a:xfrm>
          <a:prstGeom prst="rect">
            <a:avLst/>
          </a:prstGeom>
          <a:solidFill>
            <a:srgbClr val="A78663"/>
          </a:solidFill>
          <a:ln>
            <a:solidFill>
              <a:srgbClr val="A786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215" name="矩形 18">
            <a:extLst>
              <a:ext uri="{FF2B5EF4-FFF2-40B4-BE49-F238E27FC236}">
                <a16:creationId xmlns:a16="http://schemas.microsoft.com/office/drawing/2014/main" id="{0DD74D79-F367-4043-AC47-274848F11F41}"/>
              </a:ext>
            </a:extLst>
          </p:cNvPr>
          <p:cNvSpPr/>
          <p:nvPr/>
        </p:nvSpPr>
        <p:spPr>
          <a:xfrm>
            <a:off x="1987518" y="2119428"/>
            <a:ext cx="5438396" cy="144969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1000" dirty="0">
                <a:latin typeface="Times New Roman" panose="02020603050405020304" pitchFamily="18" charset="0"/>
                <a:cs typeface="Times New Roman" panose="02020603050405020304" pitchFamily="18" charset="0"/>
                <a:sym typeface="+mn-lt"/>
              </a:rPr>
              <a:t>When it comes to solving customer experience problems digitally, there's a keyword called the whole journey concept. This is very important for airlines, but most airlines rarely take a whole journey perspective. There are a lot of touchpoints in a traveler's journey from exploring the future, to searching for flights, to departure, to airport, to plane, to the end of the journey. Delta should start from this aspect, improve customer experience and customer satisfaction to expand its competitive advantage.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anim calcmode="lin" valueType="num">
                                      <p:cBhvr>
                                        <p:cTn id="8" dur="1000" fill="hold"/>
                                        <p:tgtEl>
                                          <p:spTgt spid="211"/>
                                        </p:tgtEl>
                                        <p:attrNameLst>
                                          <p:attrName>ppt_x</p:attrName>
                                        </p:attrNameLst>
                                      </p:cBhvr>
                                      <p:tavLst>
                                        <p:tav tm="0">
                                          <p:val>
                                            <p:strVal val="#ppt_x"/>
                                          </p:val>
                                        </p:tav>
                                        <p:tav tm="100000">
                                          <p:val>
                                            <p:strVal val="#ppt_x"/>
                                          </p:val>
                                        </p:tav>
                                      </p:tavLst>
                                    </p:anim>
                                    <p:anim calcmode="lin" valueType="num">
                                      <p:cBhvr>
                                        <p:cTn id="9" dur="1000" fill="hold"/>
                                        <p:tgtEl>
                                          <p:spTgt spid="2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2"/>
                                        </p:tgtEl>
                                        <p:attrNameLst>
                                          <p:attrName>style.visibility</p:attrName>
                                        </p:attrNameLst>
                                      </p:cBhvr>
                                      <p:to>
                                        <p:strVal val="visible"/>
                                      </p:to>
                                    </p:set>
                                    <p:animEffect transition="in" filter="fade">
                                      <p:cBhvr>
                                        <p:cTn id="12" dur="1000"/>
                                        <p:tgtEl>
                                          <p:spTgt spid="212"/>
                                        </p:tgtEl>
                                      </p:cBhvr>
                                    </p:animEffect>
                                    <p:anim calcmode="lin" valueType="num">
                                      <p:cBhvr>
                                        <p:cTn id="13" dur="1000" fill="hold"/>
                                        <p:tgtEl>
                                          <p:spTgt spid="212"/>
                                        </p:tgtEl>
                                        <p:attrNameLst>
                                          <p:attrName>ppt_x</p:attrName>
                                        </p:attrNameLst>
                                      </p:cBhvr>
                                      <p:tavLst>
                                        <p:tav tm="0">
                                          <p:val>
                                            <p:strVal val="#ppt_x"/>
                                          </p:val>
                                        </p:tav>
                                        <p:tav tm="100000">
                                          <p:val>
                                            <p:strVal val="#ppt_x"/>
                                          </p:val>
                                        </p:tav>
                                      </p:tavLst>
                                    </p:anim>
                                    <p:anim calcmode="lin" valueType="num">
                                      <p:cBhvr>
                                        <p:cTn id="14" dur="1000" fill="hold"/>
                                        <p:tgtEl>
                                          <p:spTgt spid="2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3"/>
                                        </p:tgtEl>
                                        <p:attrNameLst>
                                          <p:attrName>style.visibility</p:attrName>
                                        </p:attrNameLst>
                                      </p:cBhvr>
                                      <p:to>
                                        <p:strVal val="visible"/>
                                      </p:to>
                                    </p:set>
                                    <p:animEffect transition="in" filter="fade">
                                      <p:cBhvr>
                                        <p:cTn id="17" dur="1000"/>
                                        <p:tgtEl>
                                          <p:spTgt spid="213"/>
                                        </p:tgtEl>
                                      </p:cBhvr>
                                    </p:animEffect>
                                    <p:anim calcmode="lin" valueType="num">
                                      <p:cBhvr>
                                        <p:cTn id="18" dur="1000" fill="hold"/>
                                        <p:tgtEl>
                                          <p:spTgt spid="213"/>
                                        </p:tgtEl>
                                        <p:attrNameLst>
                                          <p:attrName>ppt_x</p:attrName>
                                        </p:attrNameLst>
                                      </p:cBhvr>
                                      <p:tavLst>
                                        <p:tav tm="0">
                                          <p:val>
                                            <p:strVal val="#ppt_x"/>
                                          </p:val>
                                        </p:tav>
                                        <p:tav tm="100000">
                                          <p:val>
                                            <p:strVal val="#ppt_x"/>
                                          </p:val>
                                        </p:tav>
                                      </p:tavLst>
                                    </p:anim>
                                    <p:anim calcmode="lin" valueType="num">
                                      <p:cBhvr>
                                        <p:cTn id="19" dur="1000" fill="hold"/>
                                        <p:tgtEl>
                                          <p:spTgt spid="213"/>
                                        </p:tgtEl>
                                        <p:attrNameLst>
                                          <p:attrName>ppt_y</p:attrName>
                                        </p:attrNameLst>
                                      </p:cBhvr>
                                      <p:tavLst>
                                        <p:tav tm="0">
                                          <p:val>
                                            <p:strVal val="#ppt_y+.1"/>
                                          </p:val>
                                        </p:tav>
                                        <p:tav tm="100000">
                                          <p:val>
                                            <p:strVal val="#ppt_y"/>
                                          </p:val>
                                        </p:tav>
                                      </p:tavLst>
                                    </p:anim>
                                  </p:childTnLst>
                                </p:cTn>
                              </p:par>
                              <p:par>
                                <p:cTn id="20" presetID="14" presetClass="entr" presetSubtype="10" fill="hold" grpId="0" nodeType="withEffect">
                                  <p:stCondLst>
                                    <p:cond delay="0"/>
                                  </p:stCondLst>
                                  <p:childTnLst>
                                    <p:set>
                                      <p:cBhvr>
                                        <p:cTn id="21" dur="1" fill="hold">
                                          <p:stCondLst>
                                            <p:cond delay="0"/>
                                          </p:stCondLst>
                                        </p:cTn>
                                        <p:tgtEl>
                                          <p:spTgt spid="215"/>
                                        </p:tgtEl>
                                        <p:attrNameLst>
                                          <p:attrName>style.visibility</p:attrName>
                                        </p:attrNameLst>
                                      </p:cBhvr>
                                      <p:to>
                                        <p:strVal val="visible"/>
                                      </p:to>
                                    </p:set>
                                    <p:animEffect transition="in" filter="randombar(horizontal)">
                                      <p:cBhvr>
                                        <p:cTn id="22"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2" grpId="0"/>
      <p:bldP spid="213" grpId="0" animBg="1"/>
      <p:bldP spid="2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811829" y="-2"/>
            <a:ext cx="8374566" cy="6920146"/>
            <a:chOff x="3811829" y="-2"/>
            <a:chExt cx="8374566" cy="6920146"/>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328" y="-2"/>
              <a:ext cx="8296067" cy="6858002"/>
            </a:xfrm>
            <a:prstGeom prst="rect">
              <a:avLst/>
            </a:prstGeom>
          </p:spPr>
        </p:pic>
        <p:sp>
          <p:nvSpPr>
            <p:cNvPr id="8" name="直角三角形 7"/>
            <p:cNvSpPr/>
            <p:nvPr/>
          </p:nvSpPr>
          <p:spPr>
            <a:xfrm rot="10800000" flipH="1">
              <a:off x="3811829" y="0"/>
              <a:ext cx="4990653" cy="692014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 name="任意多边形: 形状 3"/>
          <p:cNvSpPr/>
          <p:nvPr/>
        </p:nvSpPr>
        <p:spPr>
          <a:xfrm flipH="1" flipV="1">
            <a:off x="-877" y="6454066"/>
            <a:ext cx="6096877"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任意多边形: 形状 5"/>
          <p:cNvSpPr/>
          <p:nvPr/>
        </p:nvSpPr>
        <p:spPr>
          <a:xfrm flipH="1">
            <a:off x="947355" y="-2"/>
            <a:ext cx="917322" cy="870012"/>
          </a:xfrm>
          <a:custGeom>
            <a:avLst/>
            <a:gdLst>
              <a:gd name="connsiteX0" fmla="*/ 738791 w 2053034"/>
              <a:gd name="connsiteY0" fmla="*/ 0 h 2127725"/>
              <a:gd name="connsiteX1" fmla="*/ 0 w 2053034"/>
              <a:gd name="connsiteY1" fmla="*/ 0 h 2127725"/>
              <a:gd name="connsiteX2" fmla="*/ 1314243 w 2053034"/>
              <a:gd name="connsiteY2" fmla="*/ 2127725 h 2127725"/>
              <a:gd name="connsiteX3" fmla="*/ 2053034 w 2053034"/>
              <a:gd name="connsiteY3" fmla="*/ 2127725 h 2127725"/>
            </a:gdLst>
            <a:ahLst/>
            <a:cxnLst>
              <a:cxn ang="0">
                <a:pos x="connsiteX0" y="connsiteY0"/>
              </a:cxn>
              <a:cxn ang="0">
                <a:pos x="connsiteX1" y="connsiteY1"/>
              </a:cxn>
              <a:cxn ang="0">
                <a:pos x="connsiteX2" y="connsiteY2"/>
              </a:cxn>
              <a:cxn ang="0">
                <a:pos x="connsiteX3" y="connsiteY3"/>
              </a:cxn>
            </a:cxnLst>
            <a:rect l="l" t="t" r="r" b="b"/>
            <a:pathLst>
              <a:path w="2053034" h="2127725">
                <a:moveTo>
                  <a:pt x="738791" y="0"/>
                </a:moveTo>
                <a:lnTo>
                  <a:pt x="0" y="0"/>
                </a:lnTo>
                <a:lnTo>
                  <a:pt x="1314243" y="2127725"/>
                </a:lnTo>
                <a:lnTo>
                  <a:pt x="2053034" y="2127725"/>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flipH="1">
            <a:off x="-1" y="-3"/>
            <a:ext cx="1411551" cy="1373387"/>
          </a:xfrm>
          <a:custGeom>
            <a:avLst/>
            <a:gdLst>
              <a:gd name="connsiteX0" fmla="*/ 1305661 w 1305661"/>
              <a:gd name="connsiteY0" fmla="*/ 0 h 1373384"/>
              <a:gd name="connsiteX1" fmla="*/ 1295754 w 1305661"/>
              <a:gd name="connsiteY1" fmla="*/ 0 h 1373384"/>
              <a:gd name="connsiteX2" fmla="*/ 993353 w 1305661"/>
              <a:gd name="connsiteY2" fmla="*/ 0 h 1373384"/>
              <a:gd name="connsiteX3" fmla="*/ 865521 w 1305661"/>
              <a:gd name="connsiteY3" fmla="*/ 0 h 1373384"/>
              <a:gd name="connsiteX4" fmla="*/ 840344 w 1305661"/>
              <a:gd name="connsiteY4" fmla="*/ 0 h 1373384"/>
              <a:gd name="connsiteX5" fmla="*/ 666568 w 1305661"/>
              <a:gd name="connsiteY5" fmla="*/ 0 h 1373384"/>
              <a:gd name="connsiteX6" fmla="*/ 455410 w 1305661"/>
              <a:gd name="connsiteY6" fmla="*/ 0 h 1373384"/>
              <a:gd name="connsiteX7" fmla="*/ 153009 w 1305661"/>
              <a:gd name="connsiteY7" fmla="*/ 0 h 1373384"/>
              <a:gd name="connsiteX8" fmla="*/ 0 w 1305661"/>
              <a:gd name="connsiteY8" fmla="*/ 0 h 1373384"/>
              <a:gd name="connsiteX9" fmla="*/ 537943 w 1305661"/>
              <a:gd name="connsiteY9" fmla="*/ 870916 h 1373384"/>
              <a:gd name="connsiteX10" fmla="*/ 690952 w 1305661"/>
              <a:gd name="connsiteY10" fmla="*/ 870916 h 1373384"/>
              <a:gd name="connsiteX11" fmla="*/ 840344 w 1305661"/>
              <a:gd name="connsiteY11" fmla="*/ 870916 h 1373384"/>
              <a:gd name="connsiteX12" fmla="*/ 902110 w 1305661"/>
              <a:gd name="connsiteY12" fmla="*/ 870916 h 1373384"/>
              <a:gd name="connsiteX13" fmla="*/ 986463 w 1305661"/>
              <a:gd name="connsiteY13" fmla="*/ 870916 h 1373384"/>
              <a:gd name="connsiteX14" fmla="*/ 1296825 w 1305661"/>
              <a:gd name="connsiteY14" fmla="*/ 1373384 h 1373384"/>
              <a:gd name="connsiteX15" fmla="*/ 1305661 w 1305661"/>
              <a:gd name="connsiteY15" fmla="*/ 1373384 h 13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05661" h="1373384">
                <a:moveTo>
                  <a:pt x="1305661" y="0"/>
                </a:moveTo>
                <a:lnTo>
                  <a:pt x="1295754" y="0"/>
                </a:lnTo>
                <a:lnTo>
                  <a:pt x="993353" y="0"/>
                </a:lnTo>
                <a:lnTo>
                  <a:pt x="865521" y="0"/>
                </a:lnTo>
                <a:lnTo>
                  <a:pt x="840344" y="0"/>
                </a:lnTo>
                <a:lnTo>
                  <a:pt x="666568" y="0"/>
                </a:lnTo>
                <a:lnTo>
                  <a:pt x="455410" y="0"/>
                </a:lnTo>
                <a:lnTo>
                  <a:pt x="153009" y="0"/>
                </a:lnTo>
                <a:lnTo>
                  <a:pt x="0" y="0"/>
                </a:lnTo>
                <a:lnTo>
                  <a:pt x="537943" y="870916"/>
                </a:lnTo>
                <a:lnTo>
                  <a:pt x="690952" y="870916"/>
                </a:lnTo>
                <a:lnTo>
                  <a:pt x="840344" y="870916"/>
                </a:lnTo>
                <a:lnTo>
                  <a:pt x="902110" y="870916"/>
                </a:lnTo>
                <a:lnTo>
                  <a:pt x="986463" y="870916"/>
                </a:lnTo>
                <a:lnTo>
                  <a:pt x="1296825" y="1373384"/>
                </a:lnTo>
                <a:lnTo>
                  <a:pt x="1305661" y="1373384"/>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 name="任意多边形: 形状 10"/>
          <p:cNvSpPr/>
          <p:nvPr/>
        </p:nvSpPr>
        <p:spPr>
          <a:xfrm rot="10800000" flipH="1" flipV="1">
            <a:off x="5912528" y="6454066"/>
            <a:ext cx="6288003"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4" name="Rectangle: Rounded Corners 8"/>
          <p:cNvSpPr/>
          <p:nvPr/>
        </p:nvSpPr>
        <p:spPr>
          <a:xfrm rot="2700000">
            <a:off x="2036575" y="2129579"/>
            <a:ext cx="1117901" cy="1117901"/>
          </a:xfrm>
          <a:prstGeom prst="roundRect">
            <a:avLst>
              <a:gd name="adj" fmla="val 21316"/>
            </a:avLst>
          </a:prstGeom>
          <a:solidFill>
            <a:schemeClr val="bg1"/>
          </a:solidFill>
          <a:ln>
            <a:solidFill>
              <a:srgbClr val="A7866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15" name="Rectangle: Rounded Corners 8"/>
          <p:cNvSpPr/>
          <p:nvPr/>
        </p:nvSpPr>
        <p:spPr>
          <a:xfrm rot="2700000">
            <a:off x="2148344" y="2236317"/>
            <a:ext cx="888124" cy="888124"/>
          </a:xfrm>
          <a:prstGeom prst="roundRect">
            <a:avLst>
              <a:gd name="adj" fmla="val 21316"/>
            </a:avLst>
          </a:prstGeom>
          <a:solidFill>
            <a:srgbClr val="A786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16" name="文本框 23"/>
          <p:cNvSpPr txBox="1"/>
          <p:nvPr/>
        </p:nvSpPr>
        <p:spPr>
          <a:xfrm>
            <a:off x="874577" y="3799163"/>
            <a:ext cx="3435658"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dirty="0">
                <a:latin typeface="Times New Roman" panose="02020603050405020304" pitchFamily="18" charset="0"/>
                <a:cs typeface="Times New Roman" panose="02020603050405020304" pitchFamily="18" charset="0"/>
                <a:sym typeface="+mn-lt"/>
              </a:rPr>
              <a:t>Objectives</a:t>
            </a:r>
            <a:endParaRPr lang="zh-CN" altLang="en-US" sz="4000" dirty="0">
              <a:latin typeface="Times New Roman" panose="02020603050405020304" pitchFamily="18" charset="0"/>
              <a:cs typeface="Times New Roman" panose="02020603050405020304" pitchFamily="18" charset="0"/>
              <a:sym typeface="+mn-lt"/>
            </a:endParaRPr>
          </a:p>
        </p:txBody>
      </p:sp>
      <p:sp>
        <p:nvSpPr>
          <p:cNvPr id="17" name="文本框 16"/>
          <p:cNvSpPr txBox="1"/>
          <p:nvPr/>
        </p:nvSpPr>
        <p:spPr>
          <a:xfrm>
            <a:off x="2337117" y="2197079"/>
            <a:ext cx="79011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a:solidFill>
                  <a:schemeClr val="bg1"/>
                </a:solidFill>
                <a:cs typeface="+mn-ea"/>
                <a:sym typeface="+mn-lt"/>
              </a:rPr>
              <a:t>3</a:t>
            </a:r>
            <a:endParaRPr lang="zh-CN" altLang="en-US" sz="54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上箭头 1"/>
          <p:cNvSpPr/>
          <p:nvPr/>
        </p:nvSpPr>
        <p:spPr>
          <a:xfrm>
            <a:off x="5227125" y="3979929"/>
            <a:ext cx="1378392" cy="1522334"/>
          </a:xfrm>
          <a:custGeom>
            <a:avLst/>
            <a:gdLst>
              <a:gd name="connsiteX0" fmla="*/ 0 w 936104"/>
              <a:gd name="connsiteY0" fmla="*/ 468052 h 1512168"/>
              <a:gd name="connsiteX1" fmla="*/ 468052 w 936104"/>
              <a:gd name="connsiteY1" fmla="*/ 0 h 1512168"/>
              <a:gd name="connsiteX2" fmla="*/ 936104 w 936104"/>
              <a:gd name="connsiteY2" fmla="*/ 468052 h 1512168"/>
              <a:gd name="connsiteX3" fmla="*/ 702078 w 936104"/>
              <a:gd name="connsiteY3" fmla="*/ 468052 h 1512168"/>
              <a:gd name="connsiteX4" fmla="*/ 702078 w 936104"/>
              <a:gd name="connsiteY4" fmla="*/ 1512168 h 1512168"/>
              <a:gd name="connsiteX5" fmla="*/ 234026 w 936104"/>
              <a:gd name="connsiteY5" fmla="*/ 1512168 h 1512168"/>
              <a:gd name="connsiteX6" fmla="*/ 234026 w 936104"/>
              <a:gd name="connsiteY6" fmla="*/ 468052 h 1512168"/>
              <a:gd name="connsiteX7" fmla="*/ 0 w 936104"/>
              <a:gd name="connsiteY7" fmla="*/ 468052 h 1512168"/>
              <a:gd name="connsiteX0" fmla="*/ 0 w 891226"/>
              <a:gd name="connsiteY0" fmla="*/ 641956 h 1512168"/>
              <a:gd name="connsiteX1" fmla="*/ 423174 w 891226"/>
              <a:gd name="connsiteY1" fmla="*/ 0 h 1512168"/>
              <a:gd name="connsiteX2" fmla="*/ 891226 w 891226"/>
              <a:gd name="connsiteY2" fmla="*/ 468052 h 1512168"/>
              <a:gd name="connsiteX3" fmla="*/ 657200 w 891226"/>
              <a:gd name="connsiteY3" fmla="*/ 468052 h 1512168"/>
              <a:gd name="connsiteX4" fmla="*/ 657200 w 891226"/>
              <a:gd name="connsiteY4" fmla="*/ 1512168 h 1512168"/>
              <a:gd name="connsiteX5" fmla="*/ 189148 w 891226"/>
              <a:gd name="connsiteY5" fmla="*/ 1512168 h 1512168"/>
              <a:gd name="connsiteX6" fmla="*/ 189148 w 891226"/>
              <a:gd name="connsiteY6" fmla="*/ 468052 h 1512168"/>
              <a:gd name="connsiteX7" fmla="*/ 0 w 891226"/>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57200 w 837933"/>
              <a:gd name="connsiteY3" fmla="*/ 468052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245247 w 837933"/>
              <a:gd name="connsiteY6" fmla="*/ 625126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245247 w 837933"/>
              <a:gd name="connsiteY5" fmla="*/ 625126 h 1512168"/>
              <a:gd name="connsiteX6" fmla="*/ 0 w 837933"/>
              <a:gd name="connsiteY6" fmla="*/ 641956 h 1512168"/>
              <a:gd name="connsiteX0" fmla="*/ 302079 w 1140012"/>
              <a:gd name="connsiteY0" fmla="*/ 641956 h 1130701"/>
              <a:gd name="connsiteX1" fmla="*/ 725253 w 1140012"/>
              <a:gd name="connsiteY1" fmla="*/ 0 h 1130701"/>
              <a:gd name="connsiteX2" fmla="*/ 1140012 w 1140012"/>
              <a:gd name="connsiteY2" fmla="*/ 641956 h 1130701"/>
              <a:gd name="connsiteX3" fmla="*/ 917205 w 1140012"/>
              <a:gd name="connsiteY3" fmla="*/ 630737 h 1130701"/>
              <a:gd name="connsiteX4" fmla="*/ 0 w 1140012"/>
              <a:gd name="connsiteY4" fmla="*/ 1130701 h 1130701"/>
              <a:gd name="connsiteX5" fmla="*/ 547326 w 1140012"/>
              <a:gd name="connsiteY5" fmla="*/ 625126 h 1130701"/>
              <a:gd name="connsiteX6" fmla="*/ 302079 w 1140012"/>
              <a:gd name="connsiteY6" fmla="*/ 641956 h 1130701"/>
              <a:gd name="connsiteX0" fmla="*/ 302079 w 1140012"/>
              <a:gd name="connsiteY0" fmla="*/ 641956 h 1221417"/>
              <a:gd name="connsiteX1" fmla="*/ 725253 w 1140012"/>
              <a:gd name="connsiteY1" fmla="*/ 0 h 1221417"/>
              <a:gd name="connsiteX2" fmla="*/ 1140012 w 1140012"/>
              <a:gd name="connsiteY2" fmla="*/ 641956 h 1221417"/>
              <a:gd name="connsiteX3" fmla="*/ 917205 w 1140012"/>
              <a:gd name="connsiteY3" fmla="*/ 630737 h 1221417"/>
              <a:gd name="connsiteX4" fmla="*/ 0 w 1140012"/>
              <a:gd name="connsiteY4" fmla="*/ 1130701 h 1221417"/>
              <a:gd name="connsiteX5" fmla="*/ 547326 w 1140012"/>
              <a:gd name="connsiteY5" fmla="*/ 625126 h 1221417"/>
              <a:gd name="connsiteX6" fmla="*/ 302079 w 1140012"/>
              <a:gd name="connsiteY6" fmla="*/ 641956 h 1221417"/>
              <a:gd name="connsiteX0" fmla="*/ 302079 w 1140012"/>
              <a:gd name="connsiteY0" fmla="*/ 641956 h 1252757"/>
              <a:gd name="connsiteX1" fmla="*/ 725253 w 1140012"/>
              <a:gd name="connsiteY1" fmla="*/ 0 h 1252757"/>
              <a:gd name="connsiteX2" fmla="*/ 1140012 w 1140012"/>
              <a:gd name="connsiteY2" fmla="*/ 641956 h 1252757"/>
              <a:gd name="connsiteX3" fmla="*/ 917205 w 1140012"/>
              <a:gd name="connsiteY3" fmla="*/ 630737 h 1252757"/>
              <a:gd name="connsiteX4" fmla="*/ 0 w 1140012"/>
              <a:gd name="connsiteY4" fmla="*/ 1130701 h 1252757"/>
              <a:gd name="connsiteX5" fmla="*/ 547326 w 1140012"/>
              <a:gd name="connsiteY5" fmla="*/ 625126 h 1252757"/>
              <a:gd name="connsiteX6" fmla="*/ 302079 w 1140012"/>
              <a:gd name="connsiteY6" fmla="*/ 641956 h 1252757"/>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7326 w 1145622"/>
              <a:gd name="connsiteY5" fmla="*/ 625126 h 1265951"/>
              <a:gd name="connsiteX6" fmla="*/ 302079 w 114562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4521 w 1145622"/>
              <a:gd name="connsiteY5" fmla="*/ 636345 h 1265951"/>
              <a:gd name="connsiteX6" fmla="*/ 302079 w 1145622"/>
              <a:gd name="connsiteY6" fmla="*/ 641956 h 126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622" h="1265951">
                <a:moveTo>
                  <a:pt x="302079" y="641956"/>
                </a:moveTo>
                <a:lnTo>
                  <a:pt x="725253" y="0"/>
                </a:lnTo>
                <a:lnTo>
                  <a:pt x="1145622" y="630736"/>
                </a:lnTo>
                <a:lnTo>
                  <a:pt x="917205" y="630737"/>
                </a:lnTo>
                <a:cubicBezTo>
                  <a:pt x="945255" y="1063858"/>
                  <a:pt x="673178" y="1491369"/>
                  <a:pt x="0" y="1130701"/>
                </a:cubicBezTo>
                <a:cubicBezTo>
                  <a:pt x="378785" y="1200593"/>
                  <a:pt x="659399" y="1135849"/>
                  <a:pt x="544521" y="636345"/>
                </a:cubicBezTo>
                <a:lnTo>
                  <a:pt x="302079" y="641956"/>
                </a:lnTo>
                <a:close/>
              </a:path>
            </a:pathLst>
          </a:custGeom>
          <a:solidFill>
            <a:srgbClr val="986341"/>
          </a:solidFill>
          <a:ln w="12700" cap="flat" cmpd="sng" algn="ctr">
            <a:no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ea"/>
              <a:sym typeface="+mn-lt"/>
            </a:endParaRPr>
          </a:p>
        </p:txBody>
      </p:sp>
      <p:sp>
        <p:nvSpPr>
          <p:cNvPr id="28" name="上箭头 1"/>
          <p:cNvSpPr/>
          <p:nvPr/>
        </p:nvSpPr>
        <p:spPr>
          <a:xfrm rot="18000000">
            <a:off x="6056479" y="3670020"/>
            <a:ext cx="1377635" cy="1523170"/>
          </a:xfrm>
          <a:custGeom>
            <a:avLst/>
            <a:gdLst>
              <a:gd name="connsiteX0" fmla="*/ 0 w 936104"/>
              <a:gd name="connsiteY0" fmla="*/ 468052 h 1512168"/>
              <a:gd name="connsiteX1" fmla="*/ 468052 w 936104"/>
              <a:gd name="connsiteY1" fmla="*/ 0 h 1512168"/>
              <a:gd name="connsiteX2" fmla="*/ 936104 w 936104"/>
              <a:gd name="connsiteY2" fmla="*/ 468052 h 1512168"/>
              <a:gd name="connsiteX3" fmla="*/ 702078 w 936104"/>
              <a:gd name="connsiteY3" fmla="*/ 468052 h 1512168"/>
              <a:gd name="connsiteX4" fmla="*/ 702078 w 936104"/>
              <a:gd name="connsiteY4" fmla="*/ 1512168 h 1512168"/>
              <a:gd name="connsiteX5" fmla="*/ 234026 w 936104"/>
              <a:gd name="connsiteY5" fmla="*/ 1512168 h 1512168"/>
              <a:gd name="connsiteX6" fmla="*/ 234026 w 936104"/>
              <a:gd name="connsiteY6" fmla="*/ 468052 h 1512168"/>
              <a:gd name="connsiteX7" fmla="*/ 0 w 936104"/>
              <a:gd name="connsiteY7" fmla="*/ 468052 h 1512168"/>
              <a:gd name="connsiteX0" fmla="*/ 0 w 891226"/>
              <a:gd name="connsiteY0" fmla="*/ 641956 h 1512168"/>
              <a:gd name="connsiteX1" fmla="*/ 423174 w 891226"/>
              <a:gd name="connsiteY1" fmla="*/ 0 h 1512168"/>
              <a:gd name="connsiteX2" fmla="*/ 891226 w 891226"/>
              <a:gd name="connsiteY2" fmla="*/ 468052 h 1512168"/>
              <a:gd name="connsiteX3" fmla="*/ 657200 w 891226"/>
              <a:gd name="connsiteY3" fmla="*/ 468052 h 1512168"/>
              <a:gd name="connsiteX4" fmla="*/ 657200 w 891226"/>
              <a:gd name="connsiteY4" fmla="*/ 1512168 h 1512168"/>
              <a:gd name="connsiteX5" fmla="*/ 189148 w 891226"/>
              <a:gd name="connsiteY5" fmla="*/ 1512168 h 1512168"/>
              <a:gd name="connsiteX6" fmla="*/ 189148 w 891226"/>
              <a:gd name="connsiteY6" fmla="*/ 468052 h 1512168"/>
              <a:gd name="connsiteX7" fmla="*/ 0 w 891226"/>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57200 w 837933"/>
              <a:gd name="connsiteY3" fmla="*/ 468052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245247 w 837933"/>
              <a:gd name="connsiteY6" fmla="*/ 625126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245247 w 837933"/>
              <a:gd name="connsiteY5" fmla="*/ 625126 h 1512168"/>
              <a:gd name="connsiteX6" fmla="*/ 0 w 837933"/>
              <a:gd name="connsiteY6" fmla="*/ 641956 h 1512168"/>
              <a:gd name="connsiteX0" fmla="*/ 302079 w 1140012"/>
              <a:gd name="connsiteY0" fmla="*/ 641956 h 1130701"/>
              <a:gd name="connsiteX1" fmla="*/ 725253 w 1140012"/>
              <a:gd name="connsiteY1" fmla="*/ 0 h 1130701"/>
              <a:gd name="connsiteX2" fmla="*/ 1140012 w 1140012"/>
              <a:gd name="connsiteY2" fmla="*/ 641956 h 1130701"/>
              <a:gd name="connsiteX3" fmla="*/ 917205 w 1140012"/>
              <a:gd name="connsiteY3" fmla="*/ 630737 h 1130701"/>
              <a:gd name="connsiteX4" fmla="*/ 0 w 1140012"/>
              <a:gd name="connsiteY4" fmla="*/ 1130701 h 1130701"/>
              <a:gd name="connsiteX5" fmla="*/ 547326 w 1140012"/>
              <a:gd name="connsiteY5" fmla="*/ 625126 h 1130701"/>
              <a:gd name="connsiteX6" fmla="*/ 302079 w 1140012"/>
              <a:gd name="connsiteY6" fmla="*/ 641956 h 1130701"/>
              <a:gd name="connsiteX0" fmla="*/ 302079 w 1140012"/>
              <a:gd name="connsiteY0" fmla="*/ 641956 h 1221417"/>
              <a:gd name="connsiteX1" fmla="*/ 725253 w 1140012"/>
              <a:gd name="connsiteY1" fmla="*/ 0 h 1221417"/>
              <a:gd name="connsiteX2" fmla="*/ 1140012 w 1140012"/>
              <a:gd name="connsiteY2" fmla="*/ 641956 h 1221417"/>
              <a:gd name="connsiteX3" fmla="*/ 917205 w 1140012"/>
              <a:gd name="connsiteY3" fmla="*/ 630737 h 1221417"/>
              <a:gd name="connsiteX4" fmla="*/ 0 w 1140012"/>
              <a:gd name="connsiteY4" fmla="*/ 1130701 h 1221417"/>
              <a:gd name="connsiteX5" fmla="*/ 547326 w 1140012"/>
              <a:gd name="connsiteY5" fmla="*/ 625126 h 1221417"/>
              <a:gd name="connsiteX6" fmla="*/ 302079 w 1140012"/>
              <a:gd name="connsiteY6" fmla="*/ 641956 h 1221417"/>
              <a:gd name="connsiteX0" fmla="*/ 302079 w 1140012"/>
              <a:gd name="connsiteY0" fmla="*/ 641956 h 1252757"/>
              <a:gd name="connsiteX1" fmla="*/ 725253 w 1140012"/>
              <a:gd name="connsiteY1" fmla="*/ 0 h 1252757"/>
              <a:gd name="connsiteX2" fmla="*/ 1140012 w 1140012"/>
              <a:gd name="connsiteY2" fmla="*/ 641956 h 1252757"/>
              <a:gd name="connsiteX3" fmla="*/ 917205 w 1140012"/>
              <a:gd name="connsiteY3" fmla="*/ 630737 h 1252757"/>
              <a:gd name="connsiteX4" fmla="*/ 0 w 1140012"/>
              <a:gd name="connsiteY4" fmla="*/ 1130701 h 1252757"/>
              <a:gd name="connsiteX5" fmla="*/ 547326 w 1140012"/>
              <a:gd name="connsiteY5" fmla="*/ 625126 h 1252757"/>
              <a:gd name="connsiteX6" fmla="*/ 302079 w 1140012"/>
              <a:gd name="connsiteY6" fmla="*/ 641956 h 1252757"/>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7326 w 1145622"/>
              <a:gd name="connsiteY5" fmla="*/ 625126 h 1265951"/>
              <a:gd name="connsiteX6" fmla="*/ 302079 w 114562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4521 w 1145622"/>
              <a:gd name="connsiteY5" fmla="*/ 636345 h 1265951"/>
              <a:gd name="connsiteX6" fmla="*/ 302079 w 1145622"/>
              <a:gd name="connsiteY6" fmla="*/ 641956 h 126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622" h="1265951">
                <a:moveTo>
                  <a:pt x="302079" y="641956"/>
                </a:moveTo>
                <a:lnTo>
                  <a:pt x="725253" y="0"/>
                </a:lnTo>
                <a:lnTo>
                  <a:pt x="1145622" y="630736"/>
                </a:lnTo>
                <a:lnTo>
                  <a:pt x="917205" y="630737"/>
                </a:lnTo>
                <a:cubicBezTo>
                  <a:pt x="945255" y="1063858"/>
                  <a:pt x="673178" y="1491369"/>
                  <a:pt x="0" y="1130701"/>
                </a:cubicBezTo>
                <a:cubicBezTo>
                  <a:pt x="378785" y="1200593"/>
                  <a:pt x="659399" y="1135849"/>
                  <a:pt x="544521" y="636345"/>
                </a:cubicBezTo>
                <a:lnTo>
                  <a:pt x="302079" y="641956"/>
                </a:lnTo>
                <a:close/>
              </a:path>
            </a:pathLst>
          </a:custGeom>
          <a:solidFill>
            <a:srgbClr val="986341"/>
          </a:solidFill>
          <a:ln w="12700" cap="flat" cmpd="sng" algn="ctr">
            <a:no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ea"/>
              <a:sym typeface="+mn-lt"/>
            </a:endParaRPr>
          </a:p>
        </p:txBody>
      </p:sp>
      <p:sp>
        <p:nvSpPr>
          <p:cNvPr id="29" name="上箭头 1"/>
          <p:cNvSpPr/>
          <p:nvPr/>
        </p:nvSpPr>
        <p:spPr>
          <a:xfrm rot="14400000">
            <a:off x="6231653" y="2713721"/>
            <a:ext cx="1377635" cy="1523170"/>
          </a:xfrm>
          <a:custGeom>
            <a:avLst/>
            <a:gdLst>
              <a:gd name="connsiteX0" fmla="*/ 0 w 936104"/>
              <a:gd name="connsiteY0" fmla="*/ 468052 h 1512168"/>
              <a:gd name="connsiteX1" fmla="*/ 468052 w 936104"/>
              <a:gd name="connsiteY1" fmla="*/ 0 h 1512168"/>
              <a:gd name="connsiteX2" fmla="*/ 936104 w 936104"/>
              <a:gd name="connsiteY2" fmla="*/ 468052 h 1512168"/>
              <a:gd name="connsiteX3" fmla="*/ 702078 w 936104"/>
              <a:gd name="connsiteY3" fmla="*/ 468052 h 1512168"/>
              <a:gd name="connsiteX4" fmla="*/ 702078 w 936104"/>
              <a:gd name="connsiteY4" fmla="*/ 1512168 h 1512168"/>
              <a:gd name="connsiteX5" fmla="*/ 234026 w 936104"/>
              <a:gd name="connsiteY5" fmla="*/ 1512168 h 1512168"/>
              <a:gd name="connsiteX6" fmla="*/ 234026 w 936104"/>
              <a:gd name="connsiteY6" fmla="*/ 468052 h 1512168"/>
              <a:gd name="connsiteX7" fmla="*/ 0 w 936104"/>
              <a:gd name="connsiteY7" fmla="*/ 468052 h 1512168"/>
              <a:gd name="connsiteX0" fmla="*/ 0 w 891226"/>
              <a:gd name="connsiteY0" fmla="*/ 641956 h 1512168"/>
              <a:gd name="connsiteX1" fmla="*/ 423174 w 891226"/>
              <a:gd name="connsiteY1" fmla="*/ 0 h 1512168"/>
              <a:gd name="connsiteX2" fmla="*/ 891226 w 891226"/>
              <a:gd name="connsiteY2" fmla="*/ 468052 h 1512168"/>
              <a:gd name="connsiteX3" fmla="*/ 657200 w 891226"/>
              <a:gd name="connsiteY3" fmla="*/ 468052 h 1512168"/>
              <a:gd name="connsiteX4" fmla="*/ 657200 w 891226"/>
              <a:gd name="connsiteY4" fmla="*/ 1512168 h 1512168"/>
              <a:gd name="connsiteX5" fmla="*/ 189148 w 891226"/>
              <a:gd name="connsiteY5" fmla="*/ 1512168 h 1512168"/>
              <a:gd name="connsiteX6" fmla="*/ 189148 w 891226"/>
              <a:gd name="connsiteY6" fmla="*/ 468052 h 1512168"/>
              <a:gd name="connsiteX7" fmla="*/ 0 w 891226"/>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57200 w 837933"/>
              <a:gd name="connsiteY3" fmla="*/ 468052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245247 w 837933"/>
              <a:gd name="connsiteY6" fmla="*/ 625126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245247 w 837933"/>
              <a:gd name="connsiteY5" fmla="*/ 625126 h 1512168"/>
              <a:gd name="connsiteX6" fmla="*/ 0 w 837933"/>
              <a:gd name="connsiteY6" fmla="*/ 641956 h 1512168"/>
              <a:gd name="connsiteX0" fmla="*/ 302079 w 1140012"/>
              <a:gd name="connsiteY0" fmla="*/ 641956 h 1130701"/>
              <a:gd name="connsiteX1" fmla="*/ 725253 w 1140012"/>
              <a:gd name="connsiteY1" fmla="*/ 0 h 1130701"/>
              <a:gd name="connsiteX2" fmla="*/ 1140012 w 1140012"/>
              <a:gd name="connsiteY2" fmla="*/ 641956 h 1130701"/>
              <a:gd name="connsiteX3" fmla="*/ 917205 w 1140012"/>
              <a:gd name="connsiteY3" fmla="*/ 630737 h 1130701"/>
              <a:gd name="connsiteX4" fmla="*/ 0 w 1140012"/>
              <a:gd name="connsiteY4" fmla="*/ 1130701 h 1130701"/>
              <a:gd name="connsiteX5" fmla="*/ 547326 w 1140012"/>
              <a:gd name="connsiteY5" fmla="*/ 625126 h 1130701"/>
              <a:gd name="connsiteX6" fmla="*/ 302079 w 1140012"/>
              <a:gd name="connsiteY6" fmla="*/ 641956 h 1130701"/>
              <a:gd name="connsiteX0" fmla="*/ 302079 w 1140012"/>
              <a:gd name="connsiteY0" fmla="*/ 641956 h 1221417"/>
              <a:gd name="connsiteX1" fmla="*/ 725253 w 1140012"/>
              <a:gd name="connsiteY1" fmla="*/ 0 h 1221417"/>
              <a:gd name="connsiteX2" fmla="*/ 1140012 w 1140012"/>
              <a:gd name="connsiteY2" fmla="*/ 641956 h 1221417"/>
              <a:gd name="connsiteX3" fmla="*/ 917205 w 1140012"/>
              <a:gd name="connsiteY3" fmla="*/ 630737 h 1221417"/>
              <a:gd name="connsiteX4" fmla="*/ 0 w 1140012"/>
              <a:gd name="connsiteY4" fmla="*/ 1130701 h 1221417"/>
              <a:gd name="connsiteX5" fmla="*/ 547326 w 1140012"/>
              <a:gd name="connsiteY5" fmla="*/ 625126 h 1221417"/>
              <a:gd name="connsiteX6" fmla="*/ 302079 w 1140012"/>
              <a:gd name="connsiteY6" fmla="*/ 641956 h 1221417"/>
              <a:gd name="connsiteX0" fmla="*/ 302079 w 1140012"/>
              <a:gd name="connsiteY0" fmla="*/ 641956 h 1252757"/>
              <a:gd name="connsiteX1" fmla="*/ 725253 w 1140012"/>
              <a:gd name="connsiteY1" fmla="*/ 0 h 1252757"/>
              <a:gd name="connsiteX2" fmla="*/ 1140012 w 1140012"/>
              <a:gd name="connsiteY2" fmla="*/ 641956 h 1252757"/>
              <a:gd name="connsiteX3" fmla="*/ 917205 w 1140012"/>
              <a:gd name="connsiteY3" fmla="*/ 630737 h 1252757"/>
              <a:gd name="connsiteX4" fmla="*/ 0 w 1140012"/>
              <a:gd name="connsiteY4" fmla="*/ 1130701 h 1252757"/>
              <a:gd name="connsiteX5" fmla="*/ 547326 w 1140012"/>
              <a:gd name="connsiteY5" fmla="*/ 625126 h 1252757"/>
              <a:gd name="connsiteX6" fmla="*/ 302079 w 1140012"/>
              <a:gd name="connsiteY6" fmla="*/ 641956 h 1252757"/>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7326 w 1145622"/>
              <a:gd name="connsiteY5" fmla="*/ 625126 h 1265951"/>
              <a:gd name="connsiteX6" fmla="*/ 302079 w 114562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4521 w 1145622"/>
              <a:gd name="connsiteY5" fmla="*/ 636345 h 1265951"/>
              <a:gd name="connsiteX6" fmla="*/ 302079 w 1145622"/>
              <a:gd name="connsiteY6" fmla="*/ 641956 h 126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622" h="1265951">
                <a:moveTo>
                  <a:pt x="302079" y="641956"/>
                </a:moveTo>
                <a:lnTo>
                  <a:pt x="725253" y="0"/>
                </a:lnTo>
                <a:lnTo>
                  <a:pt x="1145622" y="630736"/>
                </a:lnTo>
                <a:lnTo>
                  <a:pt x="917205" y="630737"/>
                </a:lnTo>
                <a:cubicBezTo>
                  <a:pt x="945255" y="1063858"/>
                  <a:pt x="673178" y="1491369"/>
                  <a:pt x="0" y="1130701"/>
                </a:cubicBezTo>
                <a:cubicBezTo>
                  <a:pt x="378785" y="1200593"/>
                  <a:pt x="659399" y="1135849"/>
                  <a:pt x="544521" y="636345"/>
                </a:cubicBezTo>
                <a:lnTo>
                  <a:pt x="302079" y="641956"/>
                </a:lnTo>
                <a:close/>
              </a:path>
            </a:pathLst>
          </a:custGeom>
          <a:solidFill>
            <a:srgbClr val="986341"/>
          </a:solidFill>
          <a:ln w="12700" cap="flat" cmpd="sng" algn="ctr">
            <a:no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ea"/>
              <a:sym typeface="+mn-lt"/>
            </a:endParaRPr>
          </a:p>
        </p:txBody>
      </p:sp>
      <p:sp>
        <p:nvSpPr>
          <p:cNvPr id="30" name="上箭头 1"/>
          <p:cNvSpPr/>
          <p:nvPr/>
        </p:nvSpPr>
        <p:spPr>
          <a:xfrm rot="10800000">
            <a:off x="5512212" y="2095718"/>
            <a:ext cx="1378392" cy="1522334"/>
          </a:xfrm>
          <a:custGeom>
            <a:avLst/>
            <a:gdLst>
              <a:gd name="connsiteX0" fmla="*/ 0 w 936104"/>
              <a:gd name="connsiteY0" fmla="*/ 468052 h 1512168"/>
              <a:gd name="connsiteX1" fmla="*/ 468052 w 936104"/>
              <a:gd name="connsiteY1" fmla="*/ 0 h 1512168"/>
              <a:gd name="connsiteX2" fmla="*/ 936104 w 936104"/>
              <a:gd name="connsiteY2" fmla="*/ 468052 h 1512168"/>
              <a:gd name="connsiteX3" fmla="*/ 702078 w 936104"/>
              <a:gd name="connsiteY3" fmla="*/ 468052 h 1512168"/>
              <a:gd name="connsiteX4" fmla="*/ 702078 w 936104"/>
              <a:gd name="connsiteY4" fmla="*/ 1512168 h 1512168"/>
              <a:gd name="connsiteX5" fmla="*/ 234026 w 936104"/>
              <a:gd name="connsiteY5" fmla="*/ 1512168 h 1512168"/>
              <a:gd name="connsiteX6" fmla="*/ 234026 w 936104"/>
              <a:gd name="connsiteY6" fmla="*/ 468052 h 1512168"/>
              <a:gd name="connsiteX7" fmla="*/ 0 w 936104"/>
              <a:gd name="connsiteY7" fmla="*/ 468052 h 1512168"/>
              <a:gd name="connsiteX0" fmla="*/ 0 w 891226"/>
              <a:gd name="connsiteY0" fmla="*/ 641956 h 1512168"/>
              <a:gd name="connsiteX1" fmla="*/ 423174 w 891226"/>
              <a:gd name="connsiteY1" fmla="*/ 0 h 1512168"/>
              <a:gd name="connsiteX2" fmla="*/ 891226 w 891226"/>
              <a:gd name="connsiteY2" fmla="*/ 468052 h 1512168"/>
              <a:gd name="connsiteX3" fmla="*/ 657200 w 891226"/>
              <a:gd name="connsiteY3" fmla="*/ 468052 h 1512168"/>
              <a:gd name="connsiteX4" fmla="*/ 657200 w 891226"/>
              <a:gd name="connsiteY4" fmla="*/ 1512168 h 1512168"/>
              <a:gd name="connsiteX5" fmla="*/ 189148 w 891226"/>
              <a:gd name="connsiteY5" fmla="*/ 1512168 h 1512168"/>
              <a:gd name="connsiteX6" fmla="*/ 189148 w 891226"/>
              <a:gd name="connsiteY6" fmla="*/ 468052 h 1512168"/>
              <a:gd name="connsiteX7" fmla="*/ 0 w 891226"/>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57200 w 837933"/>
              <a:gd name="connsiteY3" fmla="*/ 468052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245247 w 837933"/>
              <a:gd name="connsiteY6" fmla="*/ 625126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245247 w 837933"/>
              <a:gd name="connsiteY5" fmla="*/ 625126 h 1512168"/>
              <a:gd name="connsiteX6" fmla="*/ 0 w 837933"/>
              <a:gd name="connsiteY6" fmla="*/ 641956 h 1512168"/>
              <a:gd name="connsiteX0" fmla="*/ 302079 w 1140012"/>
              <a:gd name="connsiteY0" fmla="*/ 641956 h 1130701"/>
              <a:gd name="connsiteX1" fmla="*/ 725253 w 1140012"/>
              <a:gd name="connsiteY1" fmla="*/ 0 h 1130701"/>
              <a:gd name="connsiteX2" fmla="*/ 1140012 w 1140012"/>
              <a:gd name="connsiteY2" fmla="*/ 641956 h 1130701"/>
              <a:gd name="connsiteX3" fmla="*/ 917205 w 1140012"/>
              <a:gd name="connsiteY3" fmla="*/ 630737 h 1130701"/>
              <a:gd name="connsiteX4" fmla="*/ 0 w 1140012"/>
              <a:gd name="connsiteY4" fmla="*/ 1130701 h 1130701"/>
              <a:gd name="connsiteX5" fmla="*/ 547326 w 1140012"/>
              <a:gd name="connsiteY5" fmla="*/ 625126 h 1130701"/>
              <a:gd name="connsiteX6" fmla="*/ 302079 w 1140012"/>
              <a:gd name="connsiteY6" fmla="*/ 641956 h 1130701"/>
              <a:gd name="connsiteX0" fmla="*/ 302079 w 1140012"/>
              <a:gd name="connsiteY0" fmla="*/ 641956 h 1221417"/>
              <a:gd name="connsiteX1" fmla="*/ 725253 w 1140012"/>
              <a:gd name="connsiteY1" fmla="*/ 0 h 1221417"/>
              <a:gd name="connsiteX2" fmla="*/ 1140012 w 1140012"/>
              <a:gd name="connsiteY2" fmla="*/ 641956 h 1221417"/>
              <a:gd name="connsiteX3" fmla="*/ 917205 w 1140012"/>
              <a:gd name="connsiteY3" fmla="*/ 630737 h 1221417"/>
              <a:gd name="connsiteX4" fmla="*/ 0 w 1140012"/>
              <a:gd name="connsiteY4" fmla="*/ 1130701 h 1221417"/>
              <a:gd name="connsiteX5" fmla="*/ 547326 w 1140012"/>
              <a:gd name="connsiteY5" fmla="*/ 625126 h 1221417"/>
              <a:gd name="connsiteX6" fmla="*/ 302079 w 1140012"/>
              <a:gd name="connsiteY6" fmla="*/ 641956 h 1221417"/>
              <a:gd name="connsiteX0" fmla="*/ 302079 w 1140012"/>
              <a:gd name="connsiteY0" fmla="*/ 641956 h 1252757"/>
              <a:gd name="connsiteX1" fmla="*/ 725253 w 1140012"/>
              <a:gd name="connsiteY1" fmla="*/ 0 h 1252757"/>
              <a:gd name="connsiteX2" fmla="*/ 1140012 w 1140012"/>
              <a:gd name="connsiteY2" fmla="*/ 641956 h 1252757"/>
              <a:gd name="connsiteX3" fmla="*/ 917205 w 1140012"/>
              <a:gd name="connsiteY3" fmla="*/ 630737 h 1252757"/>
              <a:gd name="connsiteX4" fmla="*/ 0 w 1140012"/>
              <a:gd name="connsiteY4" fmla="*/ 1130701 h 1252757"/>
              <a:gd name="connsiteX5" fmla="*/ 547326 w 1140012"/>
              <a:gd name="connsiteY5" fmla="*/ 625126 h 1252757"/>
              <a:gd name="connsiteX6" fmla="*/ 302079 w 1140012"/>
              <a:gd name="connsiteY6" fmla="*/ 641956 h 1252757"/>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7326 w 1145622"/>
              <a:gd name="connsiteY5" fmla="*/ 625126 h 1265951"/>
              <a:gd name="connsiteX6" fmla="*/ 302079 w 114562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4521 w 1145622"/>
              <a:gd name="connsiteY5" fmla="*/ 636345 h 1265951"/>
              <a:gd name="connsiteX6" fmla="*/ 302079 w 1145622"/>
              <a:gd name="connsiteY6" fmla="*/ 641956 h 126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622" h="1265951">
                <a:moveTo>
                  <a:pt x="302079" y="641956"/>
                </a:moveTo>
                <a:lnTo>
                  <a:pt x="725253" y="0"/>
                </a:lnTo>
                <a:lnTo>
                  <a:pt x="1145622" y="630736"/>
                </a:lnTo>
                <a:lnTo>
                  <a:pt x="917205" y="630737"/>
                </a:lnTo>
                <a:cubicBezTo>
                  <a:pt x="945255" y="1063858"/>
                  <a:pt x="673178" y="1491369"/>
                  <a:pt x="0" y="1130701"/>
                </a:cubicBezTo>
                <a:cubicBezTo>
                  <a:pt x="378785" y="1200593"/>
                  <a:pt x="659399" y="1135849"/>
                  <a:pt x="544521" y="636345"/>
                </a:cubicBezTo>
                <a:lnTo>
                  <a:pt x="302079" y="641956"/>
                </a:lnTo>
                <a:close/>
              </a:path>
            </a:pathLst>
          </a:custGeom>
          <a:solidFill>
            <a:srgbClr val="986341"/>
          </a:solidFill>
          <a:ln w="12700" cap="flat" cmpd="sng" algn="ctr">
            <a:no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ea"/>
              <a:sym typeface="+mn-lt"/>
            </a:endParaRPr>
          </a:p>
        </p:txBody>
      </p:sp>
      <p:sp>
        <p:nvSpPr>
          <p:cNvPr id="31" name="上箭头 1"/>
          <p:cNvSpPr/>
          <p:nvPr/>
        </p:nvSpPr>
        <p:spPr>
          <a:xfrm rot="7200000">
            <a:off x="4662712" y="2424095"/>
            <a:ext cx="1377635" cy="1523170"/>
          </a:xfrm>
          <a:custGeom>
            <a:avLst/>
            <a:gdLst>
              <a:gd name="connsiteX0" fmla="*/ 0 w 936104"/>
              <a:gd name="connsiteY0" fmla="*/ 468052 h 1512168"/>
              <a:gd name="connsiteX1" fmla="*/ 468052 w 936104"/>
              <a:gd name="connsiteY1" fmla="*/ 0 h 1512168"/>
              <a:gd name="connsiteX2" fmla="*/ 936104 w 936104"/>
              <a:gd name="connsiteY2" fmla="*/ 468052 h 1512168"/>
              <a:gd name="connsiteX3" fmla="*/ 702078 w 936104"/>
              <a:gd name="connsiteY3" fmla="*/ 468052 h 1512168"/>
              <a:gd name="connsiteX4" fmla="*/ 702078 w 936104"/>
              <a:gd name="connsiteY4" fmla="*/ 1512168 h 1512168"/>
              <a:gd name="connsiteX5" fmla="*/ 234026 w 936104"/>
              <a:gd name="connsiteY5" fmla="*/ 1512168 h 1512168"/>
              <a:gd name="connsiteX6" fmla="*/ 234026 w 936104"/>
              <a:gd name="connsiteY6" fmla="*/ 468052 h 1512168"/>
              <a:gd name="connsiteX7" fmla="*/ 0 w 936104"/>
              <a:gd name="connsiteY7" fmla="*/ 468052 h 1512168"/>
              <a:gd name="connsiteX0" fmla="*/ 0 w 891226"/>
              <a:gd name="connsiteY0" fmla="*/ 641956 h 1512168"/>
              <a:gd name="connsiteX1" fmla="*/ 423174 w 891226"/>
              <a:gd name="connsiteY1" fmla="*/ 0 h 1512168"/>
              <a:gd name="connsiteX2" fmla="*/ 891226 w 891226"/>
              <a:gd name="connsiteY2" fmla="*/ 468052 h 1512168"/>
              <a:gd name="connsiteX3" fmla="*/ 657200 w 891226"/>
              <a:gd name="connsiteY3" fmla="*/ 468052 h 1512168"/>
              <a:gd name="connsiteX4" fmla="*/ 657200 w 891226"/>
              <a:gd name="connsiteY4" fmla="*/ 1512168 h 1512168"/>
              <a:gd name="connsiteX5" fmla="*/ 189148 w 891226"/>
              <a:gd name="connsiteY5" fmla="*/ 1512168 h 1512168"/>
              <a:gd name="connsiteX6" fmla="*/ 189148 w 891226"/>
              <a:gd name="connsiteY6" fmla="*/ 468052 h 1512168"/>
              <a:gd name="connsiteX7" fmla="*/ 0 w 891226"/>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57200 w 837933"/>
              <a:gd name="connsiteY3" fmla="*/ 468052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245247 w 837933"/>
              <a:gd name="connsiteY6" fmla="*/ 625126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245247 w 837933"/>
              <a:gd name="connsiteY5" fmla="*/ 625126 h 1512168"/>
              <a:gd name="connsiteX6" fmla="*/ 0 w 837933"/>
              <a:gd name="connsiteY6" fmla="*/ 641956 h 1512168"/>
              <a:gd name="connsiteX0" fmla="*/ 302079 w 1140012"/>
              <a:gd name="connsiteY0" fmla="*/ 641956 h 1130701"/>
              <a:gd name="connsiteX1" fmla="*/ 725253 w 1140012"/>
              <a:gd name="connsiteY1" fmla="*/ 0 h 1130701"/>
              <a:gd name="connsiteX2" fmla="*/ 1140012 w 1140012"/>
              <a:gd name="connsiteY2" fmla="*/ 641956 h 1130701"/>
              <a:gd name="connsiteX3" fmla="*/ 917205 w 1140012"/>
              <a:gd name="connsiteY3" fmla="*/ 630737 h 1130701"/>
              <a:gd name="connsiteX4" fmla="*/ 0 w 1140012"/>
              <a:gd name="connsiteY4" fmla="*/ 1130701 h 1130701"/>
              <a:gd name="connsiteX5" fmla="*/ 547326 w 1140012"/>
              <a:gd name="connsiteY5" fmla="*/ 625126 h 1130701"/>
              <a:gd name="connsiteX6" fmla="*/ 302079 w 1140012"/>
              <a:gd name="connsiteY6" fmla="*/ 641956 h 1130701"/>
              <a:gd name="connsiteX0" fmla="*/ 302079 w 1140012"/>
              <a:gd name="connsiteY0" fmla="*/ 641956 h 1221417"/>
              <a:gd name="connsiteX1" fmla="*/ 725253 w 1140012"/>
              <a:gd name="connsiteY1" fmla="*/ 0 h 1221417"/>
              <a:gd name="connsiteX2" fmla="*/ 1140012 w 1140012"/>
              <a:gd name="connsiteY2" fmla="*/ 641956 h 1221417"/>
              <a:gd name="connsiteX3" fmla="*/ 917205 w 1140012"/>
              <a:gd name="connsiteY3" fmla="*/ 630737 h 1221417"/>
              <a:gd name="connsiteX4" fmla="*/ 0 w 1140012"/>
              <a:gd name="connsiteY4" fmla="*/ 1130701 h 1221417"/>
              <a:gd name="connsiteX5" fmla="*/ 547326 w 1140012"/>
              <a:gd name="connsiteY5" fmla="*/ 625126 h 1221417"/>
              <a:gd name="connsiteX6" fmla="*/ 302079 w 1140012"/>
              <a:gd name="connsiteY6" fmla="*/ 641956 h 1221417"/>
              <a:gd name="connsiteX0" fmla="*/ 302079 w 1140012"/>
              <a:gd name="connsiteY0" fmla="*/ 641956 h 1252757"/>
              <a:gd name="connsiteX1" fmla="*/ 725253 w 1140012"/>
              <a:gd name="connsiteY1" fmla="*/ 0 h 1252757"/>
              <a:gd name="connsiteX2" fmla="*/ 1140012 w 1140012"/>
              <a:gd name="connsiteY2" fmla="*/ 641956 h 1252757"/>
              <a:gd name="connsiteX3" fmla="*/ 917205 w 1140012"/>
              <a:gd name="connsiteY3" fmla="*/ 630737 h 1252757"/>
              <a:gd name="connsiteX4" fmla="*/ 0 w 1140012"/>
              <a:gd name="connsiteY4" fmla="*/ 1130701 h 1252757"/>
              <a:gd name="connsiteX5" fmla="*/ 547326 w 1140012"/>
              <a:gd name="connsiteY5" fmla="*/ 625126 h 1252757"/>
              <a:gd name="connsiteX6" fmla="*/ 302079 w 1140012"/>
              <a:gd name="connsiteY6" fmla="*/ 641956 h 1252757"/>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7326 w 1145622"/>
              <a:gd name="connsiteY5" fmla="*/ 625126 h 1265951"/>
              <a:gd name="connsiteX6" fmla="*/ 302079 w 114562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4521 w 1145622"/>
              <a:gd name="connsiteY5" fmla="*/ 636345 h 1265951"/>
              <a:gd name="connsiteX6" fmla="*/ 302079 w 1145622"/>
              <a:gd name="connsiteY6" fmla="*/ 641956 h 126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622" h="1265951">
                <a:moveTo>
                  <a:pt x="302079" y="641956"/>
                </a:moveTo>
                <a:lnTo>
                  <a:pt x="725253" y="0"/>
                </a:lnTo>
                <a:lnTo>
                  <a:pt x="1145622" y="630736"/>
                </a:lnTo>
                <a:lnTo>
                  <a:pt x="917205" y="630737"/>
                </a:lnTo>
                <a:cubicBezTo>
                  <a:pt x="945255" y="1063858"/>
                  <a:pt x="673178" y="1491369"/>
                  <a:pt x="0" y="1130701"/>
                </a:cubicBezTo>
                <a:cubicBezTo>
                  <a:pt x="378785" y="1200593"/>
                  <a:pt x="659399" y="1135849"/>
                  <a:pt x="544521" y="636345"/>
                </a:cubicBezTo>
                <a:lnTo>
                  <a:pt x="302079" y="641956"/>
                </a:lnTo>
                <a:close/>
              </a:path>
            </a:pathLst>
          </a:custGeom>
          <a:solidFill>
            <a:srgbClr val="986341"/>
          </a:solidFill>
          <a:ln w="12700" cap="flat" cmpd="sng" algn="ctr">
            <a:no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ea"/>
              <a:sym typeface="+mn-lt"/>
            </a:endParaRPr>
          </a:p>
        </p:txBody>
      </p:sp>
      <p:sp>
        <p:nvSpPr>
          <p:cNvPr id="32" name="上箭头 1"/>
          <p:cNvSpPr/>
          <p:nvPr/>
        </p:nvSpPr>
        <p:spPr>
          <a:xfrm rot="3600000">
            <a:off x="4461575" y="3378045"/>
            <a:ext cx="1377635" cy="1523170"/>
          </a:xfrm>
          <a:custGeom>
            <a:avLst/>
            <a:gdLst>
              <a:gd name="connsiteX0" fmla="*/ 0 w 936104"/>
              <a:gd name="connsiteY0" fmla="*/ 468052 h 1512168"/>
              <a:gd name="connsiteX1" fmla="*/ 468052 w 936104"/>
              <a:gd name="connsiteY1" fmla="*/ 0 h 1512168"/>
              <a:gd name="connsiteX2" fmla="*/ 936104 w 936104"/>
              <a:gd name="connsiteY2" fmla="*/ 468052 h 1512168"/>
              <a:gd name="connsiteX3" fmla="*/ 702078 w 936104"/>
              <a:gd name="connsiteY3" fmla="*/ 468052 h 1512168"/>
              <a:gd name="connsiteX4" fmla="*/ 702078 w 936104"/>
              <a:gd name="connsiteY4" fmla="*/ 1512168 h 1512168"/>
              <a:gd name="connsiteX5" fmla="*/ 234026 w 936104"/>
              <a:gd name="connsiteY5" fmla="*/ 1512168 h 1512168"/>
              <a:gd name="connsiteX6" fmla="*/ 234026 w 936104"/>
              <a:gd name="connsiteY6" fmla="*/ 468052 h 1512168"/>
              <a:gd name="connsiteX7" fmla="*/ 0 w 936104"/>
              <a:gd name="connsiteY7" fmla="*/ 468052 h 1512168"/>
              <a:gd name="connsiteX0" fmla="*/ 0 w 891226"/>
              <a:gd name="connsiteY0" fmla="*/ 641956 h 1512168"/>
              <a:gd name="connsiteX1" fmla="*/ 423174 w 891226"/>
              <a:gd name="connsiteY1" fmla="*/ 0 h 1512168"/>
              <a:gd name="connsiteX2" fmla="*/ 891226 w 891226"/>
              <a:gd name="connsiteY2" fmla="*/ 468052 h 1512168"/>
              <a:gd name="connsiteX3" fmla="*/ 657200 w 891226"/>
              <a:gd name="connsiteY3" fmla="*/ 468052 h 1512168"/>
              <a:gd name="connsiteX4" fmla="*/ 657200 w 891226"/>
              <a:gd name="connsiteY4" fmla="*/ 1512168 h 1512168"/>
              <a:gd name="connsiteX5" fmla="*/ 189148 w 891226"/>
              <a:gd name="connsiteY5" fmla="*/ 1512168 h 1512168"/>
              <a:gd name="connsiteX6" fmla="*/ 189148 w 891226"/>
              <a:gd name="connsiteY6" fmla="*/ 468052 h 1512168"/>
              <a:gd name="connsiteX7" fmla="*/ 0 w 891226"/>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57200 w 837933"/>
              <a:gd name="connsiteY3" fmla="*/ 468052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189148 w 837933"/>
              <a:gd name="connsiteY6" fmla="*/ 468052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189148 w 837933"/>
              <a:gd name="connsiteY5" fmla="*/ 1512168 h 1512168"/>
              <a:gd name="connsiteX6" fmla="*/ 245247 w 837933"/>
              <a:gd name="connsiteY6" fmla="*/ 625126 h 1512168"/>
              <a:gd name="connsiteX7" fmla="*/ 0 w 837933"/>
              <a:gd name="connsiteY7" fmla="*/ 641956 h 1512168"/>
              <a:gd name="connsiteX0" fmla="*/ 0 w 837933"/>
              <a:gd name="connsiteY0" fmla="*/ 641956 h 1512168"/>
              <a:gd name="connsiteX1" fmla="*/ 423174 w 837933"/>
              <a:gd name="connsiteY1" fmla="*/ 0 h 1512168"/>
              <a:gd name="connsiteX2" fmla="*/ 837933 w 837933"/>
              <a:gd name="connsiteY2" fmla="*/ 641956 h 1512168"/>
              <a:gd name="connsiteX3" fmla="*/ 615126 w 837933"/>
              <a:gd name="connsiteY3" fmla="*/ 630737 h 1512168"/>
              <a:gd name="connsiteX4" fmla="*/ 657200 w 837933"/>
              <a:gd name="connsiteY4" fmla="*/ 1512168 h 1512168"/>
              <a:gd name="connsiteX5" fmla="*/ 245247 w 837933"/>
              <a:gd name="connsiteY5" fmla="*/ 625126 h 1512168"/>
              <a:gd name="connsiteX6" fmla="*/ 0 w 837933"/>
              <a:gd name="connsiteY6" fmla="*/ 641956 h 1512168"/>
              <a:gd name="connsiteX0" fmla="*/ 302079 w 1140012"/>
              <a:gd name="connsiteY0" fmla="*/ 641956 h 1130701"/>
              <a:gd name="connsiteX1" fmla="*/ 725253 w 1140012"/>
              <a:gd name="connsiteY1" fmla="*/ 0 h 1130701"/>
              <a:gd name="connsiteX2" fmla="*/ 1140012 w 1140012"/>
              <a:gd name="connsiteY2" fmla="*/ 641956 h 1130701"/>
              <a:gd name="connsiteX3" fmla="*/ 917205 w 1140012"/>
              <a:gd name="connsiteY3" fmla="*/ 630737 h 1130701"/>
              <a:gd name="connsiteX4" fmla="*/ 0 w 1140012"/>
              <a:gd name="connsiteY4" fmla="*/ 1130701 h 1130701"/>
              <a:gd name="connsiteX5" fmla="*/ 547326 w 1140012"/>
              <a:gd name="connsiteY5" fmla="*/ 625126 h 1130701"/>
              <a:gd name="connsiteX6" fmla="*/ 302079 w 1140012"/>
              <a:gd name="connsiteY6" fmla="*/ 641956 h 1130701"/>
              <a:gd name="connsiteX0" fmla="*/ 302079 w 1140012"/>
              <a:gd name="connsiteY0" fmla="*/ 641956 h 1221417"/>
              <a:gd name="connsiteX1" fmla="*/ 725253 w 1140012"/>
              <a:gd name="connsiteY1" fmla="*/ 0 h 1221417"/>
              <a:gd name="connsiteX2" fmla="*/ 1140012 w 1140012"/>
              <a:gd name="connsiteY2" fmla="*/ 641956 h 1221417"/>
              <a:gd name="connsiteX3" fmla="*/ 917205 w 1140012"/>
              <a:gd name="connsiteY3" fmla="*/ 630737 h 1221417"/>
              <a:gd name="connsiteX4" fmla="*/ 0 w 1140012"/>
              <a:gd name="connsiteY4" fmla="*/ 1130701 h 1221417"/>
              <a:gd name="connsiteX5" fmla="*/ 547326 w 1140012"/>
              <a:gd name="connsiteY5" fmla="*/ 625126 h 1221417"/>
              <a:gd name="connsiteX6" fmla="*/ 302079 w 1140012"/>
              <a:gd name="connsiteY6" fmla="*/ 641956 h 1221417"/>
              <a:gd name="connsiteX0" fmla="*/ 302079 w 1140012"/>
              <a:gd name="connsiteY0" fmla="*/ 641956 h 1252757"/>
              <a:gd name="connsiteX1" fmla="*/ 725253 w 1140012"/>
              <a:gd name="connsiteY1" fmla="*/ 0 h 1252757"/>
              <a:gd name="connsiteX2" fmla="*/ 1140012 w 1140012"/>
              <a:gd name="connsiteY2" fmla="*/ 641956 h 1252757"/>
              <a:gd name="connsiteX3" fmla="*/ 917205 w 1140012"/>
              <a:gd name="connsiteY3" fmla="*/ 630737 h 1252757"/>
              <a:gd name="connsiteX4" fmla="*/ 0 w 1140012"/>
              <a:gd name="connsiteY4" fmla="*/ 1130701 h 1252757"/>
              <a:gd name="connsiteX5" fmla="*/ 547326 w 1140012"/>
              <a:gd name="connsiteY5" fmla="*/ 625126 h 1252757"/>
              <a:gd name="connsiteX6" fmla="*/ 302079 w 1140012"/>
              <a:gd name="connsiteY6" fmla="*/ 641956 h 1252757"/>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0012"/>
              <a:gd name="connsiteY0" fmla="*/ 641956 h 1265951"/>
              <a:gd name="connsiteX1" fmla="*/ 725253 w 1140012"/>
              <a:gd name="connsiteY1" fmla="*/ 0 h 1265951"/>
              <a:gd name="connsiteX2" fmla="*/ 1140012 w 1140012"/>
              <a:gd name="connsiteY2" fmla="*/ 641956 h 1265951"/>
              <a:gd name="connsiteX3" fmla="*/ 917205 w 1140012"/>
              <a:gd name="connsiteY3" fmla="*/ 630737 h 1265951"/>
              <a:gd name="connsiteX4" fmla="*/ 0 w 1140012"/>
              <a:gd name="connsiteY4" fmla="*/ 1130701 h 1265951"/>
              <a:gd name="connsiteX5" fmla="*/ 547326 w 1140012"/>
              <a:gd name="connsiteY5" fmla="*/ 625126 h 1265951"/>
              <a:gd name="connsiteX6" fmla="*/ 302079 w 114001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7326 w 1145622"/>
              <a:gd name="connsiteY5" fmla="*/ 625126 h 1265951"/>
              <a:gd name="connsiteX6" fmla="*/ 302079 w 1145622"/>
              <a:gd name="connsiteY6" fmla="*/ 641956 h 1265951"/>
              <a:gd name="connsiteX0" fmla="*/ 302079 w 1145622"/>
              <a:gd name="connsiteY0" fmla="*/ 641956 h 1265951"/>
              <a:gd name="connsiteX1" fmla="*/ 725253 w 1145622"/>
              <a:gd name="connsiteY1" fmla="*/ 0 h 1265951"/>
              <a:gd name="connsiteX2" fmla="*/ 1145622 w 1145622"/>
              <a:gd name="connsiteY2" fmla="*/ 630736 h 1265951"/>
              <a:gd name="connsiteX3" fmla="*/ 917205 w 1145622"/>
              <a:gd name="connsiteY3" fmla="*/ 630737 h 1265951"/>
              <a:gd name="connsiteX4" fmla="*/ 0 w 1145622"/>
              <a:gd name="connsiteY4" fmla="*/ 1130701 h 1265951"/>
              <a:gd name="connsiteX5" fmla="*/ 544521 w 1145622"/>
              <a:gd name="connsiteY5" fmla="*/ 636345 h 1265951"/>
              <a:gd name="connsiteX6" fmla="*/ 302079 w 1145622"/>
              <a:gd name="connsiteY6" fmla="*/ 641956 h 126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5622" h="1265951">
                <a:moveTo>
                  <a:pt x="302079" y="641956"/>
                </a:moveTo>
                <a:lnTo>
                  <a:pt x="725253" y="0"/>
                </a:lnTo>
                <a:lnTo>
                  <a:pt x="1145622" y="630736"/>
                </a:lnTo>
                <a:lnTo>
                  <a:pt x="917205" y="630737"/>
                </a:lnTo>
                <a:cubicBezTo>
                  <a:pt x="945255" y="1063858"/>
                  <a:pt x="673178" y="1491369"/>
                  <a:pt x="0" y="1130701"/>
                </a:cubicBezTo>
                <a:cubicBezTo>
                  <a:pt x="378785" y="1200593"/>
                  <a:pt x="659399" y="1135849"/>
                  <a:pt x="544521" y="636345"/>
                </a:cubicBezTo>
                <a:lnTo>
                  <a:pt x="302079" y="641956"/>
                </a:lnTo>
                <a:close/>
              </a:path>
            </a:pathLst>
          </a:custGeom>
          <a:solidFill>
            <a:srgbClr val="986341"/>
          </a:solidFill>
          <a:ln w="12700" cap="flat" cmpd="sng" algn="ctr">
            <a:no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ea"/>
              <a:sym typeface="+mn-lt"/>
            </a:endParaRPr>
          </a:p>
        </p:txBody>
      </p:sp>
      <p:sp>
        <p:nvSpPr>
          <p:cNvPr id="33" name="椭圆 32"/>
          <p:cNvSpPr/>
          <p:nvPr/>
        </p:nvSpPr>
        <p:spPr>
          <a:xfrm>
            <a:off x="5602421" y="3323417"/>
            <a:ext cx="923658" cy="923151"/>
          </a:xfrm>
          <a:prstGeom prst="ellipse">
            <a:avLst/>
          </a:prstGeom>
          <a:solidFill>
            <a:sysClr val="window" lastClr="FFFFFF"/>
          </a:solidFill>
          <a:ln w="12700" cap="flat" cmpd="sng" algn="ctr">
            <a:no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ea"/>
              <a:sym typeface="+mn-lt"/>
            </a:endParaRPr>
          </a:p>
        </p:txBody>
      </p:sp>
      <p:cxnSp>
        <p:nvCxnSpPr>
          <p:cNvPr id="34" name="直接连接符 33"/>
          <p:cNvCxnSpPr/>
          <p:nvPr/>
        </p:nvCxnSpPr>
        <p:spPr>
          <a:xfrm flipV="1">
            <a:off x="1997346" y="2719205"/>
            <a:ext cx="2797418" cy="1"/>
          </a:xfrm>
          <a:prstGeom prst="line">
            <a:avLst/>
          </a:prstGeom>
          <a:noFill/>
          <a:ln w="6350" cap="flat" cmpd="sng" algn="ctr">
            <a:solidFill>
              <a:sysClr val="window" lastClr="FFFFFF">
                <a:lumMod val="65000"/>
              </a:sysClr>
            </a:solidFill>
            <a:prstDash val="sysDash"/>
            <a:miter lim="800000"/>
          </a:ln>
          <a:effectLst/>
        </p:spPr>
      </p:cxnSp>
      <p:sp>
        <p:nvSpPr>
          <p:cNvPr id="35" name="矩形 34"/>
          <p:cNvSpPr/>
          <p:nvPr/>
        </p:nvSpPr>
        <p:spPr>
          <a:xfrm>
            <a:off x="1973438" y="2351673"/>
            <a:ext cx="2887331" cy="331572"/>
          </a:xfrm>
          <a:prstGeom prst="rect">
            <a:avLst/>
          </a:prstGeom>
        </p:spPr>
        <p:txBody>
          <a:bodyPr wrap="square" lIns="121990" tIns="60995" rIns="121990" bIns="60995">
            <a:spAutoFit/>
          </a:bodyPr>
          <a:lstStyle/>
          <a:p>
            <a:pPr algn="just" defTabSz="609951">
              <a:lnSpc>
                <a:spcPts val="1601"/>
              </a:lnSpc>
            </a:pPr>
            <a:r>
              <a:rPr lang="en-US" b="1" dirty="0">
                <a:latin typeface="Times New Roman" panose="02020603050405020304" pitchFamily="18" charset="0"/>
                <a:cs typeface="Times New Roman" panose="02020603050405020304" pitchFamily="18" charset="0"/>
              </a:rPr>
              <a:t>Predictive Maintenance</a:t>
            </a:r>
            <a:endParaRPr lang="en-US" altLang="zh-CN" sz="1300" b="1" dirty="0">
              <a:solidFill>
                <a:prstClr val="black"/>
              </a:solidFill>
              <a:latin typeface="Times New Roman" panose="02020603050405020304" pitchFamily="18" charset="0"/>
              <a:cs typeface="Times New Roman" panose="02020603050405020304" pitchFamily="18" charset="0"/>
              <a:sym typeface="+mn-lt"/>
            </a:endParaRPr>
          </a:p>
        </p:txBody>
      </p:sp>
      <p:sp>
        <p:nvSpPr>
          <p:cNvPr id="36" name="椭圆 35"/>
          <p:cNvSpPr/>
          <p:nvPr/>
        </p:nvSpPr>
        <p:spPr>
          <a:xfrm>
            <a:off x="4784579" y="2658694"/>
            <a:ext cx="118178" cy="118113"/>
          </a:xfrm>
          <a:prstGeom prst="ellipse">
            <a:avLst/>
          </a:prstGeom>
          <a:solidFill>
            <a:srgbClr val="44546A">
              <a:lumMod val="75000"/>
            </a:srgbClr>
          </a:solidFill>
          <a:ln w="3810" cap="flat" cmpd="sng" algn="ctr">
            <a:solidFill>
              <a:sysClr val="window" lastClr="FFFFFF"/>
            </a:solid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ea"/>
              <a:sym typeface="+mn-lt"/>
            </a:endParaRPr>
          </a:p>
        </p:txBody>
      </p:sp>
      <p:cxnSp>
        <p:nvCxnSpPr>
          <p:cNvPr id="37" name="直接连接符 36"/>
          <p:cNvCxnSpPr/>
          <p:nvPr/>
        </p:nvCxnSpPr>
        <p:spPr>
          <a:xfrm flipV="1">
            <a:off x="1645697" y="4344060"/>
            <a:ext cx="2797418" cy="1"/>
          </a:xfrm>
          <a:prstGeom prst="line">
            <a:avLst/>
          </a:prstGeom>
          <a:noFill/>
          <a:ln w="6350" cap="flat" cmpd="sng" algn="ctr">
            <a:solidFill>
              <a:sysClr val="window" lastClr="FFFFFF">
                <a:lumMod val="65000"/>
              </a:sysClr>
            </a:solidFill>
            <a:prstDash val="sysDash"/>
            <a:miter lim="800000"/>
          </a:ln>
          <a:effectLst/>
        </p:spPr>
      </p:cxnSp>
      <p:sp>
        <p:nvSpPr>
          <p:cNvPr id="38" name="矩形 37"/>
          <p:cNvSpPr/>
          <p:nvPr/>
        </p:nvSpPr>
        <p:spPr>
          <a:xfrm>
            <a:off x="1494574" y="4016048"/>
            <a:ext cx="3163240" cy="331187"/>
          </a:xfrm>
          <a:prstGeom prst="rect">
            <a:avLst/>
          </a:prstGeom>
        </p:spPr>
        <p:txBody>
          <a:bodyPr wrap="square" lIns="121990" tIns="60995" rIns="121990" bIns="60995">
            <a:spAutoFit/>
          </a:bodyPr>
          <a:lstStyle/>
          <a:p>
            <a:pPr defTabSz="609951">
              <a:lnSpc>
                <a:spcPts val="1601"/>
              </a:lnSpc>
            </a:pPr>
            <a:r>
              <a:rPr lang="en-US" b="1" dirty="0">
                <a:latin typeface="Times New Roman" panose="02020603050405020304" pitchFamily="18" charset="0"/>
                <a:cs typeface="Times New Roman" panose="02020603050405020304" pitchFamily="18" charset="0"/>
              </a:rPr>
              <a:t>Optimize Flight Utilization</a:t>
            </a:r>
            <a:endParaRPr lang="en-US" altLang="zh-CN" sz="1300" b="1" dirty="0">
              <a:solidFill>
                <a:prstClr val="black"/>
              </a:solidFill>
              <a:latin typeface="Times New Roman" panose="02020603050405020304" pitchFamily="18" charset="0"/>
              <a:cs typeface="Times New Roman" panose="02020603050405020304" pitchFamily="18" charset="0"/>
              <a:sym typeface="+mn-lt"/>
            </a:endParaRPr>
          </a:p>
        </p:txBody>
      </p:sp>
      <p:sp>
        <p:nvSpPr>
          <p:cNvPr id="39" name="椭圆 38"/>
          <p:cNvSpPr/>
          <p:nvPr/>
        </p:nvSpPr>
        <p:spPr>
          <a:xfrm>
            <a:off x="4432930" y="4283549"/>
            <a:ext cx="118178" cy="118113"/>
          </a:xfrm>
          <a:prstGeom prst="ellipse">
            <a:avLst/>
          </a:prstGeom>
          <a:solidFill>
            <a:srgbClr val="44546A">
              <a:lumMod val="75000"/>
            </a:srgbClr>
          </a:solidFill>
          <a:ln w="3810" cap="flat" cmpd="sng" algn="ctr">
            <a:solidFill>
              <a:sysClr val="window" lastClr="FFFFFF"/>
            </a:solid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ea"/>
              <a:sym typeface="+mn-lt"/>
            </a:endParaRPr>
          </a:p>
        </p:txBody>
      </p:sp>
      <p:cxnSp>
        <p:nvCxnSpPr>
          <p:cNvPr id="40" name="直接连接符 39"/>
          <p:cNvCxnSpPr/>
          <p:nvPr/>
        </p:nvCxnSpPr>
        <p:spPr>
          <a:xfrm flipV="1">
            <a:off x="7627200" y="3246708"/>
            <a:ext cx="2797418" cy="1"/>
          </a:xfrm>
          <a:prstGeom prst="line">
            <a:avLst/>
          </a:prstGeom>
          <a:noFill/>
          <a:ln w="6350" cap="flat" cmpd="sng" algn="ctr">
            <a:solidFill>
              <a:sysClr val="window" lastClr="FFFFFF">
                <a:lumMod val="65000"/>
              </a:sysClr>
            </a:solidFill>
            <a:prstDash val="sysDash"/>
            <a:miter lim="800000"/>
          </a:ln>
          <a:effectLst/>
        </p:spPr>
      </p:cxnSp>
      <p:sp>
        <p:nvSpPr>
          <p:cNvPr id="41" name="椭圆 40"/>
          <p:cNvSpPr/>
          <p:nvPr/>
        </p:nvSpPr>
        <p:spPr>
          <a:xfrm>
            <a:off x="7542047" y="3186666"/>
            <a:ext cx="118178" cy="118113"/>
          </a:xfrm>
          <a:prstGeom prst="ellipse">
            <a:avLst/>
          </a:prstGeom>
          <a:solidFill>
            <a:srgbClr val="44546A">
              <a:lumMod val="75000"/>
            </a:srgbClr>
          </a:solidFill>
          <a:ln w="3810" cap="flat" cmpd="sng" algn="ctr">
            <a:solidFill>
              <a:sysClr val="window" lastClr="FFFFFF"/>
            </a:solid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42" name="矩形 41"/>
          <p:cNvSpPr/>
          <p:nvPr/>
        </p:nvSpPr>
        <p:spPr>
          <a:xfrm>
            <a:off x="7601136" y="2717349"/>
            <a:ext cx="3489651" cy="536371"/>
          </a:xfrm>
          <a:prstGeom prst="rect">
            <a:avLst/>
          </a:prstGeom>
        </p:spPr>
        <p:txBody>
          <a:bodyPr wrap="square" lIns="121990" tIns="60995" rIns="121990" bIns="60995">
            <a:spAutoFit/>
          </a:bodyPr>
          <a:lstStyle/>
          <a:p>
            <a:pPr algn="ctr" defTabSz="609951">
              <a:lnSpc>
                <a:spcPts val="1601"/>
              </a:lnSpc>
            </a:pPr>
            <a:r>
              <a:rPr lang="en-US" b="1" dirty="0">
                <a:latin typeface="Times New Roman" panose="02020603050405020304" pitchFamily="18" charset="0"/>
                <a:cs typeface="Times New Roman" panose="02020603050405020304" pitchFamily="18" charset="0"/>
              </a:rPr>
              <a:t>Use Some Effective Statistical tools to Track Customer Groups</a:t>
            </a:r>
            <a:endParaRPr lang="en-US" altLang="zh-CN" sz="13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43" name="直接连接符 42"/>
          <p:cNvCxnSpPr/>
          <p:nvPr/>
        </p:nvCxnSpPr>
        <p:spPr>
          <a:xfrm flipV="1">
            <a:off x="6443436" y="2181024"/>
            <a:ext cx="2797418" cy="1"/>
          </a:xfrm>
          <a:prstGeom prst="line">
            <a:avLst/>
          </a:prstGeom>
          <a:noFill/>
          <a:ln w="6350" cap="flat" cmpd="sng" algn="ctr">
            <a:solidFill>
              <a:sysClr val="window" lastClr="FFFFFF">
                <a:lumMod val="65000"/>
              </a:sysClr>
            </a:solidFill>
            <a:prstDash val="sysDash"/>
            <a:miter lim="800000"/>
          </a:ln>
          <a:effectLst/>
        </p:spPr>
      </p:cxnSp>
      <p:sp>
        <p:nvSpPr>
          <p:cNvPr id="44" name="椭圆 43"/>
          <p:cNvSpPr/>
          <p:nvPr/>
        </p:nvSpPr>
        <p:spPr>
          <a:xfrm>
            <a:off x="6358283" y="2120982"/>
            <a:ext cx="118178" cy="118113"/>
          </a:xfrm>
          <a:prstGeom prst="ellipse">
            <a:avLst/>
          </a:prstGeom>
          <a:solidFill>
            <a:srgbClr val="44546A">
              <a:lumMod val="75000"/>
            </a:srgbClr>
          </a:solidFill>
          <a:ln w="3810" cap="flat" cmpd="sng" algn="ctr">
            <a:solidFill>
              <a:sysClr val="window" lastClr="FFFFFF"/>
            </a:solid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45" name="矩形 44"/>
          <p:cNvSpPr/>
          <p:nvPr/>
        </p:nvSpPr>
        <p:spPr>
          <a:xfrm>
            <a:off x="6489259" y="1656225"/>
            <a:ext cx="4459579" cy="537013"/>
          </a:xfrm>
          <a:prstGeom prst="rect">
            <a:avLst/>
          </a:prstGeom>
        </p:spPr>
        <p:txBody>
          <a:bodyPr wrap="square" lIns="121990" tIns="60995" rIns="121990" bIns="60995">
            <a:spAutoFit/>
          </a:bodyPr>
          <a:lstStyle/>
          <a:p>
            <a:pPr algn="just" defTabSz="609951">
              <a:lnSpc>
                <a:spcPts val="1601"/>
              </a:lnSpc>
            </a:pPr>
            <a:r>
              <a:rPr lang="en-US" b="1" dirty="0">
                <a:latin typeface="Times New Roman" panose="02020603050405020304" pitchFamily="18" charset="0"/>
                <a:cs typeface="Times New Roman" panose="02020603050405020304" pitchFamily="18" charset="0"/>
              </a:rPr>
              <a:t>Onboarding and Employee Training to Improve Standardized Management</a:t>
            </a:r>
            <a:endParaRPr lang="en-US" altLang="zh-CN" sz="13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46" name="直接连接符 45"/>
          <p:cNvCxnSpPr/>
          <p:nvPr/>
        </p:nvCxnSpPr>
        <p:spPr>
          <a:xfrm flipV="1">
            <a:off x="7370390" y="4786748"/>
            <a:ext cx="2797418" cy="1"/>
          </a:xfrm>
          <a:prstGeom prst="line">
            <a:avLst/>
          </a:prstGeom>
          <a:noFill/>
          <a:ln w="6350" cap="flat" cmpd="sng" algn="ctr">
            <a:solidFill>
              <a:sysClr val="window" lastClr="FFFFFF">
                <a:lumMod val="65000"/>
              </a:sysClr>
            </a:solidFill>
            <a:prstDash val="sysDash"/>
            <a:miter lim="800000"/>
          </a:ln>
          <a:effectLst/>
        </p:spPr>
      </p:cxnSp>
      <p:sp>
        <p:nvSpPr>
          <p:cNvPr id="47" name="椭圆 46"/>
          <p:cNvSpPr/>
          <p:nvPr/>
        </p:nvSpPr>
        <p:spPr>
          <a:xfrm>
            <a:off x="7285238" y="4726705"/>
            <a:ext cx="118178" cy="118113"/>
          </a:xfrm>
          <a:prstGeom prst="ellipse">
            <a:avLst/>
          </a:prstGeom>
          <a:solidFill>
            <a:srgbClr val="44546A">
              <a:lumMod val="75000"/>
            </a:srgbClr>
          </a:solidFill>
          <a:ln w="3810" cap="flat" cmpd="sng" algn="ctr">
            <a:solidFill>
              <a:sysClr val="window" lastClr="FFFFFF"/>
            </a:solid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48" name="矩形 47"/>
          <p:cNvSpPr/>
          <p:nvPr/>
        </p:nvSpPr>
        <p:spPr>
          <a:xfrm>
            <a:off x="7370390" y="4453222"/>
            <a:ext cx="4032011" cy="331572"/>
          </a:xfrm>
          <a:prstGeom prst="rect">
            <a:avLst/>
          </a:prstGeom>
        </p:spPr>
        <p:txBody>
          <a:bodyPr wrap="square" lIns="121990" tIns="60995" rIns="121990" bIns="60995">
            <a:spAutoFit/>
          </a:bodyPr>
          <a:lstStyle/>
          <a:p>
            <a:pPr algn="just" defTabSz="609951">
              <a:lnSpc>
                <a:spcPts val="1601"/>
              </a:lnSpc>
            </a:pPr>
            <a:r>
              <a:rPr lang="en-US" b="1" dirty="0">
                <a:latin typeface="Times New Roman" panose="02020603050405020304" pitchFamily="18" charset="0"/>
                <a:cs typeface="Times New Roman" panose="02020603050405020304" pitchFamily="18" charset="0"/>
              </a:rPr>
              <a:t>Increase the Comfort of the Seat</a:t>
            </a:r>
            <a:endParaRPr lang="en-US" altLang="zh-CN" sz="1300" b="1" dirty="0">
              <a:solidFill>
                <a:prstClr val="black"/>
              </a:solidFill>
              <a:latin typeface="Times New Roman" panose="02020603050405020304" pitchFamily="18" charset="0"/>
              <a:cs typeface="Times New Roman" panose="02020603050405020304" pitchFamily="18" charset="0"/>
              <a:sym typeface="+mn-lt"/>
            </a:endParaRPr>
          </a:p>
        </p:txBody>
      </p:sp>
      <p:cxnSp>
        <p:nvCxnSpPr>
          <p:cNvPr id="49" name="直接连接符 48"/>
          <p:cNvCxnSpPr/>
          <p:nvPr/>
        </p:nvCxnSpPr>
        <p:spPr>
          <a:xfrm flipV="1">
            <a:off x="2990759" y="5376606"/>
            <a:ext cx="2797418" cy="1"/>
          </a:xfrm>
          <a:prstGeom prst="line">
            <a:avLst/>
          </a:prstGeom>
          <a:noFill/>
          <a:ln w="6350" cap="flat" cmpd="sng" algn="ctr">
            <a:solidFill>
              <a:sysClr val="window" lastClr="FFFFFF">
                <a:lumMod val="65000"/>
              </a:sysClr>
            </a:solidFill>
            <a:prstDash val="sysDash"/>
            <a:miter lim="800000"/>
          </a:ln>
          <a:effectLst/>
        </p:spPr>
      </p:cxnSp>
      <p:sp>
        <p:nvSpPr>
          <p:cNvPr id="50" name="矩形 49"/>
          <p:cNvSpPr/>
          <p:nvPr/>
        </p:nvSpPr>
        <p:spPr>
          <a:xfrm>
            <a:off x="2529880" y="5042130"/>
            <a:ext cx="3719175" cy="331187"/>
          </a:xfrm>
          <a:prstGeom prst="rect">
            <a:avLst/>
          </a:prstGeom>
        </p:spPr>
        <p:txBody>
          <a:bodyPr wrap="square" lIns="121990" tIns="60995" rIns="121990" bIns="60995">
            <a:spAutoFit/>
          </a:bodyPr>
          <a:lstStyle/>
          <a:p>
            <a:pPr defTabSz="609951">
              <a:lnSpc>
                <a:spcPts val="1601"/>
              </a:lnSpc>
            </a:pPr>
            <a:r>
              <a:rPr lang="en-US" b="1" dirty="0">
                <a:latin typeface="Times New Roman" panose="02020603050405020304" pitchFamily="18" charset="0"/>
                <a:cs typeface="Times New Roman" panose="02020603050405020304" pitchFamily="18" charset="0"/>
              </a:rPr>
              <a:t>Cross-Industry Marketing</a:t>
            </a:r>
            <a:endParaRPr lang="en-US" altLang="zh-CN" sz="1300" b="1" dirty="0">
              <a:solidFill>
                <a:prstClr val="black"/>
              </a:solidFill>
              <a:latin typeface="Times New Roman" panose="02020603050405020304" pitchFamily="18" charset="0"/>
              <a:cs typeface="Times New Roman" panose="02020603050405020304" pitchFamily="18" charset="0"/>
              <a:sym typeface="+mn-lt"/>
            </a:endParaRPr>
          </a:p>
        </p:txBody>
      </p:sp>
      <p:sp>
        <p:nvSpPr>
          <p:cNvPr id="51" name="椭圆 50"/>
          <p:cNvSpPr/>
          <p:nvPr/>
        </p:nvSpPr>
        <p:spPr>
          <a:xfrm>
            <a:off x="5777992" y="5316095"/>
            <a:ext cx="118178" cy="118113"/>
          </a:xfrm>
          <a:prstGeom prst="ellipse">
            <a:avLst/>
          </a:prstGeom>
          <a:solidFill>
            <a:srgbClr val="44546A">
              <a:lumMod val="75000"/>
            </a:srgbClr>
          </a:solidFill>
          <a:ln w="3810" cap="flat" cmpd="sng" algn="ctr">
            <a:solidFill>
              <a:sysClr val="window" lastClr="FFFFFF"/>
            </a:solidFill>
            <a:prstDash val="solid"/>
            <a:miter lim="800000"/>
          </a:ln>
          <a:effectLst/>
        </p:spPr>
        <p:txBody>
          <a:bodyPr lIns="121990" tIns="60995" rIns="121990" bIns="60995"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52"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solidFill>
                  <a:prstClr val="black"/>
                </a:solidFill>
                <a:latin typeface="Times New Roman" panose="02020603050405020304" pitchFamily="18" charset="0"/>
                <a:cs typeface="Times New Roman" panose="02020603050405020304" pitchFamily="18" charset="0"/>
                <a:sym typeface="+mn-lt"/>
              </a:rPr>
              <a:t>Objectives</a:t>
            </a:r>
            <a:endParaRPr lang="zh-CN" altLang="en-US" sz="2400" b="1" dirty="0">
              <a:solidFill>
                <a:prstClr val="black"/>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0331743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 fill="hold"/>
                                            <p:tgtEl>
                                              <p:spTgt spid="27"/>
                                            </p:tgtEl>
                                            <p:attrNameLst>
                                              <p:attrName>ppt_x</p:attrName>
                                            </p:attrNameLst>
                                          </p:cBhvr>
                                          <p:tavLst>
                                            <p:tav tm="0">
                                              <p:val>
                                                <p:strVal val="#ppt_x"/>
                                              </p:val>
                                            </p:tav>
                                            <p:tav tm="100000">
                                              <p:val>
                                                <p:strVal val="#ppt_x"/>
                                              </p:val>
                                            </p:tav>
                                          </p:tavLst>
                                        </p:anim>
                                        <p:anim calcmode="lin" valueType="num">
                                          <p:cBhvr additive="base">
                                            <p:cTn id="8" dur="2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200"/>
                                </p:stCondLst>
                                <p:childTnLst>
                                  <p:par>
                                    <p:cTn id="10" presetID="2" presetClass="entr" presetSubtype="12"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200" fill="hold"/>
                                            <p:tgtEl>
                                              <p:spTgt spid="32"/>
                                            </p:tgtEl>
                                            <p:attrNameLst>
                                              <p:attrName>ppt_x</p:attrName>
                                            </p:attrNameLst>
                                          </p:cBhvr>
                                          <p:tavLst>
                                            <p:tav tm="0">
                                              <p:val>
                                                <p:strVal val="0-#ppt_w/2"/>
                                              </p:val>
                                            </p:tav>
                                            <p:tav tm="100000">
                                              <p:val>
                                                <p:strVal val="#ppt_x"/>
                                              </p:val>
                                            </p:tav>
                                          </p:tavLst>
                                        </p:anim>
                                        <p:anim calcmode="lin" valueType="num">
                                          <p:cBhvr additive="base">
                                            <p:cTn id="13" dur="200" fill="hold"/>
                                            <p:tgtEl>
                                              <p:spTgt spid="32"/>
                                            </p:tgtEl>
                                            <p:attrNameLst>
                                              <p:attrName>ppt_y</p:attrName>
                                            </p:attrNameLst>
                                          </p:cBhvr>
                                          <p:tavLst>
                                            <p:tav tm="0">
                                              <p:val>
                                                <p:strVal val="1+#ppt_h/2"/>
                                              </p:val>
                                            </p:tav>
                                            <p:tav tm="100000">
                                              <p:val>
                                                <p:strVal val="#ppt_y"/>
                                              </p:val>
                                            </p:tav>
                                          </p:tavLst>
                                        </p:anim>
                                      </p:childTnLst>
                                    </p:cTn>
                                  </p:par>
                                </p:childTnLst>
                              </p:cTn>
                            </p:par>
                            <p:par>
                              <p:cTn id="14" fill="hold">
                                <p:stCondLst>
                                  <p:cond delay="400"/>
                                </p:stCondLst>
                                <p:childTnLst>
                                  <p:par>
                                    <p:cTn id="15" presetID="2" presetClass="entr" presetSubtype="9"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200" fill="hold"/>
                                            <p:tgtEl>
                                              <p:spTgt spid="31"/>
                                            </p:tgtEl>
                                            <p:attrNameLst>
                                              <p:attrName>ppt_x</p:attrName>
                                            </p:attrNameLst>
                                          </p:cBhvr>
                                          <p:tavLst>
                                            <p:tav tm="0">
                                              <p:val>
                                                <p:strVal val="0-#ppt_w/2"/>
                                              </p:val>
                                            </p:tav>
                                            <p:tav tm="100000">
                                              <p:val>
                                                <p:strVal val="#ppt_x"/>
                                              </p:val>
                                            </p:tav>
                                          </p:tavLst>
                                        </p:anim>
                                        <p:anim calcmode="lin" valueType="num">
                                          <p:cBhvr additive="base">
                                            <p:cTn id="18" dur="200" fill="hold"/>
                                            <p:tgtEl>
                                              <p:spTgt spid="31"/>
                                            </p:tgtEl>
                                            <p:attrNameLst>
                                              <p:attrName>ppt_y</p:attrName>
                                            </p:attrNameLst>
                                          </p:cBhvr>
                                          <p:tavLst>
                                            <p:tav tm="0">
                                              <p:val>
                                                <p:strVal val="0-#ppt_h/2"/>
                                              </p:val>
                                            </p:tav>
                                            <p:tav tm="100000">
                                              <p:val>
                                                <p:strVal val="#ppt_y"/>
                                              </p:val>
                                            </p:tav>
                                          </p:tavLst>
                                        </p:anim>
                                      </p:childTnLst>
                                    </p:cTn>
                                  </p:par>
                                </p:childTnLst>
                              </p:cTn>
                            </p:par>
                            <p:par>
                              <p:cTn id="19" fill="hold">
                                <p:stCondLst>
                                  <p:cond delay="600"/>
                                </p:stCondLst>
                                <p:childTnLst>
                                  <p:par>
                                    <p:cTn id="20" presetID="2" presetClass="entr" presetSubtype="1"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200" fill="hold"/>
                                            <p:tgtEl>
                                              <p:spTgt spid="30"/>
                                            </p:tgtEl>
                                            <p:attrNameLst>
                                              <p:attrName>ppt_x</p:attrName>
                                            </p:attrNameLst>
                                          </p:cBhvr>
                                          <p:tavLst>
                                            <p:tav tm="0">
                                              <p:val>
                                                <p:strVal val="#ppt_x"/>
                                              </p:val>
                                            </p:tav>
                                            <p:tav tm="100000">
                                              <p:val>
                                                <p:strVal val="#ppt_x"/>
                                              </p:val>
                                            </p:tav>
                                          </p:tavLst>
                                        </p:anim>
                                        <p:anim calcmode="lin" valueType="num">
                                          <p:cBhvr additive="base">
                                            <p:cTn id="23" dur="200" fill="hold"/>
                                            <p:tgtEl>
                                              <p:spTgt spid="30"/>
                                            </p:tgtEl>
                                            <p:attrNameLst>
                                              <p:attrName>ppt_y</p:attrName>
                                            </p:attrNameLst>
                                          </p:cBhvr>
                                          <p:tavLst>
                                            <p:tav tm="0">
                                              <p:val>
                                                <p:strVal val="0-#ppt_h/2"/>
                                              </p:val>
                                            </p:tav>
                                            <p:tav tm="100000">
                                              <p:val>
                                                <p:strVal val="#ppt_y"/>
                                              </p:val>
                                            </p:tav>
                                          </p:tavLst>
                                        </p:anim>
                                      </p:childTnLst>
                                    </p:cTn>
                                  </p:par>
                                </p:childTnLst>
                              </p:cTn>
                            </p:par>
                            <p:par>
                              <p:cTn id="24" fill="hold">
                                <p:stCondLst>
                                  <p:cond delay="800"/>
                                </p:stCondLst>
                                <p:childTnLst>
                                  <p:par>
                                    <p:cTn id="25" presetID="2" presetClass="entr" presetSubtype="3"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200" fill="hold"/>
                                            <p:tgtEl>
                                              <p:spTgt spid="29"/>
                                            </p:tgtEl>
                                            <p:attrNameLst>
                                              <p:attrName>ppt_x</p:attrName>
                                            </p:attrNameLst>
                                          </p:cBhvr>
                                          <p:tavLst>
                                            <p:tav tm="0">
                                              <p:val>
                                                <p:strVal val="1+#ppt_w/2"/>
                                              </p:val>
                                            </p:tav>
                                            <p:tav tm="100000">
                                              <p:val>
                                                <p:strVal val="#ppt_x"/>
                                              </p:val>
                                            </p:tav>
                                          </p:tavLst>
                                        </p:anim>
                                        <p:anim calcmode="lin" valueType="num">
                                          <p:cBhvr additive="base">
                                            <p:cTn id="28" dur="200" fill="hold"/>
                                            <p:tgtEl>
                                              <p:spTgt spid="29"/>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2" presetClass="entr" presetSubtype="6"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200" fill="hold"/>
                                            <p:tgtEl>
                                              <p:spTgt spid="28"/>
                                            </p:tgtEl>
                                            <p:attrNameLst>
                                              <p:attrName>ppt_x</p:attrName>
                                            </p:attrNameLst>
                                          </p:cBhvr>
                                          <p:tavLst>
                                            <p:tav tm="0">
                                              <p:val>
                                                <p:strVal val="1+#ppt_w/2"/>
                                              </p:val>
                                            </p:tav>
                                            <p:tav tm="100000">
                                              <p:val>
                                                <p:strVal val="#ppt_x"/>
                                              </p:val>
                                            </p:tav>
                                          </p:tavLst>
                                        </p:anim>
                                        <p:anim calcmode="lin" valueType="num">
                                          <p:cBhvr additive="base">
                                            <p:cTn id="33" dur="200" fill="hold"/>
                                            <p:tgtEl>
                                              <p:spTgt spid="28"/>
                                            </p:tgtEl>
                                            <p:attrNameLst>
                                              <p:attrName>ppt_y</p:attrName>
                                            </p:attrNameLst>
                                          </p:cBhvr>
                                          <p:tavLst>
                                            <p:tav tm="0">
                                              <p:val>
                                                <p:strVal val="1+#ppt_h/2"/>
                                              </p:val>
                                            </p:tav>
                                            <p:tav tm="100000">
                                              <p:val>
                                                <p:strVal val="#ppt_y"/>
                                              </p:val>
                                            </p:tav>
                                          </p:tavLst>
                                        </p:anim>
                                      </p:childTnLst>
                                    </p:cTn>
                                  </p:par>
                                </p:childTnLst>
                              </p:cTn>
                            </p:par>
                            <p:par>
                              <p:cTn id="34" fill="hold">
                                <p:stCondLst>
                                  <p:cond delay="1200"/>
                                </p:stCondLst>
                                <p:childTnLst>
                                  <p:par>
                                    <p:cTn id="35" presetID="53" presetClass="entr" presetSubtype="16"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1700"/>
                                </p:stCondLst>
                                <p:childTnLst>
                                  <p:par>
                                    <p:cTn id="41" presetID="10" presetClass="entr" presetSubtype="0" repeatCount="300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150"/>
                                            <p:tgtEl>
                                              <p:spTgt spid="36"/>
                                            </p:tgtEl>
                                          </p:cBhvr>
                                        </p:animEffect>
                                      </p:childTnLst>
                                    </p:cTn>
                                  </p:par>
                                </p:childTnLst>
                              </p:cTn>
                            </p:par>
                            <p:par>
                              <p:cTn id="44" fill="hold">
                                <p:stCondLst>
                                  <p:cond delay="2150"/>
                                </p:stCondLst>
                                <p:childTnLst>
                                  <p:par>
                                    <p:cTn id="45" presetID="22" presetClass="entr" presetSubtype="2"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right)">
                                          <p:cBhvr>
                                            <p:cTn id="47" dur="500"/>
                                            <p:tgtEl>
                                              <p:spTgt spid="34"/>
                                            </p:tgtEl>
                                          </p:cBhvr>
                                        </p:animEffect>
                                      </p:childTnLst>
                                    </p:cTn>
                                  </p:par>
                                </p:childTnLst>
                              </p:cTn>
                            </p:par>
                            <p:par>
                              <p:cTn id="48" fill="hold">
                                <p:stCondLst>
                                  <p:cond delay="2650"/>
                                </p:stCondLst>
                                <p:childTnLst>
                                  <p:par>
                                    <p:cTn id="49" presetID="2" presetClass="entr" presetSubtype="8" fill="hold" grpId="0" nodeType="afterEffect" p14:presetBounceEnd="56667">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6667">
                                          <p:cBhvr additive="base">
                                            <p:cTn id="51" dur="300" fill="hold"/>
                                            <p:tgtEl>
                                              <p:spTgt spid="35"/>
                                            </p:tgtEl>
                                            <p:attrNameLst>
                                              <p:attrName>ppt_x</p:attrName>
                                            </p:attrNameLst>
                                          </p:cBhvr>
                                          <p:tavLst>
                                            <p:tav tm="0">
                                              <p:val>
                                                <p:strVal val="0-#ppt_w/2"/>
                                              </p:val>
                                            </p:tav>
                                            <p:tav tm="100000">
                                              <p:val>
                                                <p:strVal val="#ppt_x"/>
                                              </p:val>
                                            </p:tav>
                                          </p:tavLst>
                                        </p:anim>
                                        <p:anim calcmode="lin" valueType="num" p14:bounceEnd="56667">
                                          <p:cBhvr additive="base">
                                            <p:cTn id="52" dur="300" fill="hold"/>
                                            <p:tgtEl>
                                              <p:spTgt spid="35"/>
                                            </p:tgtEl>
                                            <p:attrNameLst>
                                              <p:attrName>ppt_y</p:attrName>
                                            </p:attrNameLst>
                                          </p:cBhvr>
                                          <p:tavLst>
                                            <p:tav tm="0">
                                              <p:val>
                                                <p:strVal val="#ppt_y"/>
                                              </p:val>
                                            </p:tav>
                                            <p:tav tm="100000">
                                              <p:val>
                                                <p:strVal val="#ppt_y"/>
                                              </p:val>
                                            </p:tav>
                                          </p:tavLst>
                                        </p:anim>
                                      </p:childTnLst>
                                    </p:cTn>
                                  </p:par>
                                </p:childTnLst>
                              </p:cTn>
                            </p:par>
                            <p:par>
                              <p:cTn id="53" fill="hold">
                                <p:stCondLst>
                                  <p:cond delay="2950"/>
                                </p:stCondLst>
                                <p:childTnLst>
                                  <p:par>
                                    <p:cTn id="54" presetID="10" presetClass="entr" presetSubtype="0" repeatCount="3000"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50"/>
                                            <p:tgtEl>
                                              <p:spTgt spid="39"/>
                                            </p:tgtEl>
                                          </p:cBhvr>
                                        </p:animEffect>
                                      </p:childTnLst>
                                    </p:cTn>
                                  </p:par>
                                </p:childTnLst>
                              </p:cTn>
                            </p:par>
                            <p:par>
                              <p:cTn id="57" fill="hold">
                                <p:stCondLst>
                                  <p:cond delay="3400"/>
                                </p:stCondLst>
                                <p:childTnLst>
                                  <p:par>
                                    <p:cTn id="58" presetID="22" presetClass="entr" presetSubtype="2"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500"/>
                                            <p:tgtEl>
                                              <p:spTgt spid="37"/>
                                            </p:tgtEl>
                                          </p:cBhvr>
                                        </p:animEffect>
                                      </p:childTnLst>
                                    </p:cTn>
                                  </p:par>
                                </p:childTnLst>
                              </p:cTn>
                            </p:par>
                            <p:par>
                              <p:cTn id="61" fill="hold">
                                <p:stCondLst>
                                  <p:cond delay="3900"/>
                                </p:stCondLst>
                                <p:childTnLst>
                                  <p:par>
                                    <p:cTn id="62" presetID="2" presetClass="entr" presetSubtype="8" fill="hold" grpId="0" nodeType="afterEffect" p14:presetBounceEnd="56667">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14:bounceEnd="56667">
                                          <p:cBhvr additive="base">
                                            <p:cTn id="64" dur="300" fill="hold"/>
                                            <p:tgtEl>
                                              <p:spTgt spid="38"/>
                                            </p:tgtEl>
                                            <p:attrNameLst>
                                              <p:attrName>ppt_x</p:attrName>
                                            </p:attrNameLst>
                                          </p:cBhvr>
                                          <p:tavLst>
                                            <p:tav tm="0">
                                              <p:val>
                                                <p:strVal val="0-#ppt_w/2"/>
                                              </p:val>
                                            </p:tav>
                                            <p:tav tm="100000">
                                              <p:val>
                                                <p:strVal val="#ppt_x"/>
                                              </p:val>
                                            </p:tav>
                                          </p:tavLst>
                                        </p:anim>
                                        <p:anim calcmode="lin" valueType="num" p14:bounceEnd="56667">
                                          <p:cBhvr additive="base">
                                            <p:cTn id="65" dur="300" fill="hold"/>
                                            <p:tgtEl>
                                              <p:spTgt spid="38"/>
                                            </p:tgtEl>
                                            <p:attrNameLst>
                                              <p:attrName>ppt_y</p:attrName>
                                            </p:attrNameLst>
                                          </p:cBhvr>
                                          <p:tavLst>
                                            <p:tav tm="0">
                                              <p:val>
                                                <p:strVal val="#ppt_y"/>
                                              </p:val>
                                            </p:tav>
                                            <p:tav tm="100000">
                                              <p:val>
                                                <p:strVal val="#ppt_y"/>
                                              </p:val>
                                            </p:tav>
                                          </p:tavLst>
                                        </p:anim>
                                      </p:childTnLst>
                                    </p:cTn>
                                  </p:par>
                                </p:childTnLst>
                              </p:cTn>
                            </p:par>
                            <p:par>
                              <p:cTn id="66" fill="hold">
                                <p:stCondLst>
                                  <p:cond delay="4200"/>
                                </p:stCondLst>
                                <p:childTnLst>
                                  <p:par>
                                    <p:cTn id="67" presetID="10" presetClass="entr" presetSubtype="0" repeatCount="3000" fill="hold" grpId="0" nodeType="after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150"/>
                                            <p:tgtEl>
                                              <p:spTgt spid="51"/>
                                            </p:tgtEl>
                                          </p:cBhvr>
                                        </p:animEffect>
                                      </p:childTnLst>
                                    </p:cTn>
                                  </p:par>
                                </p:childTnLst>
                              </p:cTn>
                            </p:par>
                            <p:par>
                              <p:cTn id="70" fill="hold">
                                <p:stCondLst>
                                  <p:cond delay="4650"/>
                                </p:stCondLst>
                                <p:childTnLst>
                                  <p:par>
                                    <p:cTn id="71" presetID="22" presetClass="entr" presetSubtype="2" fill="hold" nodeType="after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wipe(right)">
                                          <p:cBhvr>
                                            <p:cTn id="73" dur="500"/>
                                            <p:tgtEl>
                                              <p:spTgt spid="49"/>
                                            </p:tgtEl>
                                          </p:cBhvr>
                                        </p:animEffect>
                                      </p:childTnLst>
                                    </p:cTn>
                                  </p:par>
                                </p:childTnLst>
                              </p:cTn>
                            </p:par>
                            <p:par>
                              <p:cTn id="74" fill="hold">
                                <p:stCondLst>
                                  <p:cond delay="5150"/>
                                </p:stCondLst>
                                <p:childTnLst>
                                  <p:par>
                                    <p:cTn id="75" presetID="2" presetClass="entr" presetSubtype="8" fill="hold" grpId="0" nodeType="afterEffect" p14:presetBounceEnd="56667">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14:bounceEnd="56667">
                                          <p:cBhvr additive="base">
                                            <p:cTn id="77" dur="300" fill="hold"/>
                                            <p:tgtEl>
                                              <p:spTgt spid="50"/>
                                            </p:tgtEl>
                                            <p:attrNameLst>
                                              <p:attrName>ppt_x</p:attrName>
                                            </p:attrNameLst>
                                          </p:cBhvr>
                                          <p:tavLst>
                                            <p:tav tm="0">
                                              <p:val>
                                                <p:strVal val="0-#ppt_w/2"/>
                                              </p:val>
                                            </p:tav>
                                            <p:tav tm="100000">
                                              <p:val>
                                                <p:strVal val="#ppt_x"/>
                                              </p:val>
                                            </p:tav>
                                          </p:tavLst>
                                        </p:anim>
                                        <p:anim calcmode="lin" valueType="num" p14:bounceEnd="56667">
                                          <p:cBhvr additive="base">
                                            <p:cTn id="78" dur="300" fill="hold"/>
                                            <p:tgtEl>
                                              <p:spTgt spid="50"/>
                                            </p:tgtEl>
                                            <p:attrNameLst>
                                              <p:attrName>ppt_y</p:attrName>
                                            </p:attrNameLst>
                                          </p:cBhvr>
                                          <p:tavLst>
                                            <p:tav tm="0">
                                              <p:val>
                                                <p:strVal val="#ppt_y"/>
                                              </p:val>
                                            </p:tav>
                                            <p:tav tm="100000">
                                              <p:val>
                                                <p:strVal val="#ppt_y"/>
                                              </p:val>
                                            </p:tav>
                                          </p:tavLst>
                                        </p:anim>
                                      </p:childTnLst>
                                    </p:cTn>
                                  </p:par>
                                </p:childTnLst>
                              </p:cTn>
                            </p:par>
                            <p:par>
                              <p:cTn id="79" fill="hold">
                                <p:stCondLst>
                                  <p:cond delay="5450"/>
                                </p:stCondLst>
                                <p:childTnLst>
                                  <p:par>
                                    <p:cTn id="80" presetID="10" presetClass="entr" presetSubtype="0" repeatCount="3000"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150"/>
                                            <p:tgtEl>
                                              <p:spTgt spid="47"/>
                                            </p:tgtEl>
                                          </p:cBhvr>
                                        </p:animEffect>
                                      </p:childTnLst>
                                    </p:cTn>
                                  </p:par>
                                </p:childTnLst>
                              </p:cTn>
                            </p:par>
                            <p:par>
                              <p:cTn id="83" fill="hold">
                                <p:stCondLst>
                                  <p:cond delay="5900"/>
                                </p:stCondLst>
                                <p:childTnLst>
                                  <p:par>
                                    <p:cTn id="84" presetID="22" presetClass="entr" presetSubtype="8" fill="hold"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left)">
                                          <p:cBhvr>
                                            <p:cTn id="86" dur="500"/>
                                            <p:tgtEl>
                                              <p:spTgt spid="46"/>
                                            </p:tgtEl>
                                          </p:cBhvr>
                                        </p:animEffect>
                                      </p:childTnLst>
                                    </p:cTn>
                                  </p:par>
                                </p:childTnLst>
                              </p:cTn>
                            </p:par>
                            <p:par>
                              <p:cTn id="87" fill="hold">
                                <p:stCondLst>
                                  <p:cond delay="6400"/>
                                </p:stCondLst>
                                <p:childTnLst>
                                  <p:par>
                                    <p:cTn id="88" presetID="2" presetClass="entr" presetSubtype="8" fill="hold" grpId="0" nodeType="afterEffect" p14:presetBounceEnd="56667">
                                      <p:stCondLst>
                                        <p:cond delay="0"/>
                                      </p:stCondLst>
                                      <p:childTnLst>
                                        <p:set>
                                          <p:cBhvr>
                                            <p:cTn id="89" dur="1" fill="hold">
                                              <p:stCondLst>
                                                <p:cond delay="0"/>
                                              </p:stCondLst>
                                            </p:cTn>
                                            <p:tgtEl>
                                              <p:spTgt spid="48"/>
                                            </p:tgtEl>
                                            <p:attrNameLst>
                                              <p:attrName>style.visibility</p:attrName>
                                            </p:attrNameLst>
                                          </p:cBhvr>
                                          <p:to>
                                            <p:strVal val="visible"/>
                                          </p:to>
                                        </p:set>
                                        <p:anim calcmode="lin" valueType="num" p14:bounceEnd="56667">
                                          <p:cBhvr additive="base">
                                            <p:cTn id="90" dur="300" fill="hold"/>
                                            <p:tgtEl>
                                              <p:spTgt spid="48"/>
                                            </p:tgtEl>
                                            <p:attrNameLst>
                                              <p:attrName>ppt_x</p:attrName>
                                            </p:attrNameLst>
                                          </p:cBhvr>
                                          <p:tavLst>
                                            <p:tav tm="0">
                                              <p:val>
                                                <p:strVal val="0-#ppt_w/2"/>
                                              </p:val>
                                            </p:tav>
                                            <p:tav tm="100000">
                                              <p:val>
                                                <p:strVal val="#ppt_x"/>
                                              </p:val>
                                            </p:tav>
                                          </p:tavLst>
                                        </p:anim>
                                        <p:anim calcmode="lin" valueType="num" p14:bounceEnd="56667">
                                          <p:cBhvr additive="base">
                                            <p:cTn id="91" dur="300" fill="hold"/>
                                            <p:tgtEl>
                                              <p:spTgt spid="48"/>
                                            </p:tgtEl>
                                            <p:attrNameLst>
                                              <p:attrName>ppt_y</p:attrName>
                                            </p:attrNameLst>
                                          </p:cBhvr>
                                          <p:tavLst>
                                            <p:tav tm="0">
                                              <p:val>
                                                <p:strVal val="#ppt_y"/>
                                              </p:val>
                                            </p:tav>
                                            <p:tav tm="100000">
                                              <p:val>
                                                <p:strVal val="#ppt_y"/>
                                              </p:val>
                                            </p:tav>
                                          </p:tavLst>
                                        </p:anim>
                                      </p:childTnLst>
                                    </p:cTn>
                                  </p:par>
                                </p:childTnLst>
                              </p:cTn>
                            </p:par>
                            <p:par>
                              <p:cTn id="92" fill="hold">
                                <p:stCondLst>
                                  <p:cond delay="6700"/>
                                </p:stCondLst>
                                <p:childTnLst>
                                  <p:par>
                                    <p:cTn id="93" presetID="10" presetClass="entr" presetSubtype="0" repeatCount="3000"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150"/>
                                            <p:tgtEl>
                                              <p:spTgt spid="41"/>
                                            </p:tgtEl>
                                          </p:cBhvr>
                                        </p:animEffect>
                                      </p:childTnLst>
                                    </p:cTn>
                                  </p:par>
                                </p:childTnLst>
                              </p:cTn>
                            </p:par>
                            <p:par>
                              <p:cTn id="96" fill="hold">
                                <p:stCondLst>
                                  <p:cond delay="7150"/>
                                </p:stCondLst>
                                <p:childTnLst>
                                  <p:par>
                                    <p:cTn id="97" presetID="22" presetClass="entr" presetSubtype="8" fill="hold" nodeType="after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left)">
                                          <p:cBhvr>
                                            <p:cTn id="99" dur="500"/>
                                            <p:tgtEl>
                                              <p:spTgt spid="40"/>
                                            </p:tgtEl>
                                          </p:cBhvr>
                                        </p:animEffect>
                                      </p:childTnLst>
                                    </p:cTn>
                                  </p:par>
                                </p:childTnLst>
                              </p:cTn>
                            </p:par>
                            <p:par>
                              <p:cTn id="100" fill="hold">
                                <p:stCondLst>
                                  <p:cond delay="7650"/>
                                </p:stCondLst>
                                <p:childTnLst>
                                  <p:par>
                                    <p:cTn id="101" presetID="2" presetClass="entr" presetSubtype="8" fill="hold" grpId="0" nodeType="afterEffect" p14:presetBounceEnd="56667">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14:bounceEnd="56667">
                                          <p:cBhvr additive="base">
                                            <p:cTn id="103" dur="300" fill="hold"/>
                                            <p:tgtEl>
                                              <p:spTgt spid="42"/>
                                            </p:tgtEl>
                                            <p:attrNameLst>
                                              <p:attrName>ppt_x</p:attrName>
                                            </p:attrNameLst>
                                          </p:cBhvr>
                                          <p:tavLst>
                                            <p:tav tm="0">
                                              <p:val>
                                                <p:strVal val="0-#ppt_w/2"/>
                                              </p:val>
                                            </p:tav>
                                            <p:tav tm="100000">
                                              <p:val>
                                                <p:strVal val="#ppt_x"/>
                                              </p:val>
                                            </p:tav>
                                          </p:tavLst>
                                        </p:anim>
                                        <p:anim calcmode="lin" valueType="num" p14:bounceEnd="56667">
                                          <p:cBhvr additive="base">
                                            <p:cTn id="104" dur="300" fill="hold"/>
                                            <p:tgtEl>
                                              <p:spTgt spid="42"/>
                                            </p:tgtEl>
                                            <p:attrNameLst>
                                              <p:attrName>ppt_y</p:attrName>
                                            </p:attrNameLst>
                                          </p:cBhvr>
                                          <p:tavLst>
                                            <p:tav tm="0">
                                              <p:val>
                                                <p:strVal val="#ppt_y"/>
                                              </p:val>
                                            </p:tav>
                                            <p:tav tm="100000">
                                              <p:val>
                                                <p:strVal val="#ppt_y"/>
                                              </p:val>
                                            </p:tav>
                                          </p:tavLst>
                                        </p:anim>
                                      </p:childTnLst>
                                    </p:cTn>
                                  </p:par>
                                </p:childTnLst>
                              </p:cTn>
                            </p:par>
                            <p:par>
                              <p:cTn id="105" fill="hold">
                                <p:stCondLst>
                                  <p:cond delay="7950"/>
                                </p:stCondLst>
                                <p:childTnLst>
                                  <p:par>
                                    <p:cTn id="106" presetID="10" presetClass="entr" presetSubtype="0" repeatCount="3000" fill="hold" grpId="0" nodeType="after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fade">
                                          <p:cBhvr>
                                            <p:cTn id="108" dur="150"/>
                                            <p:tgtEl>
                                              <p:spTgt spid="44"/>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wipe(left)">
                                          <p:cBhvr>
                                            <p:cTn id="112" dur="500"/>
                                            <p:tgtEl>
                                              <p:spTgt spid="43"/>
                                            </p:tgtEl>
                                          </p:cBhvr>
                                        </p:animEffect>
                                      </p:childTnLst>
                                    </p:cTn>
                                  </p:par>
                                </p:childTnLst>
                              </p:cTn>
                            </p:par>
                            <p:par>
                              <p:cTn id="113" fill="hold">
                                <p:stCondLst>
                                  <p:cond delay="8900"/>
                                </p:stCondLst>
                                <p:childTnLst>
                                  <p:par>
                                    <p:cTn id="114" presetID="2" presetClass="entr" presetSubtype="8" fill="hold" grpId="0" nodeType="afterEffect" p14:presetBounceEnd="56667">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14:bounceEnd="56667">
                                          <p:cBhvr additive="base">
                                            <p:cTn id="116" dur="300" fill="hold"/>
                                            <p:tgtEl>
                                              <p:spTgt spid="45"/>
                                            </p:tgtEl>
                                            <p:attrNameLst>
                                              <p:attrName>ppt_x</p:attrName>
                                            </p:attrNameLst>
                                          </p:cBhvr>
                                          <p:tavLst>
                                            <p:tav tm="0">
                                              <p:val>
                                                <p:strVal val="0-#ppt_w/2"/>
                                              </p:val>
                                            </p:tav>
                                            <p:tav tm="100000">
                                              <p:val>
                                                <p:strVal val="#ppt_x"/>
                                              </p:val>
                                            </p:tav>
                                          </p:tavLst>
                                        </p:anim>
                                        <p:anim calcmode="lin" valueType="num" p14:bounceEnd="56667">
                                          <p:cBhvr additive="base">
                                            <p:cTn id="117" dur="3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5" grpId="0"/>
          <p:bldP spid="36" grpId="0" animBg="1"/>
          <p:bldP spid="38" grpId="0"/>
          <p:bldP spid="39" grpId="0" animBg="1"/>
          <p:bldP spid="41" grpId="0" animBg="1"/>
          <p:bldP spid="42" grpId="0"/>
          <p:bldP spid="44" grpId="0" animBg="1"/>
          <p:bldP spid="45" grpId="0"/>
          <p:bldP spid="47" grpId="0" animBg="1"/>
          <p:bldP spid="48" grpId="0"/>
          <p:bldP spid="50" grpId="0"/>
          <p:bldP spid="5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 fill="hold"/>
                                            <p:tgtEl>
                                              <p:spTgt spid="27"/>
                                            </p:tgtEl>
                                            <p:attrNameLst>
                                              <p:attrName>ppt_x</p:attrName>
                                            </p:attrNameLst>
                                          </p:cBhvr>
                                          <p:tavLst>
                                            <p:tav tm="0">
                                              <p:val>
                                                <p:strVal val="#ppt_x"/>
                                              </p:val>
                                            </p:tav>
                                            <p:tav tm="100000">
                                              <p:val>
                                                <p:strVal val="#ppt_x"/>
                                              </p:val>
                                            </p:tav>
                                          </p:tavLst>
                                        </p:anim>
                                        <p:anim calcmode="lin" valueType="num">
                                          <p:cBhvr additive="base">
                                            <p:cTn id="8" dur="2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200"/>
                                </p:stCondLst>
                                <p:childTnLst>
                                  <p:par>
                                    <p:cTn id="10" presetID="2" presetClass="entr" presetSubtype="12"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200" fill="hold"/>
                                            <p:tgtEl>
                                              <p:spTgt spid="32"/>
                                            </p:tgtEl>
                                            <p:attrNameLst>
                                              <p:attrName>ppt_x</p:attrName>
                                            </p:attrNameLst>
                                          </p:cBhvr>
                                          <p:tavLst>
                                            <p:tav tm="0">
                                              <p:val>
                                                <p:strVal val="0-#ppt_w/2"/>
                                              </p:val>
                                            </p:tav>
                                            <p:tav tm="100000">
                                              <p:val>
                                                <p:strVal val="#ppt_x"/>
                                              </p:val>
                                            </p:tav>
                                          </p:tavLst>
                                        </p:anim>
                                        <p:anim calcmode="lin" valueType="num">
                                          <p:cBhvr additive="base">
                                            <p:cTn id="13" dur="200" fill="hold"/>
                                            <p:tgtEl>
                                              <p:spTgt spid="32"/>
                                            </p:tgtEl>
                                            <p:attrNameLst>
                                              <p:attrName>ppt_y</p:attrName>
                                            </p:attrNameLst>
                                          </p:cBhvr>
                                          <p:tavLst>
                                            <p:tav tm="0">
                                              <p:val>
                                                <p:strVal val="1+#ppt_h/2"/>
                                              </p:val>
                                            </p:tav>
                                            <p:tav tm="100000">
                                              <p:val>
                                                <p:strVal val="#ppt_y"/>
                                              </p:val>
                                            </p:tav>
                                          </p:tavLst>
                                        </p:anim>
                                      </p:childTnLst>
                                    </p:cTn>
                                  </p:par>
                                </p:childTnLst>
                              </p:cTn>
                            </p:par>
                            <p:par>
                              <p:cTn id="14" fill="hold">
                                <p:stCondLst>
                                  <p:cond delay="400"/>
                                </p:stCondLst>
                                <p:childTnLst>
                                  <p:par>
                                    <p:cTn id="15" presetID="2" presetClass="entr" presetSubtype="9"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200" fill="hold"/>
                                            <p:tgtEl>
                                              <p:spTgt spid="31"/>
                                            </p:tgtEl>
                                            <p:attrNameLst>
                                              <p:attrName>ppt_x</p:attrName>
                                            </p:attrNameLst>
                                          </p:cBhvr>
                                          <p:tavLst>
                                            <p:tav tm="0">
                                              <p:val>
                                                <p:strVal val="0-#ppt_w/2"/>
                                              </p:val>
                                            </p:tav>
                                            <p:tav tm="100000">
                                              <p:val>
                                                <p:strVal val="#ppt_x"/>
                                              </p:val>
                                            </p:tav>
                                          </p:tavLst>
                                        </p:anim>
                                        <p:anim calcmode="lin" valueType="num">
                                          <p:cBhvr additive="base">
                                            <p:cTn id="18" dur="200" fill="hold"/>
                                            <p:tgtEl>
                                              <p:spTgt spid="31"/>
                                            </p:tgtEl>
                                            <p:attrNameLst>
                                              <p:attrName>ppt_y</p:attrName>
                                            </p:attrNameLst>
                                          </p:cBhvr>
                                          <p:tavLst>
                                            <p:tav tm="0">
                                              <p:val>
                                                <p:strVal val="0-#ppt_h/2"/>
                                              </p:val>
                                            </p:tav>
                                            <p:tav tm="100000">
                                              <p:val>
                                                <p:strVal val="#ppt_y"/>
                                              </p:val>
                                            </p:tav>
                                          </p:tavLst>
                                        </p:anim>
                                      </p:childTnLst>
                                    </p:cTn>
                                  </p:par>
                                </p:childTnLst>
                              </p:cTn>
                            </p:par>
                            <p:par>
                              <p:cTn id="19" fill="hold">
                                <p:stCondLst>
                                  <p:cond delay="600"/>
                                </p:stCondLst>
                                <p:childTnLst>
                                  <p:par>
                                    <p:cTn id="20" presetID="2" presetClass="entr" presetSubtype="1"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200" fill="hold"/>
                                            <p:tgtEl>
                                              <p:spTgt spid="30"/>
                                            </p:tgtEl>
                                            <p:attrNameLst>
                                              <p:attrName>ppt_x</p:attrName>
                                            </p:attrNameLst>
                                          </p:cBhvr>
                                          <p:tavLst>
                                            <p:tav tm="0">
                                              <p:val>
                                                <p:strVal val="#ppt_x"/>
                                              </p:val>
                                            </p:tav>
                                            <p:tav tm="100000">
                                              <p:val>
                                                <p:strVal val="#ppt_x"/>
                                              </p:val>
                                            </p:tav>
                                          </p:tavLst>
                                        </p:anim>
                                        <p:anim calcmode="lin" valueType="num">
                                          <p:cBhvr additive="base">
                                            <p:cTn id="23" dur="200" fill="hold"/>
                                            <p:tgtEl>
                                              <p:spTgt spid="30"/>
                                            </p:tgtEl>
                                            <p:attrNameLst>
                                              <p:attrName>ppt_y</p:attrName>
                                            </p:attrNameLst>
                                          </p:cBhvr>
                                          <p:tavLst>
                                            <p:tav tm="0">
                                              <p:val>
                                                <p:strVal val="0-#ppt_h/2"/>
                                              </p:val>
                                            </p:tav>
                                            <p:tav tm="100000">
                                              <p:val>
                                                <p:strVal val="#ppt_y"/>
                                              </p:val>
                                            </p:tav>
                                          </p:tavLst>
                                        </p:anim>
                                      </p:childTnLst>
                                    </p:cTn>
                                  </p:par>
                                </p:childTnLst>
                              </p:cTn>
                            </p:par>
                            <p:par>
                              <p:cTn id="24" fill="hold">
                                <p:stCondLst>
                                  <p:cond delay="800"/>
                                </p:stCondLst>
                                <p:childTnLst>
                                  <p:par>
                                    <p:cTn id="25" presetID="2" presetClass="entr" presetSubtype="3"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200" fill="hold"/>
                                            <p:tgtEl>
                                              <p:spTgt spid="29"/>
                                            </p:tgtEl>
                                            <p:attrNameLst>
                                              <p:attrName>ppt_x</p:attrName>
                                            </p:attrNameLst>
                                          </p:cBhvr>
                                          <p:tavLst>
                                            <p:tav tm="0">
                                              <p:val>
                                                <p:strVal val="1+#ppt_w/2"/>
                                              </p:val>
                                            </p:tav>
                                            <p:tav tm="100000">
                                              <p:val>
                                                <p:strVal val="#ppt_x"/>
                                              </p:val>
                                            </p:tav>
                                          </p:tavLst>
                                        </p:anim>
                                        <p:anim calcmode="lin" valueType="num">
                                          <p:cBhvr additive="base">
                                            <p:cTn id="28" dur="200" fill="hold"/>
                                            <p:tgtEl>
                                              <p:spTgt spid="29"/>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2" presetClass="entr" presetSubtype="6"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200" fill="hold"/>
                                            <p:tgtEl>
                                              <p:spTgt spid="28"/>
                                            </p:tgtEl>
                                            <p:attrNameLst>
                                              <p:attrName>ppt_x</p:attrName>
                                            </p:attrNameLst>
                                          </p:cBhvr>
                                          <p:tavLst>
                                            <p:tav tm="0">
                                              <p:val>
                                                <p:strVal val="1+#ppt_w/2"/>
                                              </p:val>
                                            </p:tav>
                                            <p:tav tm="100000">
                                              <p:val>
                                                <p:strVal val="#ppt_x"/>
                                              </p:val>
                                            </p:tav>
                                          </p:tavLst>
                                        </p:anim>
                                        <p:anim calcmode="lin" valueType="num">
                                          <p:cBhvr additive="base">
                                            <p:cTn id="33" dur="200" fill="hold"/>
                                            <p:tgtEl>
                                              <p:spTgt spid="28"/>
                                            </p:tgtEl>
                                            <p:attrNameLst>
                                              <p:attrName>ppt_y</p:attrName>
                                            </p:attrNameLst>
                                          </p:cBhvr>
                                          <p:tavLst>
                                            <p:tav tm="0">
                                              <p:val>
                                                <p:strVal val="1+#ppt_h/2"/>
                                              </p:val>
                                            </p:tav>
                                            <p:tav tm="100000">
                                              <p:val>
                                                <p:strVal val="#ppt_y"/>
                                              </p:val>
                                            </p:tav>
                                          </p:tavLst>
                                        </p:anim>
                                      </p:childTnLst>
                                    </p:cTn>
                                  </p:par>
                                </p:childTnLst>
                              </p:cTn>
                            </p:par>
                            <p:par>
                              <p:cTn id="34" fill="hold">
                                <p:stCondLst>
                                  <p:cond delay="1200"/>
                                </p:stCondLst>
                                <p:childTnLst>
                                  <p:par>
                                    <p:cTn id="35" presetID="53" presetClass="entr" presetSubtype="16"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1700"/>
                                </p:stCondLst>
                                <p:childTnLst>
                                  <p:par>
                                    <p:cTn id="41" presetID="10" presetClass="entr" presetSubtype="0" repeatCount="300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150"/>
                                            <p:tgtEl>
                                              <p:spTgt spid="36"/>
                                            </p:tgtEl>
                                          </p:cBhvr>
                                        </p:animEffect>
                                      </p:childTnLst>
                                    </p:cTn>
                                  </p:par>
                                </p:childTnLst>
                              </p:cTn>
                            </p:par>
                            <p:par>
                              <p:cTn id="44" fill="hold">
                                <p:stCondLst>
                                  <p:cond delay="2150"/>
                                </p:stCondLst>
                                <p:childTnLst>
                                  <p:par>
                                    <p:cTn id="45" presetID="22" presetClass="entr" presetSubtype="2"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right)">
                                          <p:cBhvr>
                                            <p:cTn id="47" dur="500"/>
                                            <p:tgtEl>
                                              <p:spTgt spid="34"/>
                                            </p:tgtEl>
                                          </p:cBhvr>
                                        </p:animEffect>
                                      </p:childTnLst>
                                    </p:cTn>
                                  </p:par>
                                </p:childTnLst>
                              </p:cTn>
                            </p:par>
                            <p:par>
                              <p:cTn id="48" fill="hold">
                                <p:stCondLst>
                                  <p:cond delay="2650"/>
                                </p:stCondLst>
                                <p:childTnLst>
                                  <p:par>
                                    <p:cTn id="49" presetID="2" presetClass="entr" presetSubtype="8"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300" fill="hold"/>
                                            <p:tgtEl>
                                              <p:spTgt spid="35"/>
                                            </p:tgtEl>
                                            <p:attrNameLst>
                                              <p:attrName>ppt_x</p:attrName>
                                            </p:attrNameLst>
                                          </p:cBhvr>
                                          <p:tavLst>
                                            <p:tav tm="0">
                                              <p:val>
                                                <p:strVal val="0-#ppt_w/2"/>
                                              </p:val>
                                            </p:tav>
                                            <p:tav tm="100000">
                                              <p:val>
                                                <p:strVal val="#ppt_x"/>
                                              </p:val>
                                            </p:tav>
                                          </p:tavLst>
                                        </p:anim>
                                        <p:anim calcmode="lin" valueType="num">
                                          <p:cBhvr additive="base">
                                            <p:cTn id="52" dur="300" fill="hold"/>
                                            <p:tgtEl>
                                              <p:spTgt spid="35"/>
                                            </p:tgtEl>
                                            <p:attrNameLst>
                                              <p:attrName>ppt_y</p:attrName>
                                            </p:attrNameLst>
                                          </p:cBhvr>
                                          <p:tavLst>
                                            <p:tav tm="0">
                                              <p:val>
                                                <p:strVal val="#ppt_y"/>
                                              </p:val>
                                            </p:tav>
                                            <p:tav tm="100000">
                                              <p:val>
                                                <p:strVal val="#ppt_y"/>
                                              </p:val>
                                            </p:tav>
                                          </p:tavLst>
                                        </p:anim>
                                      </p:childTnLst>
                                    </p:cTn>
                                  </p:par>
                                </p:childTnLst>
                              </p:cTn>
                            </p:par>
                            <p:par>
                              <p:cTn id="53" fill="hold">
                                <p:stCondLst>
                                  <p:cond delay="2950"/>
                                </p:stCondLst>
                                <p:childTnLst>
                                  <p:par>
                                    <p:cTn id="54" presetID="10" presetClass="entr" presetSubtype="0" repeatCount="3000"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50"/>
                                            <p:tgtEl>
                                              <p:spTgt spid="39"/>
                                            </p:tgtEl>
                                          </p:cBhvr>
                                        </p:animEffect>
                                      </p:childTnLst>
                                    </p:cTn>
                                  </p:par>
                                </p:childTnLst>
                              </p:cTn>
                            </p:par>
                            <p:par>
                              <p:cTn id="57" fill="hold">
                                <p:stCondLst>
                                  <p:cond delay="3400"/>
                                </p:stCondLst>
                                <p:childTnLst>
                                  <p:par>
                                    <p:cTn id="58" presetID="22" presetClass="entr" presetSubtype="2"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right)">
                                          <p:cBhvr>
                                            <p:cTn id="60" dur="500"/>
                                            <p:tgtEl>
                                              <p:spTgt spid="37"/>
                                            </p:tgtEl>
                                          </p:cBhvr>
                                        </p:animEffect>
                                      </p:childTnLst>
                                    </p:cTn>
                                  </p:par>
                                </p:childTnLst>
                              </p:cTn>
                            </p:par>
                            <p:par>
                              <p:cTn id="61" fill="hold">
                                <p:stCondLst>
                                  <p:cond delay="3900"/>
                                </p:stCondLst>
                                <p:childTnLst>
                                  <p:par>
                                    <p:cTn id="62" presetID="2" presetClass="entr" presetSubtype="8"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300" fill="hold"/>
                                            <p:tgtEl>
                                              <p:spTgt spid="38"/>
                                            </p:tgtEl>
                                            <p:attrNameLst>
                                              <p:attrName>ppt_x</p:attrName>
                                            </p:attrNameLst>
                                          </p:cBhvr>
                                          <p:tavLst>
                                            <p:tav tm="0">
                                              <p:val>
                                                <p:strVal val="0-#ppt_w/2"/>
                                              </p:val>
                                            </p:tav>
                                            <p:tav tm="100000">
                                              <p:val>
                                                <p:strVal val="#ppt_x"/>
                                              </p:val>
                                            </p:tav>
                                          </p:tavLst>
                                        </p:anim>
                                        <p:anim calcmode="lin" valueType="num">
                                          <p:cBhvr additive="base">
                                            <p:cTn id="65" dur="300" fill="hold"/>
                                            <p:tgtEl>
                                              <p:spTgt spid="38"/>
                                            </p:tgtEl>
                                            <p:attrNameLst>
                                              <p:attrName>ppt_y</p:attrName>
                                            </p:attrNameLst>
                                          </p:cBhvr>
                                          <p:tavLst>
                                            <p:tav tm="0">
                                              <p:val>
                                                <p:strVal val="#ppt_y"/>
                                              </p:val>
                                            </p:tav>
                                            <p:tav tm="100000">
                                              <p:val>
                                                <p:strVal val="#ppt_y"/>
                                              </p:val>
                                            </p:tav>
                                          </p:tavLst>
                                        </p:anim>
                                      </p:childTnLst>
                                    </p:cTn>
                                  </p:par>
                                </p:childTnLst>
                              </p:cTn>
                            </p:par>
                            <p:par>
                              <p:cTn id="66" fill="hold">
                                <p:stCondLst>
                                  <p:cond delay="4200"/>
                                </p:stCondLst>
                                <p:childTnLst>
                                  <p:par>
                                    <p:cTn id="67" presetID="10" presetClass="entr" presetSubtype="0" repeatCount="3000" fill="hold" grpId="0" nodeType="after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150"/>
                                            <p:tgtEl>
                                              <p:spTgt spid="51"/>
                                            </p:tgtEl>
                                          </p:cBhvr>
                                        </p:animEffect>
                                      </p:childTnLst>
                                    </p:cTn>
                                  </p:par>
                                </p:childTnLst>
                              </p:cTn>
                            </p:par>
                            <p:par>
                              <p:cTn id="70" fill="hold">
                                <p:stCondLst>
                                  <p:cond delay="4650"/>
                                </p:stCondLst>
                                <p:childTnLst>
                                  <p:par>
                                    <p:cTn id="71" presetID="22" presetClass="entr" presetSubtype="2" fill="hold" nodeType="after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wipe(right)">
                                          <p:cBhvr>
                                            <p:cTn id="73" dur="500"/>
                                            <p:tgtEl>
                                              <p:spTgt spid="49"/>
                                            </p:tgtEl>
                                          </p:cBhvr>
                                        </p:animEffect>
                                      </p:childTnLst>
                                    </p:cTn>
                                  </p:par>
                                </p:childTnLst>
                              </p:cTn>
                            </p:par>
                            <p:par>
                              <p:cTn id="74" fill="hold">
                                <p:stCondLst>
                                  <p:cond delay="5150"/>
                                </p:stCondLst>
                                <p:childTnLst>
                                  <p:par>
                                    <p:cTn id="75" presetID="2" presetClass="entr" presetSubtype="8" fill="hold" grpId="0" nodeType="after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300" fill="hold"/>
                                            <p:tgtEl>
                                              <p:spTgt spid="50"/>
                                            </p:tgtEl>
                                            <p:attrNameLst>
                                              <p:attrName>ppt_x</p:attrName>
                                            </p:attrNameLst>
                                          </p:cBhvr>
                                          <p:tavLst>
                                            <p:tav tm="0">
                                              <p:val>
                                                <p:strVal val="0-#ppt_w/2"/>
                                              </p:val>
                                            </p:tav>
                                            <p:tav tm="100000">
                                              <p:val>
                                                <p:strVal val="#ppt_x"/>
                                              </p:val>
                                            </p:tav>
                                          </p:tavLst>
                                        </p:anim>
                                        <p:anim calcmode="lin" valueType="num">
                                          <p:cBhvr additive="base">
                                            <p:cTn id="78" dur="300" fill="hold"/>
                                            <p:tgtEl>
                                              <p:spTgt spid="50"/>
                                            </p:tgtEl>
                                            <p:attrNameLst>
                                              <p:attrName>ppt_y</p:attrName>
                                            </p:attrNameLst>
                                          </p:cBhvr>
                                          <p:tavLst>
                                            <p:tav tm="0">
                                              <p:val>
                                                <p:strVal val="#ppt_y"/>
                                              </p:val>
                                            </p:tav>
                                            <p:tav tm="100000">
                                              <p:val>
                                                <p:strVal val="#ppt_y"/>
                                              </p:val>
                                            </p:tav>
                                          </p:tavLst>
                                        </p:anim>
                                      </p:childTnLst>
                                    </p:cTn>
                                  </p:par>
                                </p:childTnLst>
                              </p:cTn>
                            </p:par>
                            <p:par>
                              <p:cTn id="79" fill="hold">
                                <p:stCondLst>
                                  <p:cond delay="5450"/>
                                </p:stCondLst>
                                <p:childTnLst>
                                  <p:par>
                                    <p:cTn id="80" presetID="10" presetClass="entr" presetSubtype="0" repeatCount="3000"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150"/>
                                            <p:tgtEl>
                                              <p:spTgt spid="47"/>
                                            </p:tgtEl>
                                          </p:cBhvr>
                                        </p:animEffect>
                                      </p:childTnLst>
                                    </p:cTn>
                                  </p:par>
                                </p:childTnLst>
                              </p:cTn>
                            </p:par>
                            <p:par>
                              <p:cTn id="83" fill="hold">
                                <p:stCondLst>
                                  <p:cond delay="5900"/>
                                </p:stCondLst>
                                <p:childTnLst>
                                  <p:par>
                                    <p:cTn id="84" presetID="22" presetClass="entr" presetSubtype="8" fill="hold"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left)">
                                          <p:cBhvr>
                                            <p:cTn id="86" dur="500"/>
                                            <p:tgtEl>
                                              <p:spTgt spid="46"/>
                                            </p:tgtEl>
                                          </p:cBhvr>
                                        </p:animEffect>
                                      </p:childTnLst>
                                    </p:cTn>
                                  </p:par>
                                </p:childTnLst>
                              </p:cTn>
                            </p:par>
                            <p:par>
                              <p:cTn id="87" fill="hold">
                                <p:stCondLst>
                                  <p:cond delay="6400"/>
                                </p:stCondLst>
                                <p:childTnLst>
                                  <p:par>
                                    <p:cTn id="88" presetID="2" presetClass="entr" presetSubtype="8" fill="hold" grpId="0" nodeType="afterEffect">
                                      <p:stCondLst>
                                        <p:cond delay="0"/>
                                      </p:stCondLst>
                                      <p:childTnLst>
                                        <p:set>
                                          <p:cBhvr>
                                            <p:cTn id="89" dur="1" fill="hold">
                                              <p:stCondLst>
                                                <p:cond delay="0"/>
                                              </p:stCondLst>
                                            </p:cTn>
                                            <p:tgtEl>
                                              <p:spTgt spid="48"/>
                                            </p:tgtEl>
                                            <p:attrNameLst>
                                              <p:attrName>style.visibility</p:attrName>
                                            </p:attrNameLst>
                                          </p:cBhvr>
                                          <p:to>
                                            <p:strVal val="visible"/>
                                          </p:to>
                                        </p:set>
                                        <p:anim calcmode="lin" valueType="num">
                                          <p:cBhvr additive="base">
                                            <p:cTn id="90" dur="300" fill="hold"/>
                                            <p:tgtEl>
                                              <p:spTgt spid="48"/>
                                            </p:tgtEl>
                                            <p:attrNameLst>
                                              <p:attrName>ppt_x</p:attrName>
                                            </p:attrNameLst>
                                          </p:cBhvr>
                                          <p:tavLst>
                                            <p:tav tm="0">
                                              <p:val>
                                                <p:strVal val="0-#ppt_w/2"/>
                                              </p:val>
                                            </p:tav>
                                            <p:tav tm="100000">
                                              <p:val>
                                                <p:strVal val="#ppt_x"/>
                                              </p:val>
                                            </p:tav>
                                          </p:tavLst>
                                        </p:anim>
                                        <p:anim calcmode="lin" valueType="num">
                                          <p:cBhvr additive="base">
                                            <p:cTn id="91" dur="300" fill="hold"/>
                                            <p:tgtEl>
                                              <p:spTgt spid="48"/>
                                            </p:tgtEl>
                                            <p:attrNameLst>
                                              <p:attrName>ppt_y</p:attrName>
                                            </p:attrNameLst>
                                          </p:cBhvr>
                                          <p:tavLst>
                                            <p:tav tm="0">
                                              <p:val>
                                                <p:strVal val="#ppt_y"/>
                                              </p:val>
                                            </p:tav>
                                            <p:tav tm="100000">
                                              <p:val>
                                                <p:strVal val="#ppt_y"/>
                                              </p:val>
                                            </p:tav>
                                          </p:tavLst>
                                        </p:anim>
                                      </p:childTnLst>
                                    </p:cTn>
                                  </p:par>
                                </p:childTnLst>
                              </p:cTn>
                            </p:par>
                            <p:par>
                              <p:cTn id="92" fill="hold">
                                <p:stCondLst>
                                  <p:cond delay="6700"/>
                                </p:stCondLst>
                                <p:childTnLst>
                                  <p:par>
                                    <p:cTn id="93" presetID="10" presetClass="entr" presetSubtype="0" repeatCount="3000"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150"/>
                                            <p:tgtEl>
                                              <p:spTgt spid="41"/>
                                            </p:tgtEl>
                                          </p:cBhvr>
                                        </p:animEffect>
                                      </p:childTnLst>
                                    </p:cTn>
                                  </p:par>
                                </p:childTnLst>
                              </p:cTn>
                            </p:par>
                            <p:par>
                              <p:cTn id="96" fill="hold">
                                <p:stCondLst>
                                  <p:cond delay="7150"/>
                                </p:stCondLst>
                                <p:childTnLst>
                                  <p:par>
                                    <p:cTn id="97" presetID="22" presetClass="entr" presetSubtype="8" fill="hold" nodeType="after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left)">
                                          <p:cBhvr>
                                            <p:cTn id="99" dur="500"/>
                                            <p:tgtEl>
                                              <p:spTgt spid="40"/>
                                            </p:tgtEl>
                                          </p:cBhvr>
                                        </p:animEffect>
                                      </p:childTnLst>
                                    </p:cTn>
                                  </p:par>
                                </p:childTnLst>
                              </p:cTn>
                            </p:par>
                            <p:par>
                              <p:cTn id="100" fill="hold">
                                <p:stCondLst>
                                  <p:cond delay="7650"/>
                                </p:stCondLst>
                                <p:childTnLst>
                                  <p:par>
                                    <p:cTn id="101" presetID="2" presetClass="entr" presetSubtype="8" fill="hold" grpId="0" nodeType="after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additive="base">
                                            <p:cTn id="103" dur="300" fill="hold"/>
                                            <p:tgtEl>
                                              <p:spTgt spid="42"/>
                                            </p:tgtEl>
                                            <p:attrNameLst>
                                              <p:attrName>ppt_x</p:attrName>
                                            </p:attrNameLst>
                                          </p:cBhvr>
                                          <p:tavLst>
                                            <p:tav tm="0">
                                              <p:val>
                                                <p:strVal val="0-#ppt_w/2"/>
                                              </p:val>
                                            </p:tav>
                                            <p:tav tm="100000">
                                              <p:val>
                                                <p:strVal val="#ppt_x"/>
                                              </p:val>
                                            </p:tav>
                                          </p:tavLst>
                                        </p:anim>
                                        <p:anim calcmode="lin" valueType="num">
                                          <p:cBhvr additive="base">
                                            <p:cTn id="104" dur="300" fill="hold"/>
                                            <p:tgtEl>
                                              <p:spTgt spid="42"/>
                                            </p:tgtEl>
                                            <p:attrNameLst>
                                              <p:attrName>ppt_y</p:attrName>
                                            </p:attrNameLst>
                                          </p:cBhvr>
                                          <p:tavLst>
                                            <p:tav tm="0">
                                              <p:val>
                                                <p:strVal val="#ppt_y"/>
                                              </p:val>
                                            </p:tav>
                                            <p:tav tm="100000">
                                              <p:val>
                                                <p:strVal val="#ppt_y"/>
                                              </p:val>
                                            </p:tav>
                                          </p:tavLst>
                                        </p:anim>
                                      </p:childTnLst>
                                    </p:cTn>
                                  </p:par>
                                </p:childTnLst>
                              </p:cTn>
                            </p:par>
                            <p:par>
                              <p:cTn id="105" fill="hold">
                                <p:stCondLst>
                                  <p:cond delay="7950"/>
                                </p:stCondLst>
                                <p:childTnLst>
                                  <p:par>
                                    <p:cTn id="106" presetID="10" presetClass="entr" presetSubtype="0" repeatCount="3000" fill="hold" grpId="0" nodeType="after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fade">
                                          <p:cBhvr>
                                            <p:cTn id="108" dur="150"/>
                                            <p:tgtEl>
                                              <p:spTgt spid="44"/>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wipe(left)">
                                          <p:cBhvr>
                                            <p:cTn id="112" dur="500"/>
                                            <p:tgtEl>
                                              <p:spTgt spid="43"/>
                                            </p:tgtEl>
                                          </p:cBhvr>
                                        </p:animEffect>
                                      </p:childTnLst>
                                    </p:cTn>
                                  </p:par>
                                </p:childTnLst>
                              </p:cTn>
                            </p:par>
                            <p:par>
                              <p:cTn id="113" fill="hold">
                                <p:stCondLst>
                                  <p:cond delay="8900"/>
                                </p:stCondLst>
                                <p:childTnLst>
                                  <p:par>
                                    <p:cTn id="114" presetID="2" presetClass="entr" presetSubtype="8" fill="hold" grpId="0" nodeType="after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300" fill="hold"/>
                                            <p:tgtEl>
                                              <p:spTgt spid="45"/>
                                            </p:tgtEl>
                                            <p:attrNameLst>
                                              <p:attrName>ppt_x</p:attrName>
                                            </p:attrNameLst>
                                          </p:cBhvr>
                                          <p:tavLst>
                                            <p:tav tm="0">
                                              <p:val>
                                                <p:strVal val="0-#ppt_w/2"/>
                                              </p:val>
                                            </p:tav>
                                            <p:tav tm="100000">
                                              <p:val>
                                                <p:strVal val="#ppt_x"/>
                                              </p:val>
                                            </p:tav>
                                          </p:tavLst>
                                        </p:anim>
                                        <p:anim calcmode="lin" valueType="num">
                                          <p:cBhvr additive="base">
                                            <p:cTn id="117" dur="3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5" grpId="0"/>
          <p:bldP spid="36" grpId="0" animBg="1"/>
          <p:bldP spid="38" grpId="0"/>
          <p:bldP spid="39" grpId="0" animBg="1"/>
          <p:bldP spid="41" grpId="0" animBg="1"/>
          <p:bldP spid="42" grpId="0"/>
          <p:bldP spid="44" grpId="0" animBg="1"/>
          <p:bldP spid="45" grpId="0"/>
          <p:bldP spid="47" grpId="0" animBg="1"/>
          <p:bldP spid="48" grpId="0"/>
          <p:bldP spid="50" grpId="0"/>
          <p:bldP spid="51"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70" y="1536747"/>
            <a:ext cx="12183861" cy="1817704"/>
          </a:xfrm>
          <a:prstGeom prst="rect">
            <a:avLst/>
          </a:prstGeom>
          <a:solidFill>
            <a:srgbClr val="A7866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400" dirty="0">
              <a:cs typeface="+mn-ea"/>
              <a:sym typeface="+mn-lt"/>
            </a:endParaRPr>
          </a:p>
        </p:txBody>
      </p:sp>
      <p:sp>
        <p:nvSpPr>
          <p:cNvPr id="4" name="椭圆 3"/>
          <p:cNvSpPr/>
          <p:nvPr/>
        </p:nvSpPr>
        <p:spPr>
          <a:xfrm>
            <a:off x="1041148" y="4192294"/>
            <a:ext cx="349188" cy="349188"/>
          </a:xfrm>
          <a:prstGeom prst="ellipse">
            <a:avLst/>
          </a:prstGeom>
          <a:solidFill>
            <a:schemeClr val="tx1"/>
          </a:solidFill>
          <a:ln>
            <a:noFill/>
          </a:ln>
          <a:effectLst>
            <a:outerShdw blurRad="50800" dist="25400" dir="5400000" sx="102000" sy="102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5" name="椭圆 4"/>
          <p:cNvSpPr/>
          <p:nvPr/>
        </p:nvSpPr>
        <p:spPr>
          <a:xfrm>
            <a:off x="6131512" y="4192294"/>
            <a:ext cx="349188" cy="349188"/>
          </a:xfrm>
          <a:prstGeom prst="ellipse">
            <a:avLst/>
          </a:prstGeom>
          <a:solidFill>
            <a:schemeClr val="tx1"/>
          </a:solidFill>
          <a:ln>
            <a:noFill/>
          </a:ln>
          <a:effectLst>
            <a:outerShdw blurRad="50800" dist="25400" dir="5400000" sx="102000" sy="102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25" name="矩形 24"/>
          <p:cNvSpPr/>
          <p:nvPr/>
        </p:nvSpPr>
        <p:spPr>
          <a:xfrm>
            <a:off x="6306106" y="1637412"/>
            <a:ext cx="4339523" cy="6150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altLang="zh-CN" sz="2000" b="1" dirty="0">
                <a:cs typeface="+mn-ea"/>
                <a:sym typeface="+mn-lt"/>
              </a:rPr>
              <a:t>Predictive Maintenance</a:t>
            </a:r>
            <a:endParaRPr lang="en-US" altLang="zh-CN" sz="1400" b="1" dirty="0">
              <a:cs typeface="+mn-ea"/>
              <a:sym typeface="+mn-lt"/>
            </a:endParaRPr>
          </a:p>
        </p:txBody>
      </p:sp>
      <p:sp>
        <p:nvSpPr>
          <p:cNvPr id="26" name="矩形 25"/>
          <p:cNvSpPr/>
          <p:nvPr/>
        </p:nvSpPr>
        <p:spPr>
          <a:xfrm>
            <a:off x="6306106" y="2291332"/>
            <a:ext cx="5343981" cy="98802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latin typeface="Times New Roman" panose="02020603050405020304" pitchFamily="18" charset="0"/>
                <a:cs typeface="Times New Roman" panose="02020603050405020304" pitchFamily="18" charset="0"/>
                <a:sym typeface="+mn-lt"/>
              </a:rPr>
              <a:t>Faced with the changes in customer demand, the first thing airlines need to do is to reduce their costs. This will ensure that the ticket price can remain stable while developing new products. Predictive maintenance can significantly reduce the cost of maintenance, which accounts for 13 percent of all aircraft operating costs. </a:t>
            </a:r>
          </a:p>
        </p:txBody>
      </p:sp>
      <p:sp>
        <p:nvSpPr>
          <p:cNvPr id="28" name="矩形 27"/>
          <p:cNvSpPr/>
          <p:nvPr/>
        </p:nvSpPr>
        <p:spPr>
          <a:xfrm>
            <a:off x="1461503" y="4192294"/>
            <a:ext cx="4104794" cy="19113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latin typeface="Times New Roman" panose="02020603050405020304" pitchFamily="18" charset="0"/>
                <a:cs typeface="Times New Roman" panose="02020603050405020304" pitchFamily="18" charset="0"/>
                <a:sym typeface="+mn-lt"/>
              </a:rPr>
              <a:t>Airline has accumulated a lot of data over the years, but it has not been organically linked to form a model to connect all the nodes. From pilot reports to maintenance logs to Aircraft Communications Addressing and Reporting Systems (ACARS) is often distributed over networks in isolation. Now a new idea is to string all the data together and capture the model through algorithm-based analysis and machine learning. Although there is a lot of work to be done, digitization can enhance aircraft availability, reduce turnaround time, reduce maintenance delays and save operating costs.</a:t>
            </a:r>
          </a:p>
        </p:txBody>
      </p:sp>
      <p:sp>
        <p:nvSpPr>
          <p:cNvPr id="32" name="矩形 31"/>
          <p:cNvSpPr/>
          <p:nvPr/>
        </p:nvSpPr>
        <p:spPr>
          <a:xfrm>
            <a:off x="6480700" y="4192294"/>
            <a:ext cx="4104794" cy="124194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100" dirty="0">
                <a:cs typeface="+mn-ea"/>
                <a:sym typeface="+mn-lt"/>
              </a:rPr>
              <a:t> </a:t>
            </a:r>
            <a:r>
              <a:rPr lang="en-US" altLang="zh-CN" sz="1000" dirty="0">
                <a:latin typeface="Times New Roman" panose="02020603050405020304" pitchFamily="18" charset="0"/>
                <a:cs typeface="Times New Roman" panose="02020603050405020304" pitchFamily="18" charset="0"/>
                <a:sym typeface="+mn-lt"/>
              </a:rPr>
              <a:t>Not only will predictive maintenance significantly reduce maintenance costs, but it will also help Delta operate more efficiently. With the predictive maintenance system, managers can decide whether to wait for the aircraft to be serviced or to use a standby aircraft. This will help reduce flight delays and improve the customer experience.</a:t>
            </a:r>
          </a:p>
        </p:txBody>
      </p:sp>
      <p:sp>
        <p:nvSpPr>
          <p:cNvPr id="12"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solidFill>
                  <a:prstClr val="black"/>
                </a:solidFill>
                <a:latin typeface="Times New Roman" panose="02020603050405020304" pitchFamily="18" charset="0"/>
                <a:cs typeface="Times New Roman" panose="02020603050405020304" pitchFamily="18" charset="0"/>
                <a:sym typeface="+mn-lt"/>
              </a:rPr>
              <a:t>Objectives</a:t>
            </a:r>
            <a:endParaRPr lang="zh-CN" altLang="en-US" sz="2400" b="1" dirty="0">
              <a:solidFill>
                <a:prstClr val="black"/>
              </a:solidFill>
              <a:latin typeface="Times New Roman" panose="02020603050405020304" pitchFamily="18" charset="0"/>
              <a:cs typeface="Times New Roman" panose="02020603050405020304" pitchFamily="18" charset="0"/>
              <a:sym typeface="+mn-lt"/>
            </a:endParaRPr>
          </a:p>
        </p:txBody>
      </p:sp>
      <p:pic>
        <p:nvPicPr>
          <p:cNvPr id="5122" name="Picture 2">
            <a:extLst>
              <a:ext uri="{FF2B5EF4-FFF2-40B4-BE49-F238E27FC236}">
                <a16:creationId xmlns:a16="http://schemas.microsoft.com/office/drawing/2014/main" id="{2DEC73AA-E289-4DD3-83C1-56A436EE5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12" y="1249152"/>
            <a:ext cx="58674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8411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randombar(horizontal)">
                                      <p:cBhvr>
                                        <p:cTn id="16" dur="500"/>
                                        <p:tgtEl>
                                          <p:spTgt spid="2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randombar(horizontal)">
                                      <p:cBhvr>
                                        <p:cTn id="22" dur="500"/>
                                        <p:tgtEl>
                                          <p:spTgt spid="2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randombar(horizontal)">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25" grpId="0"/>
      <p:bldP spid="26" grpId="0"/>
      <p:bldP spid="28"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solidFill>
            <a:srgbClr val="A78663"/>
          </a:solidFill>
        </p:spPr>
        <p:txBody>
          <a:bodyPr wrap="square" lIns="0" tIns="0" rIns="0" bIns="0" rtlCol="0"/>
          <a:lstStyle/>
          <a:p>
            <a:endParaRPr/>
          </a:p>
        </p:txBody>
      </p:sp>
      <p:sp>
        <p:nvSpPr>
          <p:cNvPr id="3" name="object 3"/>
          <p:cNvSpPr/>
          <p:nvPr/>
        </p:nvSpPr>
        <p:spPr>
          <a:xfrm>
            <a:off x="-1523" y="0"/>
            <a:ext cx="12195175" cy="6858000"/>
          </a:xfrm>
          <a:custGeom>
            <a:avLst/>
            <a:gdLst/>
            <a:ahLst/>
            <a:cxnLst/>
            <a:rect l="l" t="t" r="r" b="b"/>
            <a:pathLst>
              <a:path w="12195175" h="6858000">
                <a:moveTo>
                  <a:pt x="12195048" y="0"/>
                </a:moveTo>
                <a:lnTo>
                  <a:pt x="0" y="0"/>
                </a:lnTo>
                <a:lnTo>
                  <a:pt x="0" y="6855802"/>
                </a:lnTo>
                <a:lnTo>
                  <a:pt x="158648" y="6855802"/>
                </a:lnTo>
                <a:lnTo>
                  <a:pt x="158648" y="6858000"/>
                </a:lnTo>
                <a:lnTo>
                  <a:pt x="9205214" y="6858000"/>
                </a:lnTo>
                <a:lnTo>
                  <a:pt x="12195048" y="1708150"/>
                </a:lnTo>
                <a:lnTo>
                  <a:pt x="12195048" y="0"/>
                </a:lnTo>
                <a:close/>
              </a:path>
            </a:pathLst>
          </a:custGeom>
          <a:solidFill>
            <a:srgbClr val="FFFFFF"/>
          </a:solidFill>
        </p:spPr>
        <p:txBody>
          <a:bodyPr wrap="square" lIns="0" tIns="0" rIns="0" bIns="0" rtlCol="0"/>
          <a:lstStyle/>
          <a:p>
            <a:endParaRPr/>
          </a:p>
        </p:txBody>
      </p:sp>
      <p:sp>
        <p:nvSpPr>
          <p:cNvPr id="4" name="object 4"/>
          <p:cNvSpPr/>
          <p:nvPr/>
        </p:nvSpPr>
        <p:spPr>
          <a:xfrm>
            <a:off x="6883907" y="2113788"/>
            <a:ext cx="309372" cy="35509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944356" y="2113788"/>
            <a:ext cx="307848" cy="35509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72541" y="1174241"/>
            <a:ext cx="4168140" cy="545470"/>
          </a:xfrm>
          <a:prstGeom prst="rect">
            <a:avLst/>
          </a:prstGeom>
        </p:spPr>
        <p:txBody>
          <a:bodyPr vert="horz" wrap="square" lIns="0" tIns="31750" rIns="0" bIns="0" rtlCol="0">
            <a:spAutoFit/>
          </a:bodyPr>
          <a:lstStyle/>
          <a:p>
            <a:pPr marL="12700" marR="5080">
              <a:lnSpc>
                <a:spcPts val="2060"/>
              </a:lnSpc>
              <a:spcBef>
                <a:spcPts val="250"/>
              </a:spcBef>
            </a:pPr>
            <a:r>
              <a:rPr lang="en-US" sz="1400" b="1" spc="-5" dirty="0">
                <a:latin typeface="Times New Roman" panose="02020603050405020304" pitchFamily="18" charset="0"/>
                <a:cs typeface="Times New Roman" panose="02020603050405020304" pitchFamily="18" charset="0"/>
              </a:rPr>
              <a:t>Moving flexible passengers with lower returns between flights can unlock new revenue opportunities …</a:t>
            </a:r>
            <a:endParaRPr sz="1400" b="1"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22438" y="2172239"/>
            <a:ext cx="1374684" cy="504625"/>
          </a:xfrm>
          <a:prstGeom prst="rect">
            <a:avLst/>
          </a:prstGeom>
        </p:spPr>
        <p:txBody>
          <a:bodyPr vert="horz" wrap="square" lIns="0" tIns="12065" rIns="0" bIns="0" rtlCol="0">
            <a:spAutoFit/>
          </a:bodyPr>
          <a:lstStyle/>
          <a:p>
            <a:pPr marL="208915" marR="5080" indent="-196850" algn="ctr">
              <a:lnSpc>
                <a:spcPct val="100000"/>
              </a:lnSpc>
              <a:spcBef>
                <a:spcPts val="95"/>
              </a:spcBef>
            </a:pPr>
            <a:r>
              <a:rPr sz="1600" spc="-5" dirty="0">
                <a:latin typeface="Times New Roman" panose="02020603050405020304" pitchFamily="18" charset="0"/>
                <a:cs typeface="Times New Roman" panose="02020603050405020304" pitchFamily="18" charset="0"/>
              </a:rPr>
              <a:t>8am</a:t>
            </a:r>
            <a:r>
              <a:rPr lang="en-US" sz="1600" spc="0" dirty="0">
                <a:latin typeface="Times New Roman" panose="02020603050405020304" pitchFamily="18" charset="0"/>
                <a:cs typeface="Times New Roman" panose="02020603050405020304" pitchFamily="18" charset="0"/>
              </a:rPr>
              <a:t> Flight</a:t>
            </a:r>
            <a:r>
              <a:rPr sz="1600" spc="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Fully Booked</a:t>
            </a:r>
            <a:endParaRPr sz="1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3126251" y="2131951"/>
            <a:ext cx="1984715" cy="517449"/>
          </a:xfrm>
          <a:prstGeom prst="rect">
            <a:avLst/>
          </a:prstGeom>
        </p:spPr>
        <p:txBody>
          <a:bodyPr vert="horz" wrap="square" lIns="0" tIns="12065" rIns="0" bIns="0" rtlCol="0">
            <a:spAutoFit/>
          </a:bodyPr>
          <a:lstStyle/>
          <a:p>
            <a:pPr marL="163195" marR="5080" indent="-151130" algn="ctr">
              <a:lnSpc>
                <a:spcPct val="100000"/>
              </a:lnSpc>
              <a:spcBef>
                <a:spcPts val="95"/>
              </a:spcBef>
            </a:pPr>
            <a:r>
              <a:rPr sz="1600" spc="-5" dirty="0">
                <a:latin typeface="Times New Roman" panose="02020603050405020304" pitchFamily="18" charset="0"/>
                <a:cs typeface="Times New Roman" panose="02020603050405020304" pitchFamily="18" charset="0"/>
              </a:rPr>
              <a:t>12pm</a:t>
            </a:r>
            <a:r>
              <a:rPr lang="en-US" sz="1600" spc="-5" dirty="0">
                <a:latin typeface="Times New Roman" panose="02020603050405020304" pitchFamily="18" charset="0"/>
                <a:cs typeface="Times New Roman" panose="02020603050405020304" pitchFamily="18" charset="0"/>
              </a:rPr>
              <a:t> </a:t>
            </a:r>
            <a:r>
              <a:rPr lang="en-US" sz="1600" spc="0" dirty="0">
                <a:latin typeface="Times New Roman" panose="02020603050405020304" pitchFamily="18" charset="0"/>
                <a:cs typeface="Times New Roman" panose="02020603050405020304" pitchFamily="18" charset="0"/>
              </a:rPr>
              <a:t>Flight</a:t>
            </a:r>
            <a:r>
              <a:rPr sz="1600" spc="0" dirty="0">
                <a:latin typeface="楷体" panose="02010609060101010101" charset="-122"/>
                <a:cs typeface="楷体" panose="02010609060101010101" charset="-122"/>
              </a:rPr>
              <a:t> </a:t>
            </a:r>
            <a:endParaRPr lang="en-US" sz="1600" spc="0" dirty="0">
              <a:latin typeface="楷体" panose="02010609060101010101" charset="-122"/>
              <a:cs typeface="楷体" panose="02010609060101010101" charset="-122"/>
            </a:endParaRPr>
          </a:p>
          <a:p>
            <a:pPr marL="163195" marR="5080" indent="-151130" algn="ctr">
              <a:lnSpc>
                <a:spcPct val="100000"/>
              </a:lnSpc>
              <a:spcBef>
                <a:spcPts val="95"/>
              </a:spcBef>
            </a:pPr>
            <a:r>
              <a:rPr lang="en-US" altLang="zh-CN" sz="1600" b="1" dirty="0">
                <a:latin typeface="Times New Roman" panose="02020603050405020304" pitchFamily="18" charset="0"/>
                <a:cs typeface="Times New Roman" panose="02020603050405020304" pitchFamily="18" charset="0"/>
              </a:rPr>
              <a:t>Has some Seats Left</a:t>
            </a:r>
            <a:endParaRPr sz="1600" b="1" dirty="0">
              <a:latin typeface="Times New Roman" panose="02020603050405020304" pitchFamily="18" charset="0"/>
              <a:cs typeface="Times New Roman" panose="02020603050405020304" pitchFamily="18" charset="0"/>
            </a:endParaRPr>
          </a:p>
        </p:txBody>
      </p:sp>
      <p:sp>
        <p:nvSpPr>
          <p:cNvPr id="9" name="object 9"/>
          <p:cNvSpPr/>
          <p:nvPr/>
        </p:nvSpPr>
        <p:spPr>
          <a:xfrm>
            <a:off x="1502663" y="2849879"/>
            <a:ext cx="827532" cy="3444240"/>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978151" y="4091940"/>
            <a:ext cx="146304" cy="14020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0" tIns="0" rIns="0" bIns="0" rtlCol="0"/>
          <a:lstStyle/>
          <a:p>
            <a:endParaRPr/>
          </a:p>
        </p:txBody>
      </p:sp>
      <p:sp>
        <p:nvSpPr>
          <p:cNvPr id="11" name="object 11"/>
          <p:cNvSpPr/>
          <p:nvPr/>
        </p:nvSpPr>
        <p:spPr>
          <a:xfrm>
            <a:off x="3842003" y="2849879"/>
            <a:ext cx="827532" cy="344424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044696" y="4020311"/>
            <a:ext cx="147827" cy="13868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0" tIns="0" rIns="0" bIns="0" rtlCol="0"/>
          <a:lstStyle/>
          <a:p>
            <a:endParaRPr/>
          </a:p>
        </p:txBody>
      </p:sp>
      <p:sp>
        <p:nvSpPr>
          <p:cNvPr id="14" name="object 14"/>
          <p:cNvSpPr txBox="1"/>
          <p:nvPr/>
        </p:nvSpPr>
        <p:spPr>
          <a:xfrm>
            <a:off x="2304415" y="2851575"/>
            <a:ext cx="1364614" cy="720710"/>
          </a:xfrm>
          <a:prstGeom prst="rect">
            <a:avLst/>
          </a:prstGeom>
        </p:spPr>
        <p:txBody>
          <a:bodyPr vert="horz" wrap="square" lIns="0" tIns="27940" rIns="0" bIns="0" rtlCol="0">
            <a:spAutoFit/>
          </a:bodyPr>
          <a:lstStyle/>
          <a:p>
            <a:pPr marL="114300" marR="5080" indent="-102235" algn="ctr">
              <a:lnSpc>
                <a:spcPts val="1840"/>
              </a:lnSpc>
              <a:spcBef>
                <a:spcPts val="220"/>
              </a:spcBef>
            </a:pPr>
            <a:r>
              <a:rPr lang="en-US" sz="1600" b="1" dirty="0">
                <a:latin typeface="Times New Roman" panose="02020603050405020304" pitchFamily="18" charset="0"/>
                <a:cs typeface="Times New Roman" panose="02020603050405020304" pitchFamily="18" charset="0"/>
              </a:rPr>
              <a:t>Passengers willing to adjust</a:t>
            </a:r>
            <a:endParaRPr sz="1600" dirty="0">
              <a:latin typeface="Times New Roman" panose="02020603050405020304" pitchFamily="18" charset="0"/>
              <a:cs typeface="Times New Roman" panose="02020603050405020304" pitchFamily="18" charset="0"/>
            </a:endParaRPr>
          </a:p>
        </p:txBody>
      </p:sp>
      <p:sp>
        <p:nvSpPr>
          <p:cNvPr id="15" name="object 15"/>
          <p:cNvSpPr txBox="1"/>
          <p:nvPr/>
        </p:nvSpPr>
        <p:spPr>
          <a:xfrm>
            <a:off x="332007" y="4575669"/>
            <a:ext cx="1233805" cy="1455335"/>
          </a:xfrm>
          <a:prstGeom prst="rect">
            <a:avLst/>
          </a:prstGeom>
        </p:spPr>
        <p:txBody>
          <a:bodyPr vert="horz" wrap="square" lIns="0" tIns="12065" rIns="0" bIns="0" rtlCol="0">
            <a:spAutoFit/>
          </a:bodyPr>
          <a:lstStyle/>
          <a:p>
            <a:pPr marL="12700" algn="ctr">
              <a:lnSpc>
                <a:spcPts val="1880"/>
              </a:lnSpc>
              <a:spcBef>
                <a:spcPts val="95"/>
              </a:spcBef>
            </a:pPr>
            <a:r>
              <a:rPr lang="en-US" sz="1400" dirty="0">
                <a:latin typeface="Times New Roman" panose="02020603050405020304" pitchFamily="18" charset="0"/>
                <a:cs typeface="Times New Roman" panose="02020603050405020304" pitchFamily="18" charset="0"/>
              </a:rPr>
              <a:t>suddenly decide to take this Flight, and they are willing to pay the high full price</a:t>
            </a:r>
            <a:endParaRPr sz="1400" dirty="0">
              <a:latin typeface="Times New Roman" panose="02020603050405020304" pitchFamily="18" charset="0"/>
              <a:cs typeface="Times New Roman" panose="02020603050405020304" pitchFamily="18" charset="0"/>
            </a:endParaRPr>
          </a:p>
        </p:txBody>
      </p:sp>
      <p:sp>
        <p:nvSpPr>
          <p:cNvPr id="16" name="object 16"/>
          <p:cNvSpPr/>
          <p:nvPr/>
        </p:nvSpPr>
        <p:spPr>
          <a:xfrm>
            <a:off x="1131569" y="4123182"/>
            <a:ext cx="849630" cy="76200"/>
          </a:xfrm>
          <a:custGeom>
            <a:avLst/>
            <a:gdLst/>
            <a:ahLst/>
            <a:cxnLst/>
            <a:rect l="l" t="t" r="r" b="b"/>
            <a:pathLst>
              <a:path w="849630" h="76200">
                <a:moveTo>
                  <a:pt x="773176" y="0"/>
                </a:moveTo>
                <a:lnTo>
                  <a:pt x="773176" y="76200"/>
                </a:lnTo>
                <a:lnTo>
                  <a:pt x="829563" y="48006"/>
                </a:lnTo>
                <a:lnTo>
                  <a:pt x="785876" y="48006"/>
                </a:lnTo>
                <a:lnTo>
                  <a:pt x="785876" y="28194"/>
                </a:lnTo>
                <a:lnTo>
                  <a:pt x="829563" y="28194"/>
                </a:lnTo>
                <a:lnTo>
                  <a:pt x="773176" y="0"/>
                </a:lnTo>
                <a:close/>
              </a:path>
              <a:path w="849630" h="76200">
                <a:moveTo>
                  <a:pt x="773176" y="28194"/>
                </a:moveTo>
                <a:lnTo>
                  <a:pt x="0" y="28194"/>
                </a:lnTo>
                <a:lnTo>
                  <a:pt x="0" y="48006"/>
                </a:lnTo>
                <a:lnTo>
                  <a:pt x="773176" y="48006"/>
                </a:lnTo>
                <a:lnTo>
                  <a:pt x="773176" y="28194"/>
                </a:lnTo>
                <a:close/>
              </a:path>
              <a:path w="849630" h="76200">
                <a:moveTo>
                  <a:pt x="829563" y="28194"/>
                </a:moveTo>
                <a:lnTo>
                  <a:pt x="785876" y="28194"/>
                </a:lnTo>
                <a:lnTo>
                  <a:pt x="785876" y="48006"/>
                </a:lnTo>
                <a:lnTo>
                  <a:pt x="829563" y="48006"/>
                </a:lnTo>
                <a:lnTo>
                  <a:pt x="849376" y="38100"/>
                </a:lnTo>
                <a:lnTo>
                  <a:pt x="829563" y="28194"/>
                </a:lnTo>
                <a:close/>
              </a:path>
            </a:pathLst>
          </a:custGeom>
          <a:solidFill>
            <a:srgbClr val="A78663"/>
          </a:solidFill>
        </p:spPr>
        <p:txBody>
          <a:bodyPr wrap="square" lIns="0" tIns="0" rIns="0" bIns="0" rtlCol="0"/>
          <a:lstStyle/>
          <a:p>
            <a:endParaRPr/>
          </a:p>
        </p:txBody>
      </p:sp>
      <p:sp>
        <p:nvSpPr>
          <p:cNvPr id="17" name="object 17"/>
          <p:cNvSpPr/>
          <p:nvPr/>
        </p:nvSpPr>
        <p:spPr>
          <a:xfrm>
            <a:off x="2144776" y="4066159"/>
            <a:ext cx="1867535" cy="105410"/>
          </a:xfrm>
          <a:custGeom>
            <a:avLst/>
            <a:gdLst/>
            <a:ahLst/>
            <a:cxnLst/>
            <a:rect l="l" t="t" r="r" b="b"/>
            <a:pathLst>
              <a:path w="1867535" h="105410">
                <a:moveTo>
                  <a:pt x="1790704" y="28218"/>
                </a:moveTo>
                <a:lnTo>
                  <a:pt x="0" y="85344"/>
                </a:lnTo>
                <a:lnTo>
                  <a:pt x="507" y="105156"/>
                </a:lnTo>
                <a:lnTo>
                  <a:pt x="1791331" y="48030"/>
                </a:lnTo>
                <a:lnTo>
                  <a:pt x="1790704" y="28218"/>
                </a:lnTo>
                <a:close/>
              </a:path>
              <a:path w="1867535" h="105410">
                <a:moveTo>
                  <a:pt x="1850088" y="27813"/>
                </a:moveTo>
                <a:lnTo>
                  <a:pt x="1803400" y="27813"/>
                </a:lnTo>
                <a:lnTo>
                  <a:pt x="1804035" y="47625"/>
                </a:lnTo>
                <a:lnTo>
                  <a:pt x="1791331" y="48030"/>
                </a:lnTo>
                <a:lnTo>
                  <a:pt x="1792224" y="76200"/>
                </a:lnTo>
                <a:lnTo>
                  <a:pt x="1867153" y="35687"/>
                </a:lnTo>
                <a:lnTo>
                  <a:pt x="1850088" y="27813"/>
                </a:lnTo>
                <a:close/>
              </a:path>
              <a:path w="1867535" h="105410">
                <a:moveTo>
                  <a:pt x="1803400" y="27813"/>
                </a:moveTo>
                <a:lnTo>
                  <a:pt x="1790704" y="28218"/>
                </a:lnTo>
                <a:lnTo>
                  <a:pt x="1791331" y="48030"/>
                </a:lnTo>
                <a:lnTo>
                  <a:pt x="1804035" y="47625"/>
                </a:lnTo>
                <a:lnTo>
                  <a:pt x="1803400" y="27813"/>
                </a:lnTo>
                <a:close/>
              </a:path>
              <a:path w="1867535" h="105410">
                <a:moveTo>
                  <a:pt x="1789811" y="0"/>
                </a:moveTo>
                <a:lnTo>
                  <a:pt x="1790704" y="28218"/>
                </a:lnTo>
                <a:lnTo>
                  <a:pt x="1803400" y="27813"/>
                </a:lnTo>
                <a:lnTo>
                  <a:pt x="1850088" y="27813"/>
                </a:lnTo>
                <a:lnTo>
                  <a:pt x="1789811" y="0"/>
                </a:lnTo>
                <a:close/>
              </a:path>
            </a:pathLst>
          </a:custGeom>
          <a:solidFill>
            <a:srgbClr val="A78663"/>
          </a:solidFill>
        </p:spPr>
        <p:txBody>
          <a:bodyPr wrap="square" lIns="0" tIns="0" rIns="0" bIns="0" rtlCol="0"/>
          <a:lstStyle/>
          <a:p>
            <a:endParaRPr/>
          </a:p>
        </p:txBody>
      </p:sp>
      <p:sp>
        <p:nvSpPr>
          <p:cNvPr id="18" name="object 18"/>
          <p:cNvSpPr/>
          <p:nvPr/>
        </p:nvSpPr>
        <p:spPr>
          <a:xfrm>
            <a:off x="650748" y="3745992"/>
            <a:ext cx="673608" cy="757427"/>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2583179" y="3745992"/>
            <a:ext cx="1005839" cy="757427"/>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5015484" y="1179575"/>
            <a:ext cx="0" cy="5213350"/>
          </a:xfrm>
          <a:custGeom>
            <a:avLst/>
            <a:gdLst/>
            <a:ahLst/>
            <a:cxnLst/>
            <a:rect l="l" t="t" r="r" b="b"/>
            <a:pathLst>
              <a:path h="5213350">
                <a:moveTo>
                  <a:pt x="0" y="5213311"/>
                </a:moveTo>
                <a:lnTo>
                  <a:pt x="0" y="0"/>
                </a:lnTo>
              </a:path>
            </a:pathLst>
          </a:custGeom>
          <a:ln w="9144">
            <a:solidFill>
              <a:srgbClr val="808080"/>
            </a:solidFill>
            <a:prstDash val="sysDot"/>
          </a:ln>
        </p:spPr>
        <p:txBody>
          <a:bodyPr wrap="square" lIns="0" tIns="0" rIns="0" bIns="0" rtlCol="0"/>
          <a:lstStyle/>
          <a:p>
            <a:endParaRPr/>
          </a:p>
        </p:txBody>
      </p:sp>
      <p:sp>
        <p:nvSpPr>
          <p:cNvPr id="22" name="object 22"/>
          <p:cNvSpPr txBox="1"/>
          <p:nvPr/>
        </p:nvSpPr>
        <p:spPr>
          <a:xfrm>
            <a:off x="9445086" y="2018321"/>
            <a:ext cx="1251585" cy="504625"/>
          </a:xfrm>
          <a:prstGeom prst="rect">
            <a:avLst/>
          </a:prstGeom>
        </p:spPr>
        <p:txBody>
          <a:bodyPr vert="horz" wrap="square" lIns="0" tIns="12065" rIns="0" bIns="0" rtlCol="0">
            <a:spAutoFit/>
          </a:bodyPr>
          <a:lstStyle/>
          <a:p>
            <a:pPr marL="12700">
              <a:lnSpc>
                <a:spcPct val="100000"/>
              </a:lnSpc>
              <a:spcBef>
                <a:spcPts val="95"/>
              </a:spcBef>
            </a:pPr>
            <a:r>
              <a:rPr lang="en-US" sz="1600" b="1" dirty="0">
                <a:latin typeface="Times New Roman" panose="02020603050405020304" pitchFamily="18" charset="0"/>
                <a:cs typeface="Times New Roman" panose="02020603050405020304" pitchFamily="18" charset="0"/>
              </a:rPr>
              <a:t>Customer Decision</a:t>
            </a:r>
            <a:endParaRPr sz="1600" dirty="0">
              <a:latin typeface="Times New Roman" panose="02020603050405020304" pitchFamily="18" charset="0"/>
              <a:cs typeface="Times New Roman" panose="02020603050405020304" pitchFamily="18" charset="0"/>
            </a:endParaRPr>
          </a:p>
        </p:txBody>
      </p:sp>
      <p:sp>
        <p:nvSpPr>
          <p:cNvPr id="23" name="object 23"/>
          <p:cNvSpPr txBox="1"/>
          <p:nvPr/>
        </p:nvSpPr>
        <p:spPr>
          <a:xfrm>
            <a:off x="7467826" y="1895211"/>
            <a:ext cx="1457325" cy="951543"/>
          </a:xfrm>
          <a:prstGeom prst="rect">
            <a:avLst/>
          </a:prstGeom>
        </p:spPr>
        <p:txBody>
          <a:bodyPr vert="horz" wrap="square" lIns="0" tIns="27940" rIns="0" bIns="0" rtlCol="0">
            <a:spAutoFit/>
          </a:bodyPr>
          <a:lstStyle/>
          <a:p>
            <a:pPr marL="12700" marR="5080">
              <a:lnSpc>
                <a:spcPts val="1840"/>
              </a:lnSpc>
              <a:spcBef>
                <a:spcPts val="220"/>
              </a:spcBef>
            </a:pPr>
            <a:r>
              <a:rPr lang="en-US" altLang="zh-CN" sz="1600" b="1" dirty="0">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dentify voluntary customers and solutions</a:t>
            </a:r>
            <a:endParaRPr sz="1600" dirty="0">
              <a:latin typeface="Times New Roman" panose="02020603050405020304" pitchFamily="18" charset="0"/>
              <a:cs typeface="Times New Roman" panose="02020603050405020304" pitchFamily="18" charset="0"/>
            </a:endParaRPr>
          </a:p>
        </p:txBody>
      </p:sp>
      <p:sp>
        <p:nvSpPr>
          <p:cNvPr id="24" name="object 24"/>
          <p:cNvSpPr txBox="1"/>
          <p:nvPr/>
        </p:nvSpPr>
        <p:spPr>
          <a:xfrm>
            <a:off x="5324856" y="1216981"/>
            <a:ext cx="5342890" cy="997709"/>
          </a:xfrm>
          <a:prstGeom prst="rect">
            <a:avLst/>
          </a:prstGeom>
        </p:spPr>
        <p:txBody>
          <a:bodyPr vert="horz" wrap="square" lIns="0" tIns="12700" rIns="0" bIns="0" rtlCol="0">
            <a:spAutoFit/>
          </a:bodyPr>
          <a:lstStyle/>
          <a:p>
            <a:r>
              <a:rPr sz="1400" b="1" dirty="0">
                <a:latin typeface="Times New Roman" panose="02020603050405020304" pitchFamily="18" charset="0"/>
                <a:cs typeface="Times New Roman" panose="02020603050405020304" pitchFamily="18" charset="0"/>
              </a:rPr>
              <a:t>...</a:t>
            </a:r>
            <a:r>
              <a:rPr sz="1400" b="1" spc="55" dirty="0">
                <a:solidFill>
                  <a:srgbClr val="1F40E6"/>
                </a:solidFill>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and digitization can help identify appropriate opportunities while optimizing costs</a:t>
            </a:r>
          </a:p>
          <a:p>
            <a:br>
              <a:rPr lang="en-US" dirty="0"/>
            </a:br>
            <a:endParaRPr sz="1800" dirty="0">
              <a:latin typeface="楷体" panose="02010609060101010101" charset="-122"/>
              <a:cs typeface="楷体" panose="02010609060101010101" charset="-122"/>
            </a:endParaRPr>
          </a:p>
        </p:txBody>
      </p:sp>
      <p:sp>
        <p:nvSpPr>
          <p:cNvPr id="25" name="object 25"/>
          <p:cNvSpPr txBox="1"/>
          <p:nvPr/>
        </p:nvSpPr>
        <p:spPr>
          <a:xfrm>
            <a:off x="5691547" y="1895211"/>
            <a:ext cx="1559582" cy="750847"/>
          </a:xfrm>
          <a:prstGeom prst="rect">
            <a:avLst/>
          </a:prstGeom>
        </p:spPr>
        <p:txBody>
          <a:bodyPr vert="horz" wrap="square" lIns="0" tIns="12065" rIns="0" bIns="0" rtlCol="0">
            <a:spAutoFit/>
          </a:bodyPr>
          <a:lstStyle/>
          <a:p>
            <a:pPr marL="12700">
              <a:lnSpc>
                <a:spcPct val="100000"/>
              </a:lnSpc>
              <a:spcBef>
                <a:spcPts val="95"/>
              </a:spcBef>
            </a:pPr>
            <a:r>
              <a:rPr lang="en-US" sz="1600" b="1" dirty="0">
                <a:latin typeface="Times New Roman" panose="02020603050405020304" pitchFamily="18" charset="0"/>
                <a:cs typeface="Times New Roman" panose="02020603050405020304" pitchFamily="18" charset="0"/>
              </a:rPr>
              <a:t>Identify opportunity flights</a:t>
            </a:r>
            <a:endParaRPr sz="1600" dirty="0">
              <a:latin typeface="Times New Roman" panose="02020603050405020304" pitchFamily="18" charset="0"/>
              <a:cs typeface="Times New Roman" panose="02020603050405020304" pitchFamily="18" charset="0"/>
            </a:endParaRPr>
          </a:p>
        </p:txBody>
      </p:sp>
      <p:sp>
        <p:nvSpPr>
          <p:cNvPr id="27" name="object 27"/>
          <p:cNvSpPr txBox="1"/>
          <p:nvPr/>
        </p:nvSpPr>
        <p:spPr>
          <a:xfrm>
            <a:off x="5533313" y="3004819"/>
            <a:ext cx="1416685" cy="2048638"/>
          </a:xfrm>
          <a:prstGeom prst="rect">
            <a:avLst/>
          </a:prstGeom>
        </p:spPr>
        <p:txBody>
          <a:bodyPr vert="horz" wrap="square" lIns="0" tIns="17145" rIns="0" bIns="0" rtlCol="0">
            <a:spAutoFit/>
          </a:bodyPr>
          <a:lstStyle/>
          <a:p>
            <a:pPr marL="184785" marR="5080" indent="-172085">
              <a:spcBef>
                <a:spcPts val="135"/>
              </a:spcBef>
              <a:buFont typeface="Arial" panose="020B0604020202020204"/>
              <a:buChar char="•"/>
              <a:tabLst>
                <a:tab pos="185420" algn="l"/>
              </a:tabLst>
            </a:pPr>
            <a:r>
              <a:rPr lang="en-US" sz="1200" dirty="0">
                <a:latin typeface="Times New Roman" panose="02020603050405020304" pitchFamily="18" charset="0"/>
                <a:cs typeface="Times New Roman" panose="02020603050405020304" pitchFamily="18" charset="0"/>
              </a:rPr>
              <a:t>analyzes the number of passengers currently on board to estimate the cost of relocating passengers and determine how many seats will eventually be released</a:t>
            </a:r>
            <a:endParaRPr sz="1200" dirty="0">
              <a:latin typeface="Times New Roman" panose="02020603050405020304" pitchFamily="18" charset="0"/>
              <a:cs typeface="Times New Roman" panose="02020603050405020304" pitchFamily="18" charset="0"/>
            </a:endParaRPr>
          </a:p>
        </p:txBody>
      </p:sp>
      <p:sp>
        <p:nvSpPr>
          <p:cNvPr id="29" name="object 29"/>
          <p:cNvSpPr txBox="1"/>
          <p:nvPr/>
        </p:nvSpPr>
        <p:spPr>
          <a:xfrm>
            <a:off x="7309866" y="3004819"/>
            <a:ext cx="1478280" cy="3151504"/>
          </a:xfrm>
          <a:prstGeom prst="rect">
            <a:avLst/>
          </a:prstGeom>
        </p:spPr>
        <p:txBody>
          <a:bodyPr vert="horz" wrap="square" lIns="0" tIns="12065" rIns="0" bIns="0" rtlCol="0">
            <a:spAutoFit/>
          </a:bodyPr>
          <a:lstStyle/>
          <a:p>
            <a:pPr marL="184785" indent="-172085">
              <a:spcBef>
                <a:spcPts val="95"/>
              </a:spcBef>
              <a:buFont typeface="Arial" panose="020B0604020202020204"/>
              <a:buChar char="•"/>
              <a:tabLst>
                <a:tab pos="185420" algn="l"/>
              </a:tabLst>
            </a:pPr>
            <a:r>
              <a:rPr lang="en-US" sz="1200" dirty="0">
                <a:latin typeface="Times New Roman" panose="02020603050405020304" pitchFamily="18" charset="0"/>
                <a:cs typeface="Times New Roman" panose="02020603050405020304" pitchFamily="18" charset="0"/>
              </a:rPr>
              <a:t>the system will use the user's historical flight data to determine which customers are more likely to be adjusted. Once the customers have been identified, the system can contact customers automatically by text or email and offer incentives such as upgrades and coupons to get them to accept adjustments. </a:t>
            </a:r>
            <a:endParaRPr sz="1200" dirty="0">
              <a:latin typeface="Times New Roman" panose="02020603050405020304" pitchFamily="18" charset="0"/>
              <a:cs typeface="Times New Roman" panose="02020603050405020304" pitchFamily="18" charset="0"/>
            </a:endParaRPr>
          </a:p>
        </p:txBody>
      </p:sp>
      <p:sp>
        <p:nvSpPr>
          <p:cNvPr id="31" name="object 31"/>
          <p:cNvSpPr txBox="1"/>
          <p:nvPr/>
        </p:nvSpPr>
        <p:spPr>
          <a:xfrm>
            <a:off x="9369679" y="2994151"/>
            <a:ext cx="1214120" cy="1674176"/>
          </a:xfrm>
          <a:prstGeom prst="rect">
            <a:avLst/>
          </a:prstGeom>
        </p:spPr>
        <p:txBody>
          <a:bodyPr vert="horz" wrap="square" lIns="0" tIns="12065" rIns="0" bIns="0" rtlCol="0">
            <a:spAutoFit/>
          </a:bodyPr>
          <a:lstStyle/>
          <a:p>
            <a:pPr marL="184785" marR="147955" indent="-172085">
              <a:lnSpc>
                <a:spcPct val="100000"/>
              </a:lnSpc>
              <a:spcBef>
                <a:spcPts val="95"/>
              </a:spcBef>
              <a:buFont typeface="Arial" panose="020B0604020202020204"/>
              <a:buChar char="•"/>
              <a:tabLst>
                <a:tab pos="185420" algn="l"/>
              </a:tabLst>
            </a:pPr>
            <a:r>
              <a:rPr lang="en-US" sz="1200" dirty="0">
                <a:latin typeface="Times New Roman" panose="02020603050405020304" pitchFamily="18" charset="0"/>
                <a:cs typeface="Times New Roman" panose="02020603050405020304" pitchFamily="18" charset="0"/>
              </a:rPr>
              <a:t>The customer can choose to rebook or choose a new trip, and the reward will be given to the customer electronically.</a:t>
            </a:r>
            <a:endParaRPr sz="1200" dirty="0">
              <a:latin typeface="Times New Roman" panose="02020603050405020304" pitchFamily="18" charset="0"/>
              <a:cs typeface="Times New Roman" panose="02020603050405020304" pitchFamily="18" charset="0"/>
            </a:endParaRPr>
          </a:p>
        </p:txBody>
      </p:sp>
      <p:sp>
        <p:nvSpPr>
          <p:cNvPr id="32" name="object 32"/>
          <p:cNvSpPr txBox="1"/>
          <p:nvPr/>
        </p:nvSpPr>
        <p:spPr>
          <a:xfrm>
            <a:off x="2481521" y="4571999"/>
            <a:ext cx="1289460" cy="867801"/>
          </a:xfrm>
          <a:prstGeom prst="rect">
            <a:avLst/>
          </a:prstGeom>
        </p:spPr>
        <p:txBody>
          <a:bodyPr vert="horz" wrap="square" lIns="0" tIns="14604" rIns="0" bIns="0" rtlCol="0">
            <a:spAutoFit/>
          </a:bodyPr>
          <a:lstStyle/>
          <a:p>
            <a:pPr marL="12700" marR="5080" algn="ctr">
              <a:lnSpc>
                <a:spcPct val="99000"/>
              </a:lnSpc>
              <a:spcBef>
                <a:spcPts val="115"/>
              </a:spcBef>
            </a:pPr>
            <a:r>
              <a:rPr lang="en-US" sz="1400" dirty="0">
                <a:latin typeface="Times New Roman" panose="02020603050405020304" pitchFamily="18" charset="0"/>
                <a:cs typeface="Times New Roman" panose="02020603050405020304" pitchFamily="18" charset="0"/>
              </a:rPr>
              <a:t>had already booked discounted tickets long ago</a:t>
            </a:r>
            <a:endParaRPr sz="1400" dirty="0">
              <a:latin typeface="Times New Roman" panose="02020603050405020304" pitchFamily="18" charset="0"/>
              <a:cs typeface="Times New Roman" panose="02020603050405020304" pitchFamily="18" charset="0"/>
            </a:endParaRPr>
          </a:p>
        </p:txBody>
      </p:sp>
      <p:sp>
        <p:nvSpPr>
          <p:cNvPr id="35" name="标题 1">
            <a:extLst>
              <a:ext uri="{FF2B5EF4-FFF2-40B4-BE49-F238E27FC236}">
                <a16:creationId xmlns:a16="http://schemas.microsoft.com/office/drawing/2014/main" id="{F2D2C448-902B-412D-B87E-CA6DA475428E}"/>
              </a:ext>
            </a:extLst>
          </p:cNvPr>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solidFill>
                  <a:prstClr val="black"/>
                </a:solidFill>
                <a:latin typeface="Times New Roman" panose="02020603050405020304" pitchFamily="18" charset="0"/>
                <a:cs typeface="Times New Roman" panose="02020603050405020304" pitchFamily="18" charset="0"/>
                <a:sym typeface="+mn-lt"/>
              </a:rPr>
              <a:t>Objectives</a:t>
            </a:r>
            <a:endParaRPr lang="zh-CN" altLang="en-US" sz="2400" b="1" dirty="0">
              <a:solidFill>
                <a:prstClr val="black"/>
              </a:solidFill>
              <a:latin typeface="Times New Roman" panose="02020603050405020304" pitchFamily="18" charset="0"/>
              <a:cs typeface="Times New Roman" panose="02020603050405020304" pitchFamily="18" charset="0"/>
              <a:sym typeface="+mn-lt"/>
            </a:endParaRPr>
          </a:p>
        </p:txBody>
      </p:sp>
      <p:sp>
        <p:nvSpPr>
          <p:cNvPr id="36" name="object 14">
            <a:extLst>
              <a:ext uri="{FF2B5EF4-FFF2-40B4-BE49-F238E27FC236}">
                <a16:creationId xmlns:a16="http://schemas.microsoft.com/office/drawing/2014/main" id="{E8EE6F3A-2E8D-4F09-BC59-293904DE7F64}"/>
              </a:ext>
            </a:extLst>
          </p:cNvPr>
          <p:cNvSpPr txBox="1"/>
          <p:nvPr/>
        </p:nvSpPr>
        <p:spPr>
          <a:xfrm>
            <a:off x="38135" y="2601923"/>
            <a:ext cx="1706512" cy="977191"/>
          </a:xfrm>
          <a:prstGeom prst="rect">
            <a:avLst/>
          </a:prstGeom>
        </p:spPr>
        <p:txBody>
          <a:bodyPr vert="horz" wrap="square" lIns="0" tIns="27940" rIns="0" bIns="0" rtlCol="0">
            <a:spAutoFit/>
          </a:bodyPr>
          <a:lstStyle/>
          <a:p>
            <a:pPr marL="114300" marR="5080" indent="-102235">
              <a:lnSpc>
                <a:spcPts val="1840"/>
              </a:lnSpc>
              <a:spcBef>
                <a:spcPts val="220"/>
              </a:spcBef>
            </a:pPr>
            <a:endParaRPr lang="en-US" sz="1600" b="1" dirty="0">
              <a:solidFill>
                <a:srgbClr val="1F40E6"/>
              </a:solidFill>
              <a:latin typeface="楷体" panose="02010609060101010101" charset="-122"/>
              <a:cs typeface="楷体" panose="02010609060101010101" charset="-122"/>
            </a:endParaRPr>
          </a:p>
          <a:p>
            <a:pPr marL="114300" marR="5080" indent="-102235" algn="ctr">
              <a:lnSpc>
                <a:spcPts val="1840"/>
              </a:lnSpc>
              <a:spcBef>
                <a:spcPts val="220"/>
              </a:spcBef>
            </a:pPr>
            <a:r>
              <a:rPr lang="en-US" sz="1600" b="1" dirty="0">
                <a:latin typeface="Times New Roman" panose="02020603050405020304" pitchFamily="18" charset="0"/>
                <a:cs typeface="Times New Roman" panose="02020603050405020304" pitchFamily="18" charset="0"/>
              </a:rPr>
              <a:t>Passengers who have been booked temporarily</a:t>
            </a:r>
            <a:endParaRPr sz="1600" dirty="0">
              <a:latin typeface="Times New Roman" panose="02020603050405020304" pitchFamily="18" charset="0"/>
              <a:cs typeface="Times New Roman" panose="02020603050405020304" pitchFamily="18" charset="0"/>
            </a:endParaRPr>
          </a:p>
        </p:txBody>
      </p:sp>
      <p:sp>
        <p:nvSpPr>
          <p:cNvPr id="37" name="矩形 24">
            <a:extLst>
              <a:ext uri="{FF2B5EF4-FFF2-40B4-BE49-F238E27FC236}">
                <a16:creationId xmlns:a16="http://schemas.microsoft.com/office/drawing/2014/main" id="{85F399F5-A1C5-473A-89BE-7C5700438185}"/>
              </a:ext>
            </a:extLst>
          </p:cNvPr>
          <p:cNvSpPr/>
          <p:nvPr/>
        </p:nvSpPr>
        <p:spPr>
          <a:xfrm>
            <a:off x="3078543" y="372847"/>
            <a:ext cx="4339523" cy="6150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altLang="zh-CN" sz="2000" b="1" dirty="0">
                <a:cs typeface="+mn-ea"/>
                <a:sym typeface="+mn-lt"/>
              </a:rPr>
              <a:t>Optimize Flight Utilization</a:t>
            </a:r>
            <a:endParaRPr lang="en-US" altLang="zh-CN" sz="1400" b="1" dirty="0">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a:ext>
            </a:extLst>
          </a:blip>
          <a:srcRect l="-1" r="-105"/>
          <a:stretch>
            <a:fillRect/>
          </a:stretch>
        </p:blipFill>
        <p:spPr>
          <a:xfrm>
            <a:off x="6297486" y="851665"/>
            <a:ext cx="4964069" cy="2506272"/>
          </a:xfrm>
          <a:prstGeom prst="rect">
            <a:avLst/>
          </a:prstGeom>
        </p:spPr>
      </p:pic>
      <p:grpSp>
        <p:nvGrpSpPr>
          <p:cNvPr id="2" name="组合 1"/>
          <p:cNvGrpSpPr/>
          <p:nvPr/>
        </p:nvGrpSpPr>
        <p:grpSpPr>
          <a:xfrm>
            <a:off x="962336" y="3567870"/>
            <a:ext cx="4948126" cy="2319161"/>
            <a:chOff x="1239610" y="4205514"/>
            <a:chExt cx="2798082" cy="1656033"/>
          </a:xfrm>
        </p:grpSpPr>
        <p:sp>
          <p:nvSpPr>
            <p:cNvPr id="12" name="矩形 11"/>
            <p:cNvSpPr/>
            <p:nvPr/>
          </p:nvSpPr>
          <p:spPr>
            <a:xfrm>
              <a:off x="1239610" y="4205514"/>
              <a:ext cx="2798082" cy="1656033"/>
            </a:xfrm>
            <a:prstGeom prst="rect">
              <a:avLst/>
            </a:prstGeom>
            <a:noFill/>
            <a:ln>
              <a:solidFill>
                <a:srgbClr val="A7866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3" name="矩形 12"/>
            <p:cNvSpPr/>
            <p:nvPr/>
          </p:nvSpPr>
          <p:spPr>
            <a:xfrm>
              <a:off x="1239610" y="4205514"/>
              <a:ext cx="1081089" cy="175986"/>
            </a:xfrm>
            <a:prstGeom prst="rect">
              <a:avLst/>
            </a:prstGeom>
            <a:solidFill>
              <a:srgbClr val="A78663"/>
            </a:solidFill>
            <a:ln>
              <a:solidFill>
                <a:srgbClr val="A7866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grpSp>
        <p:nvGrpSpPr>
          <p:cNvPr id="3" name="组合 2"/>
          <p:cNvGrpSpPr/>
          <p:nvPr/>
        </p:nvGrpSpPr>
        <p:grpSpPr>
          <a:xfrm>
            <a:off x="6281540" y="3567870"/>
            <a:ext cx="4948126" cy="2319161"/>
            <a:chOff x="1239610" y="4205514"/>
            <a:chExt cx="2798082" cy="1656033"/>
          </a:xfrm>
        </p:grpSpPr>
        <p:sp>
          <p:nvSpPr>
            <p:cNvPr id="10" name="矩形 9"/>
            <p:cNvSpPr/>
            <p:nvPr/>
          </p:nvSpPr>
          <p:spPr>
            <a:xfrm>
              <a:off x="1239610" y="4205514"/>
              <a:ext cx="2798082" cy="1656033"/>
            </a:xfrm>
            <a:prstGeom prst="rect">
              <a:avLst/>
            </a:prstGeom>
            <a:noFill/>
            <a:ln>
              <a:solidFill>
                <a:srgbClr val="A7866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 name="矩形 10"/>
            <p:cNvSpPr/>
            <p:nvPr/>
          </p:nvSpPr>
          <p:spPr>
            <a:xfrm>
              <a:off x="1239610" y="4205514"/>
              <a:ext cx="1081089" cy="175986"/>
            </a:xfrm>
            <a:prstGeom prst="rect">
              <a:avLst/>
            </a:prstGeom>
            <a:solidFill>
              <a:srgbClr val="A78663"/>
            </a:solidFill>
            <a:ln>
              <a:solidFill>
                <a:srgbClr val="A7866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sp>
        <p:nvSpPr>
          <p:cNvPr id="17" name="矩形 16"/>
          <p:cNvSpPr/>
          <p:nvPr/>
        </p:nvSpPr>
        <p:spPr>
          <a:xfrm>
            <a:off x="1227378" y="3957353"/>
            <a:ext cx="4418042" cy="144969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latin typeface="Times New Roman" panose="02020603050405020304" pitchFamily="18" charset="0"/>
                <a:cs typeface="Times New Roman" panose="02020603050405020304" pitchFamily="18" charset="0"/>
                <a:sym typeface="+mn-lt"/>
              </a:rPr>
              <a:t>With the rise of the Internet, service providers have found a whole new way of communicating with their customers. They can communicate directly with customers through the intermediate links. As customers gain more control through digital devices, their behavior is changing as never before. Today's travelers have more options than ever before on their entire journey, as customers have direct access to many professional service providers via their smartphone.</a:t>
            </a:r>
          </a:p>
        </p:txBody>
      </p:sp>
      <p:sp>
        <p:nvSpPr>
          <p:cNvPr id="19" name="矩形 18"/>
          <p:cNvSpPr/>
          <p:nvPr/>
        </p:nvSpPr>
        <p:spPr>
          <a:xfrm>
            <a:off x="6570499" y="3957353"/>
            <a:ext cx="4418042" cy="16805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latin typeface="Times New Roman" panose="02020603050405020304" pitchFamily="18" charset="0"/>
                <a:cs typeface="Times New Roman" panose="02020603050405020304" pitchFamily="18" charset="0"/>
                <a:sym typeface="+mn-lt"/>
              </a:rPr>
              <a:t>The big data of Delta is not limited to the simple use of promotion, customer maintenance, and product notification. Instead, it aims to achieve the accuracy, personalization, and relevance of corresponding advertising products through the analysis of a large amount of behavioral data on the Internet, and it improves customer experience. Through the mining of customer demand, Delta can deliver the products of cooperative service providers to target customers more precisely and receive commissions.</a:t>
            </a:r>
          </a:p>
        </p:txBody>
      </p:sp>
      <p:sp>
        <p:nvSpPr>
          <p:cNvPr id="20"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solidFill>
                  <a:prstClr val="black"/>
                </a:solidFill>
                <a:latin typeface="Times New Roman" panose="02020603050405020304" pitchFamily="18" charset="0"/>
                <a:cs typeface="Times New Roman" panose="02020603050405020304" pitchFamily="18" charset="0"/>
                <a:sym typeface="+mn-lt"/>
              </a:rPr>
              <a:t>Objectives</a:t>
            </a:r>
            <a:endParaRPr lang="zh-CN" altLang="en-US" sz="2400" b="1" dirty="0">
              <a:solidFill>
                <a:prstClr val="black"/>
              </a:solidFill>
              <a:latin typeface="Times New Roman" panose="02020603050405020304" pitchFamily="18" charset="0"/>
              <a:cs typeface="Times New Roman" panose="02020603050405020304" pitchFamily="18" charset="0"/>
              <a:sym typeface="+mn-lt"/>
            </a:endParaRPr>
          </a:p>
        </p:txBody>
      </p:sp>
      <p:sp>
        <p:nvSpPr>
          <p:cNvPr id="21" name="矩形 24">
            <a:extLst>
              <a:ext uri="{FF2B5EF4-FFF2-40B4-BE49-F238E27FC236}">
                <a16:creationId xmlns:a16="http://schemas.microsoft.com/office/drawing/2014/main" id="{A9FDAA7C-A07E-40A6-8920-41ADB019486E}"/>
              </a:ext>
            </a:extLst>
          </p:cNvPr>
          <p:cNvSpPr/>
          <p:nvPr/>
        </p:nvSpPr>
        <p:spPr>
          <a:xfrm>
            <a:off x="3926238" y="116047"/>
            <a:ext cx="4339523" cy="6150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altLang="zh-CN" sz="2000" b="1" dirty="0">
                <a:cs typeface="+mn-ea"/>
                <a:sym typeface="+mn-lt"/>
              </a:rPr>
              <a:t>Cross-Industry Marketing</a:t>
            </a:r>
            <a:endParaRPr lang="en-US" altLang="zh-CN" sz="1400" b="1" dirty="0">
              <a:cs typeface="+mn-ea"/>
              <a:sym typeface="+mn-lt"/>
            </a:endParaRPr>
          </a:p>
        </p:txBody>
      </p:sp>
      <p:pic>
        <p:nvPicPr>
          <p:cNvPr id="6150" name="Picture 6" descr="Big Data: Size Matters">
            <a:extLst>
              <a:ext uri="{FF2B5EF4-FFF2-40B4-BE49-F238E27FC236}">
                <a16:creationId xmlns:a16="http://schemas.microsoft.com/office/drawing/2014/main" id="{965837FF-AA2B-4530-97C9-A3B7D67B6C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336" y="844152"/>
            <a:ext cx="4932179" cy="2506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11"/>
          <p:cNvGrpSpPr/>
          <p:nvPr/>
        </p:nvGrpSpPr>
        <p:grpSpPr bwMode="auto">
          <a:xfrm>
            <a:off x="5671861" y="1595523"/>
            <a:ext cx="4845029" cy="438252"/>
            <a:chOff x="5383368" y="1584101"/>
            <a:chExt cx="4842457" cy="437882"/>
          </a:xfrm>
        </p:grpSpPr>
        <p:sp>
          <p:nvSpPr>
            <p:cNvPr id="22" name="矩形 21"/>
            <p:cNvSpPr/>
            <p:nvPr/>
          </p:nvSpPr>
          <p:spPr>
            <a:xfrm>
              <a:off x="5383368" y="1584101"/>
              <a:ext cx="4177843" cy="437882"/>
            </a:xfrm>
            <a:prstGeom prst="rect">
              <a:avLst/>
            </a:prstGeom>
            <a:solidFill>
              <a:srgbClr val="986341"/>
            </a:solidFill>
            <a:ln w="12700" cap="flat" cmpd="sng" algn="ctr">
              <a:noFill/>
              <a:prstDash val="solid"/>
              <a:miter lim="800000"/>
            </a:ln>
            <a:effectLst/>
          </p:spPr>
          <p:txBody>
            <a:bodyPr anchor="ctr"/>
            <a:lstStyle/>
            <a:p>
              <a:r>
                <a:rPr lang="en-US" b="1" dirty="0">
                  <a:solidFill>
                    <a:schemeClr val="bg1"/>
                  </a:solidFill>
                </a:rPr>
                <a:t>Increase the Comfort of the Seat</a:t>
              </a:r>
              <a:endParaRPr lang="en-US" dirty="0">
                <a:solidFill>
                  <a:schemeClr val="bg1"/>
                </a:solidFill>
              </a:endParaRPr>
            </a:p>
          </p:txBody>
        </p:sp>
        <p:cxnSp>
          <p:nvCxnSpPr>
            <p:cNvPr id="23" name="直接连接符 22"/>
            <p:cNvCxnSpPr/>
            <p:nvPr/>
          </p:nvCxnSpPr>
          <p:spPr>
            <a:xfrm>
              <a:off x="7147294" y="1993534"/>
              <a:ext cx="3078531" cy="0"/>
            </a:xfrm>
            <a:prstGeom prst="line">
              <a:avLst/>
            </a:prstGeom>
            <a:noFill/>
            <a:ln w="6350" cap="flat" cmpd="sng" algn="ctr">
              <a:solidFill>
                <a:srgbClr val="986341"/>
              </a:solidFill>
              <a:prstDash val="solid"/>
              <a:miter lim="800000"/>
            </a:ln>
            <a:effectLst/>
          </p:spPr>
        </p:cxnSp>
      </p:grpSp>
      <p:sp>
        <p:nvSpPr>
          <p:cNvPr id="24" name="TextBox 10"/>
          <p:cNvSpPr txBox="1">
            <a:spLocks noChangeArrowheads="1"/>
          </p:cNvSpPr>
          <p:nvPr/>
        </p:nvSpPr>
        <p:spPr bwMode="auto">
          <a:xfrm>
            <a:off x="5579728" y="2140164"/>
            <a:ext cx="4705236" cy="330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90" tIns="60995" rIns="121990" bIns="60995">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defTabSz="609951"/>
            <a:r>
              <a:rPr lang="en-US" altLang="zh-CN" sz="1000" dirty="0">
                <a:solidFill>
                  <a:schemeClr val="tx1"/>
                </a:solidFill>
                <a:latin typeface="Times New Roman" panose="02020603050405020304" pitchFamily="18" charset="0"/>
                <a:cs typeface="Times New Roman" panose="02020603050405020304" pitchFamily="18" charset="0"/>
                <a:sym typeface="+mn-lt"/>
              </a:rPr>
              <a:t>More and more large airlines are increasingly aware of the significance of comfort in fascinating and keeping customers. People have different understandings of comfort in daily life. There are many disputes about the exact definition and understanding of its components and their relationship with discomfort. Fundamentally speaking, comfort refers to meeting people's needs. It is the ideal result or best state in a given environment. Everyone has different needs, and their comfort experience is subjective, influenced by internal or personal factors, and external stimulation. For example, the concept of carbon is separated from different activity areas like entertainment, leisure, and work areas to meet specific needs based on different activity areas. Meanwhile, nerve sensors and fiber optic blankets are used to weigh the mental state of passengers during the whole flight. Improving cabin service for every single passenger’s blanket will show different colors based on the individual’s degree of relaxation to make a suitable response (cabin design, interior, etc.) By improving the comfort of airplane seats, Delta can better improve customer experience and customer loyalty.</a:t>
            </a:r>
          </a:p>
        </p:txBody>
      </p:sp>
      <p:sp>
        <p:nvSpPr>
          <p:cNvPr id="39" name="标题 1">
            <a:extLst>
              <a:ext uri="{FF2B5EF4-FFF2-40B4-BE49-F238E27FC236}">
                <a16:creationId xmlns:a16="http://schemas.microsoft.com/office/drawing/2014/main" id="{95B47B29-AA02-4DC9-BAE3-A352EF68F8A2}"/>
              </a:ext>
            </a:extLst>
          </p:cNvPr>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Objectives</a:t>
            </a:r>
            <a:endParaRPr lang="zh-CN" altLang="en-US" sz="2400" b="1" dirty="0">
              <a:latin typeface="Times New Roman" panose="02020603050405020304" pitchFamily="18" charset="0"/>
              <a:cs typeface="Times New Roman" panose="02020603050405020304" pitchFamily="18" charset="0"/>
              <a:sym typeface="+mn-lt"/>
            </a:endParaRPr>
          </a:p>
        </p:txBody>
      </p:sp>
      <p:pic>
        <p:nvPicPr>
          <p:cNvPr id="1026" name="Picture 2" descr="不简单的航空座椅_中国商用飞机有限责任公司">
            <a:extLst>
              <a:ext uri="{FF2B5EF4-FFF2-40B4-BE49-F238E27FC236}">
                <a16:creationId xmlns:a16="http://schemas.microsoft.com/office/drawing/2014/main" id="{5D647EEF-916B-4EB5-93DA-10BC92C4A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403" y="2005302"/>
            <a:ext cx="3373028" cy="254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39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30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42" presetClass="entr" presetSubtype="0" fill="hold" grpId="0" nodeType="withEffect">
                                  <p:stCondLst>
                                    <p:cond delay="6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anim calcmode="lin" valueType="num">
                                      <p:cBhvr>
                                        <p:cTn id="11" dur="1000" fill="hold"/>
                                        <p:tgtEl>
                                          <p:spTgt spid="24"/>
                                        </p:tgtEl>
                                        <p:attrNameLst>
                                          <p:attrName>ppt_x</p:attrName>
                                        </p:attrNameLst>
                                      </p:cBhvr>
                                      <p:tavLst>
                                        <p:tav tm="0">
                                          <p:val>
                                            <p:strVal val="#ppt_x"/>
                                          </p:val>
                                        </p:tav>
                                        <p:tav tm="100000">
                                          <p:val>
                                            <p:strVal val="#ppt_x"/>
                                          </p:val>
                                        </p:tav>
                                      </p:tavLst>
                                    </p:anim>
                                    <p:anim calcmode="lin" valueType="num">
                                      <p:cBhvr>
                                        <p:cTn id="1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658"/>
          <p:cNvSpPr/>
          <p:nvPr/>
        </p:nvSpPr>
        <p:spPr>
          <a:xfrm>
            <a:off x="1054833" y="2206072"/>
            <a:ext cx="3048121" cy="3636470"/>
          </a:xfrm>
          <a:prstGeom prst="rect">
            <a:avLst/>
          </a:prstGeom>
          <a:noFill/>
          <a:ln w="38100" cap="flat" cmpd="sng">
            <a:solidFill>
              <a:srgbClr val="986341"/>
            </a:solidFill>
            <a:prstDash val="solid"/>
            <a:miter/>
            <a:headEnd type="none" w="med" len="med"/>
            <a:tailEnd type="none" w="med" len="med"/>
          </a:ln>
        </p:spPr>
        <p:txBody>
          <a:bodyPr lIns="43795" tIns="21891" rIns="43795" bIns="21891" anchor="ctr" anchorCtr="0">
            <a:noAutofit/>
          </a:bodyPr>
          <a:lstStyle/>
          <a:p>
            <a:pPr algn="ctr" defTabSz="609951"/>
            <a:endParaRPr sz="1700">
              <a:solidFill>
                <a:srgbClr val="0E0E0E"/>
              </a:solidFill>
              <a:latin typeface="Arial"/>
              <a:cs typeface="+mn-ea"/>
              <a:sym typeface="+mn-lt"/>
            </a:endParaRPr>
          </a:p>
        </p:txBody>
      </p:sp>
      <p:sp>
        <p:nvSpPr>
          <p:cNvPr id="19" name="Shape 659"/>
          <p:cNvSpPr/>
          <p:nvPr/>
        </p:nvSpPr>
        <p:spPr>
          <a:xfrm>
            <a:off x="4501204" y="2206072"/>
            <a:ext cx="3048121" cy="3636470"/>
          </a:xfrm>
          <a:prstGeom prst="rect">
            <a:avLst/>
          </a:prstGeom>
          <a:solidFill>
            <a:srgbClr val="986341"/>
          </a:solidFill>
          <a:ln>
            <a:noFill/>
          </a:ln>
        </p:spPr>
        <p:txBody>
          <a:bodyPr lIns="43795" tIns="21891" rIns="43795" bIns="21891" anchor="ctr" anchorCtr="0">
            <a:noAutofit/>
          </a:bodyPr>
          <a:lstStyle/>
          <a:p>
            <a:pPr algn="ctr" defTabSz="609951"/>
            <a:endParaRPr sz="1700">
              <a:solidFill>
                <a:prstClr val="white"/>
              </a:solidFill>
              <a:latin typeface="Arial"/>
              <a:cs typeface="+mn-ea"/>
              <a:sym typeface="+mn-lt"/>
            </a:endParaRPr>
          </a:p>
        </p:txBody>
      </p:sp>
      <p:sp>
        <p:nvSpPr>
          <p:cNvPr id="20" name="Shape 660"/>
          <p:cNvSpPr/>
          <p:nvPr/>
        </p:nvSpPr>
        <p:spPr>
          <a:xfrm>
            <a:off x="7947577" y="2206072"/>
            <a:ext cx="3048121" cy="3636470"/>
          </a:xfrm>
          <a:prstGeom prst="rect">
            <a:avLst/>
          </a:prstGeom>
          <a:noFill/>
          <a:ln w="38100" cap="flat" cmpd="sng">
            <a:solidFill>
              <a:srgbClr val="986341"/>
            </a:solidFill>
            <a:prstDash val="solid"/>
            <a:miter/>
            <a:headEnd type="none" w="med" len="med"/>
            <a:tailEnd type="none" w="med" len="med"/>
          </a:ln>
        </p:spPr>
        <p:txBody>
          <a:bodyPr lIns="43795" tIns="21891" rIns="43795" bIns="21891" anchor="ctr" anchorCtr="0">
            <a:noAutofit/>
          </a:bodyPr>
          <a:lstStyle/>
          <a:p>
            <a:pPr algn="ctr" defTabSz="609951"/>
            <a:endParaRPr sz="1700">
              <a:solidFill>
                <a:srgbClr val="0E0E0E"/>
              </a:solidFill>
              <a:latin typeface="Arial"/>
              <a:cs typeface="+mn-ea"/>
              <a:sym typeface="+mn-lt"/>
            </a:endParaRPr>
          </a:p>
        </p:txBody>
      </p:sp>
      <p:sp>
        <p:nvSpPr>
          <p:cNvPr id="22" name="Shape 662"/>
          <p:cNvSpPr txBox="1"/>
          <p:nvPr/>
        </p:nvSpPr>
        <p:spPr>
          <a:xfrm>
            <a:off x="1478141" y="2698692"/>
            <a:ext cx="2178966" cy="368451"/>
          </a:xfrm>
          <a:prstGeom prst="rect">
            <a:avLst/>
          </a:prstGeom>
          <a:noFill/>
          <a:ln>
            <a:noFill/>
          </a:ln>
        </p:spPr>
        <p:txBody>
          <a:bodyPr lIns="43795" tIns="21891" rIns="43795" bIns="21891" anchor="ctr" anchorCtr="0">
            <a:noAutofit/>
          </a:bodyPr>
          <a:lstStyle/>
          <a:p>
            <a:pPr lvl="0" algn="dist"/>
            <a:r>
              <a:rPr lang="en-US" b="1" dirty="0"/>
              <a:t>Benchmarking                                 </a:t>
            </a:r>
            <a:endParaRPr lang="en-US" dirty="0"/>
          </a:p>
        </p:txBody>
      </p:sp>
      <p:sp>
        <p:nvSpPr>
          <p:cNvPr id="23" name="Shape 663"/>
          <p:cNvSpPr txBox="1"/>
          <p:nvPr/>
        </p:nvSpPr>
        <p:spPr>
          <a:xfrm>
            <a:off x="8252272" y="2698692"/>
            <a:ext cx="2469156" cy="368451"/>
          </a:xfrm>
          <a:prstGeom prst="rect">
            <a:avLst/>
          </a:prstGeom>
          <a:noFill/>
          <a:ln>
            <a:noFill/>
          </a:ln>
        </p:spPr>
        <p:txBody>
          <a:bodyPr lIns="43795" tIns="21891" rIns="43795" bIns="21891" anchor="ctr" anchorCtr="0">
            <a:noAutofit/>
          </a:bodyPr>
          <a:lstStyle/>
          <a:p>
            <a:pPr lvl="0" algn="dist"/>
            <a:r>
              <a:rPr lang="en-US" b="1" dirty="0"/>
              <a:t>Cluster Analysis</a:t>
            </a:r>
            <a:endParaRPr lang="en-US" dirty="0"/>
          </a:p>
        </p:txBody>
      </p:sp>
      <p:sp>
        <p:nvSpPr>
          <p:cNvPr id="24" name="Shape 665"/>
          <p:cNvSpPr txBox="1"/>
          <p:nvPr/>
        </p:nvSpPr>
        <p:spPr>
          <a:xfrm>
            <a:off x="1403363" y="3235641"/>
            <a:ext cx="2328522" cy="840068"/>
          </a:xfrm>
          <a:prstGeom prst="rect">
            <a:avLst/>
          </a:prstGeom>
          <a:noFill/>
          <a:ln>
            <a:noFill/>
          </a:ln>
        </p:spPr>
        <p:txBody>
          <a:bodyPr lIns="43795" tIns="21891" rIns="43795" bIns="21891" anchor="t" anchorCtr="0">
            <a:noAutofit/>
          </a:bodyPr>
          <a:lstStyle/>
          <a:p>
            <a:pPr algn="ctr" defTabSz="609951">
              <a:lnSpc>
                <a:spcPct val="150000"/>
              </a:lnSpc>
              <a:buSzPct val="25000"/>
            </a:pPr>
            <a:r>
              <a:rPr lang="en-US" sz="1000" dirty="0" err="1">
                <a:latin typeface="Times New Roman" panose="02020603050405020304" pitchFamily="18" charset="0"/>
                <a:cs typeface="Times New Roman" panose="02020603050405020304" pitchFamily="18" charset="0"/>
              </a:rPr>
              <a:t>Benchmarketing</a:t>
            </a:r>
            <a:r>
              <a:rPr lang="en-US" sz="1000" dirty="0">
                <a:latin typeface="Times New Roman" panose="02020603050405020304" pitchFamily="18" charset="0"/>
                <a:cs typeface="Times New Roman" panose="02020603050405020304" pitchFamily="18" charset="0"/>
              </a:rPr>
              <a:t> is a standardized approach to fair competition to make your data and results meaningful in context. It involves considering external factors so that you can adjust the research parameters and get a more accurate understanding of what is going on right now. Benchmarking techniques use weighting to adjust for variables that have an impact on seasonal changes and ticket sales. </a:t>
            </a:r>
            <a:endParaRPr lang="en-US" sz="1000" dirty="0">
              <a:solidFill>
                <a:srgbClr val="0E0E0E"/>
              </a:solidFill>
              <a:latin typeface="Times New Roman" panose="02020603050405020304" pitchFamily="18" charset="0"/>
              <a:cs typeface="Times New Roman" panose="02020603050405020304" pitchFamily="18" charset="0"/>
              <a:sym typeface="+mn-lt"/>
            </a:endParaRPr>
          </a:p>
        </p:txBody>
      </p:sp>
      <p:sp>
        <p:nvSpPr>
          <p:cNvPr id="25" name="Shape 667"/>
          <p:cNvSpPr txBox="1"/>
          <p:nvPr/>
        </p:nvSpPr>
        <p:spPr>
          <a:xfrm>
            <a:off x="8307376" y="3235641"/>
            <a:ext cx="2328522" cy="840068"/>
          </a:xfrm>
          <a:prstGeom prst="rect">
            <a:avLst/>
          </a:prstGeom>
          <a:noFill/>
          <a:ln>
            <a:noFill/>
          </a:ln>
        </p:spPr>
        <p:txBody>
          <a:bodyPr lIns="43795" tIns="21891" rIns="43795" bIns="21891" anchor="t" anchorCtr="0">
            <a:noAutofit/>
          </a:bodyPr>
          <a:lstStyle/>
          <a:p>
            <a:pPr algn="ctr" defTabSz="609951">
              <a:lnSpc>
                <a:spcPct val="150000"/>
              </a:lnSpc>
              <a:buSzPct val="25000"/>
            </a:pPr>
            <a:r>
              <a:rPr lang="en-US" sz="1000" dirty="0">
                <a:latin typeface="Times New Roman" panose="02020603050405020304" pitchFamily="18" charset="0"/>
                <a:cs typeface="Times New Roman" panose="02020603050405020304" pitchFamily="18" charset="0"/>
              </a:rPr>
              <a:t>Cluster analysis is a method of processing data sets by identifying the degree of correlation between individual data points. Under cluster analysis, you can determine whether there are defined groups (clusters) in a certain data pool, or whether the data is evenly distributed</a:t>
            </a:r>
            <a:r>
              <a:rPr lang="en-US" altLang="zh-CN" sz="1000" dirty="0">
                <a:solidFill>
                  <a:srgbClr val="0E0E0E"/>
                </a:solidFill>
                <a:latin typeface="Times New Roman" panose="02020603050405020304" pitchFamily="18" charset="0"/>
                <a:cs typeface="Times New Roman" panose="02020603050405020304" pitchFamily="18" charset="0"/>
                <a:sym typeface="+mn-lt"/>
              </a:rPr>
              <a:t>.</a:t>
            </a:r>
            <a:endParaRPr lang="en-US" sz="1000" dirty="0">
              <a:solidFill>
                <a:srgbClr val="0E0E0E"/>
              </a:solidFill>
              <a:latin typeface="Times New Roman" panose="02020603050405020304" pitchFamily="18" charset="0"/>
              <a:cs typeface="Times New Roman" panose="02020603050405020304" pitchFamily="18" charset="0"/>
              <a:sym typeface="+mn-lt"/>
            </a:endParaRPr>
          </a:p>
        </p:txBody>
      </p:sp>
      <p:sp>
        <p:nvSpPr>
          <p:cNvPr id="30" name="Shape 672"/>
          <p:cNvSpPr txBox="1"/>
          <p:nvPr/>
        </p:nvSpPr>
        <p:spPr>
          <a:xfrm>
            <a:off x="4900763" y="2698692"/>
            <a:ext cx="2402637" cy="368451"/>
          </a:xfrm>
          <a:prstGeom prst="rect">
            <a:avLst/>
          </a:prstGeom>
          <a:noFill/>
          <a:ln>
            <a:noFill/>
          </a:ln>
        </p:spPr>
        <p:txBody>
          <a:bodyPr lIns="43795" tIns="21891" rIns="43795" bIns="21891" anchor="ctr" anchorCtr="0">
            <a:noAutofit/>
          </a:bodyPr>
          <a:lstStyle/>
          <a:p>
            <a:pPr lvl="0" algn="ctr"/>
            <a:r>
              <a:rPr lang="en-US" b="1" dirty="0"/>
              <a:t>Analysis of variance (ANOVA) test</a:t>
            </a:r>
            <a:endParaRPr lang="en-US" dirty="0"/>
          </a:p>
        </p:txBody>
      </p:sp>
      <p:sp>
        <p:nvSpPr>
          <p:cNvPr id="31" name="Shape 674"/>
          <p:cNvSpPr txBox="1"/>
          <p:nvPr/>
        </p:nvSpPr>
        <p:spPr>
          <a:xfrm>
            <a:off x="4695143" y="3235641"/>
            <a:ext cx="2654981" cy="840068"/>
          </a:xfrm>
          <a:prstGeom prst="rect">
            <a:avLst/>
          </a:prstGeom>
          <a:noFill/>
          <a:ln>
            <a:noFill/>
          </a:ln>
        </p:spPr>
        <p:txBody>
          <a:bodyPr lIns="43795" tIns="21891" rIns="43795" bIns="21891" anchor="t" anchorCtr="0">
            <a:noAutofit/>
          </a:bodyPr>
          <a:lstStyle/>
          <a:p>
            <a:pPr lvl="0">
              <a:lnSpc>
                <a:spcPct val="150000"/>
              </a:lnSpc>
            </a:pPr>
            <a:r>
              <a:rPr lang="en-US" sz="1000" dirty="0">
                <a:latin typeface="Times New Roman" panose="02020603050405020304" pitchFamily="18" charset="0"/>
                <a:cs typeface="Times New Roman" panose="02020603050405020304" pitchFamily="18" charset="0"/>
              </a:rPr>
              <a:t>Like the T-test, ANOVA (analysis of variance) is a way of testing the differences between groups to see if they’re statistically significant. However, ANOVA allows you to compare three or more groups rather than just two such as men and female’s income level, family education background, working condition, and so on. </a:t>
            </a:r>
          </a:p>
        </p:txBody>
      </p:sp>
      <p:sp>
        <p:nvSpPr>
          <p:cNvPr id="34"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Objectives</a:t>
            </a:r>
            <a:endParaRPr lang="zh-CN" altLang="en-US" sz="2400" b="1" dirty="0">
              <a:latin typeface="Times New Roman" panose="02020603050405020304" pitchFamily="18" charset="0"/>
              <a:cs typeface="Times New Roman" panose="02020603050405020304" pitchFamily="18" charset="0"/>
              <a:sym typeface="+mn-lt"/>
            </a:endParaRPr>
          </a:p>
        </p:txBody>
      </p:sp>
      <p:sp>
        <p:nvSpPr>
          <p:cNvPr id="14" name="矩形 24">
            <a:extLst>
              <a:ext uri="{FF2B5EF4-FFF2-40B4-BE49-F238E27FC236}">
                <a16:creationId xmlns:a16="http://schemas.microsoft.com/office/drawing/2014/main" id="{306B77EC-3680-422D-B546-976C34081598}"/>
              </a:ext>
            </a:extLst>
          </p:cNvPr>
          <p:cNvSpPr/>
          <p:nvPr/>
        </p:nvSpPr>
        <p:spPr>
          <a:xfrm>
            <a:off x="3820486" y="853768"/>
            <a:ext cx="4238034" cy="111678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200000"/>
              </a:lnSpc>
            </a:pPr>
            <a:r>
              <a:rPr lang="en-US" b="1" dirty="0"/>
              <a:t>Use some </a:t>
            </a:r>
            <a:r>
              <a:rPr lang="en-US" altLang="zh-CN" b="1" dirty="0"/>
              <a:t>E</a:t>
            </a:r>
            <a:r>
              <a:rPr lang="en-US" b="1" dirty="0"/>
              <a:t>ffective Statistical Tools to Track Customer Groups</a:t>
            </a:r>
            <a:endParaRPr lang="en-US" altLang="zh-CN" sz="1400" b="1" dirty="0">
              <a:cs typeface="+mn-ea"/>
              <a:sym typeface="+mn-lt"/>
            </a:endParaRPr>
          </a:p>
        </p:txBody>
      </p:sp>
      <p:sp>
        <p:nvSpPr>
          <p:cNvPr id="15" name="椭圆 4">
            <a:extLst>
              <a:ext uri="{FF2B5EF4-FFF2-40B4-BE49-F238E27FC236}">
                <a16:creationId xmlns:a16="http://schemas.microsoft.com/office/drawing/2014/main" id="{8E0D3ABF-BFF2-47AC-A1ED-3B0AA3AC034D}"/>
              </a:ext>
            </a:extLst>
          </p:cNvPr>
          <p:cNvSpPr/>
          <p:nvPr/>
        </p:nvSpPr>
        <p:spPr>
          <a:xfrm>
            <a:off x="1478141" y="6082653"/>
            <a:ext cx="397937" cy="349188"/>
          </a:xfrm>
          <a:prstGeom prst="ellipse">
            <a:avLst/>
          </a:prstGeom>
          <a:solidFill>
            <a:schemeClr val="tx1"/>
          </a:solidFill>
          <a:ln>
            <a:noFill/>
          </a:ln>
          <a:effectLst>
            <a:outerShdw blurRad="50800" dist="25400" dir="5400000" sx="102000" sy="102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6" name="矩形 31">
            <a:extLst>
              <a:ext uri="{FF2B5EF4-FFF2-40B4-BE49-F238E27FC236}">
                <a16:creationId xmlns:a16="http://schemas.microsoft.com/office/drawing/2014/main" id="{88641FC9-BF1A-4C04-B2FB-3657D0CB64F8}"/>
              </a:ext>
            </a:extLst>
          </p:cNvPr>
          <p:cNvSpPr/>
          <p:nvPr/>
        </p:nvSpPr>
        <p:spPr>
          <a:xfrm>
            <a:off x="1827329" y="6082653"/>
            <a:ext cx="8940121" cy="2955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00" dirty="0">
                <a:latin typeface="Times New Roman" panose="02020603050405020304" pitchFamily="18" charset="0"/>
                <a:cs typeface="Times New Roman" panose="02020603050405020304" pitchFamily="18" charset="0"/>
              </a:rPr>
              <a:t>The new analytics provide delta with a new way to analyze unstructured data, and we will see more analytics applications in the aviation industry in the coming days.</a:t>
            </a:r>
          </a:p>
        </p:txBody>
      </p:sp>
    </p:spTree>
    <p:extLst>
      <p:ext uri="{BB962C8B-B14F-4D97-AF65-F5344CB8AC3E}">
        <p14:creationId xmlns:p14="http://schemas.microsoft.com/office/powerpoint/2010/main" val="22547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randombar(horizontal)">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p:bldP spid="23" grpId="0"/>
      <p:bldP spid="24" grpId="0"/>
      <p:bldP spid="25" grpId="0"/>
      <p:bldP spid="30" grpId="0"/>
      <p:bldP spid="31" grpId="0"/>
      <p:bldP spid="14" grpId="0"/>
      <p:bldP spid="15"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814449" y="1569611"/>
            <a:ext cx="4345849" cy="4319904"/>
            <a:chOff x="3862981" y="2085165"/>
            <a:chExt cx="4431357" cy="4407323"/>
          </a:xfrm>
        </p:grpSpPr>
        <p:sp>
          <p:nvSpPr>
            <p:cNvPr id="30" name="文本框 7"/>
            <p:cNvSpPr txBox="1"/>
            <p:nvPr/>
          </p:nvSpPr>
          <p:spPr>
            <a:xfrm>
              <a:off x="5653351" y="2085165"/>
              <a:ext cx="188366" cy="518108"/>
            </a:xfrm>
            <a:prstGeom prst="rect">
              <a:avLst/>
            </a:prstGeom>
            <a:noFill/>
          </p:spPr>
          <p:txBody>
            <a:bodyPr wrap="none" rtlCol="0">
              <a:spAutoFit/>
            </a:bodyPr>
            <a:lstStyle/>
            <a:p>
              <a:pPr lvl="0" defTabSz="609951">
                <a:defRPr/>
              </a:pPr>
              <a:endParaRPr lang="zh-CN" altLang="en-US" sz="2700" b="1" kern="0" dirty="0">
                <a:solidFill>
                  <a:prstClr val="white"/>
                </a:solidFill>
                <a:latin typeface="Arial"/>
                <a:cs typeface="+mn-ea"/>
                <a:sym typeface="+mn-lt"/>
              </a:endParaRPr>
            </a:p>
          </p:txBody>
        </p:sp>
        <p:sp>
          <p:nvSpPr>
            <p:cNvPr id="31" name="任意多边形 16"/>
            <p:cNvSpPr>
              <a:spLocks noChangeAspect="1"/>
            </p:cNvSpPr>
            <p:nvPr/>
          </p:nvSpPr>
          <p:spPr>
            <a:xfrm rot="18095796" flipH="1" flipV="1">
              <a:off x="4234320" y="2416728"/>
              <a:ext cx="1519095" cy="2223276"/>
            </a:xfrm>
            <a:custGeom>
              <a:avLst/>
              <a:gdLst>
                <a:gd name="connsiteX0" fmla="*/ 692911 w 1385822"/>
                <a:gd name="connsiteY0" fmla="*/ 0 h 2028223"/>
                <a:gd name="connsiteX1" fmla="*/ 1271268 w 1385822"/>
                <a:gd name="connsiteY1" fmla="*/ 949723 h 2028223"/>
                <a:gd name="connsiteX2" fmla="*/ 1268474 w 1385822"/>
                <a:gd name="connsiteY2" fmla="*/ 949723 h 2028223"/>
                <a:gd name="connsiteX3" fmla="*/ 1331370 w 1385822"/>
                <a:gd name="connsiteY3" fmla="*/ 1065600 h 2028223"/>
                <a:gd name="connsiteX4" fmla="*/ 1385822 w 1385822"/>
                <a:gd name="connsiteY4" fmla="*/ 1335312 h 2028223"/>
                <a:gd name="connsiteX5" fmla="*/ 692911 w 1385822"/>
                <a:gd name="connsiteY5" fmla="*/ 2028223 h 2028223"/>
                <a:gd name="connsiteX6" fmla="*/ 0 w 1385822"/>
                <a:gd name="connsiteY6" fmla="*/ 1335312 h 2028223"/>
                <a:gd name="connsiteX7" fmla="*/ 54452 w 1385822"/>
                <a:gd name="connsiteY7" fmla="*/ 1065600 h 2028223"/>
                <a:gd name="connsiteX8" fmla="*/ 117348 w 1385822"/>
                <a:gd name="connsiteY8" fmla="*/ 949723 h 2028223"/>
                <a:gd name="connsiteX9" fmla="*/ 114554 w 1385822"/>
                <a:gd name="connsiteY9" fmla="*/ 949723 h 202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5822" h="2028223">
                  <a:moveTo>
                    <a:pt x="692911" y="0"/>
                  </a:moveTo>
                  <a:lnTo>
                    <a:pt x="1271268" y="949723"/>
                  </a:lnTo>
                  <a:lnTo>
                    <a:pt x="1268474" y="949723"/>
                  </a:lnTo>
                  <a:lnTo>
                    <a:pt x="1331370" y="1065600"/>
                  </a:lnTo>
                  <a:cubicBezTo>
                    <a:pt x="1366433" y="1148499"/>
                    <a:pt x="1385822" y="1239641"/>
                    <a:pt x="1385822" y="1335312"/>
                  </a:cubicBezTo>
                  <a:cubicBezTo>
                    <a:pt x="1385822" y="1717996"/>
                    <a:pt x="1075595" y="2028223"/>
                    <a:pt x="692911" y="2028223"/>
                  </a:cubicBezTo>
                  <a:cubicBezTo>
                    <a:pt x="310227" y="2028223"/>
                    <a:pt x="0" y="1717996"/>
                    <a:pt x="0" y="1335312"/>
                  </a:cubicBezTo>
                  <a:cubicBezTo>
                    <a:pt x="0" y="1239641"/>
                    <a:pt x="19389" y="1148499"/>
                    <a:pt x="54452" y="1065600"/>
                  </a:cubicBezTo>
                  <a:lnTo>
                    <a:pt x="117348" y="949723"/>
                  </a:lnTo>
                  <a:lnTo>
                    <a:pt x="114554" y="949723"/>
                  </a:lnTo>
                  <a:close/>
                </a:path>
              </a:pathLst>
            </a:custGeom>
            <a:solidFill>
              <a:schemeClr val="bg1">
                <a:lumMod val="85000"/>
              </a:schemeClr>
            </a:solidFill>
            <a:ln w="12700" cap="flat" cmpd="sng" algn="ctr">
              <a:noFill/>
              <a:prstDash val="solid"/>
              <a:miter lim="800000"/>
            </a:ln>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32" name="椭圆 31"/>
            <p:cNvSpPr>
              <a:spLocks noChangeAspect="1"/>
            </p:cNvSpPr>
            <p:nvPr/>
          </p:nvSpPr>
          <p:spPr>
            <a:xfrm rot="18095796" flipH="1" flipV="1">
              <a:off x="4071795" y="2719645"/>
              <a:ext cx="1255118" cy="1255118"/>
            </a:xfrm>
            <a:prstGeom prst="ellipse">
              <a:avLst/>
            </a:prstGeom>
            <a:solidFill>
              <a:srgbClr val="98634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33" name="文本框 10"/>
            <p:cNvSpPr txBox="1"/>
            <p:nvPr/>
          </p:nvSpPr>
          <p:spPr>
            <a:xfrm>
              <a:off x="4199995" y="3064599"/>
              <a:ext cx="1091879" cy="565209"/>
            </a:xfrm>
            <a:prstGeom prst="rect">
              <a:avLst/>
            </a:prstGeom>
            <a:noFill/>
          </p:spPr>
          <p:txBody>
            <a:bodyPr wrap="square" rtlCol="0">
              <a:spAutoFit/>
            </a:bodyPr>
            <a:lstStyle/>
            <a:p>
              <a:pPr lvl="0" defTabSz="609951">
                <a:defRPr/>
              </a:pPr>
              <a:r>
                <a:rPr lang="en-US" sz="1000" b="1" dirty="0">
                  <a:solidFill>
                    <a:schemeClr val="bg1"/>
                  </a:solidFill>
                  <a:latin typeface="Times New Roman" panose="02020603050405020304" pitchFamily="18" charset="0"/>
                  <a:cs typeface="Times New Roman" panose="02020603050405020304" pitchFamily="18" charset="0"/>
                </a:rPr>
                <a:t>Flight Training- Without the Simulators</a:t>
              </a:r>
              <a:endParaRPr kumimoji="0" lang="zh-CN" altLang="en-US" sz="1000" b="1"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sp>
          <p:nvSpPr>
            <p:cNvPr id="34" name="任意多边形 20"/>
            <p:cNvSpPr>
              <a:spLocks noChangeAspect="1"/>
            </p:cNvSpPr>
            <p:nvPr/>
          </p:nvSpPr>
          <p:spPr>
            <a:xfrm rot="3504204" flipH="1">
              <a:off x="4215071" y="3646284"/>
              <a:ext cx="1519095" cy="2223276"/>
            </a:xfrm>
            <a:custGeom>
              <a:avLst/>
              <a:gdLst>
                <a:gd name="connsiteX0" fmla="*/ 692911 w 1385822"/>
                <a:gd name="connsiteY0" fmla="*/ 0 h 2028223"/>
                <a:gd name="connsiteX1" fmla="*/ 1271268 w 1385822"/>
                <a:gd name="connsiteY1" fmla="*/ 949723 h 2028223"/>
                <a:gd name="connsiteX2" fmla="*/ 1268474 w 1385822"/>
                <a:gd name="connsiteY2" fmla="*/ 949723 h 2028223"/>
                <a:gd name="connsiteX3" fmla="*/ 1331370 w 1385822"/>
                <a:gd name="connsiteY3" fmla="*/ 1065600 h 2028223"/>
                <a:gd name="connsiteX4" fmla="*/ 1385822 w 1385822"/>
                <a:gd name="connsiteY4" fmla="*/ 1335312 h 2028223"/>
                <a:gd name="connsiteX5" fmla="*/ 692911 w 1385822"/>
                <a:gd name="connsiteY5" fmla="*/ 2028223 h 2028223"/>
                <a:gd name="connsiteX6" fmla="*/ 0 w 1385822"/>
                <a:gd name="connsiteY6" fmla="*/ 1335312 h 2028223"/>
                <a:gd name="connsiteX7" fmla="*/ 54452 w 1385822"/>
                <a:gd name="connsiteY7" fmla="*/ 1065600 h 2028223"/>
                <a:gd name="connsiteX8" fmla="*/ 117348 w 1385822"/>
                <a:gd name="connsiteY8" fmla="*/ 949723 h 2028223"/>
                <a:gd name="connsiteX9" fmla="*/ 114554 w 1385822"/>
                <a:gd name="connsiteY9" fmla="*/ 949723 h 202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5822" h="2028223">
                  <a:moveTo>
                    <a:pt x="692911" y="0"/>
                  </a:moveTo>
                  <a:lnTo>
                    <a:pt x="1271268" y="949723"/>
                  </a:lnTo>
                  <a:lnTo>
                    <a:pt x="1268474" y="949723"/>
                  </a:lnTo>
                  <a:lnTo>
                    <a:pt x="1331370" y="1065600"/>
                  </a:lnTo>
                  <a:cubicBezTo>
                    <a:pt x="1366433" y="1148499"/>
                    <a:pt x="1385822" y="1239641"/>
                    <a:pt x="1385822" y="1335312"/>
                  </a:cubicBezTo>
                  <a:cubicBezTo>
                    <a:pt x="1385822" y="1717996"/>
                    <a:pt x="1075595" y="2028223"/>
                    <a:pt x="692911" y="2028223"/>
                  </a:cubicBezTo>
                  <a:cubicBezTo>
                    <a:pt x="310227" y="2028223"/>
                    <a:pt x="0" y="1717996"/>
                    <a:pt x="0" y="1335312"/>
                  </a:cubicBezTo>
                  <a:cubicBezTo>
                    <a:pt x="0" y="1239641"/>
                    <a:pt x="19389" y="1148499"/>
                    <a:pt x="54452" y="1065600"/>
                  </a:cubicBezTo>
                  <a:lnTo>
                    <a:pt x="117348" y="949723"/>
                  </a:lnTo>
                  <a:lnTo>
                    <a:pt x="114554" y="949723"/>
                  </a:lnTo>
                  <a:close/>
                </a:path>
              </a:pathLst>
            </a:custGeom>
            <a:solidFill>
              <a:schemeClr val="bg1">
                <a:lumMod val="85000"/>
              </a:schemeClr>
            </a:solidFill>
            <a:ln w="12700" cap="flat" cmpd="sng" algn="ctr">
              <a:noFill/>
              <a:prstDash val="solid"/>
              <a:miter lim="800000"/>
            </a:ln>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35" name="椭圆 34"/>
            <p:cNvSpPr>
              <a:spLocks noChangeAspect="1"/>
            </p:cNvSpPr>
            <p:nvPr/>
          </p:nvSpPr>
          <p:spPr>
            <a:xfrm rot="3504204" flipH="1">
              <a:off x="4052545" y="4311525"/>
              <a:ext cx="1255118" cy="1255118"/>
            </a:xfrm>
            <a:prstGeom prst="ellipse">
              <a:avLst/>
            </a:prstGeom>
            <a:solidFill>
              <a:srgbClr val="986341"/>
            </a:solidFill>
            <a:ln w="12700" cap="flat" cmpd="sng" algn="ctr">
              <a:noFill/>
              <a:prstDash val="solid"/>
              <a:miter lim="800000"/>
            </a:ln>
            <a:effectLst>
              <a:outerShdw blurRad="50800" dist="38100" dir="18900000" algn="bl" rotWithShape="0">
                <a:prstClr val="black">
                  <a:alpha val="40000"/>
                </a:prstClr>
              </a:outerShdw>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36" name="文本框 13"/>
            <p:cNvSpPr txBox="1"/>
            <p:nvPr/>
          </p:nvSpPr>
          <p:spPr>
            <a:xfrm>
              <a:off x="4302406" y="4674338"/>
              <a:ext cx="856038" cy="832113"/>
            </a:xfrm>
            <a:prstGeom prst="rect">
              <a:avLst/>
            </a:prstGeom>
            <a:noFill/>
          </p:spPr>
          <p:txBody>
            <a:bodyPr wrap="square" rtlCol="0">
              <a:spAutoFit/>
            </a:bodyPr>
            <a:lstStyle/>
            <a:p>
              <a:pPr lvl="0" defTabSz="609951">
                <a:defRPr/>
              </a:pPr>
              <a:r>
                <a:rPr lang="en-US" altLang="zh-CN" sz="1000" b="1" kern="0" dirty="0">
                  <a:solidFill>
                    <a:prstClr val="white"/>
                  </a:solidFill>
                  <a:latin typeface="Times New Roman" panose="02020603050405020304" pitchFamily="18" charset="0"/>
                  <a:cs typeface="Times New Roman" panose="02020603050405020304" pitchFamily="18" charset="0"/>
                  <a:sym typeface="+mn-lt"/>
                </a:rPr>
                <a:t>Customer Experience</a:t>
              </a:r>
            </a:p>
            <a:p>
              <a:pPr lvl="0" defTabSz="609951">
                <a:defRPr/>
              </a:pPr>
              <a:endParaRPr lang="zh-CN" altLang="en-US" sz="2700" b="1" kern="0" dirty="0">
                <a:solidFill>
                  <a:prstClr val="white"/>
                </a:solidFill>
                <a:latin typeface="Arial"/>
                <a:cs typeface="+mn-ea"/>
                <a:sym typeface="+mn-lt"/>
              </a:endParaRPr>
            </a:p>
          </p:txBody>
        </p:sp>
        <p:sp>
          <p:nvSpPr>
            <p:cNvPr id="37" name="任意多边形 24"/>
            <p:cNvSpPr>
              <a:spLocks noChangeAspect="1"/>
            </p:cNvSpPr>
            <p:nvPr/>
          </p:nvSpPr>
          <p:spPr>
            <a:xfrm>
              <a:off x="5321320" y="4269213"/>
              <a:ext cx="1519095" cy="2223275"/>
            </a:xfrm>
            <a:custGeom>
              <a:avLst/>
              <a:gdLst>
                <a:gd name="connsiteX0" fmla="*/ 692911 w 1385822"/>
                <a:gd name="connsiteY0" fmla="*/ 0 h 2028223"/>
                <a:gd name="connsiteX1" fmla="*/ 1271268 w 1385822"/>
                <a:gd name="connsiteY1" fmla="*/ 949723 h 2028223"/>
                <a:gd name="connsiteX2" fmla="*/ 1268474 w 1385822"/>
                <a:gd name="connsiteY2" fmla="*/ 949723 h 2028223"/>
                <a:gd name="connsiteX3" fmla="*/ 1331370 w 1385822"/>
                <a:gd name="connsiteY3" fmla="*/ 1065600 h 2028223"/>
                <a:gd name="connsiteX4" fmla="*/ 1385822 w 1385822"/>
                <a:gd name="connsiteY4" fmla="*/ 1335312 h 2028223"/>
                <a:gd name="connsiteX5" fmla="*/ 692911 w 1385822"/>
                <a:gd name="connsiteY5" fmla="*/ 2028223 h 2028223"/>
                <a:gd name="connsiteX6" fmla="*/ 0 w 1385822"/>
                <a:gd name="connsiteY6" fmla="*/ 1335312 h 2028223"/>
                <a:gd name="connsiteX7" fmla="*/ 54452 w 1385822"/>
                <a:gd name="connsiteY7" fmla="*/ 1065600 h 2028223"/>
                <a:gd name="connsiteX8" fmla="*/ 117348 w 1385822"/>
                <a:gd name="connsiteY8" fmla="*/ 949723 h 2028223"/>
                <a:gd name="connsiteX9" fmla="*/ 114554 w 1385822"/>
                <a:gd name="connsiteY9" fmla="*/ 949723 h 202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5822" h="2028223">
                  <a:moveTo>
                    <a:pt x="692911" y="0"/>
                  </a:moveTo>
                  <a:lnTo>
                    <a:pt x="1271268" y="949723"/>
                  </a:lnTo>
                  <a:lnTo>
                    <a:pt x="1268474" y="949723"/>
                  </a:lnTo>
                  <a:lnTo>
                    <a:pt x="1331370" y="1065600"/>
                  </a:lnTo>
                  <a:cubicBezTo>
                    <a:pt x="1366433" y="1148499"/>
                    <a:pt x="1385822" y="1239641"/>
                    <a:pt x="1385822" y="1335312"/>
                  </a:cubicBezTo>
                  <a:cubicBezTo>
                    <a:pt x="1385822" y="1717996"/>
                    <a:pt x="1075595" y="2028223"/>
                    <a:pt x="692911" y="2028223"/>
                  </a:cubicBezTo>
                  <a:cubicBezTo>
                    <a:pt x="310227" y="2028223"/>
                    <a:pt x="0" y="1717996"/>
                    <a:pt x="0" y="1335312"/>
                  </a:cubicBezTo>
                  <a:cubicBezTo>
                    <a:pt x="0" y="1239641"/>
                    <a:pt x="19389" y="1148499"/>
                    <a:pt x="54452" y="1065600"/>
                  </a:cubicBezTo>
                  <a:lnTo>
                    <a:pt x="117348" y="949723"/>
                  </a:lnTo>
                  <a:lnTo>
                    <a:pt x="114554" y="949723"/>
                  </a:lnTo>
                  <a:close/>
                </a:path>
              </a:pathLst>
            </a:custGeom>
            <a:solidFill>
              <a:schemeClr val="bg1">
                <a:lumMod val="85000"/>
              </a:schemeClr>
            </a:solidFill>
            <a:ln w="12700" cap="flat" cmpd="sng" algn="ctr">
              <a:noFill/>
              <a:prstDash val="solid"/>
              <a:miter lim="800000"/>
            </a:ln>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38" name="椭圆 37"/>
            <p:cNvSpPr>
              <a:spLocks noChangeAspect="1"/>
            </p:cNvSpPr>
            <p:nvPr/>
          </p:nvSpPr>
          <p:spPr>
            <a:xfrm>
              <a:off x="5453309" y="5099063"/>
              <a:ext cx="1255118" cy="1255118"/>
            </a:xfrm>
            <a:prstGeom prst="ellipse">
              <a:avLst/>
            </a:prstGeom>
            <a:solidFill>
              <a:srgbClr val="986341"/>
            </a:solidFill>
            <a:ln w="12700" cap="flat" cmpd="sng" algn="ctr">
              <a:noFill/>
              <a:prstDash val="solid"/>
              <a:miter lim="800000"/>
            </a:ln>
            <a:effectLst>
              <a:outerShdw blurRad="50800" dist="38100" dir="16200000" rotWithShape="0">
                <a:prstClr val="black">
                  <a:alpha val="40000"/>
                </a:prstClr>
              </a:outerShdw>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39" name="文本框 16"/>
            <p:cNvSpPr txBox="1"/>
            <p:nvPr/>
          </p:nvSpPr>
          <p:spPr>
            <a:xfrm>
              <a:off x="5590121" y="5601020"/>
              <a:ext cx="1049704" cy="251204"/>
            </a:xfrm>
            <a:prstGeom prst="rect">
              <a:avLst/>
            </a:prstGeom>
            <a:noFill/>
          </p:spPr>
          <p:txBody>
            <a:bodyPr wrap="none" rtlCol="0">
              <a:spAutoFit/>
            </a:bodyPr>
            <a:lstStyle/>
            <a:p>
              <a:pPr lvl="0" defTabSz="609951">
                <a:defRPr/>
              </a:pPr>
              <a:r>
                <a:rPr lang="en-US" sz="1000" b="1" dirty="0">
                  <a:solidFill>
                    <a:schemeClr val="bg1"/>
                  </a:solidFill>
                  <a:latin typeface="Times New Roman" panose="02020603050405020304" pitchFamily="18" charset="0"/>
                  <a:cs typeface="Times New Roman" panose="02020603050405020304" pitchFamily="18" charset="0"/>
                </a:rPr>
                <a:t>Spotting Crime</a:t>
              </a:r>
              <a:endParaRPr lang="zh-CN" altLang="en-US" sz="1000" b="1" kern="0" dirty="0">
                <a:solidFill>
                  <a:schemeClr val="bg1"/>
                </a:solidFill>
                <a:latin typeface="Times New Roman" panose="02020603050405020304" pitchFamily="18" charset="0"/>
                <a:cs typeface="Times New Roman" panose="02020603050405020304" pitchFamily="18" charset="0"/>
                <a:sym typeface="+mn-lt"/>
              </a:endParaRPr>
            </a:p>
          </p:txBody>
        </p:sp>
        <p:sp>
          <p:nvSpPr>
            <p:cNvPr id="40" name="任意多边形 28"/>
            <p:cNvSpPr>
              <a:spLocks noChangeAspect="1"/>
            </p:cNvSpPr>
            <p:nvPr/>
          </p:nvSpPr>
          <p:spPr>
            <a:xfrm rot="18095796">
              <a:off x="6423152" y="3664434"/>
              <a:ext cx="1519095" cy="2223276"/>
            </a:xfrm>
            <a:custGeom>
              <a:avLst/>
              <a:gdLst>
                <a:gd name="connsiteX0" fmla="*/ 692911 w 1385822"/>
                <a:gd name="connsiteY0" fmla="*/ 0 h 2028223"/>
                <a:gd name="connsiteX1" fmla="*/ 1271268 w 1385822"/>
                <a:gd name="connsiteY1" fmla="*/ 949723 h 2028223"/>
                <a:gd name="connsiteX2" fmla="*/ 1268474 w 1385822"/>
                <a:gd name="connsiteY2" fmla="*/ 949723 h 2028223"/>
                <a:gd name="connsiteX3" fmla="*/ 1331370 w 1385822"/>
                <a:gd name="connsiteY3" fmla="*/ 1065600 h 2028223"/>
                <a:gd name="connsiteX4" fmla="*/ 1385822 w 1385822"/>
                <a:gd name="connsiteY4" fmla="*/ 1335312 h 2028223"/>
                <a:gd name="connsiteX5" fmla="*/ 692911 w 1385822"/>
                <a:gd name="connsiteY5" fmla="*/ 2028223 h 2028223"/>
                <a:gd name="connsiteX6" fmla="*/ 0 w 1385822"/>
                <a:gd name="connsiteY6" fmla="*/ 1335312 h 2028223"/>
                <a:gd name="connsiteX7" fmla="*/ 54452 w 1385822"/>
                <a:gd name="connsiteY7" fmla="*/ 1065600 h 2028223"/>
                <a:gd name="connsiteX8" fmla="*/ 117348 w 1385822"/>
                <a:gd name="connsiteY8" fmla="*/ 949723 h 2028223"/>
                <a:gd name="connsiteX9" fmla="*/ 114554 w 1385822"/>
                <a:gd name="connsiteY9" fmla="*/ 949723 h 202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5822" h="2028223">
                  <a:moveTo>
                    <a:pt x="692911" y="0"/>
                  </a:moveTo>
                  <a:lnTo>
                    <a:pt x="1271268" y="949723"/>
                  </a:lnTo>
                  <a:lnTo>
                    <a:pt x="1268474" y="949723"/>
                  </a:lnTo>
                  <a:lnTo>
                    <a:pt x="1331370" y="1065600"/>
                  </a:lnTo>
                  <a:cubicBezTo>
                    <a:pt x="1366433" y="1148499"/>
                    <a:pt x="1385822" y="1239641"/>
                    <a:pt x="1385822" y="1335312"/>
                  </a:cubicBezTo>
                  <a:cubicBezTo>
                    <a:pt x="1385822" y="1717996"/>
                    <a:pt x="1075595" y="2028223"/>
                    <a:pt x="692911" y="2028223"/>
                  </a:cubicBezTo>
                  <a:cubicBezTo>
                    <a:pt x="310227" y="2028223"/>
                    <a:pt x="0" y="1717996"/>
                    <a:pt x="0" y="1335312"/>
                  </a:cubicBezTo>
                  <a:cubicBezTo>
                    <a:pt x="0" y="1239641"/>
                    <a:pt x="19389" y="1148499"/>
                    <a:pt x="54452" y="1065600"/>
                  </a:cubicBezTo>
                  <a:lnTo>
                    <a:pt x="117348" y="949723"/>
                  </a:lnTo>
                  <a:lnTo>
                    <a:pt x="114554" y="949723"/>
                  </a:lnTo>
                  <a:close/>
                </a:path>
              </a:pathLst>
            </a:custGeom>
            <a:solidFill>
              <a:schemeClr val="bg1">
                <a:lumMod val="85000"/>
              </a:schemeClr>
            </a:solidFill>
            <a:ln w="12700" cap="flat" cmpd="sng" algn="ctr">
              <a:noFill/>
              <a:prstDash val="solid"/>
              <a:miter lim="800000"/>
            </a:ln>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41" name="椭圆 40"/>
            <p:cNvSpPr>
              <a:spLocks noChangeAspect="1"/>
            </p:cNvSpPr>
            <p:nvPr/>
          </p:nvSpPr>
          <p:spPr>
            <a:xfrm rot="18095796">
              <a:off x="6849655" y="4329675"/>
              <a:ext cx="1255118" cy="1255118"/>
            </a:xfrm>
            <a:prstGeom prst="ellipse">
              <a:avLst/>
            </a:prstGeom>
            <a:solidFill>
              <a:srgbClr val="986341"/>
            </a:solidFill>
            <a:ln w="12700" cap="flat" cmpd="sng" algn="ctr">
              <a:noFill/>
              <a:prstDash val="solid"/>
              <a:miter lim="800000"/>
            </a:ln>
            <a:effectLst>
              <a:outerShdw blurRad="50800" dist="38100" dir="13500000" algn="br" rotWithShape="0">
                <a:prstClr val="black">
                  <a:alpha val="40000"/>
                </a:prstClr>
              </a:outerShdw>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42" name="文本框 19"/>
            <p:cNvSpPr txBox="1"/>
            <p:nvPr/>
          </p:nvSpPr>
          <p:spPr>
            <a:xfrm>
              <a:off x="7033455" y="4636424"/>
              <a:ext cx="937793" cy="565209"/>
            </a:xfrm>
            <a:prstGeom prst="rect">
              <a:avLst/>
            </a:prstGeom>
            <a:noFill/>
          </p:spPr>
          <p:txBody>
            <a:bodyPr wrap="square" rtlCol="0">
              <a:spAutoFit/>
            </a:bodyPr>
            <a:lstStyle/>
            <a:p>
              <a:pPr lvl="0" defTabSz="609951">
                <a:defRPr/>
              </a:pPr>
              <a:r>
                <a:rPr lang="en-US" altLang="zh-CN" sz="1000" b="1" kern="0" dirty="0">
                  <a:solidFill>
                    <a:prstClr val="white"/>
                  </a:solidFill>
                  <a:latin typeface="Times New Roman" panose="02020603050405020304" pitchFamily="18" charset="0"/>
                  <a:cs typeface="Times New Roman" panose="02020603050405020304" pitchFamily="18" charset="0"/>
                  <a:sym typeface="+mn-lt"/>
                </a:rPr>
                <a:t>Airlines and the Remote Workforce</a:t>
              </a:r>
              <a:endParaRPr lang="zh-CN" altLang="en-US" sz="1000" b="1" kern="0" dirty="0">
                <a:solidFill>
                  <a:prstClr val="white"/>
                </a:solidFill>
                <a:latin typeface="Times New Roman" panose="02020603050405020304" pitchFamily="18" charset="0"/>
                <a:cs typeface="Times New Roman" panose="02020603050405020304" pitchFamily="18" charset="0"/>
                <a:sym typeface="+mn-lt"/>
              </a:endParaRPr>
            </a:p>
          </p:txBody>
        </p:sp>
        <p:sp>
          <p:nvSpPr>
            <p:cNvPr id="43" name="任意多边形 34"/>
            <p:cNvSpPr>
              <a:spLocks noChangeAspect="1"/>
            </p:cNvSpPr>
            <p:nvPr/>
          </p:nvSpPr>
          <p:spPr>
            <a:xfrm rot="3504204" flipV="1">
              <a:off x="6377991" y="2434493"/>
              <a:ext cx="1519095" cy="2223276"/>
            </a:xfrm>
            <a:custGeom>
              <a:avLst/>
              <a:gdLst>
                <a:gd name="connsiteX0" fmla="*/ 692911 w 1385822"/>
                <a:gd name="connsiteY0" fmla="*/ 0 h 2028223"/>
                <a:gd name="connsiteX1" fmla="*/ 1271268 w 1385822"/>
                <a:gd name="connsiteY1" fmla="*/ 949723 h 2028223"/>
                <a:gd name="connsiteX2" fmla="*/ 1268474 w 1385822"/>
                <a:gd name="connsiteY2" fmla="*/ 949723 h 2028223"/>
                <a:gd name="connsiteX3" fmla="*/ 1331370 w 1385822"/>
                <a:gd name="connsiteY3" fmla="*/ 1065600 h 2028223"/>
                <a:gd name="connsiteX4" fmla="*/ 1385822 w 1385822"/>
                <a:gd name="connsiteY4" fmla="*/ 1335312 h 2028223"/>
                <a:gd name="connsiteX5" fmla="*/ 692911 w 1385822"/>
                <a:gd name="connsiteY5" fmla="*/ 2028223 h 2028223"/>
                <a:gd name="connsiteX6" fmla="*/ 0 w 1385822"/>
                <a:gd name="connsiteY6" fmla="*/ 1335312 h 2028223"/>
                <a:gd name="connsiteX7" fmla="*/ 54452 w 1385822"/>
                <a:gd name="connsiteY7" fmla="*/ 1065600 h 2028223"/>
                <a:gd name="connsiteX8" fmla="*/ 117348 w 1385822"/>
                <a:gd name="connsiteY8" fmla="*/ 949723 h 2028223"/>
                <a:gd name="connsiteX9" fmla="*/ 114554 w 1385822"/>
                <a:gd name="connsiteY9" fmla="*/ 949723 h 202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5822" h="2028223">
                  <a:moveTo>
                    <a:pt x="692911" y="0"/>
                  </a:moveTo>
                  <a:lnTo>
                    <a:pt x="1271268" y="949723"/>
                  </a:lnTo>
                  <a:lnTo>
                    <a:pt x="1268474" y="949723"/>
                  </a:lnTo>
                  <a:lnTo>
                    <a:pt x="1331370" y="1065600"/>
                  </a:lnTo>
                  <a:cubicBezTo>
                    <a:pt x="1366433" y="1148499"/>
                    <a:pt x="1385822" y="1239641"/>
                    <a:pt x="1385822" y="1335312"/>
                  </a:cubicBezTo>
                  <a:cubicBezTo>
                    <a:pt x="1385822" y="1717996"/>
                    <a:pt x="1075595" y="2028223"/>
                    <a:pt x="692911" y="2028223"/>
                  </a:cubicBezTo>
                  <a:cubicBezTo>
                    <a:pt x="310227" y="2028223"/>
                    <a:pt x="0" y="1717996"/>
                    <a:pt x="0" y="1335312"/>
                  </a:cubicBezTo>
                  <a:cubicBezTo>
                    <a:pt x="0" y="1239641"/>
                    <a:pt x="19389" y="1148499"/>
                    <a:pt x="54452" y="1065600"/>
                  </a:cubicBezTo>
                  <a:lnTo>
                    <a:pt x="117348" y="949723"/>
                  </a:lnTo>
                  <a:lnTo>
                    <a:pt x="114554" y="949723"/>
                  </a:lnTo>
                  <a:close/>
                </a:path>
              </a:pathLst>
            </a:custGeom>
            <a:solidFill>
              <a:schemeClr val="bg1">
                <a:lumMod val="85000"/>
              </a:schemeClr>
            </a:solidFill>
            <a:ln w="12700" cap="flat" cmpd="sng" algn="ctr">
              <a:noFill/>
              <a:prstDash val="solid"/>
              <a:miter lim="800000"/>
            </a:ln>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44" name="椭圆 43"/>
            <p:cNvSpPr>
              <a:spLocks noChangeAspect="1"/>
            </p:cNvSpPr>
            <p:nvPr/>
          </p:nvSpPr>
          <p:spPr>
            <a:xfrm rot="3504204" flipV="1">
              <a:off x="6804494" y="2737409"/>
              <a:ext cx="1255118" cy="1255118"/>
            </a:xfrm>
            <a:prstGeom prst="ellipse">
              <a:avLst/>
            </a:prstGeom>
            <a:solidFill>
              <a:srgbClr val="986341"/>
            </a:solidFill>
            <a:ln w="12700" cap="flat" cmpd="sng" algn="ctr">
              <a:noFill/>
              <a:prstDash val="solid"/>
              <a:miter lim="800000"/>
            </a:ln>
            <a:effectLst>
              <a:outerShdw blurRad="50800" dist="38100" dir="8100000" algn="tr" rotWithShape="0">
                <a:prstClr val="black">
                  <a:alpha val="40000"/>
                </a:prstClr>
              </a:outerShdw>
            </a:effectLst>
          </p:spPr>
          <p:txBody>
            <a:bodyPr rtlCol="0"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45" name="文本框 22"/>
            <p:cNvSpPr txBox="1"/>
            <p:nvPr/>
          </p:nvSpPr>
          <p:spPr>
            <a:xfrm>
              <a:off x="6880441" y="3243828"/>
              <a:ext cx="1193544" cy="251204"/>
            </a:xfrm>
            <a:prstGeom prst="rect">
              <a:avLst/>
            </a:prstGeom>
            <a:noFill/>
          </p:spPr>
          <p:txBody>
            <a:bodyPr wrap="none" rtlCol="0">
              <a:spAutoFit/>
            </a:bodyPr>
            <a:lstStyle/>
            <a:p>
              <a:pPr lvl="0"/>
              <a:r>
                <a:rPr lang="en-US" sz="1000" b="1" dirty="0">
                  <a:solidFill>
                    <a:schemeClr val="bg1"/>
                  </a:solidFill>
                  <a:latin typeface="Times New Roman" panose="02020603050405020304" pitchFamily="18" charset="0"/>
                  <a:cs typeface="Times New Roman" panose="02020603050405020304" pitchFamily="18" charset="0"/>
                </a:rPr>
                <a:t>Renewal Training</a:t>
              </a:r>
              <a:endParaRPr lang="en-US" sz="1000" dirty="0">
                <a:solidFill>
                  <a:schemeClr val="bg1"/>
                </a:solidFill>
                <a:latin typeface="Times New Roman" panose="02020603050405020304" pitchFamily="18" charset="0"/>
                <a:cs typeface="Times New Roman" panose="02020603050405020304" pitchFamily="18" charset="0"/>
              </a:endParaRPr>
            </a:p>
          </p:txBody>
        </p:sp>
      </p:grpSp>
      <p:sp>
        <p:nvSpPr>
          <p:cNvPr id="46" name="文本框 23"/>
          <p:cNvSpPr txBox="1"/>
          <p:nvPr/>
        </p:nvSpPr>
        <p:spPr>
          <a:xfrm>
            <a:off x="576711" y="1198522"/>
            <a:ext cx="3283404" cy="738734"/>
          </a:xfrm>
          <a:prstGeom prst="rect">
            <a:avLst/>
          </a:prstGeom>
          <a:noFill/>
          <a:effectLst/>
        </p:spPr>
        <p:txBody>
          <a:bodyPr wrap="square" lIns="121990" tIns="60995" rIns="121990" bIns="60995" rtlCol="0">
            <a:spAutoFit/>
          </a:bodyPr>
          <a:lstStyle/>
          <a:p>
            <a:pPr defTabSz="609951"/>
            <a:r>
              <a:rPr lang="en-US" altLang="zh-CN" sz="1000" dirty="0">
                <a:solidFill>
                  <a:prstClr val="black"/>
                </a:solidFill>
                <a:latin typeface="Times New Roman" panose="02020603050405020304" pitchFamily="18" charset="0"/>
                <a:cs typeface="Times New Roman" panose="02020603050405020304" pitchFamily="18" charset="0"/>
                <a:sym typeface="+mn-lt"/>
              </a:rPr>
              <a:t> Nowadays, the awareness of airline business management is weak. The relevant persons in charge of airlines have insufficient understanding of the importance of corporate management.</a:t>
            </a:r>
          </a:p>
        </p:txBody>
      </p:sp>
      <p:sp>
        <p:nvSpPr>
          <p:cNvPr id="47" name="文本框 24"/>
          <p:cNvSpPr txBox="1"/>
          <p:nvPr/>
        </p:nvSpPr>
        <p:spPr>
          <a:xfrm>
            <a:off x="924315" y="2078216"/>
            <a:ext cx="2798594" cy="1662064"/>
          </a:xfrm>
          <a:prstGeom prst="rect">
            <a:avLst/>
          </a:prstGeom>
          <a:noFill/>
          <a:effectLst/>
        </p:spPr>
        <p:txBody>
          <a:bodyPr wrap="square" lIns="121990" tIns="60995" rIns="121990" bIns="60995" rtlCol="0">
            <a:spAutoFit/>
          </a:bodyPr>
          <a:lstStyle/>
          <a:p>
            <a:pPr defTabSz="609951"/>
            <a:r>
              <a:rPr lang="en-US" altLang="zh-CN" sz="1000" dirty="0">
                <a:solidFill>
                  <a:prstClr val="black"/>
                </a:solidFill>
                <a:latin typeface="Times New Roman" panose="02020603050405020304" pitchFamily="18" charset="0"/>
                <a:cs typeface="Times New Roman" panose="02020603050405020304" pitchFamily="18" charset="0"/>
                <a:sym typeface="+mn-lt"/>
              </a:rPr>
              <a:t>The majority of pilots training who use aviation simulators are a detailed, piece of equipment built to look and feel as much like the real thing as possible. Virtual reality is beginning to offer an alternative to physical flight simulators. A French technology company called Go Touch VR is developing virtual flight simulators that use sensors on the fingertips to give trainees the feeling of touching the controls on the instrument panel. </a:t>
            </a:r>
          </a:p>
        </p:txBody>
      </p:sp>
      <p:sp>
        <p:nvSpPr>
          <p:cNvPr id="48" name="文本框 25"/>
          <p:cNvSpPr txBox="1"/>
          <p:nvPr/>
        </p:nvSpPr>
        <p:spPr>
          <a:xfrm>
            <a:off x="1665381" y="3716288"/>
            <a:ext cx="2079673" cy="1815952"/>
          </a:xfrm>
          <a:prstGeom prst="rect">
            <a:avLst/>
          </a:prstGeom>
          <a:noFill/>
          <a:effectLst/>
        </p:spPr>
        <p:txBody>
          <a:bodyPr wrap="square" lIns="121990" tIns="60995" rIns="121990" bIns="60995" rtlCol="0">
            <a:spAutoFit/>
          </a:bodyPr>
          <a:lstStyle/>
          <a:p>
            <a:pPr defTabSz="609951"/>
            <a:r>
              <a:rPr lang="en-US" altLang="zh-CN" sz="1000" dirty="0">
                <a:solidFill>
                  <a:prstClr val="black"/>
                </a:solidFill>
                <a:latin typeface="Times New Roman" panose="02020603050405020304" pitchFamily="18" charset="0"/>
                <a:cs typeface="Times New Roman" panose="02020603050405020304" pitchFamily="18" charset="0"/>
                <a:sym typeface="+mn-lt"/>
              </a:rPr>
              <a:t>Customer experience is one of the most important factors in all industries, but on airplanes — where customers are seated together for hours on end, sometimes in stressful situations — customer experience is paramount. And when situations are handled badly, footage of incidents often go viral. Training is a good way to ensure those incidents don’t happen. </a:t>
            </a:r>
          </a:p>
        </p:txBody>
      </p:sp>
      <p:sp>
        <p:nvSpPr>
          <p:cNvPr id="49" name="文本框 26"/>
          <p:cNvSpPr txBox="1"/>
          <p:nvPr/>
        </p:nvSpPr>
        <p:spPr>
          <a:xfrm>
            <a:off x="8161145" y="2077442"/>
            <a:ext cx="3923720" cy="1508176"/>
          </a:xfrm>
          <a:prstGeom prst="rect">
            <a:avLst/>
          </a:prstGeom>
          <a:noFill/>
          <a:effectLst/>
        </p:spPr>
        <p:txBody>
          <a:bodyPr wrap="square" lIns="121990" tIns="60995" rIns="121990" bIns="60995" rtlCol="0">
            <a:spAutoFit/>
          </a:bodyPr>
          <a:lstStyle/>
          <a:p>
            <a:pPr defTabSz="609951"/>
            <a:r>
              <a:rPr lang="en-US" altLang="zh-CN" sz="1000" dirty="0">
                <a:solidFill>
                  <a:prstClr val="black"/>
                </a:solidFill>
                <a:latin typeface="Times New Roman" panose="02020603050405020304" pitchFamily="18" charset="0"/>
                <a:cs typeface="Times New Roman" panose="02020603050405020304" pitchFamily="18" charset="0"/>
                <a:sym typeface="+mn-lt"/>
              </a:rPr>
              <a:t>Pilots must complete several hours of training and evaluation each year to obtain a permit. Flight attendants must also update their training every year. In most cases, this means that pilots will go to a training center for courses, while flight attendants must return to the academy for a one or two-day refresher course. Keeping track of renewal requirements and remaining employees when it is time for training is also significant. In this way, this continuous and regular training of airline employees, can not only increase Delta's passenger flow and attendance but also bring greater profits to Delta's future development. </a:t>
            </a:r>
          </a:p>
        </p:txBody>
      </p:sp>
      <p:sp>
        <p:nvSpPr>
          <p:cNvPr id="50" name="文本框 27"/>
          <p:cNvSpPr txBox="1"/>
          <p:nvPr/>
        </p:nvSpPr>
        <p:spPr>
          <a:xfrm>
            <a:off x="8234024" y="3734080"/>
            <a:ext cx="3850841" cy="1815952"/>
          </a:xfrm>
          <a:prstGeom prst="rect">
            <a:avLst/>
          </a:prstGeom>
          <a:noFill/>
          <a:effectLst/>
        </p:spPr>
        <p:txBody>
          <a:bodyPr wrap="square" lIns="121990" tIns="60995" rIns="121990" bIns="60995" rtlCol="0">
            <a:spAutoFit/>
          </a:bodyPr>
          <a:lstStyle/>
          <a:p>
            <a:pPr defTabSz="609951"/>
            <a:r>
              <a:rPr lang="en-US" altLang="zh-CN" sz="1000" dirty="0">
                <a:solidFill>
                  <a:prstClr val="black"/>
                </a:solidFill>
                <a:latin typeface="Times New Roman" panose="02020603050405020304" pitchFamily="18" charset="0"/>
                <a:cs typeface="Times New Roman" panose="02020603050405020304" pitchFamily="18" charset="0"/>
                <a:sym typeface="+mn-lt"/>
              </a:rPr>
              <a:t>Training remote workers is a new problem in many industries, but not for business. It has employed remote mobile hydraulics for nearly a century, and it took decades to figure out how to deal with sudden changes or new regulations. Training and communication with these workers during training are necessary. Interestingly, according to a conversation I had with a senior airline pilot, airlines used to use a three-ring binder filled with memos to meet this challenge. Workers had to initial each page to prove they had read the information. That was in the 1980s. In the 90s, email took over. Now Delta</a:t>
            </a:r>
          </a:p>
          <a:p>
            <a:pPr defTabSz="609951"/>
            <a:r>
              <a:rPr lang="en-US" altLang="zh-CN" sz="1000" dirty="0">
                <a:solidFill>
                  <a:prstClr val="black"/>
                </a:solidFill>
                <a:latin typeface="Times New Roman" panose="02020603050405020304" pitchFamily="18" charset="0"/>
                <a:cs typeface="Times New Roman" panose="02020603050405020304" pitchFamily="18" charset="0"/>
                <a:sym typeface="+mn-lt"/>
              </a:rPr>
              <a:t> use apps and internal social networks to communicate vital information to remote employees. </a:t>
            </a:r>
          </a:p>
        </p:txBody>
      </p:sp>
      <p:sp>
        <p:nvSpPr>
          <p:cNvPr id="51" name="文本框 28"/>
          <p:cNvSpPr txBox="1"/>
          <p:nvPr/>
        </p:nvSpPr>
        <p:spPr>
          <a:xfrm>
            <a:off x="3870523" y="5920002"/>
            <a:ext cx="4238034" cy="738734"/>
          </a:xfrm>
          <a:prstGeom prst="rect">
            <a:avLst/>
          </a:prstGeom>
          <a:noFill/>
          <a:effectLst/>
        </p:spPr>
        <p:txBody>
          <a:bodyPr wrap="square" lIns="121990" tIns="60995" rIns="121990" bIns="60995" rtlCol="0">
            <a:spAutoFit/>
          </a:bodyPr>
          <a:lstStyle/>
          <a:p>
            <a:pPr defTabSz="609951"/>
            <a:r>
              <a:rPr lang="en-US" altLang="zh-CN" sz="1000" dirty="0">
                <a:solidFill>
                  <a:prstClr val="black"/>
                </a:solidFill>
                <a:latin typeface="Times New Roman" panose="02020603050405020304" pitchFamily="18" charset="0"/>
                <a:cs typeface="Times New Roman" panose="02020603050405020304" pitchFamily="18" charset="0"/>
                <a:sym typeface="+mn-lt"/>
              </a:rPr>
              <a:t>a new online plan was announced by Delta Airlines in February 2020. The company said that the new plan "targets those roles in airlines that are most likely to take place in illegal activities" and will help employees understand smugglers' routes, methods, and how to report and respond to illegal activities.</a:t>
            </a:r>
          </a:p>
        </p:txBody>
      </p:sp>
      <p:sp>
        <p:nvSpPr>
          <p:cNvPr id="52"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solidFill>
                  <a:prstClr val="black"/>
                </a:solidFill>
                <a:latin typeface="Times New Roman" panose="02020603050405020304" pitchFamily="18" charset="0"/>
                <a:cs typeface="Times New Roman" panose="02020603050405020304" pitchFamily="18" charset="0"/>
                <a:sym typeface="+mn-lt"/>
              </a:rPr>
              <a:t>Objectives</a:t>
            </a:r>
            <a:endParaRPr lang="zh-CN" altLang="en-US" sz="2400" b="1" dirty="0">
              <a:solidFill>
                <a:prstClr val="black"/>
              </a:solidFill>
              <a:latin typeface="Times New Roman" panose="02020603050405020304" pitchFamily="18" charset="0"/>
              <a:cs typeface="Times New Roman" panose="02020603050405020304" pitchFamily="18" charset="0"/>
              <a:sym typeface="+mn-lt"/>
            </a:endParaRPr>
          </a:p>
        </p:txBody>
      </p:sp>
      <p:sp>
        <p:nvSpPr>
          <p:cNvPr id="26" name="矩形 24">
            <a:extLst>
              <a:ext uri="{FF2B5EF4-FFF2-40B4-BE49-F238E27FC236}">
                <a16:creationId xmlns:a16="http://schemas.microsoft.com/office/drawing/2014/main" id="{5BE5CC8A-D1B9-4D5C-B44C-D37D063F6973}"/>
              </a:ext>
            </a:extLst>
          </p:cNvPr>
          <p:cNvSpPr/>
          <p:nvPr/>
        </p:nvSpPr>
        <p:spPr>
          <a:xfrm>
            <a:off x="3870522" y="517824"/>
            <a:ext cx="4238034"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Onboarding and Employee Training to Improve Standardized Management</a:t>
            </a:r>
            <a:endParaRPr lang="en-US" dirty="0"/>
          </a:p>
        </p:txBody>
      </p:sp>
    </p:spTree>
    <p:extLst>
      <p:ext uri="{BB962C8B-B14F-4D97-AF65-F5344CB8AC3E}">
        <p14:creationId xmlns:p14="http://schemas.microsoft.com/office/powerpoint/2010/main" val="73287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ou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1000"/>
                                        <p:tgtEl>
                                          <p:spTgt spid="46"/>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1000"/>
                                        <p:tgtEl>
                                          <p:spTgt spid="47"/>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1000"/>
                                        <p:tgtEl>
                                          <p:spTgt spid="49"/>
                                        </p:tgtEl>
                                      </p:cBhvr>
                                    </p:animEffect>
                                  </p:childTnLst>
                                </p:cTn>
                              </p:par>
                            </p:childTnLst>
                          </p:cTn>
                        </p:par>
                        <p:par>
                          <p:cTn id="24" fill="hold">
                            <p:stCondLst>
                              <p:cond delay="45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childTnLst>
                                </p:cTn>
                              </p:par>
                            </p:childTnLst>
                          </p:cTn>
                        </p:par>
                        <p:par>
                          <p:cTn id="28" fill="hold">
                            <p:stCondLst>
                              <p:cond delay="5500"/>
                            </p:stCondLst>
                            <p:childTnLst>
                              <p:par>
                                <p:cTn id="29" presetID="10" presetClass="entr" presetSubtype="0"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1000"/>
                                        <p:tgtEl>
                                          <p:spTgt spid="5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randombar(horizontal)">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9"/>
            <a:ext cx="12192000" cy="6845299"/>
          </a:xfrm>
          <a:prstGeom prst="rect">
            <a:avLst/>
          </a:prstGeom>
        </p:spPr>
      </p:pic>
      <p:sp>
        <p:nvSpPr>
          <p:cNvPr id="43" name="矩形 42"/>
          <p:cNvSpPr/>
          <p:nvPr/>
        </p:nvSpPr>
        <p:spPr>
          <a:xfrm>
            <a:off x="0" y="749808"/>
            <a:ext cx="12192000" cy="5394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Rectangle: Rounded Corners 8"/>
          <p:cNvSpPr/>
          <p:nvPr/>
        </p:nvSpPr>
        <p:spPr>
          <a:xfrm rot="2700000">
            <a:off x="1578891" y="3062488"/>
            <a:ext cx="1117901" cy="1117901"/>
          </a:xfrm>
          <a:prstGeom prst="roundRect">
            <a:avLst>
              <a:gd name="adj" fmla="val 21316"/>
            </a:avLst>
          </a:prstGeom>
          <a:solidFill>
            <a:schemeClr val="bg1"/>
          </a:solidFill>
          <a:ln>
            <a:solidFill>
              <a:srgbClr val="A7866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27" name="Rectangle: Rounded Corners 8"/>
          <p:cNvSpPr/>
          <p:nvPr/>
        </p:nvSpPr>
        <p:spPr>
          <a:xfrm rot="2700000">
            <a:off x="1690660" y="3169226"/>
            <a:ext cx="888124" cy="888124"/>
          </a:xfrm>
          <a:prstGeom prst="roundRect">
            <a:avLst>
              <a:gd name="adj" fmla="val 21316"/>
            </a:avLst>
          </a:prstGeom>
          <a:solidFill>
            <a:srgbClr val="A786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28" name="Rectangle: Rounded Corners 8"/>
          <p:cNvSpPr/>
          <p:nvPr/>
        </p:nvSpPr>
        <p:spPr>
          <a:xfrm rot="2700000">
            <a:off x="4224439" y="3062490"/>
            <a:ext cx="1117901" cy="1117901"/>
          </a:xfrm>
          <a:prstGeom prst="roundRect">
            <a:avLst>
              <a:gd name="adj" fmla="val 21316"/>
            </a:avLst>
          </a:prstGeom>
          <a:solidFill>
            <a:schemeClr val="bg1"/>
          </a:solidFill>
          <a:ln>
            <a:solidFill>
              <a:srgbClr val="A7866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29" name="Rectangle: Rounded Corners 8"/>
          <p:cNvSpPr/>
          <p:nvPr/>
        </p:nvSpPr>
        <p:spPr>
          <a:xfrm rot="2700000">
            <a:off x="4336208" y="3169228"/>
            <a:ext cx="888124" cy="888124"/>
          </a:xfrm>
          <a:prstGeom prst="roundRect">
            <a:avLst>
              <a:gd name="adj" fmla="val 21316"/>
            </a:avLst>
          </a:prstGeom>
          <a:solidFill>
            <a:srgbClr val="A786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30" name="Rectangle: Rounded Corners 8"/>
          <p:cNvSpPr/>
          <p:nvPr/>
        </p:nvSpPr>
        <p:spPr>
          <a:xfrm rot="2700000">
            <a:off x="6869986" y="3062489"/>
            <a:ext cx="1117901" cy="1117901"/>
          </a:xfrm>
          <a:prstGeom prst="roundRect">
            <a:avLst>
              <a:gd name="adj" fmla="val 21316"/>
            </a:avLst>
          </a:prstGeom>
          <a:solidFill>
            <a:schemeClr val="bg1"/>
          </a:solidFill>
          <a:ln>
            <a:solidFill>
              <a:srgbClr val="A7866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31" name="Rectangle: Rounded Corners 8"/>
          <p:cNvSpPr/>
          <p:nvPr/>
        </p:nvSpPr>
        <p:spPr>
          <a:xfrm rot="2700000">
            <a:off x="6981755" y="3169227"/>
            <a:ext cx="888124" cy="888124"/>
          </a:xfrm>
          <a:prstGeom prst="roundRect">
            <a:avLst>
              <a:gd name="adj" fmla="val 21316"/>
            </a:avLst>
          </a:prstGeom>
          <a:solidFill>
            <a:srgbClr val="A786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32" name="Rectangle: Rounded Corners 8"/>
          <p:cNvSpPr/>
          <p:nvPr/>
        </p:nvSpPr>
        <p:spPr>
          <a:xfrm rot="2700000">
            <a:off x="9515534" y="3062489"/>
            <a:ext cx="1117901" cy="1117901"/>
          </a:xfrm>
          <a:prstGeom prst="roundRect">
            <a:avLst>
              <a:gd name="adj" fmla="val 21316"/>
            </a:avLst>
          </a:prstGeom>
          <a:solidFill>
            <a:schemeClr val="bg1"/>
          </a:solidFill>
          <a:ln>
            <a:solidFill>
              <a:srgbClr val="A7866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33" name="Rectangle: Rounded Corners 8"/>
          <p:cNvSpPr/>
          <p:nvPr/>
        </p:nvSpPr>
        <p:spPr>
          <a:xfrm rot="2700000">
            <a:off x="9627303" y="3169227"/>
            <a:ext cx="888124" cy="888124"/>
          </a:xfrm>
          <a:prstGeom prst="roundRect">
            <a:avLst>
              <a:gd name="adj" fmla="val 21316"/>
            </a:avLst>
          </a:prstGeom>
          <a:solidFill>
            <a:srgbClr val="A786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34" name="文本框 23"/>
          <p:cNvSpPr txBox="1"/>
          <p:nvPr/>
        </p:nvSpPr>
        <p:spPr>
          <a:xfrm>
            <a:off x="953866" y="4817705"/>
            <a:ext cx="2347625"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dirty="0">
                <a:latin typeface="Times New Roman" panose="02020603050405020304" pitchFamily="18" charset="0"/>
                <a:cs typeface="Times New Roman" panose="02020603050405020304" pitchFamily="18" charset="0"/>
                <a:sym typeface="+mn-lt"/>
              </a:rPr>
              <a:t>Problem &amp;</a:t>
            </a:r>
          </a:p>
          <a:p>
            <a:pPr algn="ctr"/>
            <a:r>
              <a:rPr lang="en-US" altLang="zh-CN" sz="2800" dirty="0">
                <a:latin typeface="Times New Roman" panose="02020603050405020304" pitchFamily="18" charset="0"/>
                <a:cs typeface="Times New Roman" panose="02020603050405020304" pitchFamily="18" charset="0"/>
                <a:sym typeface="+mn-lt"/>
              </a:rPr>
              <a:t>Opportunity</a:t>
            </a:r>
            <a:endParaRPr lang="zh-CN" altLang="en-US" sz="2800" dirty="0">
              <a:latin typeface="Times New Roman" panose="02020603050405020304" pitchFamily="18" charset="0"/>
              <a:cs typeface="Times New Roman" panose="02020603050405020304" pitchFamily="18" charset="0"/>
              <a:sym typeface="+mn-lt"/>
            </a:endParaRPr>
          </a:p>
        </p:txBody>
      </p:sp>
      <p:sp>
        <p:nvSpPr>
          <p:cNvPr id="35" name="文本框 23"/>
          <p:cNvSpPr txBox="1"/>
          <p:nvPr/>
        </p:nvSpPr>
        <p:spPr>
          <a:xfrm>
            <a:off x="3599414" y="4817705"/>
            <a:ext cx="234762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dirty="0">
                <a:latin typeface="Times New Roman" panose="02020603050405020304" pitchFamily="18" charset="0"/>
                <a:cs typeface="Times New Roman" panose="02020603050405020304" pitchFamily="18" charset="0"/>
                <a:sym typeface="+mn-lt"/>
              </a:rPr>
              <a:t>Goals</a:t>
            </a:r>
            <a:endParaRPr lang="zh-CN" altLang="en-US" sz="2800" dirty="0">
              <a:latin typeface="Times New Roman" panose="02020603050405020304" pitchFamily="18" charset="0"/>
              <a:cs typeface="Times New Roman" panose="02020603050405020304" pitchFamily="18" charset="0"/>
              <a:sym typeface="+mn-lt"/>
            </a:endParaRPr>
          </a:p>
        </p:txBody>
      </p:sp>
      <p:sp>
        <p:nvSpPr>
          <p:cNvPr id="36" name="文本框 23"/>
          <p:cNvSpPr txBox="1"/>
          <p:nvPr/>
        </p:nvSpPr>
        <p:spPr>
          <a:xfrm>
            <a:off x="6244961" y="4817704"/>
            <a:ext cx="234762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dirty="0">
                <a:latin typeface="Times New Roman" panose="02020603050405020304" pitchFamily="18" charset="0"/>
                <a:cs typeface="Times New Roman" panose="02020603050405020304" pitchFamily="18" charset="0"/>
                <a:sym typeface="+mn-lt"/>
              </a:rPr>
              <a:t>Objectives</a:t>
            </a:r>
            <a:endParaRPr lang="zh-CN" altLang="en-US" sz="2800" dirty="0">
              <a:latin typeface="Times New Roman" panose="02020603050405020304" pitchFamily="18" charset="0"/>
              <a:cs typeface="Times New Roman" panose="02020603050405020304" pitchFamily="18" charset="0"/>
              <a:sym typeface="+mn-lt"/>
            </a:endParaRPr>
          </a:p>
        </p:txBody>
      </p:sp>
      <p:sp>
        <p:nvSpPr>
          <p:cNvPr id="37" name="文本框 23"/>
          <p:cNvSpPr txBox="1"/>
          <p:nvPr/>
        </p:nvSpPr>
        <p:spPr>
          <a:xfrm>
            <a:off x="8890509" y="4817705"/>
            <a:ext cx="2347625"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dirty="0">
                <a:latin typeface="Times New Roman" panose="02020603050405020304" pitchFamily="18" charset="0"/>
                <a:cs typeface="Times New Roman" panose="02020603050405020304" pitchFamily="18" charset="0"/>
                <a:sym typeface="+mn-lt"/>
              </a:rPr>
              <a:t>Success Criteria</a:t>
            </a:r>
            <a:endParaRPr lang="zh-CN" altLang="en-US" sz="2800" dirty="0">
              <a:latin typeface="Times New Roman" panose="02020603050405020304" pitchFamily="18" charset="0"/>
              <a:cs typeface="Times New Roman" panose="02020603050405020304" pitchFamily="18" charset="0"/>
              <a:sym typeface="+mn-lt"/>
            </a:endParaRPr>
          </a:p>
        </p:txBody>
      </p:sp>
      <p:sp>
        <p:nvSpPr>
          <p:cNvPr id="38" name="矩形 37"/>
          <p:cNvSpPr/>
          <p:nvPr/>
        </p:nvSpPr>
        <p:spPr>
          <a:xfrm>
            <a:off x="3757459" y="1328721"/>
            <a:ext cx="4677082"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5400" b="1" dirty="0">
                <a:latin typeface="Times New Roman" panose="02020603050405020304" pitchFamily="18" charset="0"/>
                <a:cs typeface="Times New Roman" panose="02020603050405020304" pitchFamily="18" charset="0"/>
                <a:sym typeface="+mn-lt"/>
              </a:rPr>
              <a:t>CONTEXTS</a:t>
            </a:r>
            <a:endParaRPr lang="zh-CN" altLang="en-US" sz="5400" b="1" dirty="0">
              <a:latin typeface="Times New Roman" panose="02020603050405020304" pitchFamily="18" charset="0"/>
              <a:cs typeface="Times New Roman" panose="02020603050405020304" pitchFamily="18" charset="0"/>
              <a:sym typeface="+mn-lt"/>
            </a:endParaRPr>
          </a:p>
        </p:txBody>
      </p:sp>
      <p:sp>
        <p:nvSpPr>
          <p:cNvPr id="39" name="文本框 16"/>
          <p:cNvSpPr txBox="1"/>
          <p:nvPr/>
        </p:nvSpPr>
        <p:spPr>
          <a:xfrm>
            <a:off x="1879433" y="3129988"/>
            <a:ext cx="79011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a:solidFill>
                  <a:schemeClr val="bg1"/>
                </a:solidFill>
                <a:cs typeface="+mn-ea"/>
                <a:sym typeface="+mn-lt"/>
              </a:rPr>
              <a:t>1</a:t>
            </a:r>
            <a:endParaRPr lang="zh-CN" altLang="en-US" sz="5400" dirty="0">
              <a:solidFill>
                <a:schemeClr val="bg1"/>
              </a:solidFill>
              <a:cs typeface="+mn-ea"/>
              <a:sym typeface="+mn-lt"/>
            </a:endParaRPr>
          </a:p>
        </p:txBody>
      </p:sp>
      <p:sp>
        <p:nvSpPr>
          <p:cNvPr id="40" name="文本框 17"/>
          <p:cNvSpPr txBox="1"/>
          <p:nvPr/>
        </p:nvSpPr>
        <p:spPr>
          <a:xfrm>
            <a:off x="4507007" y="3129988"/>
            <a:ext cx="79011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a:solidFill>
                  <a:schemeClr val="bg1"/>
                </a:solidFill>
                <a:cs typeface="+mn-ea"/>
                <a:sym typeface="+mn-lt"/>
              </a:rPr>
              <a:t>2</a:t>
            </a:r>
            <a:endParaRPr lang="zh-CN" altLang="en-US" sz="5400" dirty="0">
              <a:solidFill>
                <a:schemeClr val="bg1"/>
              </a:solidFill>
              <a:cs typeface="+mn-ea"/>
              <a:sym typeface="+mn-lt"/>
            </a:endParaRPr>
          </a:p>
        </p:txBody>
      </p:sp>
      <p:sp>
        <p:nvSpPr>
          <p:cNvPr id="41" name="文本框 18"/>
          <p:cNvSpPr txBox="1"/>
          <p:nvPr/>
        </p:nvSpPr>
        <p:spPr>
          <a:xfrm>
            <a:off x="7143445" y="3094237"/>
            <a:ext cx="79011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a:solidFill>
                  <a:schemeClr val="bg1"/>
                </a:solidFill>
                <a:cs typeface="+mn-ea"/>
                <a:sym typeface="+mn-lt"/>
              </a:rPr>
              <a:t>3</a:t>
            </a:r>
            <a:endParaRPr lang="zh-CN" altLang="en-US" sz="5400" dirty="0">
              <a:solidFill>
                <a:schemeClr val="bg1"/>
              </a:solidFill>
              <a:cs typeface="+mn-ea"/>
              <a:sym typeface="+mn-lt"/>
            </a:endParaRPr>
          </a:p>
        </p:txBody>
      </p:sp>
      <p:sp>
        <p:nvSpPr>
          <p:cNvPr id="42" name="文本框 19"/>
          <p:cNvSpPr txBox="1"/>
          <p:nvPr/>
        </p:nvSpPr>
        <p:spPr>
          <a:xfrm>
            <a:off x="9762590" y="3129988"/>
            <a:ext cx="79011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a:solidFill>
                  <a:schemeClr val="bg1"/>
                </a:solidFill>
                <a:cs typeface="+mn-ea"/>
                <a:sym typeface="+mn-lt"/>
              </a:rPr>
              <a:t>4</a:t>
            </a:r>
            <a:endParaRPr lang="zh-CN" altLang="en-US" sz="5400" dirty="0">
              <a:solidFill>
                <a:schemeClr val="bg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1000"/>
                                        <p:tgtEl>
                                          <p:spTgt spid="35"/>
                                        </p:tgtEl>
                                      </p:cBhvr>
                                    </p:animEffect>
                                    <p:anim calcmode="lin" valueType="num">
                                      <p:cBhvr>
                                        <p:cTn id="53" dur="1000" fill="hold"/>
                                        <p:tgtEl>
                                          <p:spTgt spid="35"/>
                                        </p:tgtEl>
                                        <p:attrNameLst>
                                          <p:attrName>ppt_x</p:attrName>
                                        </p:attrNameLst>
                                      </p:cBhvr>
                                      <p:tavLst>
                                        <p:tav tm="0">
                                          <p:val>
                                            <p:strVal val="#ppt_x"/>
                                          </p:val>
                                        </p:tav>
                                        <p:tav tm="100000">
                                          <p:val>
                                            <p:strVal val="#ppt_x"/>
                                          </p:val>
                                        </p:tav>
                                      </p:tavLst>
                                    </p:anim>
                                    <p:anim calcmode="lin" valueType="num">
                                      <p:cBhvr>
                                        <p:cTn id="54" dur="1000" fill="hold"/>
                                        <p:tgtEl>
                                          <p:spTgt spid="3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1000"/>
                                        <p:tgtEl>
                                          <p:spTgt spid="36"/>
                                        </p:tgtEl>
                                      </p:cBhvr>
                                    </p:animEffect>
                                    <p:anim calcmode="lin" valueType="num">
                                      <p:cBhvr>
                                        <p:cTn id="58" dur="1000" fill="hold"/>
                                        <p:tgtEl>
                                          <p:spTgt spid="36"/>
                                        </p:tgtEl>
                                        <p:attrNameLst>
                                          <p:attrName>ppt_x</p:attrName>
                                        </p:attrNameLst>
                                      </p:cBhvr>
                                      <p:tavLst>
                                        <p:tav tm="0">
                                          <p:val>
                                            <p:strVal val="#ppt_x"/>
                                          </p:val>
                                        </p:tav>
                                        <p:tav tm="100000">
                                          <p:val>
                                            <p:strVal val="#ppt_x"/>
                                          </p:val>
                                        </p:tav>
                                      </p:tavLst>
                                    </p:anim>
                                    <p:anim calcmode="lin" valueType="num">
                                      <p:cBhvr>
                                        <p:cTn id="59" dur="1000" fill="hold"/>
                                        <p:tgtEl>
                                          <p:spTgt spid="3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1000"/>
                                        <p:tgtEl>
                                          <p:spTgt spid="37"/>
                                        </p:tgtEl>
                                      </p:cBhvr>
                                    </p:animEffect>
                                    <p:anim calcmode="lin" valueType="num">
                                      <p:cBhvr>
                                        <p:cTn id="63" dur="1000" fill="hold"/>
                                        <p:tgtEl>
                                          <p:spTgt spid="37"/>
                                        </p:tgtEl>
                                        <p:attrNameLst>
                                          <p:attrName>ppt_x</p:attrName>
                                        </p:attrNameLst>
                                      </p:cBhvr>
                                      <p:tavLst>
                                        <p:tav tm="0">
                                          <p:val>
                                            <p:strVal val="#ppt_x"/>
                                          </p:val>
                                        </p:tav>
                                        <p:tav tm="100000">
                                          <p:val>
                                            <p:strVal val="#ppt_x"/>
                                          </p:val>
                                        </p:tav>
                                      </p:tavLst>
                                    </p:anim>
                                    <p:anim calcmode="lin" valueType="num">
                                      <p:cBhvr>
                                        <p:cTn id="64" dur="1000" fill="hold"/>
                                        <p:tgtEl>
                                          <p:spTgt spid="3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1000"/>
                                        <p:tgtEl>
                                          <p:spTgt spid="40"/>
                                        </p:tgtEl>
                                      </p:cBhvr>
                                    </p:animEffect>
                                    <p:anim calcmode="lin" valueType="num">
                                      <p:cBhvr>
                                        <p:cTn id="78" dur="1000" fill="hold"/>
                                        <p:tgtEl>
                                          <p:spTgt spid="40"/>
                                        </p:tgtEl>
                                        <p:attrNameLst>
                                          <p:attrName>ppt_x</p:attrName>
                                        </p:attrNameLst>
                                      </p:cBhvr>
                                      <p:tavLst>
                                        <p:tav tm="0">
                                          <p:val>
                                            <p:strVal val="#ppt_x"/>
                                          </p:val>
                                        </p:tav>
                                        <p:tav tm="100000">
                                          <p:val>
                                            <p:strVal val="#ppt_x"/>
                                          </p:val>
                                        </p:tav>
                                      </p:tavLst>
                                    </p:anim>
                                    <p:anim calcmode="lin" valueType="num">
                                      <p:cBhvr>
                                        <p:cTn id="79" dur="1000" fill="hold"/>
                                        <p:tgtEl>
                                          <p:spTgt spid="4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1000"/>
                                        <p:tgtEl>
                                          <p:spTgt spid="41"/>
                                        </p:tgtEl>
                                      </p:cBhvr>
                                    </p:animEffect>
                                    <p:anim calcmode="lin" valueType="num">
                                      <p:cBhvr>
                                        <p:cTn id="83" dur="1000" fill="hold"/>
                                        <p:tgtEl>
                                          <p:spTgt spid="41"/>
                                        </p:tgtEl>
                                        <p:attrNameLst>
                                          <p:attrName>ppt_x</p:attrName>
                                        </p:attrNameLst>
                                      </p:cBhvr>
                                      <p:tavLst>
                                        <p:tav tm="0">
                                          <p:val>
                                            <p:strVal val="#ppt_x"/>
                                          </p:val>
                                        </p:tav>
                                        <p:tav tm="100000">
                                          <p:val>
                                            <p:strVal val="#ppt_x"/>
                                          </p:val>
                                        </p:tav>
                                      </p:tavLst>
                                    </p:anim>
                                    <p:anim calcmode="lin" valueType="num">
                                      <p:cBhvr>
                                        <p:cTn id="84" dur="1000" fill="hold"/>
                                        <p:tgtEl>
                                          <p:spTgt spid="4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1000"/>
                                        <p:tgtEl>
                                          <p:spTgt spid="42"/>
                                        </p:tgtEl>
                                      </p:cBhvr>
                                    </p:animEffect>
                                    <p:anim calcmode="lin" valueType="num">
                                      <p:cBhvr>
                                        <p:cTn id="88" dur="1000" fill="hold"/>
                                        <p:tgtEl>
                                          <p:spTgt spid="42"/>
                                        </p:tgtEl>
                                        <p:attrNameLst>
                                          <p:attrName>ppt_x</p:attrName>
                                        </p:attrNameLst>
                                      </p:cBhvr>
                                      <p:tavLst>
                                        <p:tav tm="0">
                                          <p:val>
                                            <p:strVal val="#ppt_x"/>
                                          </p:val>
                                        </p:tav>
                                        <p:tav tm="100000">
                                          <p:val>
                                            <p:strVal val="#ppt_x"/>
                                          </p:val>
                                        </p:tav>
                                      </p:tavLst>
                                    </p:anim>
                                    <p:anim calcmode="lin" valueType="num">
                                      <p:cBhvr>
                                        <p:cTn id="8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p:bldP spid="35" grpId="0"/>
      <p:bldP spid="36" grpId="0"/>
      <p:bldP spid="37" grpId="0"/>
      <p:bldP spid="38" grpId="0"/>
      <p:bldP spid="39"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811829" y="-2"/>
            <a:ext cx="8374566" cy="6920146"/>
            <a:chOff x="3811829" y="-2"/>
            <a:chExt cx="8374566" cy="6920146"/>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328" y="-2"/>
              <a:ext cx="8296067" cy="6858002"/>
            </a:xfrm>
            <a:prstGeom prst="rect">
              <a:avLst/>
            </a:prstGeom>
          </p:spPr>
        </p:pic>
        <p:sp>
          <p:nvSpPr>
            <p:cNvPr id="8" name="直角三角形 7"/>
            <p:cNvSpPr/>
            <p:nvPr/>
          </p:nvSpPr>
          <p:spPr>
            <a:xfrm rot="10800000" flipH="1">
              <a:off x="3811829" y="0"/>
              <a:ext cx="4990653" cy="692014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 name="任意多边形: 形状 3"/>
          <p:cNvSpPr/>
          <p:nvPr/>
        </p:nvSpPr>
        <p:spPr>
          <a:xfrm flipH="1" flipV="1">
            <a:off x="-877" y="6454066"/>
            <a:ext cx="6096877"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任意多边形: 形状 5"/>
          <p:cNvSpPr/>
          <p:nvPr/>
        </p:nvSpPr>
        <p:spPr>
          <a:xfrm flipH="1">
            <a:off x="947355" y="-2"/>
            <a:ext cx="917322" cy="870012"/>
          </a:xfrm>
          <a:custGeom>
            <a:avLst/>
            <a:gdLst>
              <a:gd name="connsiteX0" fmla="*/ 738791 w 2053034"/>
              <a:gd name="connsiteY0" fmla="*/ 0 h 2127725"/>
              <a:gd name="connsiteX1" fmla="*/ 0 w 2053034"/>
              <a:gd name="connsiteY1" fmla="*/ 0 h 2127725"/>
              <a:gd name="connsiteX2" fmla="*/ 1314243 w 2053034"/>
              <a:gd name="connsiteY2" fmla="*/ 2127725 h 2127725"/>
              <a:gd name="connsiteX3" fmla="*/ 2053034 w 2053034"/>
              <a:gd name="connsiteY3" fmla="*/ 2127725 h 2127725"/>
            </a:gdLst>
            <a:ahLst/>
            <a:cxnLst>
              <a:cxn ang="0">
                <a:pos x="connsiteX0" y="connsiteY0"/>
              </a:cxn>
              <a:cxn ang="0">
                <a:pos x="connsiteX1" y="connsiteY1"/>
              </a:cxn>
              <a:cxn ang="0">
                <a:pos x="connsiteX2" y="connsiteY2"/>
              </a:cxn>
              <a:cxn ang="0">
                <a:pos x="connsiteX3" y="connsiteY3"/>
              </a:cxn>
            </a:cxnLst>
            <a:rect l="l" t="t" r="r" b="b"/>
            <a:pathLst>
              <a:path w="2053034" h="2127725">
                <a:moveTo>
                  <a:pt x="738791" y="0"/>
                </a:moveTo>
                <a:lnTo>
                  <a:pt x="0" y="0"/>
                </a:lnTo>
                <a:lnTo>
                  <a:pt x="1314243" y="2127725"/>
                </a:lnTo>
                <a:lnTo>
                  <a:pt x="2053034" y="2127725"/>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flipH="1">
            <a:off x="-1" y="-3"/>
            <a:ext cx="1411551" cy="1373387"/>
          </a:xfrm>
          <a:custGeom>
            <a:avLst/>
            <a:gdLst>
              <a:gd name="connsiteX0" fmla="*/ 1305661 w 1305661"/>
              <a:gd name="connsiteY0" fmla="*/ 0 h 1373384"/>
              <a:gd name="connsiteX1" fmla="*/ 1295754 w 1305661"/>
              <a:gd name="connsiteY1" fmla="*/ 0 h 1373384"/>
              <a:gd name="connsiteX2" fmla="*/ 993353 w 1305661"/>
              <a:gd name="connsiteY2" fmla="*/ 0 h 1373384"/>
              <a:gd name="connsiteX3" fmla="*/ 865521 w 1305661"/>
              <a:gd name="connsiteY3" fmla="*/ 0 h 1373384"/>
              <a:gd name="connsiteX4" fmla="*/ 840344 w 1305661"/>
              <a:gd name="connsiteY4" fmla="*/ 0 h 1373384"/>
              <a:gd name="connsiteX5" fmla="*/ 666568 w 1305661"/>
              <a:gd name="connsiteY5" fmla="*/ 0 h 1373384"/>
              <a:gd name="connsiteX6" fmla="*/ 455410 w 1305661"/>
              <a:gd name="connsiteY6" fmla="*/ 0 h 1373384"/>
              <a:gd name="connsiteX7" fmla="*/ 153009 w 1305661"/>
              <a:gd name="connsiteY7" fmla="*/ 0 h 1373384"/>
              <a:gd name="connsiteX8" fmla="*/ 0 w 1305661"/>
              <a:gd name="connsiteY8" fmla="*/ 0 h 1373384"/>
              <a:gd name="connsiteX9" fmla="*/ 537943 w 1305661"/>
              <a:gd name="connsiteY9" fmla="*/ 870916 h 1373384"/>
              <a:gd name="connsiteX10" fmla="*/ 690952 w 1305661"/>
              <a:gd name="connsiteY10" fmla="*/ 870916 h 1373384"/>
              <a:gd name="connsiteX11" fmla="*/ 840344 w 1305661"/>
              <a:gd name="connsiteY11" fmla="*/ 870916 h 1373384"/>
              <a:gd name="connsiteX12" fmla="*/ 902110 w 1305661"/>
              <a:gd name="connsiteY12" fmla="*/ 870916 h 1373384"/>
              <a:gd name="connsiteX13" fmla="*/ 986463 w 1305661"/>
              <a:gd name="connsiteY13" fmla="*/ 870916 h 1373384"/>
              <a:gd name="connsiteX14" fmla="*/ 1296825 w 1305661"/>
              <a:gd name="connsiteY14" fmla="*/ 1373384 h 1373384"/>
              <a:gd name="connsiteX15" fmla="*/ 1305661 w 1305661"/>
              <a:gd name="connsiteY15" fmla="*/ 1373384 h 13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05661" h="1373384">
                <a:moveTo>
                  <a:pt x="1305661" y="0"/>
                </a:moveTo>
                <a:lnTo>
                  <a:pt x="1295754" y="0"/>
                </a:lnTo>
                <a:lnTo>
                  <a:pt x="993353" y="0"/>
                </a:lnTo>
                <a:lnTo>
                  <a:pt x="865521" y="0"/>
                </a:lnTo>
                <a:lnTo>
                  <a:pt x="840344" y="0"/>
                </a:lnTo>
                <a:lnTo>
                  <a:pt x="666568" y="0"/>
                </a:lnTo>
                <a:lnTo>
                  <a:pt x="455410" y="0"/>
                </a:lnTo>
                <a:lnTo>
                  <a:pt x="153009" y="0"/>
                </a:lnTo>
                <a:lnTo>
                  <a:pt x="0" y="0"/>
                </a:lnTo>
                <a:lnTo>
                  <a:pt x="537943" y="870916"/>
                </a:lnTo>
                <a:lnTo>
                  <a:pt x="690952" y="870916"/>
                </a:lnTo>
                <a:lnTo>
                  <a:pt x="840344" y="870916"/>
                </a:lnTo>
                <a:lnTo>
                  <a:pt x="902110" y="870916"/>
                </a:lnTo>
                <a:lnTo>
                  <a:pt x="986463" y="870916"/>
                </a:lnTo>
                <a:lnTo>
                  <a:pt x="1296825" y="1373384"/>
                </a:lnTo>
                <a:lnTo>
                  <a:pt x="1305661" y="1373384"/>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 name="任意多边形: 形状 10"/>
          <p:cNvSpPr/>
          <p:nvPr/>
        </p:nvSpPr>
        <p:spPr>
          <a:xfrm rot="10800000" flipH="1" flipV="1">
            <a:off x="5912528" y="6454066"/>
            <a:ext cx="6288003"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4" name="Rectangle: Rounded Corners 8"/>
          <p:cNvSpPr/>
          <p:nvPr/>
        </p:nvSpPr>
        <p:spPr>
          <a:xfrm rot="2700000">
            <a:off x="2036575" y="2110529"/>
            <a:ext cx="1117901" cy="1117901"/>
          </a:xfrm>
          <a:prstGeom prst="roundRect">
            <a:avLst>
              <a:gd name="adj" fmla="val 21316"/>
            </a:avLst>
          </a:prstGeom>
          <a:solidFill>
            <a:schemeClr val="bg1"/>
          </a:solidFill>
          <a:ln>
            <a:solidFill>
              <a:srgbClr val="A7866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15" name="Rectangle: Rounded Corners 8"/>
          <p:cNvSpPr/>
          <p:nvPr/>
        </p:nvSpPr>
        <p:spPr>
          <a:xfrm rot="2700000">
            <a:off x="2148344" y="2236317"/>
            <a:ext cx="888124" cy="888124"/>
          </a:xfrm>
          <a:prstGeom prst="roundRect">
            <a:avLst>
              <a:gd name="adj" fmla="val 21316"/>
            </a:avLst>
          </a:prstGeom>
          <a:solidFill>
            <a:srgbClr val="A786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16" name="文本框 23"/>
          <p:cNvSpPr txBox="1"/>
          <p:nvPr/>
        </p:nvSpPr>
        <p:spPr>
          <a:xfrm>
            <a:off x="967351" y="3463926"/>
            <a:ext cx="3529643"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000" dirty="0">
                <a:latin typeface="Times New Roman" panose="02020603050405020304" pitchFamily="18" charset="0"/>
                <a:cs typeface="Times New Roman" panose="02020603050405020304" pitchFamily="18" charset="0"/>
                <a:sym typeface="+mn-lt"/>
              </a:rPr>
              <a:t>Success Criteria</a:t>
            </a:r>
            <a:endParaRPr lang="zh-CN" altLang="en-US" sz="4000" dirty="0">
              <a:latin typeface="Times New Roman" panose="02020603050405020304" pitchFamily="18" charset="0"/>
              <a:cs typeface="Times New Roman" panose="02020603050405020304" pitchFamily="18" charset="0"/>
              <a:sym typeface="+mn-lt"/>
            </a:endParaRPr>
          </a:p>
        </p:txBody>
      </p:sp>
      <p:sp>
        <p:nvSpPr>
          <p:cNvPr id="17" name="文本框 16"/>
          <p:cNvSpPr txBox="1"/>
          <p:nvPr/>
        </p:nvSpPr>
        <p:spPr>
          <a:xfrm>
            <a:off x="2337117" y="2197079"/>
            <a:ext cx="79011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a:solidFill>
                  <a:schemeClr val="bg1"/>
                </a:solidFill>
                <a:cs typeface="+mn-ea"/>
                <a:sym typeface="+mn-lt"/>
              </a:rPr>
              <a:t>4</a:t>
            </a:r>
            <a:endParaRPr lang="zh-CN" altLang="en-US" sz="54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452" y="-2"/>
            <a:ext cx="8357618" cy="6858002"/>
          </a:xfrm>
          <a:prstGeom prst="rect">
            <a:avLst/>
          </a:prstGeom>
        </p:spPr>
      </p:pic>
      <p:sp>
        <p:nvSpPr>
          <p:cNvPr id="24" name="矩形 23"/>
          <p:cNvSpPr/>
          <p:nvPr/>
        </p:nvSpPr>
        <p:spPr>
          <a:xfrm>
            <a:off x="423710" y="801210"/>
            <a:ext cx="7370992" cy="5255580"/>
          </a:xfrm>
          <a:prstGeom prst="rect">
            <a:avLst/>
          </a:prstGeom>
          <a:solidFill>
            <a:schemeClr val="bg1"/>
          </a:solidFill>
          <a:ln>
            <a:solidFill>
              <a:srgbClr val="A786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32" name="组合 31"/>
          <p:cNvGrpSpPr/>
          <p:nvPr/>
        </p:nvGrpSpPr>
        <p:grpSpPr>
          <a:xfrm>
            <a:off x="1091535" y="1907613"/>
            <a:ext cx="887232" cy="857137"/>
            <a:chOff x="7499237" y="1498506"/>
            <a:chExt cx="1085280" cy="1048467"/>
          </a:xfrm>
          <a:solidFill>
            <a:srgbClr val="1C6CB6"/>
          </a:solidFill>
        </p:grpSpPr>
        <p:sp>
          <p:nvSpPr>
            <p:cNvPr id="33" name="虚尾箭头 34"/>
            <p:cNvSpPr/>
            <p:nvPr/>
          </p:nvSpPr>
          <p:spPr>
            <a:xfrm>
              <a:off x="7499237" y="1498506"/>
              <a:ext cx="1085280" cy="1048467"/>
            </a:xfrm>
            <a:prstGeom prst="stripedRightArrow">
              <a:avLst/>
            </a:pr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34" name="文本框 40"/>
            <p:cNvSpPr txBox="1"/>
            <p:nvPr/>
          </p:nvSpPr>
          <p:spPr>
            <a:xfrm>
              <a:off x="7770008" y="1723279"/>
              <a:ext cx="739624" cy="64001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grpSp>
      <p:sp>
        <p:nvSpPr>
          <p:cNvPr id="36" name="矩形 35"/>
          <p:cNvSpPr/>
          <p:nvPr/>
        </p:nvSpPr>
        <p:spPr>
          <a:xfrm>
            <a:off x="2558307" y="1304695"/>
            <a:ext cx="3976717" cy="56278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b="1" dirty="0"/>
              <a:t>Financial Competitiveness</a:t>
            </a:r>
            <a:endParaRPr lang="en-US" altLang="zh-CN" sz="1400" b="1" dirty="0">
              <a:cs typeface="+mn-ea"/>
              <a:sym typeface="+mn-lt"/>
            </a:endParaRPr>
          </a:p>
        </p:txBody>
      </p:sp>
      <p:sp>
        <p:nvSpPr>
          <p:cNvPr id="37" name="矩形 36"/>
          <p:cNvSpPr/>
          <p:nvPr/>
        </p:nvSpPr>
        <p:spPr>
          <a:xfrm>
            <a:off x="2558307" y="1988866"/>
            <a:ext cx="4104794" cy="163121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dirty="0">
                <a:latin typeface="Times New Roman" panose="02020603050405020304" pitchFamily="18" charset="0"/>
                <a:cs typeface="Times New Roman" panose="02020603050405020304" pitchFamily="18" charset="0"/>
                <a:sym typeface="+mn-lt"/>
              </a:rPr>
              <a:t>Operating profit, net profit, operating margin, net profit margin, and total revenue are commonly used indicators to reflect a company's financial competitiveness. Passenger revenue of main routes is the performance of financial competitiveness of airlines, and it is an important indicator to reflect whether airlines are in an advantageous position in competition. Delta's profits should improve through a range of digital applications and those improvements should ultimately increase Delta's financial competitiveness. By examining the rankings of Delta's financial competitiveness, it could show whether the digital revolution at Delta has been successful.</a:t>
            </a:r>
          </a:p>
        </p:txBody>
      </p:sp>
      <p:sp>
        <p:nvSpPr>
          <p:cNvPr id="38" name="矩形 37"/>
          <p:cNvSpPr/>
          <p:nvPr/>
        </p:nvSpPr>
        <p:spPr>
          <a:xfrm>
            <a:off x="2558307" y="3563194"/>
            <a:ext cx="3976717" cy="56278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b="1" dirty="0"/>
              <a:t>Operational Competitiveness</a:t>
            </a:r>
            <a:endParaRPr lang="en-US" altLang="zh-CN" sz="1400" b="1" dirty="0">
              <a:cs typeface="+mn-ea"/>
              <a:sym typeface="+mn-lt"/>
            </a:endParaRPr>
          </a:p>
        </p:txBody>
      </p:sp>
      <p:sp>
        <p:nvSpPr>
          <p:cNvPr id="39" name="矩形 38"/>
          <p:cNvSpPr/>
          <p:nvPr/>
        </p:nvSpPr>
        <p:spPr>
          <a:xfrm>
            <a:off x="2558307" y="4247365"/>
            <a:ext cx="4104794" cy="132343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dirty="0">
                <a:latin typeface="Times New Roman" panose="02020603050405020304" pitchFamily="18" charset="0"/>
                <a:cs typeface="Times New Roman" panose="02020603050405020304" pitchFamily="18" charset="0"/>
                <a:sym typeface="+mn-lt"/>
              </a:rPr>
              <a:t>Occupation Rate of Flight Guest Seats is an important indicator to reflect the capacity utilization rate of an airline company. If this index is high, it means that the airline company has fully explored its operation ability, indicating its strong competitiveness in the market. Through cross-industry marketing and optimizing flight utilization will ultimately affect Delta's operational competitiveness. By examining the rankings of Delta's operational competitiveness, it could show whether the digital revolution at Delta has been successful.</a:t>
            </a:r>
          </a:p>
        </p:txBody>
      </p:sp>
      <p:grpSp>
        <p:nvGrpSpPr>
          <p:cNvPr id="40" name="组合 39"/>
          <p:cNvGrpSpPr/>
          <p:nvPr/>
        </p:nvGrpSpPr>
        <p:grpSpPr>
          <a:xfrm>
            <a:off x="1085368" y="4070805"/>
            <a:ext cx="887232" cy="857137"/>
            <a:chOff x="7499237" y="1498506"/>
            <a:chExt cx="1085280" cy="1048467"/>
          </a:xfrm>
          <a:solidFill>
            <a:srgbClr val="1C6CB6"/>
          </a:solidFill>
        </p:grpSpPr>
        <p:sp>
          <p:nvSpPr>
            <p:cNvPr id="41" name="虚尾箭头 34"/>
            <p:cNvSpPr/>
            <p:nvPr/>
          </p:nvSpPr>
          <p:spPr>
            <a:xfrm>
              <a:off x="7499237" y="1498506"/>
              <a:ext cx="1085280" cy="1048467"/>
            </a:xfrm>
            <a:prstGeom prst="stripedRightArrow">
              <a:avLst/>
            </a:pr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2" name="文本框 40"/>
            <p:cNvSpPr txBox="1"/>
            <p:nvPr/>
          </p:nvSpPr>
          <p:spPr>
            <a:xfrm>
              <a:off x="7770008" y="1723279"/>
              <a:ext cx="739624" cy="64001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cs typeface="+mn-ea"/>
                  <a:sym typeface="+mn-lt"/>
                </a:rPr>
                <a:t>02</a:t>
              </a:r>
              <a:endParaRPr lang="zh-CN" altLang="en-US" sz="2800" dirty="0">
                <a:solidFill>
                  <a:schemeClr val="bg1"/>
                </a:solidFill>
                <a:cs typeface="+mn-ea"/>
                <a:sym typeface="+mn-lt"/>
              </a:endParaRPr>
            </a:p>
          </p:txBody>
        </p:sp>
      </p:grpSp>
      <p:sp>
        <p:nvSpPr>
          <p:cNvPr id="14"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Success Criteria</a:t>
            </a:r>
            <a:endParaRPr lang="zh-CN" altLang="en-US" sz="2400" b="1" dirty="0">
              <a:latin typeface="Times New Roman" panose="02020603050405020304" pitchFamily="18" charset="0"/>
              <a:cs typeface="Times New Roman" panose="02020603050405020304" pitchFamily="18" charset="0"/>
              <a:sym typeface="+mn-l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randombar(horizontal)">
                                      <p:cBhvr>
                                        <p:cTn id="16" dur="500"/>
                                        <p:tgtEl>
                                          <p:spTgt spid="3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randombar(horizontal)">
                                      <p:cBhvr>
                                        <p:cTn id="19" dur="500"/>
                                        <p:tgtEl>
                                          <p:spTgt spid="3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randombar(horizontal)">
                                      <p:cBhvr>
                                        <p:cTn id="22" dur="500"/>
                                        <p:tgtEl>
                                          <p:spTgt spid="3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randombar(horizontal)">
                                      <p:cBhvr>
                                        <p:cTn id="25" dur="500"/>
                                        <p:tgtEl>
                                          <p:spTgt spid="39"/>
                                        </p:tgtEl>
                                      </p:cBhvr>
                                    </p:animEffect>
                                  </p:childTnLst>
                                </p:cTn>
                              </p:par>
                              <p:par>
                                <p:cTn id="26" presetID="14" presetClass="entr" presetSubtype="1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randombar(horizontal)">
                                      <p:cBhvr>
                                        <p:cTn id="2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p:bldP spid="37"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ïṧḷidê"/>
          <p:cNvSpPr/>
          <p:nvPr/>
        </p:nvSpPr>
        <p:spPr>
          <a:xfrm>
            <a:off x="3467273" y="1639160"/>
            <a:ext cx="1961416" cy="19614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91440" tIns="45720" rIns="91440" bIns="45720" numCol="1"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25500"/>
            <a:endParaRPr dirty="0">
              <a:cs typeface="+mn-ea"/>
              <a:sym typeface="+mn-lt"/>
            </a:endParaRPr>
          </a:p>
        </p:txBody>
      </p:sp>
      <p:sp>
        <p:nvSpPr>
          <p:cNvPr id="3" name="îŝľiḑé"/>
          <p:cNvSpPr/>
          <p:nvPr/>
        </p:nvSpPr>
        <p:spPr>
          <a:xfrm>
            <a:off x="3604188" y="1776075"/>
            <a:ext cx="1687585" cy="16875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78663"/>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pPr>
            <a:endParaRPr dirty="0">
              <a:cs typeface="+mn-ea"/>
              <a:sym typeface="+mn-lt"/>
            </a:endParaRPr>
          </a:p>
        </p:txBody>
      </p:sp>
      <p:sp>
        <p:nvSpPr>
          <p:cNvPr id="4" name="íṣḻïḍè"/>
          <p:cNvSpPr/>
          <p:nvPr/>
        </p:nvSpPr>
        <p:spPr>
          <a:xfrm>
            <a:off x="3535019" y="1706906"/>
            <a:ext cx="1825923" cy="18259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8575" cap="rnd">
            <a:solidFill>
              <a:schemeClr val="tx1"/>
            </a:solidFill>
            <a:custDash>
              <a:ds d="100000" sp="200000"/>
            </a:custDash>
            <a:round/>
          </a:ln>
          <a:effectLst/>
        </p:spPr>
        <p:txBody>
          <a:bodyPr wrap="square" lIns="91440" tIns="45720" rIns="91440" bIns="45720" numCol="1" anchor="ctr">
            <a:normAutofit/>
          </a:bodyPr>
          <a:lstStyle>
            <a:lvl1pPr algn="ctr" defTabSz="825500">
              <a:defRPr sz="5000"/>
            </a:lvl1pPr>
            <a:lvl2pPr indent="228600" algn="ctr" defTabSz="825500">
              <a:defRPr sz="5000"/>
            </a:lvl2pPr>
            <a:lvl3pPr indent="457200" algn="ctr" defTabSz="825500">
              <a:defRPr sz="5000"/>
            </a:lvl3pPr>
            <a:lvl4pPr indent="685800" algn="ctr" defTabSz="825500">
              <a:defRPr sz="5000"/>
            </a:lvl4pPr>
            <a:lvl5pPr indent="914400" algn="ctr" defTabSz="825500">
              <a:defRPr sz="5000"/>
            </a:lvl5pPr>
            <a:lvl6pPr indent="1143000" algn="ctr" defTabSz="825500">
              <a:defRPr sz="5000"/>
            </a:lvl6pPr>
            <a:lvl7pPr indent="1371600" algn="ctr" defTabSz="825500">
              <a:defRPr sz="5000"/>
            </a:lvl7pPr>
            <a:lvl8pPr indent="1600200" algn="ctr" defTabSz="825500">
              <a:defRPr sz="5000"/>
            </a:lvl8pPr>
            <a:lvl9pPr indent="1828800" algn="ctr" defTabSz="825500">
              <a:defRPr sz="5000"/>
            </a:lvl9pPr>
          </a:lstStyle>
          <a:p>
            <a:pPr lvl="0">
              <a:defRPr sz="3200">
                <a:solidFill>
                  <a:srgbClr val="FFFFFF"/>
                </a:solidFill>
              </a:defRPr>
            </a:pPr>
            <a:endParaRPr dirty="0">
              <a:cs typeface="+mn-ea"/>
              <a:sym typeface="+mn-lt"/>
            </a:endParaRPr>
          </a:p>
        </p:txBody>
      </p:sp>
      <p:sp>
        <p:nvSpPr>
          <p:cNvPr id="5" name="íṧlîḍé"/>
          <p:cNvSpPr/>
          <p:nvPr/>
        </p:nvSpPr>
        <p:spPr>
          <a:xfrm>
            <a:off x="4693787" y="2700545"/>
            <a:ext cx="1525983" cy="15259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91440" tIns="45720" rIns="91440" bIns="45720" numCol="1" anchor="ctr">
            <a:normAutofit/>
          </a:bodyPr>
          <a:lstStyle>
            <a:lvl1pPr algn="ctr" defTabSz="825500">
              <a:defRPr sz="5000"/>
            </a:lvl1pPr>
            <a:lvl2pPr indent="228600" algn="ctr" defTabSz="825500">
              <a:defRPr sz="5000"/>
            </a:lvl2pPr>
            <a:lvl3pPr indent="457200" algn="ctr" defTabSz="825500">
              <a:defRPr sz="5000"/>
            </a:lvl3pPr>
            <a:lvl4pPr indent="685800" algn="ctr" defTabSz="825500">
              <a:defRPr sz="5000"/>
            </a:lvl4pPr>
            <a:lvl5pPr indent="914400" algn="ctr" defTabSz="825500">
              <a:defRPr sz="5000"/>
            </a:lvl5pPr>
            <a:lvl6pPr indent="1143000" algn="ctr" defTabSz="825500">
              <a:defRPr sz="5000"/>
            </a:lvl6pPr>
            <a:lvl7pPr indent="1371600" algn="ctr" defTabSz="825500">
              <a:defRPr sz="5000"/>
            </a:lvl7pPr>
            <a:lvl8pPr indent="1600200" algn="ctr" defTabSz="825500">
              <a:defRPr sz="5000"/>
            </a:lvl8pPr>
            <a:lvl9pPr indent="1828800" algn="ctr" defTabSz="825500">
              <a:defRPr sz="5000"/>
            </a:lvl9pPr>
          </a:lstStyle>
          <a:p>
            <a:pPr lvl="0">
              <a:defRPr sz="3200">
                <a:solidFill>
                  <a:srgbClr val="FFFFFF"/>
                </a:solidFill>
              </a:defRPr>
            </a:pPr>
            <a:endParaRPr dirty="0">
              <a:cs typeface="+mn-ea"/>
              <a:sym typeface="+mn-lt"/>
            </a:endParaRPr>
          </a:p>
        </p:txBody>
      </p:sp>
      <p:sp>
        <p:nvSpPr>
          <p:cNvPr id="6" name="îšḻîḓé"/>
          <p:cNvSpPr/>
          <p:nvPr/>
        </p:nvSpPr>
        <p:spPr>
          <a:xfrm>
            <a:off x="4786379" y="2793137"/>
            <a:ext cx="1340800" cy="13407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78663"/>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pPr>
            <a:endParaRPr dirty="0">
              <a:cs typeface="+mn-ea"/>
              <a:sym typeface="+mn-lt"/>
            </a:endParaRPr>
          </a:p>
        </p:txBody>
      </p:sp>
      <p:sp>
        <p:nvSpPr>
          <p:cNvPr id="7" name="í$ļíḓè"/>
          <p:cNvSpPr/>
          <p:nvPr/>
        </p:nvSpPr>
        <p:spPr>
          <a:xfrm>
            <a:off x="4736362" y="2743120"/>
            <a:ext cx="1440832" cy="14408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8575" cap="rnd">
            <a:solidFill>
              <a:schemeClr val="tx1"/>
            </a:solidFill>
            <a:custDash>
              <a:ds d="100000" sp="200000"/>
            </a:custDash>
            <a:round/>
          </a:ln>
          <a:effectLst/>
        </p:spPr>
        <p:txBody>
          <a:bodyPr wrap="square" lIns="91440" tIns="45720" rIns="91440" bIns="45720" numCol="1" anchor="ctr">
            <a:normAutofit/>
          </a:bodyPr>
          <a:lstStyle>
            <a:lvl1pPr algn="ctr" defTabSz="825500">
              <a:defRPr sz="5000"/>
            </a:lvl1pPr>
            <a:lvl2pPr indent="228600" algn="ctr" defTabSz="825500">
              <a:defRPr sz="5000"/>
            </a:lvl2pPr>
            <a:lvl3pPr indent="457200" algn="ctr" defTabSz="825500">
              <a:defRPr sz="5000"/>
            </a:lvl3pPr>
            <a:lvl4pPr indent="685800" algn="ctr" defTabSz="825500">
              <a:defRPr sz="5000"/>
            </a:lvl4pPr>
            <a:lvl5pPr indent="914400" algn="ctr" defTabSz="825500">
              <a:defRPr sz="5000"/>
            </a:lvl5pPr>
            <a:lvl6pPr indent="1143000" algn="ctr" defTabSz="825500">
              <a:defRPr sz="5000"/>
            </a:lvl6pPr>
            <a:lvl7pPr indent="1371600" algn="ctr" defTabSz="825500">
              <a:defRPr sz="5000"/>
            </a:lvl7pPr>
            <a:lvl8pPr indent="1600200" algn="ctr" defTabSz="825500">
              <a:defRPr sz="5000"/>
            </a:lvl8pPr>
            <a:lvl9pPr indent="1828800" algn="ctr" defTabSz="825500">
              <a:defRPr sz="5000"/>
            </a:lvl9pPr>
          </a:lstStyle>
          <a:p>
            <a:pPr lvl="0">
              <a:defRPr sz="3200">
                <a:solidFill>
                  <a:srgbClr val="FFFFFF"/>
                </a:solidFill>
              </a:defRPr>
            </a:pPr>
            <a:endParaRPr dirty="0">
              <a:cs typeface="+mn-ea"/>
              <a:sym typeface="+mn-lt"/>
            </a:endParaRPr>
          </a:p>
        </p:txBody>
      </p:sp>
      <p:sp>
        <p:nvSpPr>
          <p:cNvPr id="8" name="íSľïḑé"/>
          <p:cNvSpPr/>
          <p:nvPr/>
        </p:nvSpPr>
        <p:spPr>
          <a:xfrm>
            <a:off x="3668794" y="3532740"/>
            <a:ext cx="1525983" cy="15259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91440" tIns="45720" rIns="91440" bIns="45720" numCol="1" anchor="ctr">
            <a:normAutofit/>
          </a:bodyPr>
          <a:lstStyle>
            <a:lvl1pPr algn="ctr" defTabSz="825500">
              <a:defRPr sz="5000"/>
            </a:lvl1pPr>
            <a:lvl2pPr indent="228600" algn="ctr" defTabSz="825500">
              <a:defRPr sz="5000"/>
            </a:lvl2pPr>
            <a:lvl3pPr indent="457200" algn="ctr" defTabSz="825500">
              <a:defRPr sz="5000"/>
            </a:lvl3pPr>
            <a:lvl4pPr indent="685800" algn="ctr" defTabSz="825500">
              <a:defRPr sz="5000"/>
            </a:lvl4pPr>
            <a:lvl5pPr indent="914400" algn="ctr" defTabSz="825500">
              <a:defRPr sz="5000"/>
            </a:lvl5pPr>
            <a:lvl6pPr indent="1143000" algn="ctr" defTabSz="825500">
              <a:defRPr sz="5000"/>
            </a:lvl6pPr>
            <a:lvl7pPr indent="1371600" algn="ctr" defTabSz="825500">
              <a:defRPr sz="5000"/>
            </a:lvl7pPr>
            <a:lvl8pPr indent="1600200" algn="ctr" defTabSz="825500">
              <a:defRPr sz="5000"/>
            </a:lvl8pPr>
            <a:lvl9pPr indent="1828800" algn="ctr" defTabSz="825500">
              <a:defRPr sz="5000"/>
            </a:lvl9pPr>
          </a:lstStyle>
          <a:p>
            <a:pPr lvl="0">
              <a:defRPr sz="3200">
                <a:solidFill>
                  <a:srgbClr val="FFFFFF"/>
                </a:solidFill>
              </a:defRPr>
            </a:pPr>
            <a:endParaRPr dirty="0">
              <a:cs typeface="+mn-ea"/>
              <a:sym typeface="+mn-lt"/>
            </a:endParaRPr>
          </a:p>
        </p:txBody>
      </p:sp>
      <p:sp>
        <p:nvSpPr>
          <p:cNvPr id="9" name="íṥḷîḍé"/>
          <p:cNvSpPr/>
          <p:nvPr/>
        </p:nvSpPr>
        <p:spPr>
          <a:xfrm>
            <a:off x="3809853" y="3673799"/>
            <a:ext cx="1243866" cy="124386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78663"/>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pPr>
            <a:endParaRPr dirty="0">
              <a:cs typeface="+mn-ea"/>
              <a:sym typeface="+mn-lt"/>
            </a:endParaRPr>
          </a:p>
        </p:txBody>
      </p:sp>
      <p:sp>
        <p:nvSpPr>
          <p:cNvPr id="10" name="î$lîḑê"/>
          <p:cNvSpPr/>
          <p:nvPr/>
        </p:nvSpPr>
        <p:spPr>
          <a:xfrm>
            <a:off x="3762300" y="3626246"/>
            <a:ext cx="1338971" cy="133897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8575" cap="rnd">
            <a:solidFill>
              <a:schemeClr val="tx1"/>
            </a:solidFill>
            <a:custDash>
              <a:ds d="100000" sp="200000"/>
            </a:custDash>
            <a:round/>
          </a:ln>
          <a:effectLst/>
        </p:spPr>
        <p:txBody>
          <a:bodyPr wrap="square" lIns="91440" tIns="45720" rIns="91440" bIns="45720" numCol="1" anchor="ctr">
            <a:normAutofit/>
          </a:bodyPr>
          <a:lstStyle>
            <a:lvl1pPr algn="ctr" defTabSz="825500">
              <a:defRPr sz="5000"/>
            </a:lvl1pPr>
            <a:lvl2pPr indent="228600" algn="ctr" defTabSz="825500">
              <a:defRPr sz="5000"/>
            </a:lvl2pPr>
            <a:lvl3pPr indent="457200" algn="ctr" defTabSz="825500">
              <a:defRPr sz="5000"/>
            </a:lvl3pPr>
            <a:lvl4pPr indent="685800" algn="ctr" defTabSz="825500">
              <a:defRPr sz="5000"/>
            </a:lvl4pPr>
            <a:lvl5pPr indent="914400" algn="ctr" defTabSz="825500">
              <a:defRPr sz="5000"/>
            </a:lvl5pPr>
            <a:lvl6pPr indent="1143000" algn="ctr" defTabSz="825500">
              <a:defRPr sz="5000"/>
            </a:lvl6pPr>
            <a:lvl7pPr indent="1371600" algn="ctr" defTabSz="825500">
              <a:defRPr sz="5000"/>
            </a:lvl7pPr>
            <a:lvl8pPr indent="1600200" algn="ctr" defTabSz="825500">
              <a:defRPr sz="5000"/>
            </a:lvl8pPr>
            <a:lvl9pPr indent="1828800" algn="ctr" defTabSz="825500">
              <a:defRPr sz="5000"/>
            </a:lvl9pPr>
          </a:lstStyle>
          <a:p>
            <a:pPr lvl="0">
              <a:defRPr sz="3200">
                <a:solidFill>
                  <a:srgbClr val="FFFFFF"/>
                </a:solidFill>
              </a:defRPr>
            </a:pPr>
            <a:endParaRPr dirty="0">
              <a:cs typeface="+mn-ea"/>
              <a:sym typeface="+mn-lt"/>
            </a:endParaRPr>
          </a:p>
        </p:txBody>
      </p:sp>
      <p:sp>
        <p:nvSpPr>
          <p:cNvPr id="14" name="矩形: 圆角 13"/>
          <p:cNvSpPr/>
          <p:nvPr/>
        </p:nvSpPr>
        <p:spPr>
          <a:xfrm>
            <a:off x="650533" y="2552612"/>
            <a:ext cx="1817784" cy="492730"/>
          </a:xfrm>
          <a:prstGeom prst="roundRect">
            <a:avLst/>
          </a:pr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29" name="文本框 185"/>
          <p:cNvSpPr txBox="1"/>
          <p:nvPr/>
        </p:nvSpPr>
        <p:spPr>
          <a:xfrm>
            <a:off x="4055763" y="2227223"/>
            <a:ext cx="78443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solidFill>
                  <a:schemeClr val="bg1"/>
                </a:solidFill>
                <a:cs typeface="+mn-ea"/>
                <a:sym typeface="+mn-lt"/>
              </a:rPr>
              <a:t>01</a:t>
            </a:r>
            <a:endParaRPr lang="zh-CN" altLang="en-US" sz="4000" dirty="0">
              <a:solidFill>
                <a:schemeClr val="bg1"/>
              </a:solidFill>
              <a:cs typeface="+mn-ea"/>
              <a:sym typeface="+mn-lt"/>
            </a:endParaRPr>
          </a:p>
        </p:txBody>
      </p:sp>
      <p:sp>
        <p:nvSpPr>
          <p:cNvPr id="30" name="文本框 185"/>
          <p:cNvSpPr txBox="1"/>
          <p:nvPr/>
        </p:nvSpPr>
        <p:spPr>
          <a:xfrm>
            <a:off x="5115320" y="3046615"/>
            <a:ext cx="78443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solidFill>
                  <a:schemeClr val="bg1"/>
                </a:solidFill>
                <a:cs typeface="+mn-ea"/>
                <a:sym typeface="+mn-lt"/>
              </a:rPr>
              <a:t>02</a:t>
            </a:r>
            <a:endParaRPr lang="zh-CN" altLang="en-US" sz="4000" dirty="0">
              <a:solidFill>
                <a:schemeClr val="bg1"/>
              </a:solidFill>
              <a:cs typeface="+mn-ea"/>
              <a:sym typeface="+mn-lt"/>
            </a:endParaRPr>
          </a:p>
        </p:txBody>
      </p:sp>
      <p:sp>
        <p:nvSpPr>
          <p:cNvPr id="31" name="文本框 185"/>
          <p:cNvSpPr txBox="1"/>
          <p:nvPr/>
        </p:nvSpPr>
        <p:spPr>
          <a:xfrm>
            <a:off x="4101209" y="3895268"/>
            <a:ext cx="78443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solidFill>
                  <a:schemeClr val="bg1"/>
                </a:solidFill>
                <a:cs typeface="+mn-ea"/>
                <a:sym typeface="+mn-lt"/>
              </a:rPr>
              <a:t>03</a:t>
            </a:r>
            <a:endParaRPr lang="zh-CN" altLang="en-US" sz="4000" dirty="0">
              <a:solidFill>
                <a:schemeClr val="bg1"/>
              </a:solidFill>
              <a:cs typeface="+mn-ea"/>
              <a:sym typeface="+mn-lt"/>
            </a:endParaRPr>
          </a:p>
        </p:txBody>
      </p:sp>
      <p:sp>
        <p:nvSpPr>
          <p:cNvPr id="32" name="矩形 31"/>
          <p:cNvSpPr/>
          <p:nvPr/>
        </p:nvSpPr>
        <p:spPr>
          <a:xfrm>
            <a:off x="5625902" y="2116200"/>
            <a:ext cx="5497594" cy="37984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1100" b="1" dirty="0">
                <a:latin typeface="Times New Roman" panose="02020603050405020304" pitchFamily="18" charset="0"/>
                <a:cs typeface="Times New Roman" panose="02020603050405020304" pitchFamily="18" charset="0"/>
                <a:sym typeface="+mn-lt"/>
              </a:rPr>
              <a:t>System Security Risk</a:t>
            </a:r>
          </a:p>
        </p:txBody>
      </p:sp>
      <p:sp>
        <p:nvSpPr>
          <p:cNvPr id="33" name="矩形 32"/>
          <p:cNvSpPr/>
          <p:nvPr/>
        </p:nvSpPr>
        <p:spPr>
          <a:xfrm>
            <a:off x="6312623" y="3246398"/>
            <a:ext cx="5497594" cy="37984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1100" b="1" dirty="0">
                <a:latin typeface="Times New Roman" panose="02020603050405020304" pitchFamily="18" charset="0"/>
                <a:cs typeface="Times New Roman" panose="02020603050405020304" pitchFamily="18" charset="0"/>
                <a:sym typeface="+mn-lt"/>
              </a:rPr>
              <a:t>Information Security Risk</a:t>
            </a:r>
          </a:p>
        </p:txBody>
      </p:sp>
      <p:sp>
        <p:nvSpPr>
          <p:cNvPr id="34" name="矩形 33"/>
          <p:cNvSpPr/>
          <p:nvPr/>
        </p:nvSpPr>
        <p:spPr>
          <a:xfrm>
            <a:off x="5288283" y="4400351"/>
            <a:ext cx="5497594" cy="2616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latin typeface="Times New Roman" panose="02020603050405020304" pitchFamily="18" charset="0"/>
                <a:cs typeface="Times New Roman" panose="02020603050405020304" pitchFamily="18" charset="0"/>
              </a:rPr>
              <a:t>Economic Property Security Risk</a:t>
            </a:r>
          </a:p>
        </p:txBody>
      </p:sp>
      <p:sp>
        <p:nvSpPr>
          <p:cNvPr id="35" name="矩形 34"/>
          <p:cNvSpPr/>
          <p:nvPr/>
        </p:nvSpPr>
        <p:spPr>
          <a:xfrm>
            <a:off x="526516" y="3388296"/>
            <a:ext cx="2840427" cy="214219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latin typeface="Times New Roman" panose="02020603050405020304" pitchFamily="18" charset="0"/>
                <a:cs typeface="Times New Roman" panose="02020603050405020304" pitchFamily="18" charset="0"/>
                <a:sym typeface="+mn-lt"/>
              </a:rPr>
              <a:t>Airlines use digital transformation to seek new development, but they are also introducing many security risks brought by digital. The digital transformation of airlines requires a lot of Information Technology construction. In addition to the necessary infrastructure and application systems, airlines are facing a lot of risks in terms of IT-related security. It is a worrying challenge for airline management to manage these risks.</a:t>
            </a:r>
          </a:p>
        </p:txBody>
      </p:sp>
      <p:sp>
        <p:nvSpPr>
          <p:cNvPr id="36" name="矩形 35"/>
          <p:cNvSpPr/>
          <p:nvPr/>
        </p:nvSpPr>
        <p:spPr>
          <a:xfrm>
            <a:off x="811611" y="2389755"/>
            <a:ext cx="1495627" cy="6150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altLang="zh-CN" sz="2000" b="1" dirty="0">
                <a:solidFill>
                  <a:schemeClr val="bg1"/>
                </a:solidFill>
                <a:cs typeface="+mn-ea"/>
                <a:sym typeface="+mn-lt"/>
              </a:rPr>
              <a:t>Risks</a:t>
            </a:r>
            <a:endParaRPr lang="en-US" altLang="zh-CN" sz="1400" b="1" dirty="0">
              <a:solidFill>
                <a:schemeClr val="bg1"/>
              </a:solidFill>
              <a:cs typeface="+mn-ea"/>
              <a:sym typeface="+mn-lt"/>
            </a:endParaRPr>
          </a:p>
        </p:txBody>
      </p:sp>
      <p:sp>
        <p:nvSpPr>
          <p:cNvPr id="20" name="标题 1"/>
          <p:cNvSpPr txBox="1">
            <a:spLocks/>
          </p:cNvSpPr>
          <p:nvPr/>
        </p:nvSpPr>
        <p:spPr>
          <a:xfrm>
            <a:off x="1081" y="13981"/>
            <a:ext cx="4839116" cy="748020"/>
          </a:xfrm>
          <a:prstGeom prst="rect">
            <a:avLst/>
          </a:prstGeom>
        </p:spPr>
        <p:txBody>
          <a:bodyPr vert="horz" lIns="121990" tIns="60995" rIns="121990" bIns="60995"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Assumptions, Risks and Obstacles</a:t>
            </a:r>
            <a:endParaRPr lang="zh-CN" altLang="en-US" sz="2400" b="1" dirty="0">
              <a:solidFill>
                <a:prstClr val="black"/>
              </a:solidFill>
              <a:latin typeface="Times New Roman" panose="02020603050405020304" pitchFamily="18" charset="0"/>
              <a:cs typeface="Times New Roman" panose="02020603050405020304" pitchFamily="18" charset="0"/>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1000"/>
                                        <p:tgtEl>
                                          <p:spTgt spid="29"/>
                                        </p:tgtEl>
                                      </p:cBhvr>
                                    </p:animEffect>
                                    <p:anim calcmode="lin" valueType="num">
                                      <p:cBhvr>
                                        <p:cTn id="58" dur="1000" fill="hold"/>
                                        <p:tgtEl>
                                          <p:spTgt spid="29"/>
                                        </p:tgtEl>
                                        <p:attrNameLst>
                                          <p:attrName>ppt_x</p:attrName>
                                        </p:attrNameLst>
                                      </p:cBhvr>
                                      <p:tavLst>
                                        <p:tav tm="0">
                                          <p:val>
                                            <p:strVal val="#ppt_x"/>
                                          </p:val>
                                        </p:tav>
                                        <p:tav tm="100000">
                                          <p:val>
                                            <p:strVal val="#ppt_x"/>
                                          </p:val>
                                        </p:tav>
                                      </p:tavLst>
                                    </p:anim>
                                    <p:anim calcmode="lin" valueType="num">
                                      <p:cBhvr>
                                        <p:cTn id="59" dur="1000" fill="hold"/>
                                        <p:tgtEl>
                                          <p:spTgt spid="2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1000"/>
                                        <p:tgtEl>
                                          <p:spTgt spid="31"/>
                                        </p:tgtEl>
                                      </p:cBhvr>
                                    </p:animEffect>
                                    <p:anim calcmode="lin" valueType="num">
                                      <p:cBhvr>
                                        <p:cTn id="68" dur="1000" fill="hold"/>
                                        <p:tgtEl>
                                          <p:spTgt spid="31"/>
                                        </p:tgtEl>
                                        <p:attrNameLst>
                                          <p:attrName>ppt_x</p:attrName>
                                        </p:attrNameLst>
                                      </p:cBhvr>
                                      <p:tavLst>
                                        <p:tav tm="0">
                                          <p:val>
                                            <p:strVal val="#ppt_x"/>
                                          </p:val>
                                        </p:tav>
                                        <p:tav tm="100000">
                                          <p:val>
                                            <p:strVal val="#ppt_x"/>
                                          </p:val>
                                        </p:tav>
                                      </p:tavLst>
                                    </p:anim>
                                    <p:anim calcmode="lin" valueType="num">
                                      <p:cBhvr>
                                        <p:cTn id="69" dur="1000" fill="hold"/>
                                        <p:tgtEl>
                                          <p:spTgt spid="3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anim calcmode="lin" valueType="num">
                                      <p:cBhvr>
                                        <p:cTn id="73" dur="1000" fill="hold"/>
                                        <p:tgtEl>
                                          <p:spTgt spid="32"/>
                                        </p:tgtEl>
                                        <p:attrNameLst>
                                          <p:attrName>ppt_x</p:attrName>
                                        </p:attrNameLst>
                                      </p:cBhvr>
                                      <p:tavLst>
                                        <p:tav tm="0">
                                          <p:val>
                                            <p:strVal val="#ppt_x"/>
                                          </p:val>
                                        </p:tav>
                                        <p:tav tm="100000">
                                          <p:val>
                                            <p:strVal val="#ppt_x"/>
                                          </p:val>
                                        </p:tav>
                                      </p:tavLst>
                                    </p:anim>
                                    <p:anim calcmode="lin" valueType="num">
                                      <p:cBhvr>
                                        <p:cTn id="74" dur="1000" fill="hold"/>
                                        <p:tgtEl>
                                          <p:spTgt spid="3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1000"/>
                                        <p:tgtEl>
                                          <p:spTgt spid="33"/>
                                        </p:tgtEl>
                                      </p:cBhvr>
                                    </p:animEffect>
                                    <p:anim calcmode="lin" valueType="num">
                                      <p:cBhvr>
                                        <p:cTn id="78" dur="1000" fill="hold"/>
                                        <p:tgtEl>
                                          <p:spTgt spid="33"/>
                                        </p:tgtEl>
                                        <p:attrNameLst>
                                          <p:attrName>ppt_x</p:attrName>
                                        </p:attrNameLst>
                                      </p:cBhvr>
                                      <p:tavLst>
                                        <p:tav tm="0">
                                          <p:val>
                                            <p:strVal val="#ppt_x"/>
                                          </p:val>
                                        </p:tav>
                                        <p:tav tm="100000">
                                          <p:val>
                                            <p:strVal val="#ppt_x"/>
                                          </p:val>
                                        </p:tav>
                                      </p:tavLst>
                                    </p:anim>
                                    <p:anim calcmode="lin" valueType="num">
                                      <p:cBhvr>
                                        <p:cTn id="79" dur="1000" fill="hold"/>
                                        <p:tgtEl>
                                          <p:spTgt spid="3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1000"/>
                                        <p:tgtEl>
                                          <p:spTgt spid="34"/>
                                        </p:tgtEl>
                                      </p:cBhvr>
                                    </p:animEffect>
                                    <p:anim calcmode="lin" valueType="num">
                                      <p:cBhvr>
                                        <p:cTn id="83" dur="1000" fill="hold"/>
                                        <p:tgtEl>
                                          <p:spTgt spid="34"/>
                                        </p:tgtEl>
                                        <p:attrNameLst>
                                          <p:attrName>ppt_x</p:attrName>
                                        </p:attrNameLst>
                                      </p:cBhvr>
                                      <p:tavLst>
                                        <p:tav tm="0">
                                          <p:val>
                                            <p:strVal val="#ppt_x"/>
                                          </p:val>
                                        </p:tav>
                                        <p:tav tm="100000">
                                          <p:val>
                                            <p:strVal val="#ppt_x"/>
                                          </p:val>
                                        </p:tav>
                                      </p:tavLst>
                                    </p:anim>
                                    <p:anim calcmode="lin" valueType="num">
                                      <p:cBhvr>
                                        <p:cTn id="84" dur="1000" fill="hold"/>
                                        <p:tgtEl>
                                          <p:spTgt spid="3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1000"/>
                                        <p:tgtEl>
                                          <p:spTgt spid="35"/>
                                        </p:tgtEl>
                                      </p:cBhvr>
                                    </p:animEffect>
                                    <p:anim calcmode="lin" valueType="num">
                                      <p:cBhvr>
                                        <p:cTn id="88" dur="1000" fill="hold"/>
                                        <p:tgtEl>
                                          <p:spTgt spid="35"/>
                                        </p:tgtEl>
                                        <p:attrNameLst>
                                          <p:attrName>ppt_x</p:attrName>
                                        </p:attrNameLst>
                                      </p:cBhvr>
                                      <p:tavLst>
                                        <p:tav tm="0">
                                          <p:val>
                                            <p:strVal val="#ppt_x"/>
                                          </p:val>
                                        </p:tav>
                                        <p:tav tm="100000">
                                          <p:val>
                                            <p:strVal val="#ppt_x"/>
                                          </p:val>
                                        </p:tav>
                                      </p:tavLst>
                                    </p:anim>
                                    <p:anim calcmode="lin" valueType="num">
                                      <p:cBhvr>
                                        <p:cTn id="89" dur="1000" fill="hold"/>
                                        <p:tgtEl>
                                          <p:spTgt spid="3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4" grpId="0" animBg="1"/>
      <p:bldP spid="29" grpId="0"/>
      <p:bldP spid="30" grpId="0"/>
      <p:bldP spid="31" grpId="0"/>
      <p:bldP spid="32" grpId="0"/>
      <p:bldP spid="33" grpId="0"/>
      <p:bldP spid="34" grpId="0"/>
      <p:bldP spid="35"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5878" y="479418"/>
            <a:ext cx="4316022" cy="5789943"/>
          </a:xfrm>
          <a:prstGeom prst="rect">
            <a:avLst/>
          </a:prstGeom>
        </p:spPr>
      </p:pic>
      <p:sp>
        <p:nvSpPr>
          <p:cNvPr id="3" name="矩形 2"/>
          <p:cNvSpPr/>
          <p:nvPr/>
        </p:nvSpPr>
        <p:spPr>
          <a:xfrm>
            <a:off x="1137662" y="811304"/>
            <a:ext cx="3164840" cy="5126169"/>
          </a:xfrm>
          <a:prstGeom prst="rect">
            <a:avLst/>
          </a:prstGeom>
          <a:noFill/>
          <a:ln w="28575">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 name="文本框 3"/>
          <p:cNvSpPr txBox="1"/>
          <p:nvPr/>
        </p:nvSpPr>
        <p:spPr>
          <a:xfrm>
            <a:off x="5527670" y="1310005"/>
            <a:ext cx="91773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noProof="0" dirty="0">
                <a:ln>
                  <a:noFill/>
                </a:ln>
                <a:uLnTx/>
                <a:uFillTx/>
                <a:cs typeface="+mn-ea"/>
                <a:sym typeface="+mn-lt"/>
              </a:rPr>
              <a:t>01</a:t>
            </a:r>
          </a:p>
        </p:txBody>
      </p:sp>
      <p:sp>
        <p:nvSpPr>
          <p:cNvPr id="5" name="文本框 10"/>
          <p:cNvSpPr txBox="1"/>
          <p:nvPr/>
        </p:nvSpPr>
        <p:spPr>
          <a:xfrm>
            <a:off x="5527670" y="2876429"/>
            <a:ext cx="706656"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noProof="0" dirty="0">
                <a:ln>
                  <a:noFill/>
                </a:ln>
                <a:uLnTx/>
                <a:uFillTx/>
                <a:cs typeface="+mn-ea"/>
                <a:sym typeface="+mn-lt"/>
              </a:rPr>
              <a:t>02</a:t>
            </a:r>
          </a:p>
        </p:txBody>
      </p:sp>
      <p:sp>
        <p:nvSpPr>
          <p:cNvPr id="6" name="文本框 14"/>
          <p:cNvSpPr txBox="1"/>
          <p:nvPr/>
        </p:nvSpPr>
        <p:spPr>
          <a:xfrm>
            <a:off x="5518145" y="4464050"/>
            <a:ext cx="81488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3200" noProof="0" dirty="0">
                <a:ln>
                  <a:noFill/>
                </a:ln>
                <a:uLnTx/>
                <a:uFillTx/>
                <a:cs typeface="+mn-ea"/>
                <a:sym typeface="+mn-lt"/>
              </a:rPr>
              <a:t>03</a:t>
            </a:r>
          </a:p>
        </p:txBody>
      </p:sp>
      <p:sp>
        <p:nvSpPr>
          <p:cNvPr id="16" name="矩形 15"/>
          <p:cNvSpPr/>
          <p:nvPr/>
        </p:nvSpPr>
        <p:spPr>
          <a:xfrm>
            <a:off x="6445405" y="811304"/>
            <a:ext cx="2925098" cy="61407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latin typeface="Times New Roman" panose="02020603050405020304" pitchFamily="18" charset="0"/>
                <a:cs typeface="Times New Roman" panose="02020603050405020304" pitchFamily="18" charset="0"/>
                <a:sym typeface="+mn-lt"/>
              </a:rPr>
              <a:t>System Security Risk</a:t>
            </a:r>
          </a:p>
        </p:txBody>
      </p:sp>
      <p:sp>
        <p:nvSpPr>
          <p:cNvPr id="17" name="矩形 16"/>
          <p:cNvSpPr/>
          <p:nvPr/>
        </p:nvSpPr>
        <p:spPr>
          <a:xfrm>
            <a:off x="6423103" y="1343676"/>
            <a:ext cx="5028406" cy="98802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latin typeface="Times New Roman" panose="02020603050405020304" pitchFamily="18" charset="0"/>
                <a:cs typeface="Times New Roman" panose="02020603050405020304" pitchFamily="18" charset="0"/>
                <a:sym typeface="+mn-lt"/>
              </a:rPr>
              <a:t>With the continuous progress of the digital transformation of airlines, the paperless strategy has been gradually implemented, and airline operations are increasingly dependent on IT systems. No matter network, server, or application system failure will cause the corresponding airline business to stop, thus bringing huge losses. </a:t>
            </a:r>
          </a:p>
        </p:txBody>
      </p:sp>
      <p:sp>
        <p:nvSpPr>
          <p:cNvPr id="18" name="矩形 17"/>
          <p:cNvSpPr/>
          <p:nvPr/>
        </p:nvSpPr>
        <p:spPr>
          <a:xfrm>
            <a:off x="6445405" y="2515150"/>
            <a:ext cx="3344547" cy="61407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latin typeface="Times New Roman" panose="02020603050405020304" pitchFamily="18" charset="0"/>
                <a:cs typeface="Times New Roman" panose="02020603050405020304" pitchFamily="18" charset="0"/>
                <a:sym typeface="+mn-lt"/>
              </a:rPr>
              <a:t>Information Security Risk</a:t>
            </a:r>
          </a:p>
        </p:txBody>
      </p:sp>
      <p:sp>
        <p:nvSpPr>
          <p:cNvPr id="19" name="矩形 18"/>
          <p:cNvSpPr/>
          <p:nvPr/>
        </p:nvSpPr>
        <p:spPr>
          <a:xfrm>
            <a:off x="6423103" y="3047522"/>
            <a:ext cx="5028406" cy="144969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latin typeface="Times New Roman" panose="02020603050405020304" pitchFamily="18" charset="0"/>
                <a:cs typeface="Times New Roman" panose="02020603050405020304" pitchFamily="18" charset="0"/>
                <a:sym typeface="+mn-lt"/>
              </a:rPr>
              <a:t>In the process of digital transformation of airlines, a large number of information systems will be built quickly due to the need to give priority to meet the needs of business transformation. Due to the lack of unified security architecture design and security standard management, there are many information security vulnerabilities. In terms of information security, IT departments of airlines generally lack their professionals but need the support of professional suppliers, including the support of protection systems and professional technical personnel.</a:t>
            </a:r>
          </a:p>
        </p:txBody>
      </p:sp>
      <p:sp>
        <p:nvSpPr>
          <p:cNvPr id="20" name="矩形 19"/>
          <p:cNvSpPr/>
          <p:nvPr/>
        </p:nvSpPr>
        <p:spPr>
          <a:xfrm>
            <a:off x="6432440" y="4464050"/>
            <a:ext cx="3906610" cy="4001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Economic Property Security Risk</a:t>
            </a:r>
          </a:p>
        </p:txBody>
      </p:sp>
      <p:sp>
        <p:nvSpPr>
          <p:cNvPr id="21" name="矩形 20"/>
          <p:cNvSpPr/>
          <p:nvPr/>
        </p:nvSpPr>
        <p:spPr>
          <a:xfrm>
            <a:off x="6423103" y="4864160"/>
            <a:ext cx="5028406" cy="16805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latin typeface="Times New Roman" panose="02020603050405020304" pitchFamily="18" charset="0"/>
                <a:cs typeface="Times New Roman" panose="02020603050405020304" pitchFamily="18" charset="0"/>
                <a:sym typeface="+mn-lt"/>
              </a:rPr>
              <a:t>During the COVID-19 Pandemic, global aviation companies like Delta have regarded supply chain management as the second biggest threat to the aviation industry in 2019 and beyond. The recorded delivery of new aircraft will make the supply chain extremely busy in the next 8-10 years. To meet demand, the entire supply chain must improve investment to make sure timely delivery while maintaining high quality and controlling costs. Of course, everything is like a coin that has two sides, appropriate investment in Delta Airline’s stocks and sells it a timely can also bring significant benefits to the entire company.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randombar(horizontal)">
                                      <p:cBhvr>
                                        <p:cTn id="25" dur="500"/>
                                        <p:tgtEl>
                                          <p:spTgt spid="1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randombar(horizontal)">
                                      <p:cBhvr>
                                        <p:cTn id="34" dur="500"/>
                                        <p:tgtEl>
                                          <p:spTgt spid="20"/>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16" grpId="0"/>
      <p:bldP spid="17" grpId="0"/>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35"/>
          <p:cNvSpPr txBox="1">
            <a:spLocks noChangeArrowheads="1"/>
          </p:cNvSpPr>
          <p:nvPr/>
        </p:nvSpPr>
        <p:spPr bwMode="auto">
          <a:xfrm>
            <a:off x="6049449" y="3860546"/>
            <a:ext cx="4326909" cy="2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defTabSz="609951"/>
            <a:r>
              <a:rPr lang="en-US" sz="1100" dirty="0">
                <a:solidFill>
                  <a:schemeClr val="tx1"/>
                </a:solidFill>
                <a:latin typeface="Times New Roman" panose="02020603050405020304" pitchFamily="18" charset="0"/>
                <a:cs typeface="Times New Roman" panose="02020603050405020304" pitchFamily="18" charset="0"/>
              </a:rPr>
              <a:t>Airlines can make intelligent adjustments from flight recovery, crew scheduling, and network optimization through digital solutions, and establish relatively reasonable resource allocation, to ensure the highest efficiency and cost optimization of aviation operation. At the same time, based on the analysis and prediction of market demand, airlines need digital tools to judge the future market and optimize the transport capacity structure to achieve revenue protection. The impact of covid-19 has completely broken the existing global economic pattern, changing the supply structure and cost structure. Therefore, the digital transformation of airlines is no longer an option, the emergence of digital airlines is also an inevitable result.</a:t>
            </a:r>
            <a:endParaRPr lang="en-US" altLang="zh-CN" sz="1100" dirty="0">
              <a:solidFill>
                <a:schemeClr val="tx1"/>
              </a:solidFill>
              <a:latin typeface="Times New Roman" panose="02020603050405020304" pitchFamily="18" charset="0"/>
              <a:cs typeface="Times New Roman" panose="02020603050405020304" pitchFamily="18" charset="0"/>
              <a:sym typeface="+mn-lt"/>
            </a:endParaRPr>
          </a:p>
        </p:txBody>
      </p:sp>
      <p:grpSp>
        <p:nvGrpSpPr>
          <p:cNvPr id="68" name="组合 67"/>
          <p:cNvGrpSpPr/>
          <p:nvPr/>
        </p:nvGrpSpPr>
        <p:grpSpPr bwMode="auto">
          <a:xfrm>
            <a:off x="2332908" y="3485283"/>
            <a:ext cx="3711779" cy="3080490"/>
            <a:chOff x="5103592" y="1900507"/>
            <a:chExt cx="3710301" cy="3080234"/>
          </a:xfrm>
        </p:grpSpPr>
        <p:sp>
          <p:nvSpPr>
            <p:cNvPr id="69" name="TextBox 35"/>
            <p:cNvSpPr txBox="1">
              <a:spLocks noChangeArrowheads="1"/>
            </p:cNvSpPr>
            <p:nvPr/>
          </p:nvSpPr>
          <p:spPr bwMode="auto">
            <a:xfrm>
              <a:off x="5103593" y="2269839"/>
              <a:ext cx="3710300" cy="271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defTabSz="609951"/>
              <a:r>
                <a:rPr lang="en-US" sz="1100" dirty="0">
                  <a:solidFill>
                    <a:schemeClr val="tx1"/>
                  </a:solidFill>
                  <a:latin typeface="Times New Roman" panose="02020603050405020304" pitchFamily="18" charset="0"/>
                  <a:cs typeface="Times New Roman" panose="02020603050405020304" pitchFamily="18" charset="0"/>
                </a:rPr>
                <a:t>With the covid-19 outbreak, airlines around the world are starting to re-examine the support of informatization for their business. The digital transformation of aviation enterprises is of great significance in terms of commercial emergency response. On the other hand, covid-19 is also accelerating the process of digital transformation of aviation enterprises. When the hard times are over, the airline industry's recovery will accelerate, and its practitioners will be hoping for a recovery. After the outbreak subsides, the airline industry will face a relatively big rebound. In the face of such a trend, passenger flow will rise again. </a:t>
              </a:r>
              <a:endParaRPr lang="en-US" altLang="zh-CN" sz="1100" dirty="0">
                <a:solidFill>
                  <a:schemeClr val="tx1"/>
                </a:solidFill>
                <a:latin typeface="Times New Roman" panose="02020603050405020304" pitchFamily="18" charset="0"/>
                <a:cs typeface="Times New Roman" panose="02020603050405020304" pitchFamily="18" charset="0"/>
                <a:sym typeface="+mn-lt"/>
              </a:endParaRPr>
            </a:p>
          </p:txBody>
        </p:sp>
        <p:sp>
          <p:nvSpPr>
            <p:cNvPr id="70" name="文本框 21"/>
            <p:cNvSpPr txBox="1">
              <a:spLocks noChangeArrowheads="1"/>
            </p:cNvSpPr>
            <p:nvPr/>
          </p:nvSpPr>
          <p:spPr bwMode="auto">
            <a:xfrm>
              <a:off x="5103592" y="1900507"/>
              <a:ext cx="1621288" cy="29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defTabSz="609951"/>
              <a:r>
                <a:rPr lang="en-US" altLang="zh-CN" sz="1300" b="1" dirty="0">
                  <a:latin typeface="Times New Roman" panose="02020603050405020304" pitchFamily="18" charset="0"/>
                  <a:ea typeface="微软雅黑"/>
                  <a:cs typeface="Times New Roman" panose="02020603050405020304" pitchFamily="18" charset="0"/>
                  <a:sym typeface="+mn-lt"/>
                </a:rPr>
                <a:t>Conclusion</a:t>
              </a:r>
              <a:endParaRPr lang="zh-CN" altLang="en-US" sz="1300" b="1" dirty="0">
                <a:latin typeface="Times New Roman" panose="02020603050405020304" pitchFamily="18" charset="0"/>
                <a:ea typeface="微软雅黑"/>
                <a:cs typeface="Times New Roman" panose="02020603050405020304" pitchFamily="18" charset="0"/>
                <a:sym typeface="+mn-lt"/>
              </a:endParaRPr>
            </a:p>
          </p:txBody>
        </p:sp>
      </p:grpSp>
      <p:pic>
        <p:nvPicPr>
          <p:cNvPr id="3074" name="Picture 2" descr="Best Fare Guarantee: Book Direct To Get The Best Price on Airfare : Delta  Air Lines">
            <a:extLst>
              <a:ext uri="{FF2B5EF4-FFF2-40B4-BE49-F238E27FC236}">
                <a16:creationId xmlns:a16="http://schemas.microsoft.com/office/drawing/2014/main" id="{8724AEE3-57CE-4C2D-8822-452D004EF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762001"/>
            <a:ext cx="66294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8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7C419-24B3-4131-AC88-8D1AC8F66272}"/>
              </a:ext>
            </a:extLst>
          </p:cNvPr>
          <p:cNvSpPr txBox="1">
            <a:spLocks/>
          </p:cNvSpPr>
          <p:nvPr/>
        </p:nvSpPr>
        <p:spPr>
          <a:xfrm>
            <a:off x="257194" y="131427"/>
            <a:ext cx="4612864" cy="748020"/>
          </a:xfrm>
          <a:prstGeom prst="rect">
            <a:avLst/>
          </a:prstGeom>
        </p:spPr>
        <p:txBody>
          <a:bodyPr vert="horz" lIns="121990" tIns="60995" rIns="121990" bIns="60995"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rPr>
              <a:t>Reference</a:t>
            </a:r>
            <a:endParaRPr lang="zh-CN" altLang="en-US" sz="2400" b="1" dirty="0">
              <a:solidFill>
                <a:prstClr val="black"/>
              </a:solidFill>
              <a:latin typeface="Times New Roman" panose="02020603050405020304" pitchFamily="18" charset="0"/>
              <a:cs typeface="Times New Roman" panose="02020603050405020304" pitchFamily="18" charset="0"/>
              <a:sym typeface="+mn-lt"/>
            </a:endParaRPr>
          </a:p>
        </p:txBody>
      </p:sp>
      <p:sp>
        <p:nvSpPr>
          <p:cNvPr id="3" name="矩形 16">
            <a:extLst>
              <a:ext uri="{FF2B5EF4-FFF2-40B4-BE49-F238E27FC236}">
                <a16:creationId xmlns:a16="http://schemas.microsoft.com/office/drawing/2014/main" id="{18B893AA-39D7-42EA-880E-786EE34F6C64}"/>
              </a:ext>
            </a:extLst>
          </p:cNvPr>
          <p:cNvSpPr/>
          <p:nvPr/>
        </p:nvSpPr>
        <p:spPr>
          <a:xfrm>
            <a:off x="257194" y="762001"/>
            <a:ext cx="8892705" cy="58169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914400"/>
            <a:r>
              <a:rPr lang="en-US" sz="1200" dirty="0">
                <a:latin typeface="Times New Roman" panose="02020603050405020304" pitchFamily="18" charset="0"/>
                <a:cs typeface="Times New Roman" panose="02020603050405020304" pitchFamily="18" charset="0"/>
              </a:rPr>
              <a:t>Becker, G., Bouwer, J., John, D., &amp; </a:t>
            </a:r>
            <a:r>
              <a:rPr lang="en-US" sz="1200" dirty="0" err="1">
                <a:latin typeface="Times New Roman" panose="02020603050405020304" pitchFamily="18" charset="0"/>
                <a:cs typeface="Times New Roman" panose="02020603050405020304" pitchFamily="18" charset="0"/>
              </a:rPr>
              <a:t>Toutaoui</a:t>
            </a:r>
            <a:r>
              <a:rPr lang="en-US" sz="1200" dirty="0">
                <a:latin typeface="Times New Roman" panose="02020603050405020304" pitchFamily="18" charset="0"/>
                <a:cs typeface="Times New Roman" panose="02020603050405020304" pitchFamily="18" charset="0"/>
              </a:rPr>
              <a:t>, J. (2020, November 05). Walk before you fly--capturing the digital opportunity in airlines. Retrieved November 18, 2020, from https://www.mckinsey.com/industries/travel-logistics-and-transport-infrastructure/our-insights/walk-before-you-fly-capturing-the-digital-opportunity-in-airlines</a:t>
            </a:r>
          </a:p>
          <a:p>
            <a:pPr indent="-914400"/>
            <a:r>
              <a:rPr lang="en-US" sz="1200" dirty="0">
                <a:latin typeface="Times New Roman" panose="02020603050405020304" pitchFamily="18" charset="0"/>
                <a:cs typeface="Times New Roman" panose="02020603050405020304" pitchFamily="18" charset="0"/>
              </a:rPr>
              <a:t>Bouwer, J., </a:t>
            </a:r>
            <a:r>
              <a:rPr lang="en-US" sz="1200" dirty="0" err="1">
                <a:latin typeface="Times New Roman" panose="02020603050405020304" pitchFamily="18" charset="0"/>
                <a:cs typeface="Times New Roman" panose="02020603050405020304" pitchFamily="18" charset="0"/>
              </a:rPr>
              <a:t>Esque</a:t>
            </a:r>
            <a:r>
              <a:rPr lang="en-US" sz="1200" dirty="0">
                <a:latin typeface="Times New Roman" panose="02020603050405020304" pitchFamily="18" charset="0"/>
                <a:cs typeface="Times New Roman" panose="02020603050405020304" pitchFamily="18" charset="0"/>
              </a:rPr>
              <a:t>, A., &amp; Riedel, R. (2020, November 05). Leading from the front line: How airlines can boost ancillary revenues. Retrieved November 18, 2020, from </a:t>
            </a:r>
            <a:r>
              <a:rPr lang="en-US" sz="1200" u="sng" dirty="0">
                <a:latin typeface="Times New Roman" panose="02020603050405020304" pitchFamily="18" charset="0"/>
                <a:cs typeface="Times New Roman" panose="02020603050405020304" pitchFamily="18" charset="0"/>
                <a:hlinkClick r:id="rId2"/>
              </a:rPr>
              <a:t>https://www.mckinsey.com/industries/travel-logistics-and-transport-infrastructure/our-insights/leading-from-the-front-line-how-airlines-can-boost-ancillary-revenues</a:t>
            </a:r>
            <a:endParaRPr lang="en-US" sz="1200" dirty="0">
              <a:latin typeface="Times New Roman" panose="02020603050405020304" pitchFamily="18" charset="0"/>
              <a:cs typeface="Times New Roman" panose="02020603050405020304" pitchFamily="18" charset="0"/>
            </a:endParaRPr>
          </a:p>
          <a:p>
            <a:pPr indent="-914400"/>
            <a:r>
              <a:rPr lang="en-US" sz="1200" dirty="0">
                <a:latin typeface="Times New Roman" panose="02020603050405020304" pitchFamily="18" charset="0"/>
                <a:cs typeface="Times New Roman" panose="02020603050405020304" pitchFamily="18" charset="0"/>
              </a:rPr>
              <a:t>Chang, Y.-H., &amp; Yeh, C.H. (2002). A survey analysis of service quality for domestic airlines. European Journal of Operational Research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10.1016/S0377-2217(01)00148-5</a:t>
            </a:r>
          </a:p>
          <a:p>
            <a:pPr indent="-914400"/>
            <a:r>
              <a:rPr lang="en-US" sz="1200" dirty="0" err="1">
                <a:latin typeface="Times New Roman" panose="02020603050405020304" pitchFamily="18" charset="0"/>
                <a:cs typeface="Times New Roman" panose="02020603050405020304" pitchFamily="18" charset="0"/>
              </a:rPr>
              <a:t>Chreene</a:t>
            </a:r>
            <a:r>
              <a:rPr lang="en-US" sz="1200" dirty="0">
                <a:latin typeface="Times New Roman" panose="02020603050405020304" pitchFamily="18" charset="0"/>
                <a:cs typeface="Times New Roman" panose="02020603050405020304" pitchFamily="18" charset="0"/>
              </a:rPr>
              <a:t>, L. (2020, September). An Onboarding Makeover to Match a Hiring Boom: A rapid increase in district managers at Securitas necessitated a program revamp, which is showing early promise. TD Magazine, 74(9), 21+. https://link.gale.com/apps/doc/A635546264/PROF?u=ulv_gvrl&amp;sid=PROF&amp;xid=3cd180b9</a:t>
            </a:r>
          </a:p>
          <a:p>
            <a:pPr indent="-914400"/>
            <a:r>
              <a:rPr lang="en-US" sz="1200" dirty="0">
                <a:latin typeface="Times New Roman" panose="02020603050405020304" pitchFamily="18" charset="0"/>
                <a:cs typeface="Times New Roman" panose="02020603050405020304" pitchFamily="18" charset="0"/>
              </a:rPr>
              <a:t>Delta Air Lines. (2020, November 15). Retrieved November 18, 2020, from </a:t>
            </a:r>
            <a:r>
              <a:rPr lang="en-US" sz="1200" u="sng" dirty="0">
                <a:latin typeface="Times New Roman" panose="02020603050405020304" pitchFamily="18" charset="0"/>
                <a:cs typeface="Times New Roman" panose="02020603050405020304" pitchFamily="18" charset="0"/>
                <a:hlinkClick r:id="rId3"/>
              </a:rPr>
              <a:t>https://en.wikipedia.org/wiki/Delta_Air_Lines</a:t>
            </a:r>
            <a:endParaRPr lang="en-US" sz="1200" dirty="0">
              <a:latin typeface="Times New Roman" panose="02020603050405020304" pitchFamily="18" charset="0"/>
              <a:cs typeface="Times New Roman" panose="02020603050405020304" pitchFamily="18" charset="0"/>
            </a:endParaRPr>
          </a:p>
          <a:p>
            <a:pPr indent="-914400"/>
            <a:r>
              <a:rPr lang="en-US" sz="1200" dirty="0">
                <a:latin typeface="Times New Roman" panose="02020603050405020304" pitchFamily="18" charset="0"/>
                <a:cs typeface="Times New Roman" panose="02020603050405020304" pitchFamily="18" charset="0"/>
              </a:rPr>
              <a:t>Hannigan, T., Hamilton, R., &amp; </a:t>
            </a:r>
            <a:r>
              <a:rPr lang="en-US" sz="1200" dirty="0" err="1">
                <a:latin typeface="Times New Roman" panose="02020603050405020304" pitchFamily="18" charset="0"/>
                <a:cs typeface="Times New Roman" panose="02020603050405020304" pitchFamily="18" charset="0"/>
              </a:rPr>
              <a:t>Mudambi</a:t>
            </a:r>
            <a:r>
              <a:rPr lang="en-US" sz="1200" dirty="0">
                <a:latin typeface="Times New Roman" panose="02020603050405020304" pitchFamily="18" charset="0"/>
                <a:cs typeface="Times New Roman" panose="02020603050405020304" pitchFamily="18" charset="0"/>
              </a:rPr>
              <a:t>, R. (2015, March). (PDF) Competition and competitiveness in the US airline industry. Retrieved November 18, 2020, from https://www.researchgate.net/publication/276927107_Competition_and_competitiveness_in_the_US_airline_industry</a:t>
            </a:r>
          </a:p>
          <a:p>
            <a:pPr indent="-914400"/>
            <a:r>
              <a:rPr lang="en-US" sz="1200" dirty="0">
                <a:latin typeface="Times New Roman" panose="02020603050405020304" pitchFamily="18" charset="0"/>
                <a:cs typeface="Times New Roman" panose="02020603050405020304" pitchFamily="18" charset="0"/>
              </a:rPr>
              <a:t>Low, T. (2020, August 07). COVID-19: Strategizing airport operations for the new norm: ACI World Blog. Retrieved November 18, 2020, from https://blog.aci.aero/covid-19-strategizing-airport-operations-for-the-new-norm/</a:t>
            </a:r>
          </a:p>
          <a:p>
            <a:pPr indent="-914400"/>
            <a:r>
              <a:rPr lang="en-US" sz="1200" dirty="0" err="1">
                <a:latin typeface="Times New Roman" panose="02020603050405020304" pitchFamily="18" charset="0"/>
                <a:cs typeface="Times New Roman" panose="02020603050405020304" pitchFamily="18" charset="0"/>
              </a:rPr>
              <a:t>Mazareanu</a:t>
            </a:r>
            <a:r>
              <a:rPr lang="en-US" sz="1200" dirty="0">
                <a:latin typeface="Times New Roman" panose="02020603050405020304" pitchFamily="18" charset="0"/>
                <a:cs typeface="Times New Roman" panose="02020603050405020304" pitchFamily="18" charset="0"/>
              </a:rPr>
              <a:t>, E. (2020, October 19). U.S. airline industry market share 2019. Retrieved November 18, 2020, from </a:t>
            </a:r>
            <a:r>
              <a:rPr lang="en-US" sz="1200" u="sng" dirty="0">
                <a:latin typeface="Times New Roman" panose="02020603050405020304" pitchFamily="18" charset="0"/>
                <a:cs typeface="Times New Roman" panose="02020603050405020304" pitchFamily="18" charset="0"/>
                <a:hlinkClick r:id="rId4"/>
              </a:rPr>
              <a:t>https://www.statista.com/statistics/250577/domestic-market-share-of-leading-us-airlines/</a:t>
            </a:r>
            <a:endParaRPr lang="en-US" sz="1200" dirty="0">
              <a:latin typeface="Times New Roman" panose="02020603050405020304" pitchFamily="18" charset="0"/>
              <a:cs typeface="Times New Roman" panose="02020603050405020304" pitchFamily="18" charset="0"/>
            </a:endParaRPr>
          </a:p>
          <a:p>
            <a:pPr indent="-914400"/>
            <a:r>
              <a:rPr lang="en-US" sz="1200" dirty="0">
                <a:latin typeface="Times New Roman" panose="02020603050405020304" pitchFamily="18" charset="0"/>
                <a:cs typeface="Times New Roman" panose="02020603050405020304" pitchFamily="18" charset="0"/>
              </a:rPr>
              <a:t>Murphy, R. (2019, September 06). The Cybersecurity Risks Within the Aviation Industry. Retrieved November 18, 2020, from </a:t>
            </a:r>
            <a:r>
              <a:rPr lang="en-US" sz="1200" u="sng" dirty="0">
                <a:latin typeface="Times New Roman" panose="02020603050405020304" pitchFamily="18" charset="0"/>
                <a:cs typeface="Times New Roman" panose="02020603050405020304" pitchFamily="18" charset="0"/>
                <a:hlinkClick r:id="rId5"/>
              </a:rPr>
              <a:t>https://www.blackstratus.com/risks-of-cybersecurity-within-aviation/</a:t>
            </a:r>
            <a:endParaRPr lang="en-US" sz="1200" dirty="0">
              <a:latin typeface="Times New Roman" panose="02020603050405020304" pitchFamily="18" charset="0"/>
              <a:cs typeface="Times New Roman" panose="02020603050405020304" pitchFamily="18" charset="0"/>
            </a:endParaRPr>
          </a:p>
          <a:p>
            <a:pPr indent="-914400"/>
            <a:r>
              <a:rPr lang="en-US" sz="1200" dirty="0">
                <a:latin typeface="Times New Roman" panose="02020603050405020304" pitchFamily="18" charset="0"/>
                <a:cs typeface="Times New Roman" panose="02020603050405020304" pitchFamily="18" charset="0"/>
              </a:rPr>
              <a:t>Myers, J. H. and G. M. Mullet (2003). Managerial Applications of Multivariate Analysis in Marketing, American Marketing Association, Chicago.</a:t>
            </a:r>
          </a:p>
          <a:p>
            <a:pPr indent="-914400"/>
            <a:r>
              <a:rPr lang="en-US" sz="1200" dirty="0" err="1">
                <a:latin typeface="Times New Roman" panose="02020603050405020304" pitchFamily="18" charset="0"/>
                <a:cs typeface="Times New Roman" panose="02020603050405020304" pitchFamily="18" charset="0"/>
              </a:rPr>
              <a:t>Safaei</a:t>
            </a:r>
            <a:r>
              <a:rPr lang="en-US" sz="1200" dirty="0">
                <a:latin typeface="Times New Roman" panose="02020603050405020304" pitchFamily="18" charset="0"/>
                <a:cs typeface="Times New Roman" panose="02020603050405020304" pitchFamily="18" charset="0"/>
              </a:rPr>
              <a:t>, N. (n.d.). Fleet Utilization Optimization - Aircraft IT. Retrieved November 18, 2020, from https://www.aircraftit.com/articles/fleet-utilization-optimization/</a:t>
            </a:r>
          </a:p>
          <a:p>
            <a:pPr indent="-914400"/>
            <a:r>
              <a:rPr lang="en-US" sz="1200" dirty="0">
                <a:latin typeface="Times New Roman" panose="02020603050405020304" pitchFamily="18" charset="0"/>
                <a:cs typeface="Times New Roman" panose="02020603050405020304" pitchFamily="18" charset="0"/>
              </a:rPr>
              <a:t>Torres, C. (2018, June 17). Digitalization of Predictive Maintenance. Retrieved November 18, 2020, from </a:t>
            </a:r>
            <a:r>
              <a:rPr lang="en-US" sz="1200" u="sng" dirty="0">
                <a:latin typeface="Times New Roman" panose="02020603050405020304" pitchFamily="18" charset="0"/>
                <a:cs typeface="Times New Roman" panose="02020603050405020304" pitchFamily="18" charset="0"/>
                <a:hlinkClick r:id="rId6"/>
              </a:rPr>
              <a:t>https://power-mi.com/content/digitalization-predictive-maintenance</a:t>
            </a:r>
            <a:endParaRPr lang="en-US" sz="1200" dirty="0">
              <a:latin typeface="Times New Roman" panose="02020603050405020304" pitchFamily="18" charset="0"/>
              <a:cs typeface="Times New Roman" panose="02020603050405020304" pitchFamily="18" charset="0"/>
            </a:endParaRPr>
          </a:p>
          <a:p>
            <a:pPr indent="-914400"/>
            <a:r>
              <a:rPr lang="en-US" sz="1200" dirty="0" err="1">
                <a:latin typeface="Times New Roman" panose="02020603050405020304" pitchFamily="18" charset="0"/>
                <a:cs typeface="Times New Roman" panose="02020603050405020304" pitchFamily="18" charset="0"/>
              </a:rPr>
              <a:t>Vink</a:t>
            </a:r>
            <a:r>
              <a:rPr lang="en-US" sz="1200" dirty="0">
                <a:latin typeface="Times New Roman" panose="02020603050405020304" pitchFamily="18" charset="0"/>
                <a:cs typeface="Times New Roman" panose="02020603050405020304" pitchFamily="18" charset="0"/>
              </a:rPr>
              <a:t>, P.,&amp; </a:t>
            </a:r>
            <a:r>
              <a:rPr lang="en-US" sz="1200" dirty="0" err="1">
                <a:latin typeface="Times New Roman" panose="02020603050405020304" pitchFamily="18" charset="0"/>
                <a:cs typeface="Times New Roman" panose="02020603050405020304" pitchFamily="18" charset="0"/>
              </a:rPr>
              <a:t>Hallbeck</a:t>
            </a:r>
            <a:r>
              <a:rPr lang="en-US" sz="1200" dirty="0">
                <a:latin typeface="Times New Roman" panose="02020603050405020304" pitchFamily="18" charset="0"/>
                <a:cs typeface="Times New Roman" panose="02020603050405020304" pitchFamily="18" charset="0"/>
              </a:rPr>
              <a:t>, S. (2012). Editorial: Comfort and discomfort studies demonstrate the need for a new model. Applied Ergonomics, 43, 271- 276.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 1016/j. apergo.2011.06.001</a:t>
            </a:r>
          </a:p>
          <a:p>
            <a:pPr indent="-914400"/>
            <a:r>
              <a:rPr lang="en-US" sz="1200" dirty="0">
                <a:latin typeface="Times New Roman" panose="02020603050405020304" pitchFamily="18" charset="0"/>
                <a:cs typeface="Times New Roman" panose="02020603050405020304" pitchFamily="18" charset="0"/>
              </a:rPr>
              <a:t>Wright, G., Robinson, D., &amp; Commentator, E. (2016, December 01). Digital Marketing in the Airline industry. Retrieved November 18, 2020, from </a:t>
            </a:r>
            <a:r>
              <a:rPr lang="en-US" sz="1200" u="sng" dirty="0">
                <a:latin typeface="Times New Roman" panose="02020603050405020304" pitchFamily="18" charset="0"/>
                <a:cs typeface="Times New Roman" panose="02020603050405020304" pitchFamily="18" charset="0"/>
                <a:hlinkClick r:id="rId7"/>
              </a:rPr>
              <a:t>https://www.smartinsights.com/b2b-digital-marketing/b2b-strategy/digital-marketing-in-the-airline-industry/</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43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811829" y="-2"/>
            <a:ext cx="8374566" cy="6920146"/>
            <a:chOff x="3811829" y="-2"/>
            <a:chExt cx="8374566" cy="6920146"/>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328" y="-2"/>
              <a:ext cx="8296067" cy="6858002"/>
            </a:xfrm>
            <a:prstGeom prst="rect">
              <a:avLst/>
            </a:prstGeom>
          </p:spPr>
        </p:pic>
        <p:sp>
          <p:nvSpPr>
            <p:cNvPr id="8" name="直角三角形 7"/>
            <p:cNvSpPr/>
            <p:nvPr/>
          </p:nvSpPr>
          <p:spPr>
            <a:xfrm rot="10800000" flipH="1">
              <a:off x="3811829" y="0"/>
              <a:ext cx="4990653" cy="692014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 name="任意多边形: 形状 3"/>
          <p:cNvSpPr/>
          <p:nvPr/>
        </p:nvSpPr>
        <p:spPr>
          <a:xfrm flipH="1" flipV="1">
            <a:off x="-877" y="6454066"/>
            <a:ext cx="6096877"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任意多边形: 形状 5"/>
          <p:cNvSpPr/>
          <p:nvPr/>
        </p:nvSpPr>
        <p:spPr>
          <a:xfrm flipH="1">
            <a:off x="947355" y="-2"/>
            <a:ext cx="917322" cy="870012"/>
          </a:xfrm>
          <a:custGeom>
            <a:avLst/>
            <a:gdLst>
              <a:gd name="connsiteX0" fmla="*/ 738791 w 2053034"/>
              <a:gd name="connsiteY0" fmla="*/ 0 h 2127725"/>
              <a:gd name="connsiteX1" fmla="*/ 0 w 2053034"/>
              <a:gd name="connsiteY1" fmla="*/ 0 h 2127725"/>
              <a:gd name="connsiteX2" fmla="*/ 1314243 w 2053034"/>
              <a:gd name="connsiteY2" fmla="*/ 2127725 h 2127725"/>
              <a:gd name="connsiteX3" fmla="*/ 2053034 w 2053034"/>
              <a:gd name="connsiteY3" fmla="*/ 2127725 h 2127725"/>
            </a:gdLst>
            <a:ahLst/>
            <a:cxnLst>
              <a:cxn ang="0">
                <a:pos x="connsiteX0" y="connsiteY0"/>
              </a:cxn>
              <a:cxn ang="0">
                <a:pos x="connsiteX1" y="connsiteY1"/>
              </a:cxn>
              <a:cxn ang="0">
                <a:pos x="connsiteX2" y="connsiteY2"/>
              </a:cxn>
              <a:cxn ang="0">
                <a:pos x="connsiteX3" y="connsiteY3"/>
              </a:cxn>
            </a:cxnLst>
            <a:rect l="l" t="t" r="r" b="b"/>
            <a:pathLst>
              <a:path w="2053034" h="2127725">
                <a:moveTo>
                  <a:pt x="738791" y="0"/>
                </a:moveTo>
                <a:lnTo>
                  <a:pt x="0" y="0"/>
                </a:lnTo>
                <a:lnTo>
                  <a:pt x="1314243" y="2127725"/>
                </a:lnTo>
                <a:lnTo>
                  <a:pt x="2053034" y="2127725"/>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flipH="1">
            <a:off x="-1" y="-3"/>
            <a:ext cx="1411551" cy="1373387"/>
          </a:xfrm>
          <a:custGeom>
            <a:avLst/>
            <a:gdLst>
              <a:gd name="connsiteX0" fmla="*/ 1305661 w 1305661"/>
              <a:gd name="connsiteY0" fmla="*/ 0 h 1373384"/>
              <a:gd name="connsiteX1" fmla="*/ 1295754 w 1305661"/>
              <a:gd name="connsiteY1" fmla="*/ 0 h 1373384"/>
              <a:gd name="connsiteX2" fmla="*/ 993353 w 1305661"/>
              <a:gd name="connsiteY2" fmla="*/ 0 h 1373384"/>
              <a:gd name="connsiteX3" fmla="*/ 865521 w 1305661"/>
              <a:gd name="connsiteY3" fmla="*/ 0 h 1373384"/>
              <a:gd name="connsiteX4" fmla="*/ 840344 w 1305661"/>
              <a:gd name="connsiteY4" fmla="*/ 0 h 1373384"/>
              <a:gd name="connsiteX5" fmla="*/ 666568 w 1305661"/>
              <a:gd name="connsiteY5" fmla="*/ 0 h 1373384"/>
              <a:gd name="connsiteX6" fmla="*/ 455410 w 1305661"/>
              <a:gd name="connsiteY6" fmla="*/ 0 h 1373384"/>
              <a:gd name="connsiteX7" fmla="*/ 153009 w 1305661"/>
              <a:gd name="connsiteY7" fmla="*/ 0 h 1373384"/>
              <a:gd name="connsiteX8" fmla="*/ 0 w 1305661"/>
              <a:gd name="connsiteY8" fmla="*/ 0 h 1373384"/>
              <a:gd name="connsiteX9" fmla="*/ 537943 w 1305661"/>
              <a:gd name="connsiteY9" fmla="*/ 870916 h 1373384"/>
              <a:gd name="connsiteX10" fmla="*/ 690952 w 1305661"/>
              <a:gd name="connsiteY10" fmla="*/ 870916 h 1373384"/>
              <a:gd name="connsiteX11" fmla="*/ 840344 w 1305661"/>
              <a:gd name="connsiteY11" fmla="*/ 870916 h 1373384"/>
              <a:gd name="connsiteX12" fmla="*/ 902110 w 1305661"/>
              <a:gd name="connsiteY12" fmla="*/ 870916 h 1373384"/>
              <a:gd name="connsiteX13" fmla="*/ 986463 w 1305661"/>
              <a:gd name="connsiteY13" fmla="*/ 870916 h 1373384"/>
              <a:gd name="connsiteX14" fmla="*/ 1296825 w 1305661"/>
              <a:gd name="connsiteY14" fmla="*/ 1373384 h 1373384"/>
              <a:gd name="connsiteX15" fmla="*/ 1305661 w 1305661"/>
              <a:gd name="connsiteY15" fmla="*/ 1373384 h 13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05661" h="1373384">
                <a:moveTo>
                  <a:pt x="1305661" y="0"/>
                </a:moveTo>
                <a:lnTo>
                  <a:pt x="1295754" y="0"/>
                </a:lnTo>
                <a:lnTo>
                  <a:pt x="993353" y="0"/>
                </a:lnTo>
                <a:lnTo>
                  <a:pt x="865521" y="0"/>
                </a:lnTo>
                <a:lnTo>
                  <a:pt x="840344" y="0"/>
                </a:lnTo>
                <a:lnTo>
                  <a:pt x="666568" y="0"/>
                </a:lnTo>
                <a:lnTo>
                  <a:pt x="455410" y="0"/>
                </a:lnTo>
                <a:lnTo>
                  <a:pt x="153009" y="0"/>
                </a:lnTo>
                <a:lnTo>
                  <a:pt x="0" y="0"/>
                </a:lnTo>
                <a:lnTo>
                  <a:pt x="537943" y="870916"/>
                </a:lnTo>
                <a:lnTo>
                  <a:pt x="690952" y="870916"/>
                </a:lnTo>
                <a:lnTo>
                  <a:pt x="840344" y="870916"/>
                </a:lnTo>
                <a:lnTo>
                  <a:pt x="902110" y="870916"/>
                </a:lnTo>
                <a:lnTo>
                  <a:pt x="986463" y="870916"/>
                </a:lnTo>
                <a:lnTo>
                  <a:pt x="1296825" y="1373384"/>
                </a:lnTo>
                <a:lnTo>
                  <a:pt x="1305661" y="1373384"/>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 name="任意多边形: 形状 10"/>
          <p:cNvSpPr/>
          <p:nvPr/>
        </p:nvSpPr>
        <p:spPr>
          <a:xfrm rot="10800000" flipH="1" flipV="1">
            <a:off x="5912528" y="6454066"/>
            <a:ext cx="6288003"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矩形 17"/>
          <p:cNvSpPr/>
          <p:nvPr/>
        </p:nvSpPr>
        <p:spPr>
          <a:xfrm>
            <a:off x="1331103" y="2817271"/>
            <a:ext cx="5682219" cy="110799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600" dirty="0">
                <a:latin typeface="Times New Roman" panose="02020603050405020304" pitchFamily="18" charset="0"/>
                <a:cs typeface="Times New Roman" panose="02020603050405020304" pitchFamily="18" charset="0"/>
                <a:sym typeface="+mn-lt"/>
              </a:rPr>
              <a:t>Thanks</a:t>
            </a:r>
            <a:endParaRPr lang="zh-CN" altLang="en-US" sz="6600" dirty="0">
              <a:latin typeface="Times New Roman" panose="02020603050405020304" pitchFamily="18" charset="0"/>
              <a:cs typeface="Times New Roman" panose="02020603050405020304" pitchFamily="18" charset="0"/>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811829" y="-2"/>
            <a:ext cx="8374566" cy="6920146"/>
            <a:chOff x="3811829" y="-2"/>
            <a:chExt cx="8374566" cy="6920146"/>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328" y="-2"/>
              <a:ext cx="8296067" cy="6858002"/>
            </a:xfrm>
            <a:prstGeom prst="rect">
              <a:avLst/>
            </a:prstGeom>
          </p:spPr>
        </p:pic>
        <p:sp>
          <p:nvSpPr>
            <p:cNvPr id="8" name="直角三角形 7"/>
            <p:cNvSpPr/>
            <p:nvPr/>
          </p:nvSpPr>
          <p:spPr>
            <a:xfrm rot="10800000" flipH="1">
              <a:off x="3811829" y="0"/>
              <a:ext cx="4990653" cy="692014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 name="任意多边形: 形状 3"/>
          <p:cNvSpPr/>
          <p:nvPr/>
        </p:nvSpPr>
        <p:spPr>
          <a:xfrm flipH="1" flipV="1">
            <a:off x="-877" y="6454066"/>
            <a:ext cx="6096877"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任意多边形: 形状 5"/>
          <p:cNvSpPr/>
          <p:nvPr/>
        </p:nvSpPr>
        <p:spPr>
          <a:xfrm flipH="1">
            <a:off x="947355" y="-2"/>
            <a:ext cx="917322" cy="870012"/>
          </a:xfrm>
          <a:custGeom>
            <a:avLst/>
            <a:gdLst>
              <a:gd name="connsiteX0" fmla="*/ 738791 w 2053034"/>
              <a:gd name="connsiteY0" fmla="*/ 0 h 2127725"/>
              <a:gd name="connsiteX1" fmla="*/ 0 w 2053034"/>
              <a:gd name="connsiteY1" fmla="*/ 0 h 2127725"/>
              <a:gd name="connsiteX2" fmla="*/ 1314243 w 2053034"/>
              <a:gd name="connsiteY2" fmla="*/ 2127725 h 2127725"/>
              <a:gd name="connsiteX3" fmla="*/ 2053034 w 2053034"/>
              <a:gd name="connsiteY3" fmla="*/ 2127725 h 2127725"/>
            </a:gdLst>
            <a:ahLst/>
            <a:cxnLst>
              <a:cxn ang="0">
                <a:pos x="connsiteX0" y="connsiteY0"/>
              </a:cxn>
              <a:cxn ang="0">
                <a:pos x="connsiteX1" y="connsiteY1"/>
              </a:cxn>
              <a:cxn ang="0">
                <a:pos x="connsiteX2" y="connsiteY2"/>
              </a:cxn>
              <a:cxn ang="0">
                <a:pos x="connsiteX3" y="connsiteY3"/>
              </a:cxn>
            </a:cxnLst>
            <a:rect l="l" t="t" r="r" b="b"/>
            <a:pathLst>
              <a:path w="2053034" h="2127725">
                <a:moveTo>
                  <a:pt x="738791" y="0"/>
                </a:moveTo>
                <a:lnTo>
                  <a:pt x="0" y="0"/>
                </a:lnTo>
                <a:lnTo>
                  <a:pt x="1314243" y="2127725"/>
                </a:lnTo>
                <a:lnTo>
                  <a:pt x="2053034" y="2127725"/>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flipH="1">
            <a:off x="-1" y="-3"/>
            <a:ext cx="1411551" cy="1373387"/>
          </a:xfrm>
          <a:custGeom>
            <a:avLst/>
            <a:gdLst>
              <a:gd name="connsiteX0" fmla="*/ 1305661 w 1305661"/>
              <a:gd name="connsiteY0" fmla="*/ 0 h 1373384"/>
              <a:gd name="connsiteX1" fmla="*/ 1295754 w 1305661"/>
              <a:gd name="connsiteY1" fmla="*/ 0 h 1373384"/>
              <a:gd name="connsiteX2" fmla="*/ 993353 w 1305661"/>
              <a:gd name="connsiteY2" fmla="*/ 0 h 1373384"/>
              <a:gd name="connsiteX3" fmla="*/ 865521 w 1305661"/>
              <a:gd name="connsiteY3" fmla="*/ 0 h 1373384"/>
              <a:gd name="connsiteX4" fmla="*/ 840344 w 1305661"/>
              <a:gd name="connsiteY4" fmla="*/ 0 h 1373384"/>
              <a:gd name="connsiteX5" fmla="*/ 666568 w 1305661"/>
              <a:gd name="connsiteY5" fmla="*/ 0 h 1373384"/>
              <a:gd name="connsiteX6" fmla="*/ 455410 w 1305661"/>
              <a:gd name="connsiteY6" fmla="*/ 0 h 1373384"/>
              <a:gd name="connsiteX7" fmla="*/ 153009 w 1305661"/>
              <a:gd name="connsiteY7" fmla="*/ 0 h 1373384"/>
              <a:gd name="connsiteX8" fmla="*/ 0 w 1305661"/>
              <a:gd name="connsiteY8" fmla="*/ 0 h 1373384"/>
              <a:gd name="connsiteX9" fmla="*/ 537943 w 1305661"/>
              <a:gd name="connsiteY9" fmla="*/ 870916 h 1373384"/>
              <a:gd name="connsiteX10" fmla="*/ 690952 w 1305661"/>
              <a:gd name="connsiteY10" fmla="*/ 870916 h 1373384"/>
              <a:gd name="connsiteX11" fmla="*/ 840344 w 1305661"/>
              <a:gd name="connsiteY11" fmla="*/ 870916 h 1373384"/>
              <a:gd name="connsiteX12" fmla="*/ 902110 w 1305661"/>
              <a:gd name="connsiteY12" fmla="*/ 870916 h 1373384"/>
              <a:gd name="connsiteX13" fmla="*/ 986463 w 1305661"/>
              <a:gd name="connsiteY13" fmla="*/ 870916 h 1373384"/>
              <a:gd name="connsiteX14" fmla="*/ 1296825 w 1305661"/>
              <a:gd name="connsiteY14" fmla="*/ 1373384 h 1373384"/>
              <a:gd name="connsiteX15" fmla="*/ 1305661 w 1305661"/>
              <a:gd name="connsiteY15" fmla="*/ 1373384 h 13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05661" h="1373384">
                <a:moveTo>
                  <a:pt x="1305661" y="0"/>
                </a:moveTo>
                <a:lnTo>
                  <a:pt x="1295754" y="0"/>
                </a:lnTo>
                <a:lnTo>
                  <a:pt x="993353" y="0"/>
                </a:lnTo>
                <a:lnTo>
                  <a:pt x="865521" y="0"/>
                </a:lnTo>
                <a:lnTo>
                  <a:pt x="840344" y="0"/>
                </a:lnTo>
                <a:lnTo>
                  <a:pt x="666568" y="0"/>
                </a:lnTo>
                <a:lnTo>
                  <a:pt x="455410" y="0"/>
                </a:lnTo>
                <a:lnTo>
                  <a:pt x="153009" y="0"/>
                </a:lnTo>
                <a:lnTo>
                  <a:pt x="0" y="0"/>
                </a:lnTo>
                <a:lnTo>
                  <a:pt x="537943" y="870916"/>
                </a:lnTo>
                <a:lnTo>
                  <a:pt x="690952" y="870916"/>
                </a:lnTo>
                <a:lnTo>
                  <a:pt x="840344" y="870916"/>
                </a:lnTo>
                <a:lnTo>
                  <a:pt x="902110" y="870916"/>
                </a:lnTo>
                <a:lnTo>
                  <a:pt x="986463" y="870916"/>
                </a:lnTo>
                <a:lnTo>
                  <a:pt x="1296825" y="1373384"/>
                </a:lnTo>
                <a:lnTo>
                  <a:pt x="1305661" y="1373384"/>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 name="任意多边形: 形状 10"/>
          <p:cNvSpPr/>
          <p:nvPr/>
        </p:nvSpPr>
        <p:spPr>
          <a:xfrm rot="10800000" flipH="1" flipV="1">
            <a:off x="5912528" y="6454066"/>
            <a:ext cx="6288003"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4" name="Rectangle: Rounded Corners 8"/>
          <p:cNvSpPr/>
          <p:nvPr/>
        </p:nvSpPr>
        <p:spPr>
          <a:xfrm rot="2700000">
            <a:off x="2036575" y="2129579"/>
            <a:ext cx="1117901" cy="1117901"/>
          </a:xfrm>
          <a:prstGeom prst="roundRect">
            <a:avLst>
              <a:gd name="adj" fmla="val 21316"/>
            </a:avLst>
          </a:prstGeom>
          <a:solidFill>
            <a:schemeClr val="bg1"/>
          </a:solidFill>
          <a:ln>
            <a:solidFill>
              <a:srgbClr val="A7866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15" name="Rectangle: Rounded Corners 8"/>
          <p:cNvSpPr/>
          <p:nvPr/>
        </p:nvSpPr>
        <p:spPr>
          <a:xfrm rot="2700000">
            <a:off x="2148344" y="2236317"/>
            <a:ext cx="888124" cy="888124"/>
          </a:xfrm>
          <a:prstGeom prst="roundRect">
            <a:avLst>
              <a:gd name="adj" fmla="val 21316"/>
            </a:avLst>
          </a:prstGeom>
          <a:solidFill>
            <a:srgbClr val="A786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16" name="文本框 23"/>
          <p:cNvSpPr txBox="1"/>
          <p:nvPr/>
        </p:nvSpPr>
        <p:spPr>
          <a:xfrm>
            <a:off x="615814" y="3569069"/>
            <a:ext cx="5189368"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latin typeface="Times New Roman" panose="02020603050405020304" pitchFamily="18" charset="0"/>
                <a:cs typeface="Times New Roman" panose="02020603050405020304" pitchFamily="18" charset="0"/>
                <a:sym typeface="+mn-lt"/>
              </a:rPr>
              <a:t>Problem &amp; Opportunity</a:t>
            </a:r>
            <a:endParaRPr lang="zh-CN" altLang="en-US" sz="4000" dirty="0">
              <a:latin typeface="Times New Roman" panose="02020603050405020304" pitchFamily="18" charset="0"/>
              <a:cs typeface="Times New Roman" panose="02020603050405020304" pitchFamily="18" charset="0"/>
              <a:sym typeface="+mn-lt"/>
            </a:endParaRPr>
          </a:p>
        </p:txBody>
      </p:sp>
      <p:sp>
        <p:nvSpPr>
          <p:cNvPr id="17" name="文本框 16"/>
          <p:cNvSpPr txBox="1"/>
          <p:nvPr/>
        </p:nvSpPr>
        <p:spPr>
          <a:xfrm>
            <a:off x="2337117" y="2197079"/>
            <a:ext cx="79011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a:solidFill>
                  <a:schemeClr val="bg1"/>
                </a:solidFill>
                <a:cs typeface="+mn-ea"/>
                <a:sym typeface="+mn-lt"/>
              </a:rPr>
              <a:t>1</a:t>
            </a:r>
            <a:endParaRPr lang="zh-CN" altLang="en-US" sz="5400" dirty="0">
              <a:solidFill>
                <a:schemeClr val="bg1"/>
              </a:solidFill>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35"/>
          <p:cNvSpPr txBox="1">
            <a:spLocks noChangeArrowheads="1"/>
          </p:cNvSpPr>
          <p:nvPr/>
        </p:nvSpPr>
        <p:spPr bwMode="auto">
          <a:xfrm>
            <a:off x="6142552" y="3798358"/>
            <a:ext cx="3506998" cy="78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defTabSz="609951"/>
            <a:r>
              <a:rPr lang="en-US" dirty="0">
                <a:solidFill>
                  <a:schemeClr val="tx1"/>
                </a:solidFill>
                <a:latin typeface="Times New Roman" panose="02020603050405020304" pitchFamily="18" charset="0"/>
                <a:cs typeface="Times New Roman" panose="02020603050405020304" pitchFamily="18" charset="0"/>
              </a:rPr>
              <a:t>Today, Delta serves more than 13,000 passengers per day and operates delta hubs at many airports around the world.</a:t>
            </a:r>
            <a:endParaRPr lang="en-US" altLang="zh-CN" dirty="0">
              <a:solidFill>
                <a:schemeClr val="tx1"/>
              </a:solidFill>
              <a:latin typeface="Times New Roman" panose="02020603050405020304" pitchFamily="18" charset="0"/>
              <a:cs typeface="Times New Roman" panose="02020603050405020304" pitchFamily="18" charset="0"/>
              <a:sym typeface="+mn-lt"/>
            </a:endParaRPr>
          </a:p>
        </p:txBody>
      </p:sp>
      <p:grpSp>
        <p:nvGrpSpPr>
          <p:cNvPr id="68" name="组合 67"/>
          <p:cNvGrpSpPr/>
          <p:nvPr/>
        </p:nvGrpSpPr>
        <p:grpSpPr bwMode="auto">
          <a:xfrm>
            <a:off x="2781300" y="3491183"/>
            <a:ext cx="3505892" cy="1878109"/>
            <a:chOff x="5103592" y="1900507"/>
            <a:chExt cx="3504496" cy="1877953"/>
          </a:xfrm>
        </p:grpSpPr>
        <p:sp>
          <p:nvSpPr>
            <p:cNvPr id="69" name="TextBox 35"/>
            <p:cNvSpPr txBox="1">
              <a:spLocks noChangeArrowheads="1"/>
            </p:cNvSpPr>
            <p:nvPr/>
          </p:nvSpPr>
          <p:spPr bwMode="auto">
            <a:xfrm>
              <a:off x="5103592" y="2269839"/>
              <a:ext cx="3504496" cy="150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defTabSz="609951"/>
              <a:r>
                <a:rPr lang="en-US" dirty="0">
                  <a:solidFill>
                    <a:schemeClr val="tx1"/>
                  </a:solidFill>
                  <a:latin typeface="Times New Roman" panose="02020603050405020304" pitchFamily="18" charset="0"/>
                  <a:cs typeface="Times New Roman" panose="02020603050405020304" pitchFamily="18" charset="0"/>
                </a:rPr>
                <a:t>Delta Air Lines founded in 1928 as Delta Air Service. It merged with Northwest Airlines in 2008 to form Delta Air Lines. Delta is the second-largest airline in the United States, headquartered in Atlanta, with nearly 700 aircraft and more than 75,000 employees worldwide. </a:t>
              </a:r>
              <a:endParaRPr lang="en-US" altLang="zh-CN" dirty="0">
                <a:solidFill>
                  <a:schemeClr val="tx1"/>
                </a:solidFill>
                <a:latin typeface="Times New Roman" panose="02020603050405020304" pitchFamily="18" charset="0"/>
                <a:cs typeface="Times New Roman" panose="02020603050405020304" pitchFamily="18" charset="0"/>
                <a:sym typeface="+mn-lt"/>
              </a:endParaRPr>
            </a:p>
          </p:txBody>
        </p:sp>
        <p:sp>
          <p:nvSpPr>
            <p:cNvPr id="70" name="文本框 21"/>
            <p:cNvSpPr txBox="1">
              <a:spLocks noChangeArrowheads="1"/>
            </p:cNvSpPr>
            <p:nvPr/>
          </p:nvSpPr>
          <p:spPr bwMode="auto">
            <a:xfrm>
              <a:off x="5103592" y="1900507"/>
              <a:ext cx="1269567" cy="29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defTabSz="609951"/>
              <a:r>
                <a:rPr lang="en-US" altLang="zh-CN" sz="1300" b="1" dirty="0">
                  <a:latin typeface="Times New Roman" panose="02020603050405020304" pitchFamily="18" charset="0"/>
                  <a:ea typeface="微软雅黑"/>
                  <a:cs typeface="Times New Roman" panose="02020603050405020304" pitchFamily="18" charset="0"/>
                  <a:sym typeface="+mn-lt"/>
                </a:rPr>
                <a:t>HISTORY</a:t>
              </a:r>
              <a:endParaRPr lang="zh-CN" altLang="en-US" sz="1300" b="1" dirty="0">
                <a:latin typeface="Times New Roman" panose="02020603050405020304" pitchFamily="18" charset="0"/>
                <a:ea typeface="微软雅黑"/>
                <a:cs typeface="Times New Roman" panose="02020603050405020304" pitchFamily="18" charset="0"/>
                <a:sym typeface="+mn-lt"/>
              </a:endParaRPr>
            </a:p>
          </p:txBody>
        </p:sp>
      </p:grpSp>
      <p:sp>
        <p:nvSpPr>
          <p:cNvPr id="78"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Problem &amp; Opportunity</a:t>
            </a:r>
            <a:endParaRPr lang="zh-CN" altLang="en-US" sz="2400" b="1" dirty="0">
              <a:latin typeface="Times New Roman" panose="02020603050405020304" pitchFamily="18" charset="0"/>
              <a:cs typeface="Times New Roman" panose="02020603050405020304" pitchFamily="18" charset="0"/>
              <a:sym typeface="+mn-lt"/>
            </a:endParaRPr>
          </a:p>
        </p:txBody>
      </p:sp>
      <p:pic>
        <p:nvPicPr>
          <p:cNvPr id="3074" name="Picture 2" descr="Best Fare Guarantee: Book Direct To Get The Best Price on Airfare : Delta  Air Lines">
            <a:extLst>
              <a:ext uri="{FF2B5EF4-FFF2-40B4-BE49-F238E27FC236}">
                <a16:creationId xmlns:a16="http://schemas.microsoft.com/office/drawing/2014/main" id="{8724AEE3-57CE-4C2D-8822-452D004EF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762001"/>
            <a:ext cx="66294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66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6376530" y="1541684"/>
            <a:ext cx="101876" cy="1528965"/>
          </a:xfrm>
          <a:prstGeom prst="rect">
            <a:avLst/>
          </a:prstGeom>
          <a:solidFill>
            <a:srgbClr val="A78663"/>
          </a:solidFill>
          <a:ln>
            <a:solidFill>
              <a:srgbClr val="A786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8" name="矩形 7"/>
          <p:cNvSpPr/>
          <p:nvPr/>
        </p:nvSpPr>
        <p:spPr>
          <a:xfrm flipH="1">
            <a:off x="6383988" y="3665609"/>
            <a:ext cx="101876" cy="1528965"/>
          </a:xfrm>
          <a:prstGeom prst="rect">
            <a:avLst/>
          </a:prstGeom>
          <a:solidFill>
            <a:srgbClr val="A78663"/>
          </a:solidFill>
          <a:ln>
            <a:solidFill>
              <a:srgbClr val="A786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9" name="矩形 8"/>
          <p:cNvSpPr/>
          <p:nvPr/>
        </p:nvSpPr>
        <p:spPr>
          <a:xfrm>
            <a:off x="6891455" y="1459016"/>
            <a:ext cx="2839774" cy="6150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altLang="zh-CN" sz="2000" b="1" dirty="0">
                <a:latin typeface="Times New Roman" panose="02020603050405020304" pitchFamily="18" charset="0"/>
                <a:cs typeface="Times New Roman" panose="02020603050405020304" pitchFamily="18" charset="0"/>
                <a:sym typeface="+mn-lt"/>
              </a:rPr>
              <a:t>Market Structure</a:t>
            </a:r>
            <a:endParaRPr lang="en-US" altLang="zh-CN" sz="1400" b="1" dirty="0">
              <a:latin typeface="Times New Roman" panose="02020603050405020304" pitchFamily="18" charset="0"/>
              <a:cs typeface="Times New Roman" panose="02020603050405020304" pitchFamily="18" charset="0"/>
              <a:sym typeface="+mn-lt"/>
            </a:endParaRPr>
          </a:p>
        </p:txBody>
      </p:sp>
      <p:sp>
        <p:nvSpPr>
          <p:cNvPr id="10" name="矩形 9"/>
          <p:cNvSpPr/>
          <p:nvPr/>
        </p:nvSpPr>
        <p:spPr>
          <a:xfrm>
            <a:off x="6869153" y="2074056"/>
            <a:ext cx="5028406" cy="101566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As a result of mergers and acquisitions among large airlines, the market concentration is increasingly high, and CR4(Delta, UA, AA, and SA) in the U.S. has exceeded 65%. Delta has a very large oligopoly advantage. Large companies continue to grow, small companies cannot survive, and eventually a small number of enterprises to form the situation of fierce competition. </a:t>
            </a:r>
            <a:endParaRPr lang="en-US" altLang="zh-CN" sz="1200" dirty="0">
              <a:latin typeface="Times New Roman" panose="02020603050405020304" pitchFamily="18" charset="0"/>
              <a:cs typeface="Times New Roman" panose="02020603050405020304" pitchFamily="18" charset="0"/>
              <a:sym typeface="+mn-lt"/>
            </a:endParaRPr>
          </a:p>
        </p:txBody>
      </p:sp>
      <p:sp>
        <p:nvSpPr>
          <p:cNvPr id="12" name="矩形 11"/>
          <p:cNvSpPr/>
          <p:nvPr/>
        </p:nvSpPr>
        <p:spPr>
          <a:xfrm>
            <a:off x="6891455" y="3972648"/>
            <a:ext cx="5028406" cy="12003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latin typeface="Times New Roman" panose="02020603050405020304" pitchFamily="18" charset="0"/>
                <a:cs typeface="Times New Roman" panose="02020603050405020304" pitchFamily="18" charset="0"/>
                <a:sym typeface="+mn-lt"/>
              </a:rPr>
              <a:t>Airlines often pay more attention to direct operational challenges, but they cannot fully differentiate their products and services to meet the specific needs of diverse customers. In oligopolistic markets, focusing on direct operational challenges is not a good strategy. This strategy will simply not be sustainable if the threat of alternative travel continues to rise, or if competitors start to offer truly differentiated, attractive, and targeted service-based products.</a:t>
            </a:r>
          </a:p>
        </p:txBody>
      </p:sp>
      <p:sp>
        <p:nvSpPr>
          <p:cNvPr id="13"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Problem &amp; Opportunity</a:t>
            </a:r>
            <a:endParaRPr lang="zh-CN" altLang="en-US" sz="2400" b="1" dirty="0">
              <a:latin typeface="Times New Roman" panose="02020603050405020304" pitchFamily="18" charset="0"/>
              <a:cs typeface="Times New Roman" panose="02020603050405020304" pitchFamily="18" charset="0"/>
              <a:sym typeface="+mn-lt"/>
            </a:endParaRPr>
          </a:p>
        </p:txBody>
      </p:sp>
      <p:pic>
        <p:nvPicPr>
          <p:cNvPr id="4" name="Picture 3" descr="Chart, bar chart&#10;&#10;Description automatically generated">
            <a:extLst>
              <a:ext uri="{FF2B5EF4-FFF2-40B4-BE49-F238E27FC236}">
                <a16:creationId xmlns:a16="http://schemas.microsoft.com/office/drawing/2014/main" id="{F9768785-F947-41B2-B379-F16415184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45" y="1619378"/>
            <a:ext cx="4654701" cy="3615301"/>
          </a:xfrm>
          <a:prstGeom prst="rect">
            <a:avLst/>
          </a:prstGeom>
        </p:spPr>
      </p:pic>
      <p:sp>
        <p:nvSpPr>
          <p:cNvPr id="14" name="矩形 8">
            <a:extLst>
              <a:ext uri="{FF2B5EF4-FFF2-40B4-BE49-F238E27FC236}">
                <a16:creationId xmlns:a16="http://schemas.microsoft.com/office/drawing/2014/main" id="{B1AEAD60-50FD-4ACB-AAEE-8D8726D2B2F1}"/>
              </a:ext>
            </a:extLst>
          </p:cNvPr>
          <p:cNvSpPr/>
          <p:nvPr/>
        </p:nvSpPr>
        <p:spPr>
          <a:xfrm>
            <a:off x="869557" y="1084058"/>
            <a:ext cx="4574897" cy="4576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1400" b="1" dirty="0">
                <a:latin typeface="Times New Roman" panose="02020603050405020304" pitchFamily="18" charset="0"/>
                <a:cs typeface="Times New Roman" panose="02020603050405020304" pitchFamily="18" charset="0"/>
              </a:rPr>
              <a:t>Domestic market share of leading U.S. airlines </a:t>
            </a:r>
            <a:r>
              <a:rPr lang="en-US" altLang="zh-CN" sz="1400" b="1" dirty="0">
                <a:latin typeface="Times New Roman" panose="02020603050405020304" pitchFamily="18" charset="0"/>
                <a:cs typeface="Times New Roman" panose="02020603050405020304" pitchFamily="18" charset="0"/>
              </a:rPr>
              <a:t>in 2020</a:t>
            </a:r>
            <a:endParaRPr lang="en-US" altLang="zh-CN" sz="1400" b="1" dirty="0">
              <a:latin typeface="Times New Roman" panose="02020603050405020304" pitchFamily="18" charset="0"/>
              <a:cs typeface="Times New Roman" panose="02020603050405020304" pitchFamily="18" charset="0"/>
              <a:sym typeface="+mn-lt"/>
            </a:endParaRPr>
          </a:p>
        </p:txBody>
      </p:sp>
      <p:sp>
        <p:nvSpPr>
          <p:cNvPr id="16" name="矩形 8">
            <a:extLst>
              <a:ext uri="{FF2B5EF4-FFF2-40B4-BE49-F238E27FC236}">
                <a16:creationId xmlns:a16="http://schemas.microsoft.com/office/drawing/2014/main" id="{ABDBBB8F-9DF8-4381-9FC4-205101E3004A}"/>
              </a:ext>
            </a:extLst>
          </p:cNvPr>
          <p:cNvSpPr/>
          <p:nvPr/>
        </p:nvSpPr>
        <p:spPr>
          <a:xfrm>
            <a:off x="6891455" y="3358569"/>
            <a:ext cx="3854842" cy="61407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200000"/>
              </a:lnSpc>
            </a:pPr>
            <a:r>
              <a:rPr lang="en-US" altLang="zh-CN" sz="2000" b="1" dirty="0">
                <a:latin typeface="Times New Roman" panose="02020603050405020304" pitchFamily="18" charset="0"/>
                <a:cs typeface="Times New Roman" panose="02020603050405020304" pitchFamily="18" charset="0"/>
                <a:sym typeface="+mn-lt"/>
              </a:rPr>
              <a:t>Threats to the Delta Air Lines</a:t>
            </a:r>
            <a:endParaRPr lang="en-US" altLang="zh-CN" sz="1400" b="1"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32495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10" grpId="0"/>
      <p:bldP spid="12"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385893" y="2856604"/>
            <a:ext cx="1353431" cy="1351275"/>
          </a:xfrm>
          <a:prstGeom prst="ellipse">
            <a:avLst/>
          </a:prstGeom>
          <a:solidFill>
            <a:srgbClr val="986341"/>
          </a:solidFill>
          <a:ln w="12700" cap="flat" cmpd="sng" algn="ctr">
            <a:noFill/>
            <a:prstDash val="solid"/>
            <a:miter lim="800000"/>
          </a:ln>
          <a:effectLst/>
        </p:spPr>
        <p:txBody>
          <a:bodyPr lIns="121990" tIns="60995" rIns="121990" bIns="60995"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30" name="文本框 11"/>
          <p:cNvSpPr txBox="1">
            <a:spLocks noChangeArrowheads="1"/>
          </p:cNvSpPr>
          <p:nvPr/>
        </p:nvSpPr>
        <p:spPr bwMode="auto">
          <a:xfrm>
            <a:off x="1460695" y="3339720"/>
            <a:ext cx="1192045" cy="43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90" tIns="60995" rIns="121990" bIns="6099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609951"/>
            <a:r>
              <a:rPr lang="en-US" altLang="zh-CN" sz="2000" b="1" dirty="0">
                <a:solidFill>
                  <a:prstClr val="white"/>
                </a:solidFill>
                <a:latin typeface="Arial"/>
                <a:ea typeface="微软雅黑"/>
                <a:cs typeface="+mn-ea"/>
                <a:sym typeface="+mn-lt"/>
              </a:rPr>
              <a:t>Threats</a:t>
            </a:r>
            <a:endParaRPr lang="zh-CN" altLang="en-US" sz="2000" b="1" dirty="0">
              <a:solidFill>
                <a:prstClr val="white"/>
              </a:solidFill>
              <a:latin typeface="Arial"/>
              <a:ea typeface="微软雅黑"/>
              <a:cs typeface="+mn-ea"/>
              <a:sym typeface="+mn-lt"/>
            </a:endParaRPr>
          </a:p>
        </p:txBody>
      </p:sp>
      <p:cxnSp>
        <p:nvCxnSpPr>
          <p:cNvPr id="31" name="直接连接符 30"/>
          <p:cNvCxnSpPr>
            <a:cxnSpLocks/>
          </p:cNvCxnSpPr>
          <p:nvPr/>
        </p:nvCxnSpPr>
        <p:spPr>
          <a:xfrm>
            <a:off x="2710732" y="3533033"/>
            <a:ext cx="6777217" cy="21816"/>
          </a:xfrm>
          <a:prstGeom prst="line">
            <a:avLst/>
          </a:prstGeom>
          <a:noFill/>
          <a:ln w="41275" cap="flat" cmpd="sng" algn="ctr">
            <a:solidFill>
              <a:sysClr val="window" lastClr="FFFFFF">
                <a:lumMod val="65000"/>
              </a:sysClr>
            </a:solidFill>
            <a:prstDash val="solid"/>
            <a:miter lim="800000"/>
          </a:ln>
          <a:effectLst/>
        </p:spPr>
      </p:cxnSp>
      <p:grpSp>
        <p:nvGrpSpPr>
          <p:cNvPr id="32" name="组合 31"/>
          <p:cNvGrpSpPr/>
          <p:nvPr/>
        </p:nvGrpSpPr>
        <p:grpSpPr>
          <a:xfrm>
            <a:off x="3450987" y="3280565"/>
            <a:ext cx="501977" cy="1712898"/>
            <a:chOff x="3447497" y="3660715"/>
            <a:chExt cx="501585" cy="1712501"/>
          </a:xfrm>
        </p:grpSpPr>
        <p:sp>
          <p:nvSpPr>
            <p:cNvPr id="33" name="椭圆 32"/>
            <p:cNvSpPr/>
            <p:nvPr/>
          </p:nvSpPr>
          <p:spPr>
            <a:xfrm>
              <a:off x="3447497" y="3660715"/>
              <a:ext cx="501585" cy="503237"/>
            </a:xfrm>
            <a:prstGeom prst="ellipse">
              <a:avLst/>
            </a:prstGeom>
            <a:solidFill>
              <a:srgbClr val="986341"/>
            </a:solidFill>
            <a:ln w="12700" cap="flat" cmpd="sng" algn="ctr">
              <a:noFill/>
              <a:prstDash val="solid"/>
              <a:miter lim="800000"/>
            </a:ln>
            <a:effectLst/>
          </p:spPr>
          <p:txBody>
            <a:bodyPr anchor="ctr"/>
            <a:lstStyle/>
            <a:p>
              <a:pPr marL="0" marR="0" lvl="0" indent="0" algn="ctr" defTabSz="609951"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Arial"/>
                  <a:ea typeface="微软雅黑"/>
                  <a:cs typeface="+mn-ea"/>
                  <a:sym typeface="+mn-lt"/>
                </a:rPr>
                <a:t>1</a:t>
              </a:r>
              <a:endParaRPr kumimoji="0" lang="zh-CN" altLang="en-US" sz="2000" b="1" i="0" u="none" strike="noStrike" kern="0" cap="none" spc="0" normalizeH="0" baseline="0" noProof="0" dirty="0">
                <a:ln>
                  <a:noFill/>
                </a:ln>
                <a:solidFill>
                  <a:prstClr val="white"/>
                </a:solidFill>
                <a:effectLst/>
                <a:uLnTx/>
                <a:uFillTx/>
                <a:latin typeface="Arial"/>
                <a:ea typeface="微软雅黑"/>
                <a:cs typeface="+mn-ea"/>
                <a:sym typeface="+mn-lt"/>
              </a:endParaRPr>
            </a:p>
          </p:txBody>
        </p:sp>
        <p:grpSp>
          <p:nvGrpSpPr>
            <p:cNvPr id="34" name="组合 33"/>
            <p:cNvGrpSpPr/>
            <p:nvPr/>
          </p:nvGrpSpPr>
          <p:grpSpPr>
            <a:xfrm>
              <a:off x="3640475" y="4150714"/>
              <a:ext cx="115895" cy="1222502"/>
              <a:chOff x="3451537" y="3928056"/>
              <a:chExt cx="115910" cy="1222502"/>
            </a:xfrm>
            <a:solidFill>
              <a:srgbClr val="088EFB"/>
            </a:solidFill>
          </p:grpSpPr>
          <p:cxnSp>
            <p:nvCxnSpPr>
              <p:cNvPr id="35" name="直接连接符 34"/>
              <p:cNvCxnSpPr/>
              <p:nvPr/>
            </p:nvCxnSpPr>
            <p:spPr>
              <a:xfrm flipH="1">
                <a:off x="3509492" y="3928056"/>
                <a:ext cx="1" cy="1133341"/>
              </a:xfrm>
              <a:prstGeom prst="line">
                <a:avLst/>
              </a:prstGeom>
              <a:grpFill/>
              <a:ln w="6350" cap="flat" cmpd="sng" algn="ctr">
                <a:solidFill>
                  <a:srgbClr val="986341"/>
                </a:solidFill>
                <a:prstDash val="solid"/>
                <a:miter lim="800000"/>
              </a:ln>
              <a:effectLst/>
            </p:spPr>
          </p:cxnSp>
          <p:sp>
            <p:nvSpPr>
              <p:cNvPr id="36" name="椭圆 35"/>
              <p:cNvSpPr/>
              <p:nvPr/>
            </p:nvSpPr>
            <p:spPr>
              <a:xfrm>
                <a:off x="3451537" y="5034648"/>
                <a:ext cx="115910" cy="115910"/>
              </a:xfrm>
              <a:prstGeom prst="ellipse">
                <a:avLst/>
              </a:prstGeom>
              <a:solidFill>
                <a:srgbClr val="986341"/>
              </a:solidFill>
              <a:ln w="12700" cap="flat" cmpd="sng" algn="ctr">
                <a:solidFill>
                  <a:srgbClr val="986341"/>
                </a:solidFill>
                <a:prstDash val="solid"/>
                <a:miter lim="800000"/>
              </a:ln>
              <a:effectLst/>
            </p:spPr>
            <p:txBody>
              <a:bodyPr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grpSp>
      </p:grpSp>
      <p:grpSp>
        <p:nvGrpSpPr>
          <p:cNvPr id="37" name="组合 36"/>
          <p:cNvGrpSpPr/>
          <p:nvPr/>
        </p:nvGrpSpPr>
        <p:grpSpPr>
          <a:xfrm>
            <a:off x="7400474" y="3296331"/>
            <a:ext cx="501977" cy="1654930"/>
            <a:chOff x="7899855" y="3660715"/>
            <a:chExt cx="501585" cy="1654546"/>
          </a:xfrm>
        </p:grpSpPr>
        <p:sp>
          <p:nvSpPr>
            <p:cNvPr id="38" name="椭圆 37"/>
            <p:cNvSpPr/>
            <p:nvPr/>
          </p:nvSpPr>
          <p:spPr>
            <a:xfrm>
              <a:off x="7899855" y="3660715"/>
              <a:ext cx="501585" cy="503237"/>
            </a:xfrm>
            <a:prstGeom prst="ellipse">
              <a:avLst/>
            </a:prstGeom>
            <a:solidFill>
              <a:srgbClr val="986341"/>
            </a:solidFill>
            <a:ln w="12700" cap="flat" cmpd="sng" algn="ctr">
              <a:noFill/>
              <a:prstDash val="solid"/>
              <a:miter lim="800000"/>
            </a:ln>
            <a:effectLst/>
          </p:spPr>
          <p:txBody>
            <a:bodyPr anchor="ctr"/>
            <a:lstStyle/>
            <a:p>
              <a:pPr marL="0" marR="0" lvl="0" indent="0" algn="ctr" defTabSz="609951"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Arial"/>
                  <a:ea typeface="微软雅黑"/>
                  <a:cs typeface="+mn-ea"/>
                  <a:sym typeface="+mn-lt"/>
                </a:rPr>
                <a:t>3</a:t>
              </a:r>
              <a:endParaRPr kumimoji="0" lang="zh-CN" altLang="en-US" sz="2000" b="1" i="0" u="none" strike="noStrike" kern="0" cap="none" spc="0" normalizeH="0" baseline="0" noProof="0" dirty="0">
                <a:ln>
                  <a:noFill/>
                </a:ln>
                <a:solidFill>
                  <a:prstClr val="white"/>
                </a:solidFill>
                <a:effectLst/>
                <a:uLnTx/>
                <a:uFillTx/>
                <a:latin typeface="Arial"/>
                <a:ea typeface="微软雅黑"/>
                <a:cs typeface="+mn-ea"/>
                <a:sym typeface="+mn-lt"/>
              </a:endParaRPr>
            </a:p>
          </p:txBody>
        </p:sp>
        <p:grpSp>
          <p:nvGrpSpPr>
            <p:cNvPr id="39" name="组合 38"/>
            <p:cNvGrpSpPr/>
            <p:nvPr/>
          </p:nvGrpSpPr>
          <p:grpSpPr>
            <a:xfrm>
              <a:off x="8099005" y="4092759"/>
              <a:ext cx="115895" cy="1222502"/>
              <a:chOff x="3451537" y="3928056"/>
              <a:chExt cx="115910" cy="1222502"/>
            </a:xfrm>
            <a:solidFill>
              <a:srgbClr val="ED7D31"/>
            </a:solidFill>
          </p:grpSpPr>
          <p:cxnSp>
            <p:nvCxnSpPr>
              <p:cNvPr id="40" name="直接连接符 39"/>
              <p:cNvCxnSpPr/>
              <p:nvPr/>
            </p:nvCxnSpPr>
            <p:spPr>
              <a:xfrm flipH="1">
                <a:off x="3509492" y="3928056"/>
                <a:ext cx="1" cy="1133341"/>
              </a:xfrm>
              <a:prstGeom prst="line">
                <a:avLst/>
              </a:prstGeom>
              <a:grpFill/>
              <a:ln w="6350" cap="flat" cmpd="sng" algn="ctr">
                <a:solidFill>
                  <a:srgbClr val="986341"/>
                </a:solidFill>
                <a:prstDash val="solid"/>
                <a:miter lim="800000"/>
              </a:ln>
              <a:effectLst/>
            </p:spPr>
          </p:cxnSp>
          <p:sp>
            <p:nvSpPr>
              <p:cNvPr id="41" name="椭圆 40"/>
              <p:cNvSpPr/>
              <p:nvPr/>
            </p:nvSpPr>
            <p:spPr>
              <a:xfrm>
                <a:off x="3451537" y="5034648"/>
                <a:ext cx="115910" cy="115910"/>
              </a:xfrm>
              <a:prstGeom prst="ellipse">
                <a:avLst/>
              </a:prstGeom>
              <a:solidFill>
                <a:srgbClr val="986341"/>
              </a:solidFill>
              <a:ln w="12700" cap="flat" cmpd="sng" algn="ctr">
                <a:solidFill>
                  <a:srgbClr val="986341"/>
                </a:solidFill>
                <a:prstDash val="solid"/>
                <a:miter lim="800000"/>
              </a:ln>
              <a:effectLst/>
            </p:spPr>
            <p:txBody>
              <a:bodyPr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grpSp>
      </p:grpSp>
      <p:grpSp>
        <p:nvGrpSpPr>
          <p:cNvPr id="42" name="组合 41"/>
          <p:cNvGrpSpPr/>
          <p:nvPr/>
        </p:nvGrpSpPr>
        <p:grpSpPr>
          <a:xfrm>
            <a:off x="5598384" y="2095319"/>
            <a:ext cx="503564" cy="1704365"/>
            <a:chOff x="5672884" y="2447281"/>
            <a:chExt cx="503171" cy="1703971"/>
          </a:xfrm>
        </p:grpSpPr>
        <p:sp>
          <p:nvSpPr>
            <p:cNvPr id="43" name="椭圆 42"/>
            <p:cNvSpPr/>
            <p:nvPr/>
          </p:nvSpPr>
          <p:spPr>
            <a:xfrm>
              <a:off x="5672884" y="3648015"/>
              <a:ext cx="503171" cy="503237"/>
            </a:xfrm>
            <a:prstGeom prst="ellipse">
              <a:avLst/>
            </a:prstGeom>
            <a:solidFill>
              <a:srgbClr val="986341"/>
            </a:solidFill>
            <a:ln w="12700" cap="flat" cmpd="sng" algn="ctr">
              <a:noFill/>
              <a:prstDash val="solid"/>
              <a:miter lim="800000"/>
            </a:ln>
            <a:effectLst/>
          </p:spPr>
          <p:txBody>
            <a:bodyPr anchor="ctr"/>
            <a:lstStyle/>
            <a:p>
              <a:pPr marL="0" marR="0" lvl="0" indent="0" algn="ctr" defTabSz="609951"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Arial"/>
                  <a:ea typeface="微软雅黑"/>
                  <a:cs typeface="+mn-ea"/>
                  <a:sym typeface="+mn-lt"/>
                </a:rPr>
                <a:t>2</a:t>
              </a:r>
              <a:endParaRPr kumimoji="0" lang="zh-CN" altLang="en-US" sz="2000" b="1" i="0" u="none" strike="noStrike" kern="0" cap="none" spc="0" normalizeH="0" baseline="0" noProof="0" dirty="0">
                <a:ln>
                  <a:noFill/>
                </a:ln>
                <a:solidFill>
                  <a:prstClr val="white"/>
                </a:solidFill>
                <a:effectLst/>
                <a:uLnTx/>
                <a:uFillTx/>
                <a:latin typeface="Arial"/>
                <a:ea typeface="微软雅黑"/>
                <a:cs typeface="+mn-ea"/>
                <a:sym typeface="+mn-lt"/>
              </a:endParaRPr>
            </a:p>
          </p:txBody>
        </p:sp>
        <p:grpSp>
          <p:nvGrpSpPr>
            <p:cNvPr id="44" name="组合 43"/>
            <p:cNvGrpSpPr/>
            <p:nvPr/>
          </p:nvGrpSpPr>
          <p:grpSpPr>
            <a:xfrm>
              <a:off x="5866521" y="2447281"/>
              <a:ext cx="115895" cy="1236576"/>
              <a:chOff x="5677872" y="2224623"/>
              <a:chExt cx="115910" cy="1236576"/>
            </a:xfrm>
            <a:solidFill>
              <a:srgbClr val="4472C4"/>
            </a:solidFill>
          </p:grpSpPr>
          <p:cxnSp>
            <p:nvCxnSpPr>
              <p:cNvPr id="45" name="直接连接符 44"/>
              <p:cNvCxnSpPr/>
              <p:nvPr/>
            </p:nvCxnSpPr>
            <p:spPr>
              <a:xfrm flipH="1">
                <a:off x="5735827" y="2327858"/>
                <a:ext cx="1" cy="1133341"/>
              </a:xfrm>
              <a:prstGeom prst="line">
                <a:avLst/>
              </a:prstGeom>
              <a:grpFill/>
              <a:ln w="6350" cap="flat" cmpd="sng" algn="ctr">
                <a:solidFill>
                  <a:srgbClr val="986341"/>
                </a:solidFill>
                <a:prstDash val="solid"/>
                <a:miter lim="800000"/>
              </a:ln>
              <a:effectLst/>
            </p:spPr>
          </p:cxnSp>
          <p:sp>
            <p:nvSpPr>
              <p:cNvPr id="46" name="椭圆 45"/>
              <p:cNvSpPr/>
              <p:nvPr/>
            </p:nvSpPr>
            <p:spPr>
              <a:xfrm>
                <a:off x="5677872" y="2224623"/>
                <a:ext cx="115910" cy="115910"/>
              </a:xfrm>
              <a:prstGeom prst="ellipse">
                <a:avLst/>
              </a:prstGeom>
              <a:solidFill>
                <a:srgbClr val="986341"/>
              </a:solidFill>
              <a:ln w="12700" cap="flat" cmpd="sng" algn="ctr">
                <a:solidFill>
                  <a:srgbClr val="986341"/>
                </a:solidFill>
                <a:prstDash val="solid"/>
                <a:miter lim="800000"/>
              </a:ln>
              <a:effectLst/>
            </p:spPr>
            <p:txBody>
              <a:bodyPr anchor="ctr"/>
              <a:lstStyle/>
              <a:p>
                <a:pPr marL="0" marR="0" lvl="0" indent="0" algn="ctr" defTabSz="609951" eaLnBrk="1" fontAlgn="auto" latinLnBrk="0" hangingPunct="1">
                  <a:lnSpc>
                    <a:spcPct val="100000"/>
                  </a:lnSpc>
                  <a:spcBef>
                    <a:spcPts val="0"/>
                  </a:spcBef>
                  <a:spcAft>
                    <a:spcPts val="0"/>
                  </a:spcAft>
                  <a:buClrTx/>
                  <a:buSzTx/>
                  <a:buFontTx/>
                  <a:buNone/>
                  <a:tabLst/>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mn-lt"/>
                </a:endParaRPr>
              </a:p>
            </p:txBody>
          </p:sp>
        </p:grpSp>
      </p:grpSp>
      <p:sp>
        <p:nvSpPr>
          <p:cNvPr id="52" name="TextBox 10"/>
          <p:cNvSpPr txBox="1"/>
          <p:nvPr/>
        </p:nvSpPr>
        <p:spPr>
          <a:xfrm>
            <a:off x="3924369" y="3687058"/>
            <a:ext cx="2426723" cy="159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90" tIns="60995" rIns="121990" bIns="60995">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defTabSz="609951"/>
            <a:r>
              <a:rPr lang="en-US" altLang="zh-CN" b="1" dirty="0">
                <a:solidFill>
                  <a:schemeClr val="tx1"/>
                </a:solidFill>
                <a:latin typeface="Times New Roman" panose="02020603050405020304" pitchFamily="18" charset="0"/>
                <a:cs typeface="Times New Roman" panose="02020603050405020304" pitchFamily="18" charset="0"/>
                <a:sym typeface="+mn-lt"/>
              </a:rPr>
              <a:t>Substitution</a:t>
            </a:r>
          </a:p>
          <a:p>
            <a:pPr defTabSz="609951">
              <a:lnSpc>
                <a:spcPct val="100000"/>
              </a:lnSpc>
            </a:pPr>
            <a:r>
              <a:rPr lang="en-US" altLang="zh-CN" sz="1000" dirty="0">
                <a:solidFill>
                  <a:schemeClr val="tx1"/>
                </a:solidFill>
                <a:latin typeface="Times New Roman" panose="02020603050405020304" pitchFamily="18" charset="0"/>
                <a:cs typeface="Times New Roman" panose="02020603050405020304" pitchFamily="18" charset="0"/>
                <a:sym typeface="+mn-lt"/>
              </a:rPr>
              <a:t>As travelers gain a better experience through other transportation, their expectations of what airlines can offer and how they can deliver will grow higher. Failure to meet those expectations will cause airlines to lose potential customers and make them more willing to use other transportation.</a:t>
            </a:r>
            <a:endParaRPr lang="zh-CN" altLang="en-US" sz="1000" dirty="0">
              <a:solidFill>
                <a:schemeClr val="tx1"/>
              </a:solidFill>
              <a:latin typeface="Times New Roman" panose="02020603050405020304" pitchFamily="18" charset="0"/>
              <a:cs typeface="Times New Roman" panose="02020603050405020304" pitchFamily="18" charset="0"/>
              <a:sym typeface="+mn-lt"/>
            </a:endParaRPr>
          </a:p>
        </p:txBody>
      </p:sp>
      <p:sp>
        <p:nvSpPr>
          <p:cNvPr id="53" name="TextBox 10"/>
          <p:cNvSpPr txBox="1"/>
          <p:nvPr/>
        </p:nvSpPr>
        <p:spPr>
          <a:xfrm>
            <a:off x="6096000" y="2094793"/>
            <a:ext cx="2250033" cy="116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90" tIns="60995" rIns="121990" bIns="60995">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defTabSz="609951">
              <a:lnSpc>
                <a:spcPct val="150000"/>
              </a:lnSpc>
            </a:pPr>
            <a:r>
              <a:rPr lang="en-US" altLang="zh-CN" b="1" dirty="0">
                <a:solidFill>
                  <a:schemeClr val="tx1"/>
                </a:solidFill>
                <a:latin typeface="Times New Roman" panose="02020603050405020304" pitchFamily="18" charset="0"/>
                <a:cs typeface="Times New Roman" panose="02020603050405020304" pitchFamily="18" charset="0"/>
                <a:sym typeface="+mn-lt"/>
              </a:rPr>
              <a:t>Diversification</a:t>
            </a:r>
          </a:p>
          <a:p>
            <a:pPr defTabSz="609951">
              <a:lnSpc>
                <a:spcPct val="100000"/>
              </a:lnSpc>
            </a:pPr>
            <a:r>
              <a:rPr lang="en-US" altLang="zh-CN" sz="1000" dirty="0">
                <a:solidFill>
                  <a:schemeClr val="tx1"/>
                </a:solidFill>
                <a:latin typeface="Times New Roman" panose="02020603050405020304" pitchFamily="18" charset="0"/>
                <a:cs typeface="Times New Roman" panose="02020603050405020304" pitchFamily="18" charset="0"/>
                <a:sym typeface="+mn-lt"/>
              </a:rPr>
              <a:t>If competitors start to offer truly differentiated, attractive, and targeted service-based products,</a:t>
            </a:r>
            <a:r>
              <a:rPr lang="en-US" altLang="zh-CN" sz="1000" dirty="0">
                <a:latin typeface="Times New Roman" panose="02020603050405020304" pitchFamily="18" charset="0"/>
                <a:cs typeface="Times New Roman" panose="02020603050405020304" pitchFamily="18" charset="0"/>
                <a:sym typeface="+mn-lt"/>
              </a:rPr>
              <a:t> </a:t>
            </a:r>
            <a:r>
              <a:rPr lang="en-US" altLang="zh-CN" sz="1000" dirty="0">
                <a:solidFill>
                  <a:schemeClr val="tx1"/>
                </a:solidFill>
                <a:latin typeface="Times New Roman" panose="02020603050405020304" pitchFamily="18" charset="0"/>
                <a:cs typeface="Times New Roman" panose="02020603050405020304" pitchFamily="18" charset="0"/>
                <a:sym typeface="+mn-lt"/>
              </a:rPr>
              <a:t>direct operational challenges won’t win more customers for Delta.</a:t>
            </a:r>
            <a:endParaRPr lang="zh-CN" altLang="en-US" sz="1000" dirty="0">
              <a:solidFill>
                <a:schemeClr val="tx1"/>
              </a:solidFill>
              <a:latin typeface="Arial"/>
              <a:cs typeface="+mn-ea"/>
              <a:sym typeface="+mn-lt"/>
            </a:endParaRPr>
          </a:p>
        </p:txBody>
      </p:sp>
      <p:sp>
        <p:nvSpPr>
          <p:cNvPr id="54" name="TextBox 10"/>
          <p:cNvSpPr txBox="1"/>
          <p:nvPr/>
        </p:nvSpPr>
        <p:spPr>
          <a:xfrm>
            <a:off x="7902151" y="3666067"/>
            <a:ext cx="2426724" cy="144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90" tIns="60995" rIns="121990" bIns="60995">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defTabSz="609951"/>
            <a:r>
              <a:rPr lang="en-US" altLang="zh-CN" b="1" dirty="0">
                <a:solidFill>
                  <a:schemeClr val="tx1"/>
                </a:solidFill>
                <a:latin typeface="Times New Roman" panose="02020603050405020304" pitchFamily="18" charset="0"/>
                <a:cs typeface="Times New Roman" panose="02020603050405020304" pitchFamily="18" charset="0"/>
                <a:sym typeface="+mn-lt"/>
              </a:rPr>
              <a:t>Customer Experience</a:t>
            </a:r>
          </a:p>
          <a:p>
            <a:pPr defTabSz="609951">
              <a:lnSpc>
                <a:spcPct val="100000"/>
              </a:lnSpc>
            </a:pPr>
            <a:r>
              <a:rPr lang="en-US" altLang="zh-CN" sz="1000" dirty="0">
                <a:solidFill>
                  <a:schemeClr val="tx1"/>
                </a:solidFill>
                <a:latin typeface="Times New Roman" panose="02020603050405020304" pitchFamily="18" charset="0"/>
                <a:cs typeface="Times New Roman" panose="02020603050405020304" pitchFamily="18" charset="0"/>
                <a:sym typeface="+mn-lt"/>
              </a:rPr>
              <a:t>Airlines have seen customer satisfaction decline despite their efforts to improve the customer experience over the years. In fact, the airline industry consistently scores the lowest in customer satisfaction surveys in the United States. </a:t>
            </a:r>
            <a:endParaRPr lang="zh-CN" altLang="en-US" sz="1000" dirty="0">
              <a:solidFill>
                <a:schemeClr val="tx1"/>
              </a:solidFill>
              <a:latin typeface="Times New Roman" panose="02020603050405020304" pitchFamily="18" charset="0"/>
              <a:cs typeface="Times New Roman" panose="02020603050405020304" pitchFamily="18" charset="0"/>
              <a:sym typeface="+mn-lt"/>
            </a:endParaRPr>
          </a:p>
        </p:txBody>
      </p:sp>
      <p:sp>
        <p:nvSpPr>
          <p:cNvPr id="56"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Problem &amp; Opportunity</a:t>
            </a:r>
            <a:endParaRPr lang="zh-CN" altLang="en-US" sz="2400" b="1"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94048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14" presetClass="entr" presetSubtype="10" fill="hold" grpId="0" nodeType="withEffect">
                                  <p:stCondLst>
                                    <p:cond delay="200"/>
                                  </p:stCondLst>
                                  <p:childTnLst>
                                    <p:set>
                                      <p:cBhvr>
                                        <p:cTn id="10" dur="1" fill="hold">
                                          <p:stCondLst>
                                            <p:cond delay="0"/>
                                          </p:stCondLst>
                                        </p:cTn>
                                        <p:tgtEl>
                                          <p:spTgt spid="30"/>
                                        </p:tgtEl>
                                        <p:attrNameLst>
                                          <p:attrName>style.visibility</p:attrName>
                                        </p:attrNameLst>
                                      </p:cBhvr>
                                      <p:to>
                                        <p:strVal val="visible"/>
                                      </p:to>
                                    </p:set>
                                    <p:animEffect transition="in" filter="randombar(horizontal)">
                                      <p:cBhvr>
                                        <p:cTn id="11" dur="500"/>
                                        <p:tgtEl>
                                          <p:spTgt spid="30"/>
                                        </p:tgtEl>
                                      </p:cBhvr>
                                    </p:animEffect>
                                  </p:childTnLst>
                                </p:cTn>
                              </p:par>
                              <p:par>
                                <p:cTn id="12" presetID="22" presetClass="entr" presetSubtype="8" fill="hold" nodeType="withEffect">
                                  <p:stCondLst>
                                    <p:cond delay="40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12" presetClass="entr" presetSubtype="8" fill="hold" nodeType="withEffect">
                                  <p:stCondLst>
                                    <p:cond delay="60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p:tgtEl>
                                          <p:spTgt spid="32"/>
                                        </p:tgtEl>
                                        <p:attrNameLst>
                                          <p:attrName>ppt_x</p:attrName>
                                        </p:attrNameLst>
                                      </p:cBhvr>
                                      <p:tavLst>
                                        <p:tav tm="0">
                                          <p:val>
                                            <p:strVal val="#ppt_x-#ppt_w*1.125000"/>
                                          </p:val>
                                        </p:tav>
                                        <p:tav tm="100000">
                                          <p:val>
                                            <p:strVal val="#ppt_x"/>
                                          </p:val>
                                        </p:tav>
                                      </p:tavLst>
                                    </p:anim>
                                    <p:animEffect transition="in" filter="wipe(right)">
                                      <p:cBhvr>
                                        <p:cTn id="18" dur="500"/>
                                        <p:tgtEl>
                                          <p:spTgt spid="32"/>
                                        </p:tgtEl>
                                      </p:cBhvr>
                                    </p:animEffect>
                                  </p:childTnLst>
                                </p:cTn>
                              </p:par>
                              <p:par>
                                <p:cTn id="19" presetID="12" presetClass="entr" presetSubtype="8" fill="hold" nodeType="withEffect">
                                  <p:stCondLst>
                                    <p:cond delay="80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p:tgtEl>
                                          <p:spTgt spid="42"/>
                                        </p:tgtEl>
                                        <p:attrNameLst>
                                          <p:attrName>ppt_x</p:attrName>
                                        </p:attrNameLst>
                                      </p:cBhvr>
                                      <p:tavLst>
                                        <p:tav tm="0">
                                          <p:val>
                                            <p:strVal val="#ppt_x-#ppt_w*1.125000"/>
                                          </p:val>
                                        </p:tav>
                                        <p:tav tm="100000">
                                          <p:val>
                                            <p:strVal val="#ppt_x"/>
                                          </p:val>
                                        </p:tav>
                                      </p:tavLst>
                                    </p:anim>
                                    <p:animEffect transition="in" filter="wipe(right)">
                                      <p:cBhvr>
                                        <p:cTn id="22" dur="500"/>
                                        <p:tgtEl>
                                          <p:spTgt spid="42"/>
                                        </p:tgtEl>
                                      </p:cBhvr>
                                    </p:animEffect>
                                  </p:childTnLst>
                                </p:cTn>
                              </p:par>
                              <p:par>
                                <p:cTn id="23" presetID="12" presetClass="entr" presetSubtype="8" fill="hold" nodeType="withEffect">
                                  <p:stCondLst>
                                    <p:cond delay="100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p:tgtEl>
                                          <p:spTgt spid="37"/>
                                        </p:tgtEl>
                                        <p:attrNameLst>
                                          <p:attrName>ppt_x</p:attrName>
                                        </p:attrNameLst>
                                      </p:cBhvr>
                                      <p:tavLst>
                                        <p:tav tm="0">
                                          <p:val>
                                            <p:strVal val="#ppt_x-#ppt_w*1.125000"/>
                                          </p:val>
                                        </p:tav>
                                        <p:tav tm="100000">
                                          <p:val>
                                            <p:strVal val="#ppt_x"/>
                                          </p:val>
                                        </p:tav>
                                      </p:tavLst>
                                    </p:anim>
                                    <p:animEffect transition="in" filter="wipe(right)">
                                      <p:cBhvr>
                                        <p:cTn id="26" dur="500"/>
                                        <p:tgtEl>
                                          <p:spTgt spid="37"/>
                                        </p:tgtEl>
                                      </p:cBhvr>
                                    </p:animEffect>
                                  </p:childTnLst>
                                </p:cTn>
                              </p:par>
                              <p:par>
                                <p:cTn id="27" presetID="42" presetClass="entr" presetSubtype="0" fill="hold" grpId="0" nodeType="withEffect">
                                  <p:stCondLst>
                                    <p:cond delay="14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160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1000"/>
                                        <p:tgtEl>
                                          <p:spTgt spid="53"/>
                                        </p:tgtEl>
                                      </p:cBhvr>
                                    </p:animEffect>
                                    <p:anim calcmode="lin" valueType="num">
                                      <p:cBhvr>
                                        <p:cTn id="35" dur="1000" fill="hold"/>
                                        <p:tgtEl>
                                          <p:spTgt spid="53"/>
                                        </p:tgtEl>
                                        <p:attrNameLst>
                                          <p:attrName>ppt_x</p:attrName>
                                        </p:attrNameLst>
                                      </p:cBhvr>
                                      <p:tavLst>
                                        <p:tav tm="0">
                                          <p:val>
                                            <p:strVal val="#ppt_x"/>
                                          </p:val>
                                        </p:tav>
                                        <p:tav tm="100000">
                                          <p:val>
                                            <p:strVal val="#ppt_x"/>
                                          </p:val>
                                        </p:tav>
                                      </p:tavLst>
                                    </p:anim>
                                    <p:anim calcmode="lin" valueType="num">
                                      <p:cBhvr>
                                        <p:cTn id="36" dur="1000" fill="hold"/>
                                        <p:tgtEl>
                                          <p:spTgt spid="5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80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1000"/>
                                        <p:tgtEl>
                                          <p:spTgt spid="54"/>
                                        </p:tgtEl>
                                      </p:cBhvr>
                                    </p:animEffect>
                                    <p:anim calcmode="lin" valueType="num">
                                      <p:cBhvr>
                                        <p:cTn id="40" dur="1000" fill="hold"/>
                                        <p:tgtEl>
                                          <p:spTgt spid="54"/>
                                        </p:tgtEl>
                                        <p:attrNameLst>
                                          <p:attrName>ppt_x</p:attrName>
                                        </p:attrNameLst>
                                      </p:cBhvr>
                                      <p:tavLst>
                                        <p:tav tm="0">
                                          <p:val>
                                            <p:strVal val="#ppt_x"/>
                                          </p:val>
                                        </p:tav>
                                        <p:tav tm="100000">
                                          <p:val>
                                            <p:strVal val="#ppt_x"/>
                                          </p:val>
                                        </p:tav>
                                      </p:tavLst>
                                    </p:anim>
                                    <p:anim calcmode="lin" valueType="num">
                                      <p:cBhvr>
                                        <p:cTn id="4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52" grpId="0"/>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811829" y="-2"/>
            <a:ext cx="8374566" cy="6920146"/>
            <a:chOff x="3811829" y="-2"/>
            <a:chExt cx="8374566" cy="6920146"/>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328" y="-2"/>
              <a:ext cx="8296067" cy="6858002"/>
            </a:xfrm>
            <a:prstGeom prst="rect">
              <a:avLst/>
            </a:prstGeom>
          </p:spPr>
        </p:pic>
        <p:sp>
          <p:nvSpPr>
            <p:cNvPr id="8" name="直角三角形 7"/>
            <p:cNvSpPr/>
            <p:nvPr/>
          </p:nvSpPr>
          <p:spPr>
            <a:xfrm rot="10800000" flipH="1">
              <a:off x="3811829" y="0"/>
              <a:ext cx="4990653" cy="692014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 name="任意多边形: 形状 3"/>
          <p:cNvSpPr/>
          <p:nvPr/>
        </p:nvSpPr>
        <p:spPr>
          <a:xfrm flipH="1" flipV="1">
            <a:off x="-877" y="6454066"/>
            <a:ext cx="6096877"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6" name="任意多边形: 形状 5"/>
          <p:cNvSpPr/>
          <p:nvPr/>
        </p:nvSpPr>
        <p:spPr>
          <a:xfrm flipH="1">
            <a:off x="947355" y="-2"/>
            <a:ext cx="917322" cy="870012"/>
          </a:xfrm>
          <a:custGeom>
            <a:avLst/>
            <a:gdLst>
              <a:gd name="connsiteX0" fmla="*/ 738791 w 2053034"/>
              <a:gd name="connsiteY0" fmla="*/ 0 h 2127725"/>
              <a:gd name="connsiteX1" fmla="*/ 0 w 2053034"/>
              <a:gd name="connsiteY1" fmla="*/ 0 h 2127725"/>
              <a:gd name="connsiteX2" fmla="*/ 1314243 w 2053034"/>
              <a:gd name="connsiteY2" fmla="*/ 2127725 h 2127725"/>
              <a:gd name="connsiteX3" fmla="*/ 2053034 w 2053034"/>
              <a:gd name="connsiteY3" fmla="*/ 2127725 h 2127725"/>
            </a:gdLst>
            <a:ahLst/>
            <a:cxnLst>
              <a:cxn ang="0">
                <a:pos x="connsiteX0" y="connsiteY0"/>
              </a:cxn>
              <a:cxn ang="0">
                <a:pos x="connsiteX1" y="connsiteY1"/>
              </a:cxn>
              <a:cxn ang="0">
                <a:pos x="connsiteX2" y="connsiteY2"/>
              </a:cxn>
              <a:cxn ang="0">
                <a:pos x="connsiteX3" y="connsiteY3"/>
              </a:cxn>
            </a:cxnLst>
            <a:rect l="l" t="t" r="r" b="b"/>
            <a:pathLst>
              <a:path w="2053034" h="2127725">
                <a:moveTo>
                  <a:pt x="738791" y="0"/>
                </a:moveTo>
                <a:lnTo>
                  <a:pt x="0" y="0"/>
                </a:lnTo>
                <a:lnTo>
                  <a:pt x="1314243" y="2127725"/>
                </a:lnTo>
                <a:lnTo>
                  <a:pt x="2053034" y="2127725"/>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7" name="任意多边形: 形状 6"/>
          <p:cNvSpPr/>
          <p:nvPr/>
        </p:nvSpPr>
        <p:spPr>
          <a:xfrm flipH="1">
            <a:off x="-1" y="-3"/>
            <a:ext cx="1411551" cy="1373387"/>
          </a:xfrm>
          <a:custGeom>
            <a:avLst/>
            <a:gdLst>
              <a:gd name="connsiteX0" fmla="*/ 1305661 w 1305661"/>
              <a:gd name="connsiteY0" fmla="*/ 0 h 1373384"/>
              <a:gd name="connsiteX1" fmla="*/ 1295754 w 1305661"/>
              <a:gd name="connsiteY1" fmla="*/ 0 h 1373384"/>
              <a:gd name="connsiteX2" fmla="*/ 993353 w 1305661"/>
              <a:gd name="connsiteY2" fmla="*/ 0 h 1373384"/>
              <a:gd name="connsiteX3" fmla="*/ 865521 w 1305661"/>
              <a:gd name="connsiteY3" fmla="*/ 0 h 1373384"/>
              <a:gd name="connsiteX4" fmla="*/ 840344 w 1305661"/>
              <a:gd name="connsiteY4" fmla="*/ 0 h 1373384"/>
              <a:gd name="connsiteX5" fmla="*/ 666568 w 1305661"/>
              <a:gd name="connsiteY5" fmla="*/ 0 h 1373384"/>
              <a:gd name="connsiteX6" fmla="*/ 455410 w 1305661"/>
              <a:gd name="connsiteY6" fmla="*/ 0 h 1373384"/>
              <a:gd name="connsiteX7" fmla="*/ 153009 w 1305661"/>
              <a:gd name="connsiteY7" fmla="*/ 0 h 1373384"/>
              <a:gd name="connsiteX8" fmla="*/ 0 w 1305661"/>
              <a:gd name="connsiteY8" fmla="*/ 0 h 1373384"/>
              <a:gd name="connsiteX9" fmla="*/ 537943 w 1305661"/>
              <a:gd name="connsiteY9" fmla="*/ 870916 h 1373384"/>
              <a:gd name="connsiteX10" fmla="*/ 690952 w 1305661"/>
              <a:gd name="connsiteY10" fmla="*/ 870916 h 1373384"/>
              <a:gd name="connsiteX11" fmla="*/ 840344 w 1305661"/>
              <a:gd name="connsiteY11" fmla="*/ 870916 h 1373384"/>
              <a:gd name="connsiteX12" fmla="*/ 902110 w 1305661"/>
              <a:gd name="connsiteY12" fmla="*/ 870916 h 1373384"/>
              <a:gd name="connsiteX13" fmla="*/ 986463 w 1305661"/>
              <a:gd name="connsiteY13" fmla="*/ 870916 h 1373384"/>
              <a:gd name="connsiteX14" fmla="*/ 1296825 w 1305661"/>
              <a:gd name="connsiteY14" fmla="*/ 1373384 h 1373384"/>
              <a:gd name="connsiteX15" fmla="*/ 1305661 w 1305661"/>
              <a:gd name="connsiteY15" fmla="*/ 1373384 h 13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05661" h="1373384">
                <a:moveTo>
                  <a:pt x="1305661" y="0"/>
                </a:moveTo>
                <a:lnTo>
                  <a:pt x="1295754" y="0"/>
                </a:lnTo>
                <a:lnTo>
                  <a:pt x="993353" y="0"/>
                </a:lnTo>
                <a:lnTo>
                  <a:pt x="865521" y="0"/>
                </a:lnTo>
                <a:lnTo>
                  <a:pt x="840344" y="0"/>
                </a:lnTo>
                <a:lnTo>
                  <a:pt x="666568" y="0"/>
                </a:lnTo>
                <a:lnTo>
                  <a:pt x="455410" y="0"/>
                </a:lnTo>
                <a:lnTo>
                  <a:pt x="153009" y="0"/>
                </a:lnTo>
                <a:lnTo>
                  <a:pt x="0" y="0"/>
                </a:lnTo>
                <a:lnTo>
                  <a:pt x="537943" y="870916"/>
                </a:lnTo>
                <a:lnTo>
                  <a:pt x="690952" y="870916"/>
                </a:lnTo>
                <a:lnTo>
                  <a:pt x="840344" y="870916"/>
                </a:lnTo>
                <a:lnTo>
                  <a:pt x="902110" y="870916"/>
                </a:lnTo>
                <a:lnTo>
                  <a:pt x="986463" y="870916"/>
                </a:lnTo>
                <a:lnTo>
                  <a:pt x="1296825" y="1373384"/>
                </a:lnTo>
                <a:lnTo>
                  <a:pt x="1305661" y="1373384"/>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 name="任意多边形: 形状 10"/>
          <p:cNvSpPr/>
          <p:nvPr/>
        </p:nvSpPr>
        <p:spPr>
          <a:xfrm rot="10800000" flipH="1" flipV="1">
            <a:off x="5912528" y="6454066"/>
            <a:ext cx="6288003" cy="403934"/>
          </a:xfrm>
          <a:custGeom>
            <a:avLst/>
            <a:gdLst>
              <a:gd name="connsiteX0" fmla="*/ 5156525 w 5156525"/>
              <a:gd name="connsiteY0" fmla="*/ 870916 h 870916"/>
              <a:gd name="connsiteX1" fmla="*/ 138238 w 5156525"/>
              <a:gd name="connsiteY1" fmla="*/ 870916 h 870916"/>
              <a:gd name="connsiteX2" fmla="*/ 0 w 5156525"/>
              <a:gd name="connsiteY2" fmla="*/ 870916 h 870916"/>
              <a:gd name="connsiteX3" fmla="*/ 537944 w 5156525"/>
              <a:gd name="connsiteY3" fmla="*/ 0 h 870916"/>
              <a:gd name="connsiteX4" fmla="*/ 5156525 w 5156525"/>
              <a:gd name="connsiteY4" fmla="*/ 0 h 870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6525" h="870916">
                <a:moveTo>
                  <a:pt x="5156525" y="870916"/>
                </a:moveTo>
                <a:lnTo>
                  <a:pt x="138238" y="870916"/>
                </a:lnTo>
                <a:lnTo>
                  <a:pt x="0" y="870916"/>
                </a:lnTo>
                <a:lnTo>
                  <a:pt x="537944" y="0"/>
                </a:lnTo>
                <a:lnTo>
                  <a:pt x="5156525" y="0"/>
                </a:lnTo>
                <a:close/>
              </a:path>
            </a:pathLst>
          </a:custGeom>
          <a:solidFill>
            <a:srgbClr val="A786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4" name="Rectangle: Rounded Corners 8"/>
          <p:cNvSpPr/>
          <p:nvPr/>
        </p:nvSpPr>
        <p:spPr>
          <a:xfrm rot="2700000">
            <a:off x="2036575" y="2110529"/>
            <a:ext cx="1117901" cy="1117901"/>
          </a:xfrm>
          <a:prstGeom prst="roundRect">
            <a:avLst>
              <a:gd name="adj" fmla="val 21316"/>
            </a:avLst>
          </a:prstGeom>
          <a:solidFill>
            <a:schemeClr val="bg1"/>
          </a:solidFill>
          <a:ln>
            <a:solidFill>
              <a:srgbClr val="A7866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15" name="Rectangle: Rounded Corners 8"/>
          <p:cNvSpPr/>
          <p:nvPr/>
        </p:nvSpPr>
        <p:spPr>
          <a:xfrm rot="2700000">
            <a:off x="2148344" y="2236317"/>
            <a:ext cx="888124" cy="888124"/>
          </a:xfrm>
          <a:prstGeom prst="roundRect">
            <a:avLst>
              <a:gd name="adj" fmla="val 21316"/>
            </a:avLst>
          </a:prstGeom>
          <a:solidFill>
            <a:srgbClr val="A7866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cs typeface="+mn-ea"/>
              <a:sym typeface="+mn-lt"/>
            </a:endParaRPr>
          </a:p>
        </p:txBody>
      </p:sp>
      <p:sp>
        <p:nvSpPr>
          <p:cNvPr id="16" name="文本框 23"/>
          <p:cNvSpPr txBox="1"/>
          <p:nvPr/>
        </p:nvSpPr>
        <p:spPr>
          <a:xfrm>
            <a:off x="874577" y="3799163"/>
            <a:ext cx="3435658"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dirty="0">
                <a:latin typeface="Times New Roman" panose="02020603050405020304" pitchFamily="18" charset="0"/>
                <a:cs typeface="Times New Roman" panose="02020603050405020304" pitchFamily="18" charset="0"/>
                <a:sym typeface="+mn-lt"/>
              </a:rPr>
              <a:t>Goals</a:t>
            </a:r>
            <a:endParaRPr lang="zh-CN" altLang="en-US" sz="4000" dirty="0">
              <a:latin typeface="Times New Roman" panose="02020603050405020304" pitchFamily="18" charset="0"/>
              <a:cs typeface="Times New Roman" panose="02020603050405020304" pitchFamily="18" charset="0"/>
              <a:sym typeface="+mn-lt"/>
            </a:endParaRPr>
          </a:p>
        </p:txBody>
      </p:sp>
      <p:sp>
        <p:nvSpPr>
          <p:cNvPr id="17" name="文本框 16"/>
          <p:cNvSpPr txBox="1"/>
          <p:nvPr/>
        </p:nvSpPr>
        <p:spPr>
          <a:xfrm>
            <a:off x="2337117" y="2197079"/>
            <a:ext cx="79011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5400" dirty="0">
                <a:solidFill>
                  <a:schemeClr val="bg1"/>
                </a:solidFill>
                <a:cs typeface="+mn-ea"/>
                <a:sym typeface="+mn-lt"/>
              </a:rPr>
              <a:t>2</a:t>
            </a:r>
            <a:endParaRPr lang="zh-CN" altLang="en-US" sz="54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p:cNvSpPr/>
          <p:nvPr/>
        </p:nvSpPr>
        <p:spPr bwMode="auto">
          <a:xfrm>
            <a:off x="1194350" y="1518461"/>
            <a:ext cx="2670175" cy="2348692"/>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chemeClr val="tx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cs typeface="+mn-ea"/>
              <a:sym typeface="+mn-lt"/>
            </a:endParaRPr>
          </a:p>
        </p:txBody>
      </p:sp>
      <p:sp>
        <p:nvSpPr>
          <p:cNvPr id="3" name="Freeform 86"/>
          <p:cNvSpPr/>
          <p:nvPr/>
        </p:nvSpPr>
        <p:spPr bwMode="auto">
          <a:xfrm>
            <a:off x="4758445" y="1518461"/>
            <a:ext cx="2665413" cy="2348692"/>
          </a:xfrm>
          <a:custGeom>
            <a:avLst/>
            <a:gdLst/>
            <a:ahLst/>
            <a:cxnLst>
              <a:cxn ang="0">
                <a:pos x="678" y="712"/>
              </a:cxn>
              <a:cxn ang="0">
                <a:pos x="33" y="712"/>
              </a:cxn>
              <a:cxn ang="0">
                <a:pos x="0" y="678"/>
              </a:cxn>
              <a:cxn ang="0">
                <a:pos x="0" y="34"/>
              </a:cxn>
              <a:cxn ang="0">
                <a:pos x="33" y="0"/>
              </a:cxn>
              <a:cxn ang="0">
                <a:pos x="678" y="0"/>
              </a:cxn>
              <a:cxn ang="0">
                <a:pos x="711" y="34"/>
              </a:cxn>
              <a:cxn ang="0">
                <a:pos x="711" y="678"/>
              </a:cxn>
              <a:cxn ang="0">
                <a:pos x="678" y="712"/>
              </a:cxn>
            </a:cxnLst>
            <a:rect l="0" t="0" r="r" b="b"/>
            <a:pathLst>
              <a:path w="711" h="712">
                <a:moveTo>
                  <a:pt x="678" y="712"/>
                </a:moveTo>
                <a:cubicBezTo>
                  <a:pt x="33" y="712"/>
                  <a:pt x="33" y="712"/>
                  <a:pt x="33" y="712"/>
                </a:cubicBezTo>
                <a:cubicBezTo>
                  <a:pt x="15" y="712"/>
                  <a:pt x="0" y="697"/>
                  <a:pt x="0" y="678"/>
                </a:cubicBezTo>
                <a:cubicBezTo>
                  <a:pt x="0" y="34"/>
                  <a:pt x="0" y="34"/>
                  <a:pt x="0" y="34"/>
                </a:cubicBezTo>
                <a:cubicBezTo>
                  <a:pt x="0" y="15"/>
                  <a:pt x="15" y="0"/>
                  <a:pt x="33" y="0"/>
                </a:cubicBezTo>
                <a:cubicBezTo>
                  <a:pt x="678" y="0"/>
                  <a:pt x="678" y="0"/>
                  <a:pt x="678" y="0"/>
                </a:cubicBezTo>
                <a:cubicBezTo>
                  <a:pt x="696" y="0"/>
                  <a:pt x="711" y="15"/>
                  <a:pt x="711" y="34"/>
                </a:cubicBezTo>
                <a:cubicBezTo>
                  <a:pt x="711" y="678"/>
                  <a:pt x="711" y="678"/>
                  <a:pt x="711" y="678"/>
                </a:cubicBezTo>
                <a:cubicBezTo>
                  <a:pt x="711" y="697"/>
                  <a:pt x="696" y="712"/>
                  <a:pt x="678" y="712"/>
                </a:cubicBezTo>
              </a:path>
            </a:pathLst>
          </a:custGeom>
          <a:noFill/>
          <a:ln w="9525">
            <a:solidFill>
              <a:schemeClr val="tx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cs typeface="+mn-ea"/>
              <a:sym typeface="+mn-lt"/>
            </a:endParaRPr>
          </a:p>
        </p:txBody>
      </p:sp>
      <p:sp>
        <p:nvSpPr>
          <p:cNvPr id="4" name="Freeform 153"/>
          <p:cNvSpPr/>
          <p:nvPr/>
        </p:nvSpPr>
        <p:spPr bwMode="auto">
          <a:xfrm>
            <a:off x="8309682" y="1518461"/>
            <a:ext cx="2670175" cy="2348692"/>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chemeClr val="tx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cs typeface="+mn-ea"/>
              <a:sym typeface="+mn-lt"/>
            </a:endParaRPr>
          </a:p>
        </p:txBody>
      </p:sp>
      <p:sp>
        <p:nvSpPr>
          <p:cNvPr id="7" name="Freeform 7"/>
          <p:cNvSpPr/>
          <p:nvPr/>
        </p:nvSpPr>
        <p:spPr bwMode="auto">
          <a:xfrm>
            <a:off x="971837" y="1201716"/>
            <a:ext cx="784434" cy="78443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solidFill>
            <a:srgbClr val="A78663"/>
          </a:solidFill>
          <a:ln w="38100">
            <a:solidFill>
              <a:schemeClr val="bg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dirty="0">
              <a:solidFill>
                <a:schemeClr val="bg1"/>
              </a:solidFill>
              <a:cs typeface="+mn-ea"/>
              <a:sym typeface="+mn-lt"/>
            </a:endParaRPr>
          </a:p>
        </p:txBody>
      </p:sp>
      <p:sp>
        <p:nvSpPr>
          <p:cNvPr id="8" name="文本框 185"/>
          <p:cNvSpPr txBox="1"/>
          <p:nvPr/>
        </p:nvSpPr>
        <p:spPr>
          <a:xfrm>
            <a:off x="1022532" y="1201716"/>
            <a:ext cx="78443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solidFill>
                  <a:schemeClr val="bg1"/>
                </a:solidFill>
                <a:cs typeface="+mn-ea"/>
                <a:sym typeface="+mn-lt"/>
              </a:rPr>
              <a:t>01</a:t>
            </a:r>
            <a:endParaRPr lang="zh-CN" altLang="en-US" sz="4000" dirty="0">
              <a:solidFill>
                <a:schemeClr val="bg1"/>
              </a:solidFill>
              <a:cs typeface="+mn-ea"/>
              <a:sym typeface="+mn-lt"/>
            </a:endParaRPr>
          </a:p>
        </p:txBody>
      </p:sp>
      <p:sp>
        <p:nvSpPr>
          <p:cNvPr id="9" name="Freeform 7"/>
          <p:cNvSpPr/>
          <p:nvPr/>
        </p:nvSpPr>
        <p:spPr bwMode="auto">
          <a:xfrm>
            <a:off x="4489919" y="1201716"/>
            <a:ext cx="784434" cy="78443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solidFill>
            <a:srgbClr val="A78663"/>
          </a:solidFill>
          <a:ln w="38100">
            <a:solidFill>
              <a:schemeClr val="bg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dirty="0">
              <a:solidFill>
                <a:schemeClr val="bg1"/>
              </a:solidFill>
              <a:cs typeface="+mn-ea"/>
              <a:sym typeface="+mn-lt"/>
            </a:endParaRPr>
          </a:p>
        </p:txBody>
      </p:sp>
      <p:sp>
        <p:nvSpPr>
          <p:cNvPr id="10" name="文本框 187"/>
          <p:cNvSpPr txBox="1"/>
          <p:nvPr/>
        </p:nvSpPr>
        <p:spPr>
          <a:xfrm>
            <a:off x="4540614" y="1201716"/>
            <a:ext cx="78443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solidFill>
                  <a:schemeClr val="bg1"/>
                </a:solidFill>
                <a:cs typeface="+mn-ea"/>
                <a:sym typeface="+mn-lt"/>
              </a:rPr>
              <a:t>02</a:t>
            </a:r>
            <a:endParaRPr lang="zh-CN" altLang="en-US" sz="4000" dirty="0">
              <a:solidFill>
                <a:schemeClr val="bg1"/>
              </a:solidFill>
              <a:cs typeface="+mn-ea"/>
              <a:sym typeface="+mn-lt"/>
            </a:endParaRPr>
          </a:p>
        </p:txBody>
      </p:sp>
      <p:sp>
        <p:nvSpPr>
          <p:cNvPr id="11" name="Freeform 7"/>
          <p:cNvSpPr/>
          <p:nvPr/>
        </p:nvSpPr>
        <p:spPr bwMode="auto">
          <a:xfrm>
            <a:off x="8008116" y="1206106"/>
            <a:ext cx="784434" cy="78443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solidFill>
            <a:srgbClr val="A78663"/>
          </a:solidFill>
          <a:ln w="38100">
            <a:solidFill>
              <a:schemeClr val="bg1"/>
            </a:solid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dirty="0">
              <a:solidFill>
                <a:schemeClr val="bg1"/>
              </a:solidFill>
              <a:cs typeface="+mn-ea"/>
              <a:sym typeface="+mn-lt"/>
            </a:endParaRPr>
          </a:p>
        </p:txBody>
      </p:sp>
      <p:sp>
        <p:nvSpPr>
          <p:cNvPr id="12" name="文本框 189"/>
          <p:cNvSpPr txBox="1"/>
          <p:nvPr/>
        </p:nvSpPr>
        <p:spPr>
          <a:xfrm>
            <a:off x="8058811" y="1206106"/>
            <a:ext cx="784434"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solidFill>
                  <a:schemeClr val="bg1"/>
                </a:solidFill>
                <a:cs typeface="+mn-ea"/>
                <a:sym typeface="+mn-lt"/>
              </a:rPr>
              <a:t>03</a:t>
            </a:r>
            <a:endParaRPr lang="zh-CN" altLang="en-US" sz="4000" dirty="0">
              <a:solidFill>
                <a:schemeClr val="bg1"/>
              </a:solidFill>
              <a:cs typeface="+mn-ea"/>
              <a:sym typeface="+mn-lt"/>
            </a:endParaRPr>
          </a:p>
        </p:txBody>
      </p:sp>
      <p:sp>
        <p:nvSpPr>
          <p:cNvPr id="19" name="矩形 18"/>
          <p:cNvSpPr/>
          <p:nvPr/>
        </p:nvSpPr>
        <p:spPr>
          <a:xfrm>
            <a:off x="1553317" y="2267891"/>
            <a:ext cx="2235587" cy="61407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latin typeface="Times New Roman" panose="02020603050405020304" pitchFamily="18" charset="0"/>
                <a:cs typeface="Times New Roman" panose="02020603050405020304" pitchFamily="18" charset="0"/>
                <a:sym typeface="+mn-lt"/>
              </a:rPr>
              <a:t>Reduce the Costs</a:t>
            </a:r>
          </a:p>
        </p:txBody>
      </p:sp>
      <p:sp>
        <p:nvSpPr>
          <p:cNvPr id="20" name="矩形 19"/>
          <p:cNvSpPr/>
          <p:nvPr/>
        </p:nvSpPr>
        <p:spPr>
          <a:xfrm>
            <a:off x="5068981" y="2212882"/>
            <a:ext cx="2235587" cy="61407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latin typeface="Times New Roman" panose="02020603050405020304" pitchFamily="18" charset="0"/>
                <a:cs typeface="Times New Roman" panose="02020603050405020304" pitchFamily="18" charset="0"/>
                <a:sym typeface="+mn-lt"/>
              </a:rPr>
              <a:t>Increase Revenue</a:t>
            </a:r>
          </a:p>
        </p:txBody>
      </p:sp>
      <p:sp>
        <p:nvSpPr>
          <p:cNvPr id="21" name="矩形 20"/>
          <p:cNvSpPr/>
          <p:nvPr/>
        </p:nvSpPr>
        <p:spPr>
          <a:xfrm>
            <a:off x="8526975" y="2164711"/>
            <a:ext cx="2235587" cy="88851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1400" b="1" dirty="0">
                <a:latin typeface="Times New Roman" panose="02020603050405020304" pitchFamily="18" charset="0"/>
                <a:cs typeface="Times New Roman" panose="02020603050405020304" pitchFamily="18" charset="0"/>
                <a:sym typeface="+mn-lt"/>
              </a:rPr>
              <a:t>Improve the Loyalty Rate &amp; Customer Satisfaction</a:t>
            </a:r>
          </a:p>
        </p:txBody>
      </p:sp>
      <p:sp>
        <p:nvSpPr>
          <p:cNvPr id="22" name="矩形 21"/>
          <p:cNvSpPr/>
          <p:nvPr/>
        </p:nvSpPr>
        <p:spPr>
          <a:xfrm>
            <a:off x="971837" y="4507863"/>
            <a:ext cx="10178094" cy="89011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latin typeface="Times New Roman" panose="02020603050405020304" pitchFamily="18" charset="0"/>
                <a:cs typeface="Times New Roman" panose="02020603050405020304" pitchFamily="18" charset="0"/>
                <a:sym typeface="+mn-lt"/>
              </a:rPr>
              <a:t>Almost all of the innovations in business models, from the low-cost operations of the U.S. airlines to the marketing revolution of the European airlines, are based on digitization. Digitization will help Delta Air Lines create real value in three ways. First, digitization can help Delta reduce their fixed and variable costs; secondly, digitization could help Delta increase revenue. Thirdly, digitization can improve the overall customer experience and customer satisfaction. </a:t>
            </a:r>
          </a:p>
        </p:txBody>
      </p:sp>
      <p:sp>
        <p:nvSpPr>
          <p:cNvPr id="15"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Goals</a:t>
            </a:r>
            <a:endParaRPr lang="zh-CN" altLang="en-US" sz="2400" b="1" dirty="0">
              <a:latin typeface="Times New Roman" panose="02020603050405020304" pitchFamily="18" charset="0"/>
              <a:cs typeface="Times New Roman" panose="02020603050405020304" pitchFamily="18" charset="0"/>
              <a:sym typeface="+mn-lt"/>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fltVal val="0"/>
                                          </p:val>
                                        </p:tav>
                                        <p:tav tm="100000">
                                          <p:val>
                                            <p:strVal val="#ppt_w"/>
                                          </p:val>
                                        </p:tav>
                                      </p:tavLst>
                                    </p:anim>
                                    <p:anim calcmode="lin" valueType="num">
                                      <p:cBhvr>
                                        <p:cTn id="38" dur="1000" fill="hold"/>
                                        <p:tgtEl>
                                          <p:spTgt spid="9"/>
                                        </p:tgtEl>
                                        <p:attrNameLst>
                                          <p:attrName>ppt_h</p:attrName>
                                        </p:attrNameLst>
                                      </p:cBhvr>
                                      <p:tavLst>
                                        <p:tav tm="0">
                                          <p:val>
                                            <p:fltVal val="0"/>
                                          </p:val>
                                        </p:tav>
                                        <p:tav tm="100000">
                                          <p:val>
                                            <p:strVal val="#ppt_h"/>
                                          </p:val>
                                        </p:tav>
                                      </p:tavLst>
                                    </p:anim>
                                    <p:anim calcmode="lin" valueType="num">
                                      <p:cBhvr>
                                        <p:cTn id="39" dur="1000" fill="hold"/>
                                        <p:tgtEl>
                                          <p:spTgt spid="9"/>
                                        </p:tgtEl>
                                        <p:attrNameLst>
                                          <p:attrName>style.rotation</p:attrName>
                                        </p:attrNameLst>
                                      </p:cBhvr>
                                      <p:tavLst>
                                        <p:tav tm="0">
                                          <p:val>
                                            <p:fltVal val="90"/>
                                          </p:val>
                                        </p:tav>
                                        <p:tav tm="100000">
                                          <p:val>
                                            <p:fltVal val="0"/>
                                          </p:val>
                                        </p:tav>
                                      </p:tavLst>
                                    </p:anim>
                                    <p:animEffect transition="in" filter="fade">
                                      <p:cBhvr>
                                        <p:cTn id="40" dur="1000"/>
                                        <p:tgtEl>
                                          <p:spTgt spid="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fltVal val="0"/>
                                          </p:val>
                                        </p:tav>
                                        <p:tav tm="100000">
                                          <p:val>
                                            <p:strVal val="#ppt_w"/>
                                          </p:val>
                                        </p:tav>
                                      </p:tavLst>
                                    </p:anim>
                                    <p:anim calcmode="lin" valueType="num">
                                      <p:cBhvr>
                                        <p:cTn id="44" dur="1000" fill="hold"/>
                                        <p:tgtEl>
                                          <p:spTgt spid="10"/>
                                        </p:tgtEl>
                                        <p:attrNameLst>
                                          <p:attrName>ppt_h</p:attrName>
                                        </p:attrNameLst>
                                      </p:cBhvr>
                                      <p:tavLst>
                                        <p:tav tm="0">
                                          <p:val>
                                            <p:fltVal val="0"/>
                                          </p:val>
                                        </p:tav>
                                        <p:tav tm="100000">
                                          <p:val>
                                            <p:strVal val="#ppt_h"/>
                                          </p:val>
                                        </p:tav>
                                      </p:tavLst>
                                    </p:anim>
                                    <p:anim calcmode="lin" valueType="num">
                                      <p:cBhvr>
                                        <p:cTn id="45" dur="1000" fill="hold"/>
                                        <p:tgtEl>
                                          <p:spTgt spid="10"/>
                                        </p:tgtEl>
                                        <p:attrNameLst>
                                          <p:attrName>style.rotation</p:attrName>
                                        </p:attrNameLst>
                                      </p:cBhvr>
                                      <p:tavLst>
                                        <p:tav tm="0">
                                          <p:val>
                                            <p:fltVal val="90"/>
                                          </p:val>
                                        </p:tav>
                                        <p:tav tm="100000">
                                          <p:val>
                                            <p:fltVal val="0"/>
                                          </p:val>
                                        </p:tav>
                                      </p:tavLst>
                                    </p:anim>
                                    <p:animEffect transition="in" filter="fade">
                                      <p:cBhvr>
                                        <p:cTn id="46" dur="1000"/>
                                        <p:tgtEl>
                                          <p:spTgt spid="10"/>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1000" fill="hold"/>
                                        <p:tgtEl>
                                          <p:spTgt spid="12"/>
                                        </p:tgtEl>
                                        <p:attrNameLst>
                                          <p:attrName>ppt_w</p:attrName>
                                        </p:attrNameLst>
                                      </p:cBhvr>
                                      <p:tavLst>
                                        <p:tav tm="0">
                                          <p:val>
                                            <p:fltVal val="0"/>
                                          </p:val>
                                        </p:tav>
                                        <p:tav tm="100000">
                                          <p:val>
                                            <p:strVal val="#ppt_w"/>
                                          </p:val>
                                        </p:tav>
                                      </p:tavLst>
                                    </p:anim>
                                    <p:anim calcmode="lin" valueType="num">
                                      <p:cBhvr>
                                        <p:cTn id="56" dur="1000" fill="hold"/>
                                        <p:tgtEl>
                                          <p:spTgt spid="12"/>
                                        </p:tgtEl>
                                        <p:attrNameLst>
                                          <p:attrName>ppt_h</p:attrName>
                                        </p:attrNameLst>
                                      </p:cBhvr>
                                      <p:tavLst>
                                        <p:tav tm="0">
                                          <p:val>
                                            <p:fltVal val="0"/>
                                          </p:val>
                                        </p:tav>
                                        <p:tav tm="100000">
                                          <p:val>
                                            <p:strVal val="#ppt_h"/>
                                          </p:val>
                                        </p:tav>
                                      </p:tavLst>
                                    </p:anim>
                                    <p:anim calcmode="lin" valueType="num">
                                      <p:cBhvr>
                                        <p:cTn id="57" dur="1000" fill="hold"/>
                                        <p:tgtEl>
                                          <p:spTgt spid="12"/>
                                        </p:tgtEl>
                                        <p:attrNameLst>
                                          <p:attrName>style.rotation</p:attrName>
                                        </p:attrNameLst>
                                      </p:cBhvr>
                                      <p:tavLst>
                                        <p:tav tm="0">
                                          <p:val>
                                            <p:fltVal val="90"/>
                                          </p:val>
                                        </p:tav>
                                        <p:tav tm="100000">
                                          <p:val>
                                            <p:fltVal val="0"/>
                                          </p:val>
                                        </p:tav>
                                      </p:tavLst>
                                    </p:anim>
                                    <p:animEffect transition="in" filter="fade">
                                      <p:cBhvr>
                                        <p:cTn id="58" dur="1000"/>
                                        <p:tgtEl>
                                          <p:spTgt spid="12"/>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1000" fill="hold"/>
                                        <p:tgtEl>
                                          <p:spTgt spid="19"/>
                                        </p:tgtEl>
                                        <p:attrNameLst>
                                          <p:attrName>ppt_w</p:attrName>
                                        </p:attrNameLst>
                                      </p:cBhvr>
                                      <p:tavLst>
                                        <p:tav tm="0">
                                          <p:val>
                                            <p:fltVal val="0"/>
                                          </p:val>
                                        </p:tav>
                                        <p:tav tm="100000">
                                          <p:val>
                                            <p:strVal val="#ppt_w"/>
                                          </p:val>
                                        </p:tav>
                                      </p:tavLst>
                                    </p:anim>
                                    <p:anim calcmode="lin" valueType="num">
                                      <p:cBhvr>
                                        <p:cTn id="62" dur="1000" fill="hold"/>
                                        <p:tgtEl>
                                          <p:spTgt spid="19"/>
                                        </p:tgtEl>
                                        <p:attrNameLst>
                                          <p:attrName>ppt_h</p:attrName>
                                        </p:attrNameLst>
                                      </p:cBhvr>
                                      <p:tavLst>
                                        <p:tav tm="0">
                                          <p:val>
                                            <p:fltVal val="0"/>
                                          </p:val>
                                        </p:tav>
                                        <p:tav tm="100000">
                                          <p:val>
                                            <p:strVal val="#ppt_h"/>
                                          </p:val>
                                        </p:tav>
                                      </p:tavLst>
                                    </p:anim>
                                    <p:anim calcmode="lin" valueType="num">
                                      <p:cBhvr>
                                        <p:cTn id="63" dur="1000" fill="hold"/>
                                        <p:tgtEl>
                                          <p:spTgt spid="19"/>
                                        </p:tgtEl>
                                        <p:attrNameLst>
                                          <p:attrName>style.rotation</p:attrName>
                                        </p:attrNameLst>
                                      </p:cBhvr>
                                      <p:tavLst>
                                        <p:tav tm="0">
                                          <p:val>
                                            <p:fltVal val="90"/>
                                          </p:val>
                                        </p:tav>
                                        <p:tav tm="100000">
                                          <p:val>
                                            <p:fltVal val="0"/>
                                          </p:val>
                                        </p:tav>
                                      </p:tavLst>
                                    </p:anim>
                                    <p:animEffect transition="in" filter="fade">
                                      <p:cBhvr>
                                        <p:cTn id="64" dur="1000"/>
                                        <p:tgtEl>
                                          <p:spTgt spid="19"/>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1000" fill="hold"/>
                                        <p:tgtEl>
                                          <p:spTgt spid="20"/>
                                        </p:tgtEl>
                                        <p:attrNameLst>
                                          <p:attrName>ppt_w</p:attrName>
                                        </p:attrNameLst>
                                      </p:cBhvr>
                                      <p:tavLst>
                                        <p:tav tm="0">
                                          <p:val>
                                            <p:fltVal val="0"/>
                                          </p:val>
                                        </p:tav>
                                        <p:tav tm="100000">
                                          <p:val>
                                            <p:strVal val="#ppt_w"/>
                                          </p:val>
                                        </p:tav>
                                      </p:tavLst>
                                    </p:anim>
                                    <p:anim calcmode="lin" valueType="num">
                                      <p:cBhvr>
                                        <p:cTn id="68" dur="1000" fill="hold"/>
                                        <p:tgtEl>
                                          <p:spTgt spid="20"/>
                                        </p:tgtEl>
                                        <p:attrNameLst>
                                          <p:attrName>ppt_h</p:attrName>
                                        </p:attrNameLst>
                                      </p:cBhvr>
                                      <p:tavLst>
                                        <p:tav tm="0">
                                          <p:val>
                                            <p:fltVal val="0"/>
                                          </p:val>
                                        </p:tav>
                                        <p:tav tm="100000">
                                          <p:val>
                                            <p:strVal val="#ppt_h"/>
                                          </p:val>
                                        </p:tav>
                                      </p:tavLst>
                                    </p:anim>
                                    <p:anim calcmode="lin" valueType="num">
                                      <p:cBhvr>
                                        <p:cTn id="69" dur="1000" fill="hold"/>
                                        <p:tgtEl>
                                          <p:spTgt spid="20"/>
                                        </p:tgtEl>
                                        <p:attrNameLst>
                                          <p:attrName>style.rotation</p:attrName>
                                        </p:attrNameLst>
                                      </p:cBhvr>
                                      <p:tavLst>
                                        <p:tav tm="0">
                                          <p:val>
                                            <p:fltVal val="90"/>
                                          </p:val>
                                        </p:tav>
                                        <p:tav tm="100000">
                                          <p:val>
                                            <p:fltVal val="0"/>
                                          </p:val>
                                        </p:tav>
                                      </p:tavLst>
                                    </p:anim>
                                    <p:animEffect transition="in" filter="fade">
                                      <p:cBhvr>
                                        <p:cTn id="70" dur="1000"/>
                                        <p:tgtEl>
                                          <p:spTgt spid="20"/>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p:cTn id="73" dur="1000" fill="hold"/>
                                        <p:tgtEl>
                                          <p:spTgt spid="21"/>
                                        </p:tgtEl>
                                        <p:attrNameLst>
                                          <p:attrName>ppt_w</p:attrName>
                                        </p:attrNameLst>
                                      </p:cBhvr>
                                      <p:tavLst>
                                        <p:tav tm="0">
                                          <p:val>
                                            <p:fltVal val="0"/>
                                          </p:val>
                                        </p:tav>
                                        <p:tav tm="100000">
                                          <p:val>
                                            <p:strVal val="#ppt_w"/>
                                          </p:val>
                                        </p:tav>
                                      </p:tavLst>
                                    </p:anim>
                                    <p:anim calcmode="lin" valueType="num">
                                      <p:cBhvr>
                                        <p:cTn id="74" dur="1000" fill="hold"/>
                                        <p:tgtEl>
                                          <p:spTgt spid="21"/>
                                        </p:tgtEl>
                                        <p:attrNameLst>
                                          <p:attrName>ppt_h</p:attrName>
                                        </p:attrNameLst>
                                      </p:cBhvr>
                                      <p:tavLst>
                                        <p:tav tm="0">
                                          <p:val>
                                            <p:fltVal val="0"/>
                                          </p:val>
                                        </p:tav>
                                        <p:tav tm="100000">
                                          <p:val>
                                            <p:strVal val="#ppt_h"/>
                                          </p:val>
                                        </p:tav>
                                      </p:tavLst>
                                    </p:anim>
                                    <p:anim calcmode="lin" valueType="num">
                                      <p:cBhvr>
                                        <p:cTn id="75" dur="1000" fill="hold"/>
                                        <p:tgtEl>
                                          <p:spTgt spid="21"/>
                                        </p:tgtEl>
                                        <p:attrNameLst>
                                          <p:attrName>style.rotation</p:attrName>
                                        </p:attrNameLst>
                                      </p:cBhvr>
                                      <p:tavLst>
                                        <p:tav tm="0">
                                          <p:val>
                                            <p:fltVal val="90"/>
                                          </p:val>
                                        </p:tav>
                                        <p:tav tm="100000">
                                          <p:val>
                                            <p:fltVal val="0"/>
                                          </p:val>
                                        </p:tav>
                                      </p:tavLst>
                                    </p:anim>
                                    <p:animEffect transition="in" filter="fade">
                                      <p:cBhvr>
                                        <p:cTn id="76" dur="1000"/>
                                        <p:tgtEl>
                                          <p:spTgt spid="21"/>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p:cTn id="79" dur="1000" fill="hold"/>
                                        <p:tgtEl>
                                          <p:spTgt spid="22"/>
                                        </p:tgtEl>
                                        <p:attrNameLst>
                                          <p:attrName>ppt_w</p:attrName>
                                        </p:attrNameLst>
                                      </p:cBhvr>
                                      <p:tavLst>
                                        <p:tav tm="0">
                                          <p:val>
                                            <p:fltVal val="0"/>
                                          </p:val>
                                        </p:tav>
                                        <p:tav tm="100000">
                                          <p:val>
                                            <p:strVal val="#ppt_w"/>
                                          </p:val>
                                        </p:tav>
                                      </p:tavLst>
                                    </p:anim>
                                    <p:anim calcmode="lin" valueType="num">
                                      <p:cBhvr>
                                        <p:cTn id="80" dur="1000" fill="hold"/>
                                        <p:tgtEl>
                                          <p:spTgt spid="22"/>
                                        </p:tgtEl>
                                        <p:attrNameLst>
                                          <p:attrName>ppt_h</p:attrName>
                                        </p:attrNameLst>
                                      </p:cBhvr>
                                      <p:tavLst>
                                        <p:tav tm="0">
                                          <p:val>
                                            <p:fltVal val="0"/>
                                          </p:val>
                                        </p:tav>
                                        <p:tav tm="100000">
                                          <p:val>
                                            <p:strVal val="#ppt_h"/>
                                          </p:val>
                                        </p:tav>
                                      </p:tavLst>
                                    </p:anim>
                                    <p:anim calcmode="lin" valueType="num">
                                      <p:cBhvr>
                                        <p:cTn id="81" dur="1000" fill="hold"/>
                                        <p:tgtEl>
                                          <p:spTgt spid="22"/>
                                        </p:tgtEl>
                                        <p:attrNameLst>
                                          <p:attrName>style.rotation</p:attrName>
                                        </p:attrNameLst>
                                      </p:cBhvr>
                                      <p:tavLst>
                                        <p:tav tm="0">
                                          <p:val>
                                            <p:fltVal val="90"/>
                                          </p:val>
                                        </p:tav>
                                        <p:tav tm="100000">
                                          <p:val>
                                            <p:fltVal val="0"/>
                                          </p:val>
                                        </p:tav>
                                      </p:tavLst>
                                    </p:anim>
                                    <p:animEffect transition="in" filter="fade">
                                      <p:cBhvr>
                                        <p:cTn id="8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8" grpId="0"/>
      <p:bldP spid="9" grpId="0" animBg="1"/>
      <p:bldP spid="10" grpId="0"/>
      <p:bldP spid="11" grpId="0" animBg="1"/>
      <p:bldP spid="12" grpId="0"/>
      <p:bldP spid="19"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658"/>
          <p:cNvSpPr/>
          <p:nvPr/>
        </p:nvSpPr>
        <p:spPr>
          <a:xfrm>
            <a:off x="1054833" y="2206072"/>
            <a:ext cx="3048121" cy="3636470"/>
          </a:xfrm>
          <a:prstGeom prst="rect">
            <a:avLst/>
          </a:prstGeom>
          <a:noFill/>
          <a:ln w="38100" cap="flat" cmpd="sng">
            <a:solidFill>
              <a:srgbClr val="986341"/>
            </a:solidFill>
            <a:prstDash val="solid"/>
            <a:miter/>
            <a:headEnd type="none" w="med" len="med"/>
            <a:tailEnd type="none" w="med" len="med"/>
          </a:ln>
        </p:spPr>
        <p:txBody>
          <a:bodyPr lIns="43795" tIns="21891" rIns="43795" bIns="21891" anchor="ctr" anchorCtr="0">
            <a:noAutofit/>
          </a:bodyPr>
          <a:lstStyle/>
          <a:p>
            <a:pPr algn="ctr" defTabSz="609951"/>
            <a:endParaRPr sz="1700">
              <a:solidFill>
                <a:srgbClr val="0E0E0E"/>
              </a:solidFill>
              <a:latin typeface="Arial"/>
              <a:cs typeface="+mn-ea"/>
              <a:sym typeface="+mn-lt"/>
            </a:endParaRPr>
          </a:p>
        </p:txBody>
      </p:sp>
      <p:sp>
        <p:nvSpPr>
          <p:cNvPr id="19" name="Shape 659"/>
          <p:cNvSpPr/>
          <p:nvPr/>
        </p:nvSpPr>
        <p:spPr>
          <a:xfrm>
            <a:off x="4501204" y="2206072"/>
            <a:ext cx="3048121" cy="3636470"/>
          </a:xfrm>
          <a:prstGeom prst="rect">
            <a:avLst/>
          </a:prstGeom>
          <a:solidFill>
            <a:srgbClr val="986341"/>
          </a:solidFill>
          <a:ln>
            <a:noFill/>
          </a:ln>
        </p:spPr>
        <p:txBody>
          <a:bodyPr lIns="43795" tIns="21891" rIns="43795" bIns="21891" anchor="ctr" anchorCtr="0">
            <a:noAutofit/>
          </a:bodyPr>
          <a:lstStyle/>
          <a:p>
            <a:pPr algn="ctr" defTabSz="609951"/>
            <a:endParaRPr sz="1700">
              <a:solidFill>
                <a:prstClr val="white"/>
              </a:solidFill>
              <a:latin typeface="Arial"/>
              <a:cs typeface="+mn-ea"/>
              <a:sym typeface="+mn-lt"/>
            </a:endParaRPr>
          </a:p>
        </p:txBody>
      </p:sp>
      <p:sp>
        <p:nvSpPr>
          <p:cNvPr id="20" name="Shape 660"/>
          <p:cNvSpPr/>
          <p:nvPr/>
        </p:nvSpPr>
        <p:spPr>
          <a:xfrm>
            <a:off x="7947577" y="2206072"/>
            <a:ext cx="3048121" cy="3636470"/>
          </a:xfrm>
          <a:prstGeom prst="rect">
            <a:avLst/>
          </a:prstGeom>
          <a:noFill/>
          <a:ln w="38100" cap="flat" cmpd="sng">
            <a:solidFill>
              <a:srgbClr val="986341"/>
            </a:solidFill>
            <a:prstDash val="solid"/>
            <a:miter/>
            <a:headEnd type="none" w="med" len="med"/>
            <a:tailEnd type="none" w="med" len="med"/>
          </a:ln>
        </p:spPr>
        <p:txBody>
          <a:bodyPr lIns="43795" tIns="21891" rIns="43795" bIns="21891" anchor="ctr" anchorCtr="0">
            <a:noAutofit/>
          </a:bodyPr>
          <a:lstStyle/>
          <a:p>
            <a:pPr algn="ctr" defTabSz="609951"/>
            <a:endParaRPr sz="1700">
              <a:solidFill>
                <a:srgbClr val="0E0E0E"/>
              </a:solidFill>
              <a:latin typeface="Arial"/>
              <a:cs typeface="+mn-ea"/>
              <a:sym typeface="+mn-lt"/>
            </a:endParaRPr>
          </a:p>
        </p:txBody>
      </p:sp>
      <p:sp>
        <p:nvSpPr>
          <p:cNvPr id="22" name="Shape 662"/>
          <p:cNvSpPr txBox="1"/>
          <p:nvPr/>
        </p:nvSpPr>
        <p:spPr>
          <a:xfrm>
            <a:off x="1478141" y="2698692"/>
            <a:ext cx="2178966" cy="368451"/>
          </a:xfrm>
          <a:prstGeom prst="rect">
            <a:avLst/>
          </a:prstGeom>
          <a:noFill/>
          <a:ln>
            <a:noFill/>
          </a:ln>
        </p:spPr>
        <p:txBody>
          <a:bodyPr lIns="43795" tIns="21891" rIns="43795" bIns="21891" anchor="ctr" anchorCtr="0">
            <a:noAutofit/>
          </a:bodyPr>
          <a:lstStyle/>
          <a:p>
            <a:pPr algn="ctr" defTabSz="609951">
              <a:buSzPct val="25000"/>
            </a:pPr>
            <a:r>
              <a:rPr lang="en-US" altLang="zh-CN" sz="1400" dirty="0">
                <a:solidFill>
                  <a:srgbClr val="0E0E0E"/>
                </a:solidFill>
                <a:latin typeface="Arial"/>
                <a:cs typeface="+mn-ea"/>
                <a:sym typeface="+mn-lt"/>
              </a:rPr>
              <a:t>Predictive Maintenance</a:t>
            </a:r>
            <a:endParaRPr lang="en-US" sz="1400" dirty="0">
              <a:solidFill>
                <a:srgbClr val="0E0E0E"/>
              </a:solidFill>
              <a:latin typeface="Arial"/>
              <a:cs typeface="+mn-ea"/>
              <a:sym typeface="+mn-lt"/>
            </a:endParaRPr>
          </a:p>
        </p:txBody>
      </p:sp>
      <p:sp>
        <p:nvSpPr>
          <p:cNvPr id="23" name="Shape 663"/>
          <p:cNvSpPr txBox="1"/>
          <p:nvPr/>
        </p:nvSpPr>
        <p:spPr>
          <a:xfrm>
            <a:off x="8252272" y="2698692"/>
            <a:ext cx="2469156" cy="368451"/>
          </a:xfrm>
          <a:prstGeom prst="rect">
            <a:avLst/>
          </a:prstGeom>
          <a:noFill/>
          <a:ln>
            <a:noFill/>
          </a:ln>
        </p:spPr>
        <p:txBody>
          <a:bodyPr lIns="43795" tIns="21891" rIns="43795" bIns="21891" anchor="ctr" anchorCtr="0">
            <a:noAutofit/>
          </a:bodyPr>
          <a:lstStyle/>
          <a:p>
            <a:pPr algn="ctr" defTabSz="609951">
              <a:buSzPct val="25000"/>
            </a:pPr>
            <a:r>
              <a:rPr lang="en-US" altLang="zh-CN" sz="1400" dirty="0">
                <a:solidFill>
                  <a:srgbClr val="0E0E0E"/>
                </a:solidFill>
                <a:latin typeface="Arial"/>
                <a:cs typeface="+mn-ea"/>
                <a:sym typeface="+mn-lt"/>
              </a:rPr>
              <a:t>Mobile Terminal Solution</a:t>
            </a:r>
            <a:endParaRPr lang="en-US" sz="1400" dirty="0">
              <a:solidFill>
                <a:srgbClr val="0E0E0E"/>
              </a:solidFill>
              <a:latin typeface="Arial"/>
              <a:cs typeface="+mn-ea"/>
              <a:sym typeface="+mn-lt"/>
            </a:endParaRPr>
          </a:p>
        </p:txBody>
      </p:sp>
      <p:sp>
        <p:nvSpPr>
          <p:cNvPr id="24" name="Shape 665"/>
          <p:cNvSpPr txBox="1"/>
          <p:nvPr/>
        </p:nvSpPr>
        <p:spPr>
          <a:xfrm>
            <a:off x="1403363" y="3235641"/>
            <a:ext cx="2328522" cy="840068"/>
          </a:xfrm>
          <a:prstGeom prst="rect">
            <a:avLst/>
          </a:prstGeom>
          <a:noFill/>
          <a:ln>
            <a:noFill/>
          </a:ln>
        </p:spPr>
        <p:txBody>
          <a:bodyPr lIns="43795" tIns="21891" rIns="43795" bIns="21891" anchor="t" anchorCtr="0">
            <a:noAutofit/>
          </a:bodyPr>
          <a:lstStyle/>
          <a:p>
            <a:pPr algn="ctr" defTabSz="609951">
              <a:lnSpc>
                <a:spcPct val="150000"/>
              </a:lnSpc>
              <a:buSzPct val="25000"/>
            </a:pPr>
            <a:r>
              <a:rPr lang="en-US" altLang="zh-CN" sz="1000" dirty="0">
                <a:solidFill>
                  <a:srgbClr val="0E0E0E"/>
                </a:solidFill>
                <a:latin typeface="Times New Roman" panose="02020603050405020304" pitchFamily="18" charset="0"/>
                <a:cs typeface="Times New Roman" panose="02020603050405020304" pitchFamily="18" charset="0"/>
                <a:sym typeface="+mn-lt"/>
              </a:rPr>
              <a:t>From an operational point of view, better data applications enable airlines to have more accurate forecasts for maintenance, replacement of parts, and so on. Therefore, engineers can anticipate and take early action, including when flight lights appear, and which parts need to be replaced.</a:t>
            </a:r>
            <a:endParaRPr lang="en-US" sz="1000" dirty="0">
              <a:solidFill>
                <a:srgbClr val="0E0E0E"/>
              </a:solidFill>
              <a:latin typeface="Times New Roman" panose="02020603050405020304" pitchFamily="18" charset="0"/>
              <a:cs typeface="Times New Roman" panose="02020603050405020304" pitchFamily="18" charset="0"/>
              <a:sym typeface="+mn-lt"/>
            </a:endParaRPr>
          </a:p>
        </p:txBody>
      </p:sp>
      <p:sp>
        <p:nvSpPr>
          <p:cNvPr id="25" name="Shape 667"/>
          <p:cNvSpPr txBox="1"/>
          <p:nvPr/>
        </p:nvSpPr>
        <p:spPr>
          <a:xfrm>
            <a:off x="8307376" y="3235641"/>
            <a:ext cx="2328522" cy="840068"/>
          </a:xfrm>
          <a:prstGeom prst="rect">
            <a:avLst/>
          </a:prstGeom>
          <a:noFill/>
          <a:ln>
            <a:noFill/>
          </a:ln>
        </p:spPr>
        <p:txBody>
          <a:bodyPr lIns="43795" tIns="21891" rIns="43795" bIns="21891" anchor="t" anchorCtr="0">
            <a:noAutofit/>
          </a:bodyPr>
          <a:lstStyle/>
          <a:p>
            <a:pPr algn="ctr" defTabSz="609951">
              <a:lnSpc>
                <a:spcPct val="150000"/>
              </a:lnSpc>
              <a:buSzPct val="25000"/>
            </a:pPr>
            <a:r>
              <a:rPr lang="en-US" altLang="zh-CN" sz="1000" dirty="0">
                <a:solidFill>
                  <a:srgbClr val="0E0E0E"/>
                </a:solidFill>
                <a:latin typeface="Times New Roman" panose="02020603050405020304" pitchFamily="18" charset="0"/>
                <a:cs typeface="Times New Roman" panose="02020603050405020304" pitchFamily="18" charset="0"/>
                <a:sym typeface="+mn-lt"/>
              </a:rPr>
              <a:t>Delta is outfitting most of its employees with phablets that make data about airline operations and passenger portraits available to front-line personnel on a digital platform. This allows them to feedback to each other as quickly as possible.</a:t>
            </a:r>
            <a:endParaRPr lang="en-US" sz="1000" dirty="0">
              <a:solidFill>
                <a:srgbClr val="0E0E0E"/>
              </a:solidFill>
              <a:latin typeface="Times New Roman" panose="02020603050405020304" pitchFamily="18" charset="0"/>
              <a:cs typeface="Times New Roman" panose="02020603050405020304" pitchFamily="18" charset="0"/>
              <a:sym typeface="+mn-lt"/>
            </a:endParaRPr>
          </a:p>
        </p:txBody>
      </p:sp>
      <p:sp>
        <p:nvSpPr>
          <p:cNvPr id="30" name="Shape 672"/>
          <p:cNvSpPr txBox="1"/>
          <p:nvPr/>
        </p:nvSpPr>
        <p:spPr>
          <a:xfrm>
            <a:off x="4900764" y="2698692"/>
            <a:ext cx="2178966" cy="368451"/>
          </a:xfrm>
          <a:prstGeom prst="rect">
            <a:avLst/>
          </a:prstGeom>
          <a:noFill/>
          <a:ln>
            <a:noFill/>
          </a:ln>
        </p:spPr>
        <p:txBody>
          <a:bodyPr lIns="43795" tIns="21891" rIns="43795" bIns="21891" anchor="ctr" anchorCtr="0">
            <a:noAutofit/>
          </a:bodyPr>
          <a:lstStyle/>
          <a:p>
            <a:pPr algn="ctr" defTabSz="609951">
              <a:buSzPct val="25000"/>
            </a:pPr>
            <a:r>
              <a:rPr lang="en-US" altLang="zh-CN" sz="1400" dirty="0">
                <a:solidFill>
                  <a:prstClr val="white"/>
                </a:solidFill>
                <a:latin typeface="Arial"/>
                <a:cs typeface="+mn-ea"/>
                <a:sym typeface="+mn-lt"/>
              </a:rPr>
              <a:t>Cross-Industry Marketing</a:t>
            </a:r>
            <a:endParaRPr lang="en-US" sz="1400" dirty="0">
              <a:solidFill>
                <a:prstClr val="white"/>
              </a:solidFill>
              <a:latin typeface="Arial"/>
              <a:cs typeface="+mn-ea"/>
              <a:sym typeface="+mn-lt"/>
            </a:endParaRPr>
          </a:p>
        </p:txBody>
      </p:sp>
      <p:sp>
        <p:nvSpPr>
          <p:cNvPr id="31" name="Shape 674"/>
          <p:cNvSpPr txBox="1"/>
          <p:nvPr/>
        </p:nvSpPr>
        <p:spPr>
          <a:xfrm>
            <a:off x="4695143" y="3235641"/>
            <a:ext cx="2654981" cy="840068"/>
          </a:xfrm>
          <a:prstGeom prst="rect">
            <a:avLst/>
          </a:prstGeom>
          <a:noFill/>
          <a:ln>
            <a:noFill/>
          </a:ln>
        </p:spPr>
        <p:txBody>
          <a:bodyPr lIns="43795" tIns="21891" rIns="43795" bIns="21891" anchor="t" anchorCtr="0">
            <a:noAutofit/>
          </a:bodyPr>
          <a:lstStyle/>
          <a:p>
            <a:pPr algn="ctr" defTabSz="609951">
              <a:lnSpc>
                <a:spcPct val="150000"/>
              </a:lnSpc>
              <a:buSzPct val="25000"/>
            </a:pPr>
            <a:r>
              <a:rPr lang="en-US" altLang="zh-CN" sz="1000" dirty="0">
                <a:solidFill>
                  <a:prstClr val="white"/>
                </a:solidFill>
                <a:latin typeface="Times New Roman" panose="02020603050405020304" pitchFamily="18" charset="0"/>
                <a:cs typeface="Times New Roman" panose="02020603050405020304" pitchFamily="18" charset="0"/>
                <a:sym typeface="+mn-lt"/>
              </a:rPr>
              <a:t>From a cost management perspective, in terms of passenger processes, work should be done around getting through the mismatched nodes between these processes. For example, when a company launches a new product, the development, sales, and operation processes are relatively close to each other. Digitization can completely break through all the barriers between those processes and form the concept of integrated delivery.</a:t>
            </a:r>
            <a:endParaRPr lang="en-US" sz="1000" dirty="0">
              <a:solidFill>
                <a:prstClr val="white"/>
              </a:solidFill>
              <a:latin typeface="Times New Roman" panose="02020603050405020304" pitchFamily="18" charset="0"/>
              <a:cs typeface="Times New Roman" panose="02020603050405020304" pitchFamily="18" charset="0"/>
              <a:sym typeface="+mn-lt"/>
            </a:endParaRPr>
          </a:p>
        </p:txBody>
      </p:sp>
      <p:sp>
        <p:nvSpPr>
          <p:cNvPr id="34" name="标题 1"/>
          <p:cNvSpPr txBox="1">
            <a:spLocks/>
          </p:cNvSpPr>
          <p:nvPr/>
        </p:nvSpPr>
        <p:spPr>
          <a:xfrm>
            <a:off x="1081" y="13981"/>
            <a:ext cx="4050292" cy="748020"/>
          </a:xfrm>
          <a:prstGeom prst="rect">
            <a:avLst/>
          </a:prstGeom>
        </p:spPr>
        <p:txBody>
          <a:bodyPr vert="horz" lIns="121990" tIns="60995" rIns="121990" bIns="60995"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sym typeface="+mn-lt"/>
              </a:rPr>
              <a:t>Goals</a:t>
            </a:r>
            <a:endParaRPr lang="zh-CN" altLang="en-US" sz="2400" b="1" dirty="0">
              <a:latin typeface="Times New Roman" panose="02020603050405020304" pitchFamily="18" charset="0"/>
              <a:cs typeface="Times New Roman" panose="02020603050405020304" pitchFamily="18" charset="0"/>
              <a:sym typeface="+mn-lt"/>
            </a:endParaRPr>
          </a:p>
        </p:txBody>
      </p:sp>
      <p:sp>
        <p:nvSpPr>
          <p:cNvPr id="37" name="íṥḷîḍé">
            <a:extLst>
              <a:ext uri="{FF2B5EF4-FFF2-40B4-BE49-F238E27FC236}">
                <a16:creationId xmlns:a16="http://schemas.microsoft.com/office/drawing/2014/main" id="{8838313E-4416-4D3B-8869-B47A99C14E81}"/>
              </a:ext>
            </a:extLst>
          </p:cNvPr>
          <p:cNvSpPr/>
          <p:nvPr/>
        </p:nvSpPr>
        <p:spPr>
          <a:xfrm>
            <a:off x="1712605" y="541332"/>
            <a:ext cx="966268" cy="9456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78663"/>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pPr>
            <a:r>
              <a:rPr lang="en-US" dirty="0">
                <a:cs typeface="+mn-ea"/>
                <a:sym typeface="+mn-lt"/>
              </a:rPr>
              <a:t>1</a:t>
            </a:r>
            <a:endParaRPr dirty="0">
              <a:cs typeface="+mn-ea"/>
              <a:sym typeface="+mn-lt"/>
            </a:endParaRPr>
          </a:p>
        </p:txBody>
      </p:sp>
      <p:sp>
        <p:nvSpPr>
          <p:cNvPr id="38" name="矩形 8">
            <a:extLst>
              <a:ext uri="{FF2B5EF4-FFF2-40B4-BE49-F238E27FC236}">
                <a16:creationId xmlns:a16="http://schemas.microsoft.com/office/drawing/2014/main" id="{4E53ACF5-658C-4993-B980-632897838053}"/>
              </a:ext>
            </a:extLst>
          </p:cNvPr>
          <p:cNvSpPr/>
          <p:nvPr/>
        </p:nvSpPr>
        <p:spPr>
          <a:xfrm>
            <a:off x="2761996" y="632297"/>
            <a:ext cx="2839774" cy="6150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latin typeface="Times New Roman" panose="02020603050405020304" pitchFamily="18" charset="0"/>
                <a:cs typeface="Times New Roman" panose="02020603050405020304" pitchFamily="18" charset="0"/>
                <a:sym typeface="+mn-lt"/>
              </a:rPr>
              <a:t>Reduce the Costs</a:t>
            </a:r>
            <a:endParaRPr lang="en-US" altLang="zh-CN" sz="1400" b="1"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52251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p:bldP spid="23" grpId="0"/>
      <p:bldP spid="24" grpId="0"/>
      <p:bldP spid="25" grpId="0"/>
      <p:bldP spid="30" grpId="0"/>
      <p:bldP spid="31" grpId="0"/>
      <p:bldP spid="37" grpId="0" animBg="1"/>
      <p:bldP spid="38"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qnz3koty">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3779</Words>
  <Application>Microsoft Office PowerPoint</Application>
  <PresentationFormat>Widescreen</PresentationFormat>
  <Paragraphs>185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微软雅黑</vt:lpstr>
      <vt:lpstr>思源宋体 CN ExtraLight</vt:lpstr>
      <vt:lpstr>楷体</vt:lpstr>
      <vt:lpstr>Agency FB</vt:lpstr>
      <vt:lpstr>Arial</vt:lpstr>
      <vt:lpstr>Calibri</vt:lpstr>
      <vt:lpstr>Times New Roman</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航空运输</dc:title>
  <dc:creator>第一PPT</dc:creator>
  <cp:keywords>www.1ppt.com</cp:keywords>
  <dc:description>www.1ppt.com</dc:description>
  <cp:lastModifiedBy>Fan Hanxin</cp:lastModifiedBy>
  <cp:revision>80</cp:revision>
  <dcterms:created xsi:type="dcterms:W3CDTF">2020-04-12T11:29:00Z</dcterms:created>
  <dcterms:modified xsi:type="dcterms:W3CDTF">2021-04-22T00:23:23Z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2052-11.8.2.8506</vt:lpwstr>
  </property>
</Properties>
</file>