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22"/>
  </p:notesMasterIdLst>
  <p:sldIdLst>
    <p:sldId id="256" r:id="rId2"/>
    <p:sldId id="265" r:id="rId3"/>
    <p:sldId id="266" r:id="rId4"/>
    <p:sldId id="267" r:id="rId5"/>
    <p:sldId id="268" r:id="rId6"/>
    <p:sldId id="269" r:id="rId7"/>
    <p:sldId id="270" r:id="rId8"/>
    <p:sldId id="257" r:id="rId9"/>
    <p:sldId id="258" r:id="rId10"/>
    <p:sldId id="271" r:id="rId11"/>
    <p:sldId id="272" r:id="rId12"/>
    <p:sldId id="259" r:id="rId13"/>
    <p:sldId id="274" r:id="rId14"/>
    <p:sldId id="275" r:id="rId15"/>
    <p:sldId id="276" r:id="rId16"/>
    <p:sldId id="277" r:id="rId17"/>
    <p:sldId id="278" r:id="rId18"/>
    <p:sldId id="260" r:id="rId19"/>
    <p:sldId id="261" r:id="rId20"/>
    <p:sldId id="26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4" autoAdjust="0"/>
    <p:restoredTop sz="92898" autoAdjust="0"/>
  </p:normalViewPr>
  <p:slideViewPr>
    <p:cSldViewPr snapToGrid="0">
      <p:cViewPr varScale="1">
        <p:scale>
          <a:sx n="85" d="100"/>
          <a:sy n="85" d="100"/>
        </p:scale>
        <p:origin x="48" y="17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27FBD8-7B41-49B2-9E50-E3817C7D7854}" type="datetimeFigureOut">
              <a:rPr lang="zh-CN" altLang="en-US" smtClean="0"/>
              <a:t>2018/4/14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C249A2-C280-4135-9F92-44C0C5ECD8FC}" type="slidenum">
              <a:rPr lang="zh-CN" altLang="en-US" smtClean="0"/>
              <a:t>‹#›</a:t>
            </a:fld>
            <a:endParaRPr lang="zh-CN" altLang="en-US"/>
          </a:p>
        </p:txBody>
      </p:sp>
    </p:spTree>
    <p:extLst>
      <p:ext uri="{BB962C8B-B14F-4D97-AF65-F5344CB8AC3E}">
        <p14:creationId xmlns:p14="http://schemas.microsoft.com/office/powerpoint/2010/main" val="2761787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实验数据为</a:t>
            </a:r>
            <a:r>
              <a:rPr lang="en-US" altLang="zh-CN" dirty="0"/>
              <a:t>MNIST</a:t>
            </a:r>
            <a:r>
              <a:rPr lang="zh-CN" altLang="en-US" dirty="0"/>
              <a:t>，分别在经过不同处理（包括 旋转（</a:t>
            </a:r>
            <a:r>
              <a:rPr lang="en-US" altLang="zh-CN" dirty="0"/>
              <a:t>R</a:t>
            </a:r>
            <a:r>
              <a:rPr lang="zh-CN" altLang="en-US" dirty="0"/>
              <a:t>）、旋转、缩放、平移（</a:t>
            </a:r>
            <a:r>
              <a:rPr lang="en-US" altLang="zh-CN" dirty="0"/>
              <a:t>RTS</a:t>
            </a:r>
            <a:r>
              <a:rPr lang="zh-CN" altLang="en-US" dirty="0"/>
              <a:t>），透射变换</a:t>
            </a:r>
            <a:r>
              <a:rPr lang="en-US" altLang="zh-CN" dirty="0"/>
              <a:t>(P</a:t>
            </a:r>
            <a:r>
              <a:rPr lang="zh-CN" altLang="en-US" dirty="0"/>
              <a:t>）</a:t>
            </a:r>
            <a:r>
              <a:rPr lang="en-US" altLang="zh-CN" dirty="0"/>
              <a:t>)</a:t>
            </a:r>
            <a:r>
              <a:rPr lang="zh-CN" altLang="en-US" dirty="0"/>
              <a:t>，弹 性变形（</a:t>
            </a:r>
            <a:r>
              <a:rPr lang="en-US" altLang="zh-CN" dirty="0"/>
              <a:t>E</a:t>
            </a:r>
            <a:r>
              <a:rPr lang="zh-CN" altLang="en-US" dirty="0"/>
              <a:t>））的数据上进行字符识别的实验。</a:t>
            </a:r>
            <a:endParaRPr lang="en-US" altLang="zh-CN" dirty="0"/>
          </a:p>
          <a:p>
            <a:r>
              <a:rPr lang="en-US" altLang="zh-CN" dirty="0"/>
              <a:t>Baseline</a:t>
            </a:r>
            <a:r>
              <a:rPr lang="zh-CN" altLang="en-US" dirty="0"/>
              <a:t>分别使用了两种网络结构</a:t>
            </a:r>
            <a:r>
              <a:rPr lang="en-US" altLang="zh-CN" dirty="0"/>
              <a:t>FCN , CNN, </a:t>
            </a:r>
            <a:r>
              <a:rPr lang="zh-CN" altLang="en-US" dirty="0"/>
              <a:t>加入了 </a:t>
            </a:r>
            <a:r>
              <a:rPr lang="en-US" altLang="zh-CN" dirty="0"/>
              <a:t>STN</a:t>
            </a:r>
            <a:r>
              <a:rPr lang="zh-CN" altLang="en-US" dirty="0"/>
              <a:t>的网 络为 </a:t>
            </a:r>
            <a:r>
              <a:rPr lang="en-US" altLang="zh-CN" dirty="0"/>
              <a:t>ST-FCN, ST-CNN</a:t>
            </a:r>
            <a:r>
              <a:rPr lang="zh-CN" altLang="en-US" dirty="0"/>
              <a:t>。</a:t>
            </a:r>
            <a:endParaRPr lang="en-US" altLang="zh-CN" dirty="0"/>
          </a:p>
          <a:p>
            <a:r>
              <a:rPr lang="zh-CN" altLang="en-US" dirty="0"/>
              <a:t>其中，</a:t>
            </a:r>
            <a:r>
              <a:rPr lang="en-US" altLang="zh-CN" dirty="0"/>
              <a:t>STN </a:t>
            </a:r>
            <a:r>
              <a:rPr lang="zh-CN" altLang="en-US" dirty="0"/>
              <a:t>采用了以下几种变换方法：仿射变换（</a:t>
            </a:r>
            <a:r>
              <a:rPr lang="en-US" altLang="zh-CN" dirty="0" err="1"/>
              <a:t>Aff</a:t>
            </a:r>
            <a:r>
              <a:rPr lang="en-US" altLang="zh-CN" dirty="0"/>
              <a:t> )</a:t>
            </a:r>
            <a:r>
              <a:rPr lang="zh-CN" altLang="en-US" dirty="0"/>
              <a:t>、透射变换（</a:t>
            </a:r>
            <a:r>
              <a:rPr lang="en-US" altLang="zh-CN" dirty="0" err="1"/>
              <a:t>Proj</a:t>
            </a:r>
            <a:r>
              <a:rPr lang="en-US" altLang="zh-CN" dirty="0"/>
              <a:t> )</a:t>
            </a:r>
            <a:r>
              <a:rPr lang="zh-CN" altLang="en-US" dirty="0"/>
              <a:t>、以及薄板样条变换（</a:t>
            </a:r>
            <a:r>
              <a:rPr lang="en-US" altLang="zh-CN" dirty="0"/>
              <a:t>TPS )</a:t>
            </a:r>
            <a:r>
              <a:rPr lang="zh-CN" altLang="en-US" dirty="0"/>
              <a:t>。</a:t>
            </a:r>
            <a:endParaRPr lang="en-US" altLang="zh-CN" dirty="0"/>
          </a:p>
          <a:p>
            <a:r>
              <a:rPr lang="zh-CN" altLang="en-US" dirty="0"/>
              <a:t>下表列出了 </a:t>
            </a:r>
            <a:r>
              <a:rPr lang="en-US" altLang="zh-CN" dirty="0"/>
              <a:t>STN</a:t>
            </a:r>
            <a:r>
              <a:rPr lang="zh-CN" altLang="en-US" dirty="0"/>
              <a:t>与 </a:t>
            </a:r>
            <a:r>
              <a:rPr lang="en-US" altLang="zh-CN" dirty="0"/>
              <a:t>baseline </a:t>
            </a:r>
            <a:r>
              <a:rPr lang="zh-CN" altLang="en-US" dirty="0"/>
              <a:t>在</a:t>
            </a:r>
            <a:r>
              <a:rPr lang="en-US" altLang="zh-CN" dirty="0"/>
              <a:t>MNIST</a:t>
            </a:r>
            <a:r>
              <a:rPr lang="zh-CN" altLang="en-US" dirty="0"/>
              <a:t>上的比较结果，表中数据为识别错误率。</a:t>
            </a:r>
          </a:p>
        </p:txBody>
      </p:sp>
      <p:sp>
        <p:nvSpPr>
          <p:cNvPr id="4" name="灯片编号占位符 3"/>
          <p:cNvSpPr>
            <a:spLocks noGrp="1"/>
          </p:cNvSpPr>
          <p:nvPr>
            <p:ph type="sldNum" sz="quarter" idx="10"/>
          </p:nvPr>
        </p:nvSpPr>
        <p:spPr/>
        <p:txBody>
          <a:bodyPr/>
          <a:lstStyle/>
          <a:p>
            <a:fld id="{2BC249A2-C280-4135-9F92-44C0C5ECD8FC}" type="slidenum">
              <a:rPr lang="zh-CN" altLang="en-US" smtClean="0"/>
              <a:t>2</a:t>
            </a:fld>
            <a:endParaRPr lang="zh-CN" altLang="en-US"/>
          </a:p>
        </p:txBody>
      </p:sp>
    </p:spTree>
    <p:extLst>
      <p:ext uri="{BB962C8B-B14F-4D97-AF65-F5344CB8AC3E}">
        <p14:creationId xmlns:p14="http://schemas.microsoft.com/office/powerpoint/2010/main" val="2828921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A8224893-DBDA-4BFA-9CE1-4BFE7CD0F8CF}" type="datetime1">
              <a:rPr lang="en-US" smtClean="0"/>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F4E5243-F52A-4D37-9694-EB26C6C31910}" type="datetime1">
              <a:rPr lang="en-US" smtClean="0"/>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3A77B6E1-634A-48DC-9E8B-D894023267EF}" type="datetime1">
              <a:rPr lang="en-US" smtClean="0"/>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B2D3E9E-A95C-48F2-B4BF-A71542E0BE9A}" type="datetime1">
              <a:rPr lang="en-US" smtClean="0"/>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A50F84E2-2D7A-43CF-AC90-352A289A783A}" type="datetime1">
              <a:rPr lang="en-US" smtClean="0"/>
              <a:t>4/14/2018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12952B5-7A2F-4CC8-B7CE-9234E21C2837}" type="datetime1">
              <a:rPr lang="en-US" smtClean="0"/>
              <a:t>4/14/2018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CE1DA07A-9201-4B4B-BAF2-015AFA30F520}" type="datetime1">
              <a:rPr lang="en-US" smtClean="0"/>
              <a:t>4/14/2018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3D7E00A-486F-4252-8B1D-E32645521F49}" type="datetime1">
              <a:rPr lang="en-US" smtClean="0"/>
              <a:t>4/14/2018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1">
              <a:rPr lang="en-US" smtClean="0"/>
              <a:t>4/14/2018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AF6E2C9B-5FA2-460D-9BE7-B0812FC2A6FF}" type="datetime1">
              <a:rPr lang="en-US" smtClean="0"/>
              <a:t>4/14/2018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1D374940-A916-4C8B-9648-02A2D3898F9E}" type="datetime1">
              <a:rPr lang="en-US" smtClean="0"/>
              <a:t>4/14/2018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5586B75A-687E-405C-8A0B-8D00578BA2C3}" type="datetime1">
              <a:rPr lang="en-US" smtClean="0"/>
              <a:t>4/14/2018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4FAB73BC-B049-4115-A692-8D63A059BFB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6DAD638-88AB-42DF-BA7B-310CA8553794}"/>
              </a:ext>
            </a:extLst>
          </p:cNvPr>
          <p:cNvPicPr>
            <a:picLocks noChangeAspect="1"/>
          </p:cNvPicPr>
          <p:nvPr/>
        </p:nvPicPr>
        <p:blipFill>
          <a:blip r:embed="rId2"/>
          <a:stretch>
            <a:fillRect/>
          </a:stretch>
        </p:blipFill>
        <p:spPr>
          <a:xfrm>
            <a:off x="525780" y="1073384"/>
            <a:ext cx="11140440" cy="4035433"/>
          </a:xfrm>
          <a:prstGeom prst="rect">
            <a:avLst/>
          </a:prstGeom>
        </p:spPr>
      </p:pic>
    </p:spTree>
    <p:extLst>
      <p:ext uri="{BB962C8B-B14F-4D97-AF65-F5344CB8AC3E}">
        <p14:creationId xmlns:p14="http://schemas.microsoft.com/office/powerpoint/2010/main" val="694148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3E3B677-B921-4B8A-B6EB-446A9C0F8F15}"/>
              </a:ext>
            </a:extLst>
          </p:cNvPr>
          <p:cNvPicPr>
            <a:picLocks noChangeAspect="1"/>
          </p:cNvPicPr>
          <p:nvPr/>
        </p:nvPicPr>
        <p:blipFill>
          <a:blip r:embed="rId2"/>
          <a:stretch>
            <a:fillRect/>
          </a:stretch>
        </p:blipFill>
        <p:spPr>
          <a:xfrm>
            <a:off x="1228725" y="1062037"/>
            <a:ext cx="9734550" cy="4733925"/>
          </a:xfrm>
          <a:prstGeom prst="rect">
            <a:avLst/>
          </a:prstGeom>
        </p:spPr>
      </p:pic>
    </p:spTree>
    <p:extLst>
      <p:ext uri="{BB962C8B-B14F-4D97-AF65-F5344CB8AC3E}">
        <p14:creationId xmlns:p14="http://schemas.microsoft.com/office/powerpoint/2010/main" val="3404201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76B0528-293F-4739-B781-57F86FDFBC09}"/>
              </a:ext>
            </a:extLst>
          </p:cNvPr>
          <p:cNvPicPr>
            <a:picLocks noChangeAspect="1"/>
          </p:cNvPicPr>
          <p:nvPr/>
        </p:nvPicPr>
        <p:blipFill>
          <a:blip r:embed="rId2"/>
          <a:stretch>
            <a:fillRect/>
          </a:stretch>
        </p:blipFill>
        <p:spPr>
          <a:xfrm>
            <a:off x="1600200" y="1495425"/>
            <a:ext cx="8991600" cy="3867150"/>
          </a:xfrm>
          <a:prstGeom prst="rect">
            <a:avLst/>
          </a:prstGeom>
        </p:spPr>
      </p:pic>
    </p:spTree>
    <p:extLst>
      <p:ext uri="{BB962C8B-B14F-4D97-AF65-F5344CB8AC3E}">
        <p14:creationId xmlns:p14="http://schemas.microsoft.com/office/powerpoint/2010/main" val="1293656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F6F2187-5A3D-40C4-8B02-2042B94A1B66}"/>
              </a:ext>
            </a:extLst>
          </p:cNvPr>
          <p:cNvPicPr>
            <a:picLocks noChangeAspect="1"/>
          </p:cNvPicPr>
          <p:nvPr/>
        </p:nvPicPr>
        <p:blipFill>
          <a:blip r:embed="rId2"/>
          <a:stretch>
            <a:fillRect/>
          </a:stretch>
        </p:blipFill>
        <p:spPr>
          <a:xfrm>
            <a:off x="249245" y="964993"/>
            <a:ext cx="11693510" cy="4711908"/>
          </a:xfrm>
          <a:prstGeom prst="rect">
            <a:avLst/>
          </a:prstGeom>
        </p:spPr>
      </p:pic>
    </p:spTree>
    <p:extLst>
      <p:ext uri="{BB962C8B-B14F-4D97-AF65-F5344CB8AC3E}">
        <p14:creationId xmlns:p14="http://schemas.microsoft.com/office/powerpoint/2010/main" val="27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DDAF37F-B728-41E8-843F-09D8BD2D940F}"/>
              </a:ext>
            </a:extLst>
          </p:cNvPr>
          <p:cNvPicPr>
            <a:picLocks noChangeAspect="1"/>
          </p:cNvPicPr>
          <p:nvPr/>
        </p:nvPicPr>
        <p:blipFill>
          <a:blip r:embed="rId2"/>
          <a:stretch>
            <a:fillRect/>
          </a:stretch>
        </p:blipFill>
        <p:spPr>
          <a:xfrm>
            <a:off x="1195387" y="1185862"/>
            <a:ext cx="9801225" cy="4486275"/>
          </a:xfrm>
          <a:prstGeom prst="rect">
            <a:avLst/>
          </a:prstGeom>
        </p:spPr>
      </p:pic>
    </p:spTree>
    <p:extLst>
      <p:ext uri="{BB962C8B-B14F-4D97-AF65-F5344CB8AC3E}">
        <p14:creationId xmlns:p14="http://schemas.microsoft.com/office/powerpoint/2010/main" val="739323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A1151C5-717C-4322-A554-7C0152BEF61F}"/>
              </a:ext>
            </a:extLst>
          </p:cNvPr>
          <p:cNvSpPr txBox="1"/>
          <p:nvPr/>
        </p:nvSpPr>
        <p:spPr>
          <a:xfrm>
            <a:off x="752559" y="737826"/>
            <a:ext cx="3609048"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反向传播过程</a:t>
            </a:r>
          </a:p>
        </p:txBody>
      </p:sp>
      <p:pic>
        <p:nvPicPr>
          <p:cNvPr id="3" name="图片 2">
            <a:extLst>
              <a:ext uri="{FF2B5EF4-FFF2-40B4-BE49-F238E27FC236}">
                <a16:creationId xmlns:a16="http://schemas.microsoft.com/office/drawing/2014/main" id="{9FC03EEC-67A9-4B4E-A114-26BDA1BD7B1D}"/>
              </a:ext>
            </a:extLst>
          </p:cNvPr>
          <p:cNvPicPr>
            <a:picLocks noChangeAspect="1"/>
          </p:cNvPicPr>
          <p:nvPr/>
        </p:nvPicPr>
        <p:blipFill>
          <a:blip r:embed="rId2"/>
          <a:stretch>
            <a:fillRect/>
          </a:stretch>
        </p:blipFill>
        <p:spPr>
          <a:xfrm>
            <a:off x="1738312" y="2319337"/>
            <a:ext cx="8715375" cy="2219325"/>
          </a:xfrm>
          <a:prstGeom prst="rect">
            <a:avLst/>
          </a:prstGeom>
        </p:spPr>
      </p:pic>
    </p:spTree>
    <p:extLst>
      <p:ext uri="{BB962C8B-B14F-4D97-AF65-F5344CB8AC3E}">
        <p14:creationId xmlns:p14="http://schemas.microsoft.com/office/powerpoint/2010/main" val="2795087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53D365E-A3F9-4FAD-BEF8-866C949B5287}"/>
              </a:ext>
            </a:extLst>
          </p:cNvPr>
          <p:cNvPicPr>
            <a:picLocks noChangeAspect="1"/>
          </p:cNvPicPr>
          <p:nvPr/>
        </p:nvPicPr>
        <p:blipFill>
          <a:blip r:embed="rId2"/>
          <a:stretch>
            <a:fillRect/>
          </a:stretch>
        </p:blipFill>
        <p:spPr>
          <a:xfrm>
            <a:off x="1966912" y="2095500"/>
            <a:ext cx="8258175" cy="2667000"/>
          </a:xfrm>
          <a:prstGeom prst="rect">
            <a:avLst/>
          </a:prstGeom>
        </p:spPr>
      </p:pic>
      <p:pic>
        <p:nvPicPr>
          <p:cNvPr id="3" name="图片 2">
            <a:extLst>
              <a:ext uri="{FF2B5EF4-FFF2-40B4-BE49-F238E27FC236}">
                <a16:creationId xmlns:a16="http://schemas.microsoft.com/office/drawing/2014/main" id="{78866E13-AFDB-4609-801D-F610E992346C}"/>
              </a:ext>
            </a:extLst>
          </p:cNvPr>
          <p:cNvPicPr>
            <a:picLocks noChangeAspect="1"/>
          </p:cNvPicPr>
          <p:nvPr/>
        </p:nvPicPr>
        <p:blipFill>
          <a:blip r:embed="rId3"/>
          <a:stretch>
            <a:fillRect/>
          </a:stretch>
        </p:blipFill>
        <p:spPr>
          <a:xfrm>
            <a:off x="1668518" y="1438275"/>
            <a:ext cx="2543175" cy="657225"/>
          </a:xfrm>
          <a:prstGeom prst="rect">
            <a:avLst/>
          </a:prstGeom>
        </p:spPr>
      </p:pic>
    </p:spTree>
    <p:extLst>
      <p:ext uri="{BB962C8B-B14F-4D97-AF65-F5344CB8AC3E}">
        <p14:creationId xmlns:p14="http://schemas.microsoft.com/office/powerpoint/2010/main" val="2484249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C9EB2B2-CA14-4FF6-AD99-EC41505F5727}"/>
              </a:ext>
            </a:extLst>
          </p:cNvPr>
          <p:cNvPicPr>
            <a:picLocks noChangeAspect="1"/>
          </p:cNvPicPr>
          <p:nvPr/>
        </p:nvPicPr>
        <p:blipFill>
          <a:blip r:embed="rId2"/>
          <a:stretch>
            <a:fillRect/>
          </a:stretch>
        </p:blipFill>
        <p:spPr>
          <a:xfrm>
            <a:off x="1976437" y="790575"/>
            <a:ext cx="8239125" cy="5276850"/>
          </a:xfrm>
          <a:prstGeom prst="rect">
            <a:avLst/>
          </a:prstGeom>
        </p:spPr>
      </p:pic>
    </p:spTree>
    <p:extLst>
      <p:ext uri="{BB962C8B-B14F-4D97-AF65-F5344CB8AC3E}">
        <p14:creationId xmlns:p14="http://schemas.microsoft.com/office/powerpoint/2010/main" val="2366701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8C84B02-A3DF-4556-BBED-5CBAD1F7EAF2}"/>
              </a:ext>
            </a:extLst>
          </p:cNvPr>
          <p:cNvPicPr>
            <a:picLocks noChangeAspect="1"/>
          </p:cNvPicPr>
          <p:nvPr/>
        </p:nvPicPr>
        <p:blipFill>
          <a:blip r:embed="rId2"/>
          <a:stretch>
            <a:fillRect/>
          </a:stretch>
        </p:blipFill>
        <p:spPr>
          <a:xfrm>
            <a:off x="2052637" y="500062"/>
            <a:ext cx="8086725" cy="5857875"/>
          </a:xfrm>
          <a:prstGeom prst="rect">
            <a:avLst/>
          </a:prstGeom>
        </p:spPr>
      </p:pic>
    </p:spTree>
    <p:extLst>
      <p:ext uri="{BB962C8B-B14F-4D97-AF65-F5344CB8AC3E}">
        <p14:creationId xmlns:p14="http://schemas.microsoft.com/office/powerpoint/2010/main" val="433547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905D003-77EE-4B68-A0B2-7EDF464B7032}"/>
              </a:ext>
            </a:extLst>
          </p:cNvPr>
          <p:cNvPicPr>
            <a:picLocks noChangeAspect="1"/>
          </p:cNvPicPr>
          <p:nvPr/>
        </p:nvPicPr>
        <p:blipFill>
          <a:blip r:embed="rId2"/>
          <a:stretch>
            <a:fillRect/>
          </a:stretch>
        </p:blipFill>
        <p:spPr>
          <a:xfrm>
            <a:off x="0" y="107516"/>
            <a:ext cx="12192000" cy="6642968"/>
          </a:xfrm>
          <a:prstGeom prst="rect">
            <a:avLst/>
          </a:prstGeom>
        </p:spPr>
      </p:pic>
    </p:spTree>
    <p:extLst>
      <p:ext uri="{BB962C8B-B14F-4D97-AF65-F5344CB8AC3E}">
        <p14:creationId xmlns:p14="http://schemas.microsoft.com/office/powerpoint/2010/main" val="2920870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C0F3061-FA47-44CC-B837-BEE810895B35}"/>
              </a:ext>
            </a:extLst>
          </p:cNvPr>
          <p:cNvSpPr txBox="1"/>
          <p:nvPr/>
        </p:nvSpPr>
        <p:spPr>
          <a:xfrm>
            <a:off x="2799844" y="1933996"/>
            <a:ext cx="7509409" cy="2031325"/>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本文所提的空间变换网络的主要作用在于：</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可以将输入变换为网络的下一层期望的形式；</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可以在训练的过程中自动选择感兴趣的区域特征；</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3.</a:t>
            </a:r>
            <a:r>
              <a:rPr lang="zh-CN" altLang="en-US" dirty="0">
                <a:latin typeface="微软雅黑" panose="020B0503020204020204" pitchFamily="34" charset="-122"/>
                <a:ea typeface="微软雅黑" panose="020B0503020204020204" pitchFamily="34" charset="-122"/>
              </a:rPr>
              <a:t>可以实现对各种形变的数据进行空间变换</a:t>
            </a:r>
          </a:p>
        </p:txBody>
      </p:sp>
    </p:spTree>
    <p:extLst>
      <p:ext uri="{BB962C8B-B14F-4D97-AF65-F5344CB8AC3E}">
        <p14:creationId xmlns:p14="http://schemas.microsoft.com/office/powerpoint/2010/main" val="2235864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07F1C58-94BB-43F4-B2A4-97CA0445F164}"/>
              </a:ext>
            </a:extLst>
          </p:cNvPr>
          <p:cNvSpPr/>
          <p:nvPr/>
        </p:nvSpPr>
        <p:spPr>
          <a:xfrm>
            <a:off x="6692794" y="1615500"/>
            <a:ext cx="4705158" cy="313932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卷积神经网络（CNN）已经可以训练出一个强大的分类模型，但它仍然缺乏应对输入数据的空间变换的能力，比如：平移、缩放、旋转和其他几何变换。</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这篇文章提出了一种叫做空间变换网络（Spatial Transform Networks， STN）的模型，它不需要关键点的标定，能自动学习变换参数，能够根据分类或其他任务自适应地将输入的数据进行空间变换和对齐，进而提高分类的准确性。</a:t>
            </a:r>
          </a:p>
        </p:txBody>
      </p:sp>
      <p:pic>
        <p:nvPicPr>
          <p:cNvPr id="5" name="图片 4">
            <a:extLst>
              <a:ext uri="{FF2B5EF4-FFF2-40B4-BE49-F238E27FC236}">
                <a16:creationId xmlns:a16="http://schemas.microsoft.com/office/drawing/2014/main" id="{8F718EFC-F46C-41AF-B080-5192F0864981}"/>
              </a:ext>
            </a:extLst>
          </p:cNvPr>
          <p:cNvPicPr>
            <a:picLocks noChangeAspect="1"/>
          </p:cNvPicPr>
          <p:nvPr/>
        </p:nvPicPr>
        <p:blipFill>
          <a:blip r:embed="rId3"/>
          <a:stretch>
            <a:fillRect/>
          </a:stretch>
        </p:blipFill>
        <p:spPr>
          <a:xfrm>
            <a:off x="1133475" y="1500239"/>
            <a:ext cx="4962525" cy="4076700"/>
          </a:xfrm>
          <a:prstGeom prst="rect">
            <a:avLst/>
          </a:prstGeom>
        </p:spPr>
      </p:pic>
    </p:spTree>
    <p:extLst>
      <p:ext uri="{BB962C8B-B14F-4D97-AF65-F5344CB8AC3E}">
        <p14:creationId xmlns:p14="http://schemas.microsoft.com/office/powerpoint/2010/main" val="4079074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F8D3A71-393C-4F28-81A5-3747B2A8E33E}"/>
              </a:ext>
            </a:extLst>
          </p:cNvPr>
          <p:cNvSpPr/>
          <p:nvPr/>
        </p:nvSpPr>
        <p:spPr>
          <a:xfrm>
            <a:off x="2675765" y="2025855"/>
            <a:ext cx="6702903" cy="2308324"/>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总结：</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STN 能够在没有标注关键点的情况下，根据任务自己学习图片或特征的空间变换参数，将输入图片或者学习的特征在空间上进行对齐，从而减少物体由于空间中的旋转、平移、尺度、扭曲等几何变换对分类、定位等任务的影响。</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加入到已有的CNN或者FCN网络，能够提升网络的学习能力。</a:t>
            </a:r>
          </a:p>
        </p:txBody>
      </p:sp>
    </p:spTree>
    <p:extLst>
      <p:ext uri="{BB962C8B-B14F-4D97-AF65-F5344CB8AC3E}">
        <p14:creationId xmlns:p14="http://schemas.microsoft.com/office/powerpoint/2010/main" val="3293985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F12A780-E777-4EB5-B5A0-8F9D0592366E}"/>
              </a:ext>
            </a:extLst>
          </p:cNvPr>
          <p:cNvPicPr>
            <a:picLocks noChangeAspect="1"/>
          </p:cNvPicPr>
          <p:nvPr/>
        </p:nvPicPr>
        <p:blipFill>
          <a:blip r:embed="rId2"/>
          <a:stretch>
            <a:fillRect/>
          </a:stretch>
        </p:blipFill>
        <p:spPr>
          <a:xfrm>
            <a:off x="1195387" y="1466850"/>
            <a:ext cx="9801225" cy="3924300"/>
          </a:xfrm>
          <a:prstGeom prst="rect">
            <a:avLst/>
          </a:prstGeom>
        </p:spPr>
      </p:pic>
    </p:spTree>
    <p:extLst>
      <p:ext uri="{BB962C8B-B14F-4D97-AF65-F5344CB8AC3E}">
        <p14:creationId xmlns:p14="http://schemas.microsoft.com/office/powerpoint/2010/main" val="3135032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428C2A6-500C-4CF7-991C-DB66D31E49DF}"/>
              </a:ext>
            </a:extLst>
          </p:cNvPr>
          <p:cNvPicPr>
            <a:picLocks noChangeAspect="1"/>
          </p:cNvPicPr>
          <p:nvPr/>
        </p:nvPicPr>
        <p:blipFill>
          <a:blip r:embed="rId2"/>
          <a:stretch>
            <a:fillRect/>
          </a:stretch>
        </p:blipFill>
        <p:spPr>
          <a:xfrm>
            <a:off x="2524125" y="1547812"/>
            <a:ext cx="7143750" cy="3762375"/>
          </a:xfrm>
          <a:prstGeom prst="rect">
            <a:avLst/>
          </a:prstGeom>
        </p:spPr>
      </p:pic>
      <p:sp>
        <p:nvSpPr>
          <p:cNvPr id="3" name="文本框 2">
            <a:extLst>
              <a:ext uri="{FF2B5EF4-FFF2-40B4-BE49-F238E27FC236}">
                <a16:creationId xmlns:a16="http://schemas.microsoft.com/office/drawing/2014/main" id="{FD2B1B0F-BB4A-40CE-822A-27521CC0D518}"/>
              </a:ext>
            </a:extLst>
          </p:cNvPr>
          <p:cNvSpPr txBox="1"/>
          <p:nvPr/>
        </p:nvSpPr>
        <p:spPr>
          <a:xfrm flipH="1">
            <a:off x="1704586" y="509797"/>
            <a:ext cx="499845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图像的二维仿射变换</a:t>
            </a:r>
          </a:p>
        </p:txBody>
      </p:sp>
    </p:spTree>
    <p:extLst>
      <p:ext uri="{BB962C8B-B14F-4D97-AF65-F5344CB8AC3E}">
        <p14:creationId xmlns:p14="http://schemas.microsoft.com/office/powerpoint/2010/main" val="1821043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D2B1B0F-BB4A-40CE-822A-27521CC0D518}"/>
              </a:ext>
            </a:extLst>
          </p:cNvPr>
          <p:cNvSpPr txBox="1"/>
          <p:nvPr/>
        </p:nvSpPr>
        <p:spPr>
          <a:xfrm flipH="1">
            <a:off x="1704586" y="509797"/>
            <a:ext cx="499845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图像的二维仿射变换</a:t>
            </a:r>
          </a:p>
        </p:txBody>
      </p:sp>
      <p:pic>
        <p:nvPicPr>
          <p:cNvPr id="4" name="图片 3">
            <a:extLst>
              <a:ext uri="{FF2B5EF4-FFF2-40B4-BE49-F238E27FC236}">
                <a16:creationId xmlns:a16="http://schemas.microsoft.com/office/drawing/2014/main" id="{DE99146F-6F0A-48A0-99A6-712D84F503A4}"/>
              </a:ext>
            </a:extLst>
          </p:cNvPr>
          <p:cNvPicPr>
            <a:picLocks noChangeAspect="1"/>
          </p:cNvPicPr>
          <p:nvPr/>
        </p:nvPicPr>
        <p:blipFill>
          <a:blip r:embed="rId2"/>
          <a:stretch>
            <a:fillRect/>
          </a:stretch>
        </p:blipFill>
        <p:spPr>
          <a:xfrm>
            <a:off x="2895600" y="1652587"/>
            <a:ext cx="6400800" cy="3552825"/>
          </a:xfrm>
          <a:prstGeom prst="rect">
            <a:avLst/>
          </a:prstGeom>
        </p:spPr>
      </p:pic>
    </p:spTree>
    <p:extLst>
      <p:ext uri="{BB962C8B-B14F-4D97-AF65-F5344CB8AC3E}">
        <p14:creationId xmlns:p14="http://schemas.microsoft.com/office/powerpoint/2010/main" val="3904139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D2B1B0F-BB4A-40CE-822A-27521CC0D518}"/>
              </a:ext>
            </a:extLst>
          </p:cNvPr>
          <p:cNvSpPr txBox="1"/>
          <p:nvPr/>
        </p:nvSpPr>
        <p:spPr>
          <a:xfrm flipH="1">
            <a:off x="1704586" y="509797"/>
            <a:ext cx="499845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图像的二维仿射变换</a:t>
            </a:r>
          </a:p>
        </p:txBody>
      </p:sp>
      <p:pic>
        <p:nvPicPr>
          <p:cNvPr id="4" name="图片 3">
            <a:extLst>
              <a:ext uri="{FF2B5EF4-FFF2-40B4-BE49-F238E27FC236}">
                <a16:creationId xmlns:a16="http://schemas.microsoft.com/office/drawing/2014/main" id="{5CA20C28-4309-472F-810B-185B194344B1}"/>
              </a:ext>
            </a:extLst>
          </p:cNvPr>
          <p:cNvPicPr>
            <a:picLocks noChangeAspect="1"/>
          </p:cNvPicPr>
          <p:nvPr/>
        </p:nvPicPr>
        <p:blipFill>
          <a:blip r:embed="rId2"/>
          <a:stretch>
            <a:fillRect/>
          </a:stretch>
        </p:blipFill>
        <p:spPr>
          <a:xfrm>
            <a:off x="2238375" y="2119312"/>
            <a:ext cx="7715250" cy="2619375"/>
          </a:xfrm>
          <a:prstGeom prst="rect">
            <a:avLst/>
          </a:prstGeom>
        </p:spPr>
      </p:pic>
      <p:pic>
        <p:nvPicPr>
          <p:cNvPr id="5" name="图片 4">
            <a:extLst>
              <a:ext uri="{FF2B5EF4-FFF2-40B4-BE49-F238E27FC236}">
                <a16:creationId xmlns:a16="http://schemas.microsoft.com/office/drawing/2014/main" id="{EA26D41D-D96B-4D6E-BF73-5A0BED8AFEEF}"/>
              </a:ext>
            </a:extLst>
          </p:cNvPr>
          <p:cNvPicPr>
            <a:picLocks noChangeAspect="1"/>
          </p:cNvPicPr>
          <p:nvPr/>
        </p:nvPicPr>
        <p:blipFill>
          <a:blip r:embed="rId3"/>
          <a:stretch>
            <a:fillRect/>
          </a:stretch>
        </p:blipFill>
        <p:spPr>
          <a:xfrm>
            <a:off x="1159269" y="4932474"/>
            <a:ext cx="9582150" cy="828675"/>
          </a:xfrm>
          <a:prstGeom prst="rect">
            <a:avLst/>
          </a:prstGeom>
        </p:spPr>
      </p:pic>
    </p:spTree>
    <p:extLst>
      <p:ext uri="{BB962C8B-B14F-4D97-AF65-F5344CB8AC3E}">
        <p14:creationId xmlns:p14="http://schemas.microsoft.com/office/powerpoint/2010/main" val="2004284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5588FD1-5C4F-404A-8FC9-F48340DC6D12}"/>
              </a:ext>
            </a:extLst>
          </p:cNvPr>
          <p:cNvSpPr txBox="1"/>
          <p:nvPr/>
        </p:nvSpPr>
        <p:spPr>
          <a:xfrm>
            <a:off x="517890" y="873940"/>
            <a:ext cx="4636737" cy="369332"/>
          </a:xfrm>
          <a:prstGeom prst="rect">
            <a:avLst/>
          </a:prstGeom>
          <a:noFill/>
        </p:spPr>
        <p:txBody>
          <a:bodyPr wrap="square" rtlCol="0">
            <a:spAutoFit/>
          </a:bodyPr>
          <a:lstStyle/>
          <a:p>
            <a:r>
              <a:rPr lang="zh-CN" altLang="en-US" dirty="0">
                <a:ea typeface="微软雅黑" panose="020B0503020204020204" pitchFamily="34" charset="-122"/>
              </a:rPr>
              <a:t>双线性插值</a:t>
            </a:r>
          </a:p>
        </p:txBody>
      </p:sp>
      <p:pic>
        <p:nvPicPr>
          <p:cNvPr id="3" name="图片 2">
            <a:extLst>
              <a:ext uri="{FF2B5EF4-FFF2-40B4-BE49-F238E27FC236}">
                <a16:creationId xmlns:a16="http://schemas.microsoft.com/office/drawing/2014/main" id="{7B394005-3F97-4CBD-B28F-E3A13B0940A9}"/>
              </a:ext>
            </a:extLst>
          </p:cNvPr>
          <p:cNvPicPr>
            <a:picLocks noChangeAspect="1"/>
          </p:cNvPicPr>
          <p:nvPr/>
        </p:nvPicPr>
        <p:blipFill>
          <a:blip r:embed="rId2"/>
          <a:stretch>
            <a:fillRect/>
          </a:stretch>
        </p:blipFill>
        <p:spPr>
          <a:xfrm>
            <a:off x="1868871" y="1849106"/>
            <a:ext cx="8454258" cy="3306315"/>
          </a:xfrm>
          <a:prstGeom prst="rect">
            <a:avLst/>
          </a:prstGeom>
        </p:spPr>
      </p:pic>
    </p:spTree>
    <p:extLst>
      <p:ext uri="{BB962C8B-B14F-4D97-AF65-F5344CB8AC3E}">
        <p14:creationId xmlns:p14="http://schemas.microsoft.com/office/powerpoint/2010/main" val="2788945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06CE53E-8124-4A49-A203-91DC3F6CF85A}"/>
              </a:ext>
            </a:extLst>
          </p:cNvPr>
          <p:cNvPicPr>
            <a:picLocks noChangeAspect="1"/>
          </p:cNvPicPr>
          <p:nvPr/>
        </p:nvPicPr>
        <p:blipFill>
          <a:blip r:embed="rId2"/>
          <a:stretch>
            <a:fillRect/>
          </a:stretch>
        </p:blipFill>
        <p:spPr>
          <a:xfrm>
            <a:off x="2576512" y="719137"/>
            <a:ext cx="7038975" cy="5419725"/>
          </a:xfrm>
          <a:prstGeom prst="rect">
            <a:avLst/>
          </a:prstGeom>
        </p:spPr>
      </p:pic>
    </p:spTree>
    <p:extLst>
      <p:ext uri="{BB962C8B-B14F-4D97-AF65-F5344CB8AC3E}">
        <p14:creationId xmlns:p14="http://schemas.microsoft.com/office/powerpoint/2010/main" val="1818894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46DD0BD-0824-457D-8B71-7C0EDAAEEE20}"/>
              </a:ext>
            </a:extLst>
          </p:cNvPr>
          <p:cNvPicPr>
            <a:picLocks noChangeAspect="1"/>
          </p:cNvPicPr>
          <p:nvPr/>
        </p:nvPicPr>
        <p:blipFill>
          <a:blip r:embed="rId2"/>
          <a:stretch>
            <a:fillRect/>
          </a:stretch>
        </p:blipFill>
        <p:spPr>
          <a:xfrm>
            <a:off x="214312" y="847725"/>
            <a:ext cx="11763375" cy="5162550"/>
          </a:xfrm>
          <a:prstGeom prst="rect">
            <a:avLst/>
          </a:prstGeom>
        </p:spPr>
      </p:pic>
      <p:sp>
        <p:nvSpPr>
          <p:cNvPr id="3" name="文本框 2">
            <a:extLst>
              <a:ext uri="{FF2B5EF4-FFF2-40B4-BE49-F238E27FC236}">
                <a16:creationId xmlns:a16="http://schemas.microsoft.com/office/drawing/2014/main" id="{142BEAAC-5A73-416A-A06A-2C9CD3C70802}"/>
              </a:ext>
            </a:extLst>
          </p:cNvPr>
          <p:cNvSpPr txBox="1"/>
          <p:nvPr/>
        </p:nvSpPr>
        <p:spPr>
          <a:xfrm>
            <a:off x="631179" y="752559"/>
            <a:ext cx="2403334"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正向计算过程</a:t>
            </a:r>
          </a:p>
        </p:txBody>
      </p:sp>
    </p:spTree>
    <p:extLst>
      <p:ext uri="{BB962C8B-B14F-4D97-AF65-F5344CB8AC3E}">
        <p14:creationId xmlns:p14="http://schemas.microsoft.com/office/powerpoint/2010/main" val="2475484886"/>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TM02900720[[fn=积分]]</Template>
  <TotalTime>77</TotalTime>
  <Words>375</Words>
  <Application>Microsoft Office PowerPoint</Application>
  <PresentationFormat>宽屏</PresentationFormat>
  <Paragraphs>26</Paragraphs>
  <Slides>20</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等线</vt:lpstr>
      <vt:lpstr>宋体</vt:lpstr>
      <vt:lpstr>微软雅黑</vt:lpstr>
      <vt:lpstr>Calibri</vt:lpstr>
      <vt:lpstr>Calibri Light</vt:lpstr>
      <vt:lpstr>Wingdings 2</vt:lpstr>
      <vt:lpstr>HDOfficeLightV0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Hanxu Zhao</dc:creator>
  <cp:lastModifiedBy>Hanxu Zhao</cp:lastModifiedBy>
  <cp:revision>50</cp:revision>
  <dcterms:created xsi:type="dcterms:W3CDTF">2018-04-14T04:13:06Z</dcterms:created>
  <dcterms:modified xsi:type="dcterms:W3CDTF">2018-04-14T06:37:10Z</dcterms:modified>
</cp:coreProperties>
</file>