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27"/>
  </p:notesMasterIdLst>
  <p:sldIdLst>
    <p:sldId id="256" r:id="rId2"/>
    <p:sldId id="265" r:id="rId3"/>
    <p:sldId id="266" r:id="rId4"/>
    <p:sldId id="279" r:id="rId5"/>
    <p:sldId id="280" r:id="rId6"/>
    <p:sldId id="281" r:id="rId7"/>
    <p:sldId id="282" r:id="rId8"/>
    <p:sldId id="283" r:id="rId9"/>
    <p:sldId id="284" r:id="rId10"/>
    <p:sldId id="285" r:id="rId11"/>
    <p:sldId id="274" r:id="rId12"/>
    <p:sldId id="287" r:id="rId13"/>
    <p:sldId id="286" r:id="rId14"/>
    <p:sldId id="288" r:id="rId15"/>
    <p:sldId id="276" r:id="rId16"/>
    <p:sldId id="277" r:id="rId17"/>
    <p:sldId id="278" r:id="rId18"/>
    <p:sldId id="289" r:id="rId19"/>
    <p:sldId id="290" r:id="rId20"/>
    <p:sldId id="291" r:id="rId21"/>
    <p:sldId id="292" r:id="rId22"/>
    <p:sldId id="293" r:id="rId23"/>
    <p:sldId id="294" r:id="rId24"/>
    <p:sldId id="261" r:id="rId25"/>
    <p:sldId id="26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4" autoAdjust="0"/>
    <p:restoredTop sz="92898" autoAdjust="0"/>
  </p:normalViewPr>
  <p:slideViewPr>
    <p:cSldViewPr snapToGrid="0">
      <p:cViewPr>
        <p:scale>
          <a:sx n="85" d="100"/>
          <a:sy n="85" d="100"/>
        </p:scale>
        <p:origin x="48" y="17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27FBD8-7B41-49B2-9E50-E3817C7D7854}" type="datetimeFigureOut">
              <a:rPr lang="zh-CN" altLang="en-US" smtClean="0"/>
              <a:t>2018/5/5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C249A2-C280-4135-9F92-44C0C5ECD8FC}" type="slidenum">
              <a:rPr lang="zh-CN" altLang="en-US" smtClean="0"/>
              <a:t>‹#›</a:t>
            </a:fld>
            <a:endParaRPr lang="zh-CN" altLang="en-US"/>
          </a:p>
        </p:txBody>
      </p:sp>
    </p:spTree>
    <p:extLst>
      <p:ext uri="{BB962C8B-B14F-4D97-AF65-F5344CB8AC3E}">
        <p14:creationId xmlns:p14="http://schemas.microsoft.com/office/powerpoint/2010/main" val="2761787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实验数据为</a:t>
            </a:r>
            <a:r>
              <a:rPr lang="en-US" altLang="zh-CN" dirty="0"/>
              <a:t>MNIST</a:t>
            </a:r>
            <a:r>
              <a:rPr lang="zh-CN" altLang="en-US" dirty="0"/>
              <a:t>，分别在经过不同处理（包括 旋转（</a:t>
            </a:r>
            <a:r>
              <a:rPr lang="en-US" altLang="zh-CN" dirty="0"/>
              <a:t>R</a:t>
            </a:r>
            <a:r>
              <a:rPr lang="zh-CN" altLang="en-US" dirty="0"/>
              <a:t>）、旋转、缩放、平移（</a:t>
            </a:r>
            <a:r>
              <a:rPr lang="en-US" altLang="zh-CN" dirty="0"/>
              <a:t>RTS</a:t>
            </a:r>
            <a:r>
              <a:rPr lang="zh-CN" altLang="en-US" dirty="0"/>
              <a:t>），透射变换</a:t>
            </a:r>
            <a:r>
              <a:rPr lang="en-US" altLang="zh-CN" dirty="0"/>
              <a:t>(P</a:t>
            </a:r>
            <a:r>
              <a:rPr lang="zh-CN" altLang="en-US" dirty="0"/>
              <a:t>）</a:t>
            </a:r>
            <a:r>
              <a:rPr lang="en-US" altLang="zh-CN" dirty="0"/>
              <a:t>)</a:t>
            </a:r>
            <a:r>
              <a:rPr lang="zh-CN" altLang="en-US" dirty="0"/>
              <a:t>，弹 性变形（</a:t>
            </a:r>
            <a:r>
              <a:rPr lang="en-US" altLang="zh-CN" dirty="0"/>
              <a:t>E</a:t>
            </a:r>
            <a:r>
              <a:rPr lang="zh-CN" altLang="en-US" dirty="0"/>
              <a:t>））的数据上进行字符识别的实验。</a:t>
            </a:r>
            <a:endParaRPr lang="en-US" altLang="zh-CN" dirty="0"/>
          </a:p>
          <a:p>
            <a:r>
              <a:rPr lang="en-US" altLang="zh-CN" dirty="0"/>
              <a:t>Baseline</a:t>
            </a:r>
            <a:r>
              <a:rPr lang="zh-CN" altLang="en-US" dirty="0"/>
              <a:t>分别使用了两种网络结构</a:t>
            </a:r>
            <a:r>
              <a:rPr lang="en-US" altLang="zh-CN" dirty="0"/>
              <a:t>FCN , CNN, </a:t>
            </a:r>
            <a:r>
              <a:rPr lang="zh-CN" altLang="en-US" dirty="0"/>
              <a:t>加入了 </a:t>
            </a:r>
            <a:r>
              <a:rPr lang="en-US" altLang="zh-CN" dirty="0"/>
              <a:t>STN</a:t>
            </a:r>
            <a:r>
              <a:rPr lang="zh-CN" altLang="en-US" dirty="0"/>
              <a:t>的网 络为 </a:t>
            </a:r>
            <a:r>
              <a:rPr lang="en-US" altLang="zh-CN" dirty="0"/>
              <a:t>ST-FCN, ST-CNN</a:t>
            </a:r>
            <a:r>
              <a:rPr lang="zh-CN" altLang="en-US" dirty="0"/>
              <a:t>。</a:t>
            </a:r>
            <a:endParaRPr lang="en-US" altLang="zh-CN" dirty="0"/>
          </a:p>
          <a:p>
            <a:r>
              <a:rPr lang="zh-CN" altLang="en-US" dirty="0"/>
              <a:t>其中，</a:t>
            </a:r>
            <a:r>
              <a:rPr lang="en-US" altLang="zh-CN" dirty="0"/>
              <a:t>STN </a:t>
            </a:r>
            <a:r>
              <a:rPr lang="zh-CN" altLang="en-US" dirty="0"/>
              <a:t>采用了以下几种变换方法：仿射变换（</a:t>
            </a:r>
            <a:r>
              <a:rPr lang="en-US" altLang="zh-CN" dirty="0" err="1"/>
              <a:t>Aff</a:t>
            </a:r>
            <a:r>
              <a:rPr lang="en-US" altLang="zh-CN" dirty="0"/>
              <a:t> )</a:t>
            </a:r>
            <a:r>
              <a:rPr lang="zh-CN" altLang="en-US" dirty="0"/>
              <a:t>、透射变换（</a:t>
            </a:r>
            <a:r>
              <a:rPr lang="en-US" altLang="zh-CN" dirty="0" err="1"/>
              <a:t>Proj</a:t>
            </a:r>
            <a:r>
              <a:rPr lang="en-US" altLang="zh-CN" dirty="0"/>
              <a:t> )</a:t>
            </a:r>
            <a:r>
              <a:rPr lang="zh-CN" altLang="en-US" dirty="0"/>
              <a:t>、以及薄板样条变换（</a:t>
            </a:r>
            <a:r>
              <a:rPr lang="en-US" altLang="zh-CN" dirty="0"/>
              <a:t>TPS )</a:t>
            </a:r>
            <a:r>
              <a:rPr lang="zh-CN" altLang="en-US" dirty="0"/>
              <a:t>。</a:t>
            </a:r>
            <a:endParaRPr lang="en-US" altLang="zh-CN" dirty="0"/>
          </a:p>
          <a:p>
            <a:r>
              <a:rPr lang="zh-CN" altLang="en-US" dirty="0"/>
              <a:t>下表列出了 </a:t>
            </a:r>
            <a:r>
              <a:rPr lang="en-US" altLang="zh-CN" dirty="0"/>
              <a:t>STN</a:t>
            </a:r>
            <a:r>
              <a:rPr lang="zh-CN" altLang="en-US" dirty="0"/>
              <a:t>与 </a:t>
            </a:r>
            <a:r>
              <a:rPr lang="en-US" altLang="zh-CN" dirty="0"/>
              <a:t>baseline </a:t>
            </a:r>
            <a:r>
              <a:rPr lang="zh-CN" altLang="en-US" dirty="0"/>
              <a:t>在</a:t>
            </a:r>
            <a:r>
              <a:rPr lang="en-US" altLang="zh-CN" dirty="0"/>
              <a:t>MNIST</a:t>
            </a:r>
            <a:r>
              <a:rPr lang="zh-CN" altLang="en-US" dirty="0"/>
              <a:t>上的比较结果，表中数据为识别错误率。</a:t>
            </a:r>
          </a:p>
        </p:txBody>
      </p:sp>
      <p:sp>
        <p:nvSpPr>
          <p:cNvPr id="4" name="灯片编号占位符 3"/>
          <p:cNvSpPr>
            <a:spLocks noGrp="1"/>
          </p:cNvSpPr>
          <p:nvPr>
            <p:ph type="sldNum" sz="quarter" idx="10"/>
          </p:nvPr>
        </p:nvSpPr>
        <p:spPr/>
        <p:txBody>
          <a:bodyPr/>
          <a:lstStyle/>
          <a:p>
            <a:fld id="{2BC249A2-C280-4135-9F92-44C0C5ECD8FC}" type="slidenum">
              <a:rPr lang="zh-CN" altLang="en-US" smtClean="0"/>
              <a:t>2</a:t>
            </a:fld>
            <a:endParaRPr lang="zh-CN" altLang="en-US"/>
          </a:p>
        </p:txBody>
      </p:sp>
    </p:spTree>
    <p:extLst>
      <p:ext uri="{BB962C8B-B14F-4D97-AF65-F5344CB8AC3E}">
        <p14:creationId xmlns:p14="http://schemas.microsoft.com/office/powerpoint/2010/main" val="2828921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A8224893-DBDA-4BFA-9CE1-4BFE7CD0F8CF}" type="datetime1">
              <a:rPr lang="en-US" smtClean="0"/>
              <a:t>5/5/2018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94236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F4E5243-F52A-4D37-9694-EB26C6C31910}" type="datetime1">
              <a:rPr lang="en-US" smtClean="0"/>
              <a:t>5/5/2018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53625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3A77B6E1-634A-48DC-9E8B-D894023267EF}" type="datetime1">
              <a:rPr lang="en-US" smtClean="0"/>
              <a:t>5/5/2018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35865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B2D3E9E-A95C-48F2-B4BF-A71542E0BE9A}" type="datetime1">
              <a:rPr lang="en-US" smtClean="0"/>
              <a:t>5/5/2018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40508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A50F84E2-2D7A-43CF-AC90-352A289A783A}" type="datetime1">
              <a:rPr lang="en-US" smtClean="0"/>
              <a:t>5/5/2018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04355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F12952B5-7A2F-4CC8-B7CE-9234E21C2837}" type="datetime1">
              <a:rPr lang="en-US" smtClean="0"/>
              <a:t>5/5/2018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6"/>
          <p:cNvSpPr>
            <a:spLocks noGrp="1"/>
          </p:cNvSpPr>
          <p:nvPr>
            <p:ph type="dt" sz="half" idx="10"/>
          </p:nvPr>
        </p:nvSpPr>
        <p:spPr/>
        <p:txBody>
          <a:bodyPr/>
          <a:lstStyle/>
          <a:p>
            <a:fld id="{CE1DA07A-9201-4B4B-BAF2-015AFA30F520}" type="datetime1">
              <a:rPr lang="en-US" smtClean="0"/>
              <a:t>5/5/2018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5/5/2018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3681886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1">
              <a:rPr lang="en-US" smtClean="0"/>
              <a:t>5/5/2018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9226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AF6E2C9B-5FA2-460D-9BE7-B0812FC2A6FF}" type="datetime1">
              <a:rPr lang="en-US" smtClean="0"/>
              <a:t>5/5/2018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48389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1D374940-A916-4C8B-9648-02A2D3898F9E}" type="datetime1">
              <a:rPr lang="en-US" smtClean="0"/>
              <a:t>5/5/2018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1661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5586B75A-687E-405C-8A0B-8D00578BA2C3}" type="datetime1">
              <a:rPr lang="en-US" smtClean="0"/>
              <a:t>5/5/2018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4FAB73BC-B049-4115-A692-8D63A059BFB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6DAD638-88AB-42DF-BA7B-310CA8553794}"/>
              </a:ext>
            </a:extLst>
          </p:cNvPr>
          <p:cNvPicPr>
            <a:picLocks noChangeAspect="1"/>
          </p:cNvPicPr>
          <p:nvPr/>
        </p:nvPicPr>
        <p:blipFill>
          <a:blip r:embed="rId2"/>
          <a:stretch>
            <a:fillRect/>
          </a:stretch>
        </p:blipFill>
        <p:spPr>
          <a:xfrm>
            <a:off x="525780" y="1073384"/>
            <a:ext cx="11140440" cy="4035433"/>
          </a:xfrm>
          <a:prstGeom prst="rect">
            <a:avLst/>
          </a:prstGeom>
        </p:spPr>
      </p:pic>
    </p:spTree>
    <p:extLst>
      <p:ext uri="{BB962C8B-B14F-4D97-AF65-F5344CB8AC3E}">
        <p14:creationId xmlns:p14="http://schemas.microsoft.com/office/powerpoint/2010/main" val="694148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182E33DC-971F-46DA-8B63-CF65A448147C}"/>
              </a:ext>
            </a:extLst>
          </p:cNvPr>
          <p:cNvPicPr/>
          <p:nvPr/>
        </p:nvPicPr>
        <p:blipFill>
          <a:blip r:embed="rId2"/>
          <a:stretch>
            <a:fillRect/>
          </a:stretch>
        </p:blipFill>
        <p:spPr>
          <a:xfrm>
            <a:off x="1430752" y="1368192"/>
            <a:ext cx="10179641" cy="4121615"/>
          </a:xfrm>
          <a:prstGeom prst="rect">
            <a:avLst/>
          </a:prstGeom>
        </p:spPr>
      </p:pic>
    </p:spTree>
    <p:extLst>
      <p:ext uri="{BB962C8B-B14F-4D97-AF65-F5344CB8AC3E}">
        <p14:creationId xmlns:p14="http://schemas.microsoft.com/office/powerpoint/2010/main" val="1976952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C9B1F47-6123-4D0B-A688-B02A4C4A4074}"/>
              </a:ext>
            </a:extLst>
          </p:cNvPr>
          <p:cNvPicPr/>
          <p:nvPr/>
        </p:nvPicPr>
        <p:blipFill rotWithShape="1">
          <a:blip r:embed="rId2"/>
          <a:srcRect b="14768"/>
          <a:stretch/>
        </p:blipFill>
        <p:spPr bwMode="auto">
          <a:xfrm>
            <a:off x="1153857" y="1655518"/>
            <a:ext cx="9723127" cy="354696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39323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6059977-D590-4655-9988-05A38ADA6FCE}"/>
              </a:ext>
            </a:extLst>
          </p:cNvPr>
          <p:cNvSpPr/>
          <p:nvPr/>
        </p:nvSpPr>
        <p:spPr>
          <a:xfrm>
            <a:off x="1008801" y="571473"/>
            <a:ext cx="1338828" cy="369332"/>
          </a:xfrm>
          <a:prstGeom prst="rect">
            <a:avLst/>
          </a:prstGeom>
        </p:spPr>
        <p:txBody>
          <a:bodyPr wrap="none">
            <a:spAutoFit/>
          </a:bodyPr>
          <a:lstStyle/>
          <a:p>
            <a:r>
              <a:rPr lang="zh-CN" altLang="zh-CN" dirty="0">
                <a:latin typeface="Times New Roman" panose="02020603050405020304" pitchFamily="18" charset="0"/>
                <a:cs typeface="Times New Roman" panose="02020603050405020304" pitchFamily="18" charset="0"/>
              </a:rPr>
              <a:t>双线性插值</a:t>
            </a:r>
            <a:endParaRPr lang="zh-CN" altLang="en-US" dirty="0"/>
          </a:p>
        </p:txBody>
      </p:sp>
      <p:pic>
        <p:nvPicPr>
          <p:cNvPr id="5" name="图片 4">
            <a:extLst>
              <a:ext uri="{FF2B5EF4-FFF2-40B4-BE49-F238E27FC236}">
                <a16:creationId xmlns:a16="http://schemas.microsoft.com/office/drawing/2014/main" id="{3F5D52C6-46C4-4782-A5E3-305CB8C91EB2}"/>
              </a:ext>
            </a:extLst>
          </p:cNvPr>
          <p:cNvPicPr/>
          <p:nvPr/>
        </p:nvPicPr>
        <p:blipFill rotWithShape="1">
          <a:blip r:embed="rId2"/>
          <a:srcRect l="2298" t="4898" r="3952" b="3237"/>
          <a:stretch/>
        </p:blipFill>
        <p:spPr bwMode="auto">
          <a:xfrm>
            <a:off x="1008801" y="1630126"/>
            <a:ext cx="4891870" cy="3597747"/>
          </a:xfrm>
          <a:prstGeom prst="rect">
            <a:avLst/>
          </a:prstGeom>
          <a:ln>
            <a:noFill/>
          </a:ln>
          <a:extLst>
            <a:ext uri="{53640926-AAD7-44D8-BBD7-CCE9431645EC}">
              <a14:shadowObscured xmlns:a14="http://schemas.microsoft.com/office/drawing/2010/main"/>
            </a:ext>
          </a:extLst>
        </p:spPr>
      </p:pic>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B106141C-57F7-49E7-B059-6ABDB504A26D}"/>
                  </a:ext>
                </a:extLst>
              </p:cNvPr>
              <p:cNvSpPr/>
              <p:nvPr/>
            </p:nvSpPr>
            <p:spPr>
              <a:xfrm>
                <a:off x="5240215" y="2826658"/>
                <a:ext cx="6096000" cy="923330"/>
              </a:xfrm>
              <a:prstGeom prst="rect">
                <a:avLst/>
              </a:prstGeom>
            </p:spPr>
            <p:txBody>
              <a:bodyPr>
                <a:spAutoFit/>
              </a:bodyPr>
              <a:lstStyle/>
              <a:p>
                <a:pPr algn="just">
                  <a:spcAft>
                    <a:spcPts val="0"/>
                  </a:spcAft>
                </a:pPr>
                <a14:m>
                  <m:oMathPara xmlns:m="http://schemas.openxmlformats.org/officeDocument/2006/math">
                    <m:oMathParaPr>
                      <m:jc m:val="centerGroup"/>
                    </m:oMathParaPr>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宋体" panose="02010600030101010101" pitchFamily="2" charset="-122"/>
                            </a:rPr>
                          </m:ctrlPr>
                        </m:sSubPr>
                        <m:e>
                          <m:r>
                            <a:rPr lang="zh-CN" altLang="en-US" i="1" kern="100">
                              <a:latin typeface="Cambria Math" panose="02040503050406030204" pitchFamily="18" charset="0"/>
                              <a:ea typeface="Cambria Math" panose="02040503050406030204" pitchFamily="18" charset="0"/>
                              <a:cs typeface="Times New Roman" panose="02020603050405020304" pitchFamily="18" charset="0"/>
                            </a:rPr>
                            <m:t>𝑄</m:t>
                          </m:r>
                        </m:e>
                        <m:sub>
                          <m:r>
                            <a:rPr lang="zh-CN" altLang="zh-CN" kern="100">
                              <a:latin typeface="Cambria Math" panose="02040503050406030204" pitchFamily="18" charset="0"/>
                              <a:ea typeface="Cambria Math" panose="02040503050406030204" pitchFamily="18" charset="0"/>
                              <a:cs typeface="Times New Roman" panose="02020603050405020304" pitchFamily="18" charset="0"/>
                            </a:rPr>
                            <m:t>1</m:t>
                          </m:r>
                        </m:sub>
                      </m:sSub>
                      <m:r>
                        <a:rPr lang="zh-CN" altLang="zh-CN" kern="100">
                          <a:latin typeface="Cambria Math" panose="02040503050406030204" pitchFamily="18" charset="0"/>
                          <a:ea typeface="Cambria Math" panose="02040503050406030204" pitchFamily="18" charset="0"/>
                          <a:cs typeface="Times New Roman" panose="02020603050405020304" pitchFamily="18" charset="0"/>
                        </a:rPr>
                        <m:t>=</m:t>
                      </m:r>
                      <m:r>
                        <a:rPr lang="zh-CN" altLang="en-US" i="1" kern="100">
                          <a:latin typeface="Cambria Math" panose="02040503050406030204" pitchFamily="18" charset="0"/>
                          <a:ea typeface="Cambria Math" panose="02040503050406030204" pitchFamily="18" charset="0"/>
                          <a:cs typeface="Times New Roman" panose="02020603050405020304" pitchFamily="18" charset="0"/>
                        </a:rPr>
                        <m:t>𝑠</m:t>
                      </m:r>
                      <m:d>
                        <m:dPr>
                          <m:ctrlPr>
                            <a:rPr lang="zh-CN" altLang="zh-CN" i="1" kern="100">
                              <a:latin typeface="Cambria Math" panose="02040503050406030204" pitchFamily="18" charset="0"/>
                              <a:ea typeface="Cambria Math" panose="02040503050406030204" pitchFamily="18" charset="0"/>
                              <a:cs typeface="宋体" panose="02010600030101010101" pitchFamily="2" charset="-122"/>
                            </a:rPr>
                          </m:ctrlPr>
                        </m:dPr>
                        <m:e>
                          <m:r>
                            <a:rPr lang="zh-CN" altLang="en-US" i="1" kern="100">
                              <a:latin typeface="Cambria Math" panose="02040503050406030204" pitchFamily="18" charset="0"/>
                              <a:ea typeface="Cambria Math" panose="02040503050406030204" pitchFamily="18" charset="0"/>
                              <a:cs typeface="Times New Roman" panose="02020603050405020304" pitchFamily="18" charset="0"/>
                            </a:rPr>
                            <m:t>𝑗</m:t>
                          </m:r>
                          <m:r>
                            <a:rPr lang="zh-CN" altLang="zh-CN" kern="100">
                              <a:latin typeface="Cambria Math" panose="02040503050406030204" pitchFamily="18" charset="0"/>
                              <a:ea typeface="Cambria Math" panose="02040503050406030204" pitchFamily="18" charset="0"/>
                              <a:cs typeface="Times New Roman" panose="02020603050405020304" pitchFamily="18" charset="0"/>
                            </a:rPr>
                            <m:t>,</m:t>
                          </m:r>
                          <m:r>
                            <a:rPr lang="zh-CN" altLang="en-US" i="1" kern="100">
                              <a:latin typeface="Cambria Math" panose="02040503050406030204" pitchFamily="18" charset="0"/>
                              <a:ea typeface="Cambria Math" panose="02040503050406030204" pitchFamily="18" charset="0"/>
                              <a:cs typeface="Times New Roman" panose="02020603050405020304" pitchFamily="18" charset="0"/>
                            </a:rPr>
                            <m:t>𝑘</m:t>
                          </m:r>
                        </m:e>
                      </m:d>
                      <m:d>
                        <m:dPr>
                          <m:ctrlPr>
                            <a:rPr lang="zh-CN" altLang="zh-CN" i="1" kern="100">
                              <a:latin typeface="Cambria Math" panose="02040503050406030204" pitchFamily="18" charset="0"/>
                              <a:ea typeface="Cambria Math" panose="02040503050406030204" pitchFamily="18" charset="0"/>
                              <a:cs typeface="宋体" panose="02010600030101010101" pitchFamily="2" charset="-122"/>
                            </a:rPr>
                          </m:ctrlPr>
                        </m:dPr>
                        <m:e>
                          <m:r>
                            <a:rPr lang="zh-CN" altLang="zh-CN" kern="100">
                              <a:latin typeface="Cambria Math" panose="02040503050406030204" pitchFamily="18" charset="0"/>
                              <a:ea typeface="Cambria Math" panose="02040503050406030204" pitchFamily="18" charset="0"/>
                              <a:cs typeface="Times New Roman" panose="02020603050405020304" pitchFamily="18" charset="0"/>
                            </a:rPr>
                            <m:t>1</m:t>
                          </m:r>
                          <m:r>
                            <a:rPr lang="zh-CN" altLang="en-US" i="1" kern="100">
                              <a:latin typeface="Cambria Math" panose="02040503050406030204" pitchFamily="18" charset="0"/>
                              <a:ea typeface="Cambria Math" panose="02040503050406030204" pitchFamily="18" charset="0"/>
                              <a:cs typeface="Times New Roman" panose="02020603050405020304" pitchFamily="18" charset="0"/>
                            </a:rPr>
                            <m:t>−</m:t>
                          </m:r>
                          <m:r>
                            <a:rPr lang="zh-CN" altLang="en-US" i="1" kern="100">
                              <a:latin typeface="Cambria Math" panose="02040503050406030204" pitchFamily="18" charset="0"/>
                              <a:ea typeface="Cambria Math" panose="02040503050406030204" pitchFamily="18" charset="0"/>
                              <a:cs typeface="Times New Roman" panose="02020603050405020304" pitchFamily="18" charset="0"/>
                            </a:rPr>
                            <m:t>𝑣</m:t>
                          </m:r>
                        </m:e>
                      </m:d>
                      <m:r>
                        <a:rPr lang="zh-CN" altLang="zh-CN" kern="100">
                          <a:latin typeface="Cambria Math" panose="02040503050406030204" pitchFamily="18" charset="0"/>
                          <a:ea typeface="Cambria Math" panose="02040503050406030204" pitchFamily="18" charset="0"/>
                          <a:cs typeface="Times New Roman" panose="02020603050405020304" pitchFamily="18" charset="0"/>
                        </a:rPr>
                        <m:t>+</m:t>
                      </m:r>
                      <m:r>
                        <a:rPr lang="zh-CN" altLang="en-US" i="1" kern="100">
                          <a:latin typeface="Cambria Math" panose="02040503050406030204" pitchFamily="18" charset="0"/>
                          <a:ea typeface="Cambria Math" panose="02040503050406030204" pitchFamily="18" charset="0"/>
                          <a:cs typeface="Times New Roman" panose="02020603050405020304" pitchFamily="18" charset="0"/>
                        </a:rPr>
                        <m:t>𝑠</m:t>
                      </m:r>
                      <m:d>
                        <m:dPr>
                          <m:ctrlPr>
                            <a:rPr lang="zh-CN" altLang="zh-CN" i="1" kern="100">
                              <a:latin typeface="Cambria Math" panose="02040503050406030204" pitchFamily="18" charset="0"/>
                              <a:ea typeface="Cambria Math" panose="02040503050406030204" pitchFamily="18" charset="0"/>
                              <a:cs typeface="宋体" panose="02010600030101010101" pitchFamily="2" charset="-122"/>
                            </a:rPr>
                          </m:ctrlPr>
                        </m:dPr>
                        <m:e>
                          <m:r>
                            <a:rPr lang="zh-CN" altLang="en-US" i="1" kern="100">
                              <a:latin typeface="Cambria Math" panose="02040503050406030204" pitchFamily="18" charset="0"/>
                              <a:ea typeface="Cambria Math" panose="02040503050406030204" pitchFamily="18" charset="0"/>
                              <a:cs typeface="Times New Roman" panose="02020603050405020304" pitchFamily="18" charset="0"/>
                            </a:rPr>
                            <m:t>𝑗</m:t>
                          </m:r>
                          <m:r>
                            <a:rPr lang="zh-CN" altLang="zh-CN" kern="100">
                              <a:latin typeface="Cambria Math" panose="02040503050406030204" pitchFamily="18" charset="0"/>
                              <a:ea typeface="Cambria Math" panose="02040503050406030204" pitchFamily="18" charset="0"/>
                              <a:cs typeface="Times New Roman" panose="02020603050405020304" pitchFamily="18" charset="0"/>
                            </a:rPr>
                            <m:t>,</m:t>
                          </m:r>
                          <m:r>
                            <a:rPr lang="zh-CN" altLang="en-US" i="1" kern="100">
                              <a:latin typeface="Cambria Math" panose="02040503050406030204" pitchFamily="18" charset="0"/>
                              <a:ea typeface="Cambria Math" panose="02040503050406030204" pitchFamily="18" charset="0"/>
                              <a:cs typeface="Times New Roman" panose="02020603050405020304" pitchFamily="18" charset="0"/>
                            </a:rPr>
                            <m:t>𝑘</m:t>
                          </m:r>
                          <m:r>
                            <a:rPr lang="zh-CN" altLang="zh-CN" kern="100">
                              <a:latin typeface="Cambria Math" panose="02040503050406030204" pitchFamily="18" charset="0"/>
                              <a:ea typeface="Cambria Math" panose="02040503050406030204" pitchFamily="18" charset="0"/>
                              <a:cs typeface="Times New Roman" panose="02020603050405020304" pitchFamily="18" charset="0"/>
                            </a:rPr>
                            <m:t>+1</m:t>
                          </m:r>
                        </m:e>
                      </m:d>
                      <m:r>
                        <a:rPr lang="zh-CN" altLang="en-US" i="1" kern="100">
                          <a:latin typeface="Cambria Math" panose="02040503050406030204" pitchFamily="18" charset="0"/>
                          <a:ea typeface="Cambria Math" panose="02040503050406030204" pitchFamily="18" charset="0"/>
                          <a:cs typeface="Times New Roman" panose="02020603050405020304" pitchFamily="18" charset="0"/>
                        </a:rPr>
                        <m:t>𝑣</m:t>
                      </m:r>
                    </m:oMath>
                  </m:oMathPara>
                </a14:m>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a:spcAft>
                    <a:spcPts val="0"/>
                  </a:spcAft>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ea typeface="Cambria Math" panose="02040503050406030204" pitchFamily="18" charset="0"/>
                              <a:cs typeface="宋体" panose="02010600030101010101" pitchFamily="2" charset="-122"/>
                            </a:rPr>
                          </m:ctrlPr>
                        </m:sSubPr>
                        <m:e>
                          <m:r>
                            <a:rPr lang="zh-CN" altLang="en-US" i="1">
                              <a:latin typeface="Cambria Math" panose="02040503050406030204" pitchFamily="18" charset="0"/>
                              <a:ea typeface="Cambria Math" panose="02040503050406030204" pitchFamily="18" charset="0"/>
                              <a:cs typeface="宋体" panose="02010600030101010101" pitchFamily="2" charset="-122"/>
                            </a:rPr>
                            <m:t>𝑄</m:t>
                          </m:r>
                        </m:e>
                        <m:sub>
                          <m:r>
                            <a:rPr lang="zh-CN" altLang="zh-CN">
                              <a:latin typeface="Cambria Math" panose="02040503050406030204" pitchFamily="18" charset="0"/>
                              <a:ea typeface="Cambria Math" panose="02040503050406030204" pitchFamily="18" charset="0"/>
                              <a:cs typeface="宋体" panose="02010600030101010101" pitchFamily="2" charset="-122"/>
                            </a:rPr>
                            <m:t>2</m:t>
                          </m:r>
                        </m:sub>
                      </m:sSub>
                      <m:r>
                        <a:rPr lang="zh-CN" altLang="zh-CN">
                          <a:latin typeface="Cambria Math" panose="02040503050406030204" pitchFamily="18" charset="0"/>
                          <a:ea typeface="Cambria Math" panose="02040503050406030204" pitchFamily="18" charset="0"/>
                          <a:cs typeface="宋体" panose="02010600030101010101" pitchFamily="2" charset="-122"/>
                        </a:rPr>
                        <m:t>=</m:t>
                      </m:r>
                      <m:r>
                        <a:rPr lang="zh-CN" altLang="en-US" i="1">
                          <a:latin typeface="Cambria Math" panose="02040503050406030204" pitchFamily="18" charset="0"/>
                          <a:ea typeface="Cambria Math" panose="02040503050406030204" pitchFamily="18" charset="0"/>
                          <a:cs typeface="宋体" panose="02010600030101010101" pitchFamily="2" charset="-122"/>
                        </a:rPr>
                        <m:t>𝑆</m:t>
                      </m:r>
                      <m:d>
                        <m:dPr>
                          <m:ctrlPr>
                            <a:rPr lang="zh-CN" altLang="zh-CN" i="1">
                              <a:latin typeface="Cambria Math" panose="02040503050406030204" pitchFamily="18" charset="0"/>
                              <a:ea typeface="Cambria Math" panose="02040503050406030204" pitchFamily="18" charset="0"/>
                              <a:cs typeface="宋体" panose="02010600030101010101" pitchFamily="2" charset="-122"/>
                            </a:rPr>
                          </m:ctrlPr>
                        </m:dPr>
                        <m:e>
                          <m:r>
                            <a:rPr lang="zh-CN" altLang="en-US" i="1">
                              <a:latin typeface="Cambria Math" panose="02040503050406030204" pitchFamily="18" charset="0"/>
                              <a:ea typeface="Cambria Math" panose="02040503050406030204" pitchFamily="18" charset="0"/>
                              <a:cs typeface="宋体" panose="02010600030101010101" pitchFamily="2" charset="-122"/>
                            </a:rPr>
                            <m:t>𝑗</m:t>
                          </m:r>
                          <m:r>
                            <a:rPr lang="zh-CN" altLang="zh-CN">
                              <a:latin typeface="Cambria Math" panose="02040503050406030204" pitchFamily="18" charset="0"/>
                              <a:ea typeface="Cambria Math" panose="02040503050406030204" pitchFamily="18" charset="0"/>
                              <a:cs typeface="宋体" panose="02010600030101010101" pitchFamily="2" charset="-122"/>
                            </a:rPr>
                            <m:t>+1,</m:t>
                          </m:r>
                          <m:r>
                            <a:rPr lang="zh-CN" altLang="en-US" i="1">
                              <a:latin typeface="Cambria Math" panose="02040503050406030204" pitchFamily="18" charset="0"/>
                              <a:ea typeface="Cambria Math" panose="02040503050406030204" pitchFamily="18" charset="0"/>
                              <a:cs typeface="宋体" panose="02010600030101010101" pitchFamily="2" charset="-122"/>
                            </a:rPr>
                            <m:t>𝑘</m:t>
                          </m:r>
                        </m:e>
                      </m:d>
                      <m:d>
                        <m:dPr>
                          <m:ctrlPr>
                            <a:rPr lang="zh-CN" altLang="zh-CN" i="1">
                              <a:latin typeface="Cambria Math" panose="02040503050406030204" pitchFamily="18" charset="0"/>
                              <a:ea typeface="Cambria Math" panose="02040503050406030204" pitchFamily="18" charset="0"/>
                              <a:cs typeface="宋体" panose="02010600030101010101" pitchFamily="2" charset="-122"/>
                            </a:rPr>
                          </m:ctrlPr>
                        </m:dPr>
                        <m:e>
                          <m:r>
                            <a:rPr lang="zh-CN" altLang="zh-CN">
                              <a:latin typeface="Cambria Math" panose="02040503050406030204" pitchFamily="18" charset="0"/>
                              <a:ea typeface="Cambria Math" panose="02040503050406030204" pitchFamily="18" charset="0"/>
                              <a:cs typeface="宋体" panose="02010600030101010101" pitchFamily="2" charset="-122"/>
                            </a:rPr>
                            <m:t>1</m:t>
                          </m:r>
                          <m:r>
                            <a:rPr lang="zh-CN" altLang="en-US" i="1">
                              <a:latin typeface="Cambria Math" panose="02040503050406030204" pitchFamily="18" charset="0"/>
                              <a:ea typeface="Cambria Math" panose="02040503050406030204" pitchFamily="18" charset="0"/>
                              <a:cs typeface="宋体" panose="02010600030101010101" pitchFamily="2" charset="-122"/>
                            </a:rPr>
                            <m:t>−</m:t>
                          </m:r>
                          <m:r>
                            <a:rPr lang="zh-CN" altLang="en-US" i="1">
                              <a:latin typeface="Cambria Math" panose="02040503050406030204" pitchFamily="18" charset="0"/>
                              <a:ea typeface="Cambria Math" panose="02040503050406030204" pitchFamily="18" charset="0"/>
                              <a:cs typeface="宋体" panose="02010600030101010101" pitchFamily="2" charset="-122"/>
                            </a:rPr>
                            <m:t>𝑣</m:t>
                          </m:r>
                        </m:e>
                      </m:d>
                      <m:r>
                        <a:rPr lang="zh-CN" altLang="zh-CN">
                          <a:latin typeface="Cambria Math" panose="02040503050406030204" pitchFamily="18" charset="0"/>
                          <a:ea typeface="Cambria Math" panose="02040503050406030204" pitchFamily="18" charset="0"/>
                          <a:cs typeface="宋体" panose="02010600030101010101" pitchFamily="2" charset="-122"/>
                        </a:rPr>
                        <m:t>+</m:t>
                      </m:r>
                      <m:r>
                        <a:rPr lang="zh-CN" altLang="en-US" i="1">
                          <a:latin typeface="Cambria Math" panose="02040503050406030204" pitchFamily="18" charset="0"/>
                          <a:ea typeface="Cambria Math" panose="02040503050406030204" pitchFamily="18" charset="0"/>
                          <a:cs typeface="宋体" panose="02010600030101010101" pitchFamily="2" charset="-122"/>
                        </a:rPr>
                        <m:t>𝑆</m:t>
                      </m:r>
                      <m:d>
                        <m:dPr>
                          <m:ctrlPr>
                            <a:rPr lang="zh-CN" altLang="zh-CN" i="1">
                              <a:latin typeface="Cambria Math" panose="02040503050406030204" pitchFamily="18" charset="0"/>
                              <a:ea typeface="Cambria Math" panose="02040503050406030204" pitchFamily="18" charset="0"/>
                              <a:cs typeface="宋体" panose="02010600030101010101" pitchFamily="2" charset="-122"/>
                            </a:rPr>
                          </m:ctrlPr>
                        </m:dPr>
                        <m:e>
                          <m:r>
                            <a:rPr lang="zh-CN" altLang="en-US" i="1">
                              <a:latin typeface="Cambria Math" panose="02040503050406030204" pitchFamily="18" charset="0"/>
                              <a:ea typeface="Cambria Math" panose="02040503050406030204" pitchFamily="18" charset="0"/>
                              <a:cs typeface="宋体" panose="02010600030101010101" pitchFamily="2" charset="-122"/>
                            </a:rPr>
                            <m:t>𝑗</m:t>
                          </m:r>
                          <m:r>
                            <a:rPr lang="zh-CN" altLang="zh-CN">
                              <a:latin typeface="Cambria Math" panose="02040503050406030204" pitchFamily="18" charset="0"/>
                              <a:ea typeface="Cambria Math" panose="02040503050406030204" pitchFamily="18" charset="0"/>
                              <a:cs typeface="宋体" panose="02010600030101010101" pitchFamily="2" charset="-122"/>
                            </a:rPr>
                            <m:t>+1,</m:t>
                          </m:r>
                          <m:r>
                            <a:rPr lang="zh-CN" altLang="en-US" i="1">
                              <a:latin typeface="Cambria Math" panose="02040503050406030204" pitchFamily="18" charset="0"/>
                              <a:ea typeface="Cambria Math" panose="02040503050406030204" pitchFamily="18" charset="0"/>
                              <a:cs typeface="宋体" panose="02010600030101010101" pitchFamily="2" charset="-122"/>
                            </a:rPr>
                            <m:t>𝑘</m:t>
                          </m:r>
                          <m:r>
                            <a:rPr lang="zh-CN" altLang="zh-CN">
                              <a:latin typeface="Cambria Math" panose="02040503050406030204" pitchFamily="18" charset="0"/>
                              <a:ea typeface="Cambria Math" panose="02040503050406030204" pitchFamily="18" charset="0"/>
                              <a:cs typeface="宋体" panose="02010600030101010101" pitchFamily="2" charset="-122"/>
                            </a:rPr>
                            <m:t>+1</m:t>
                          </m:r>
                        </m:e>
                      </m:d>
                      <m:r>
                        <a:rPr lang="zh-CN" altLang="en-US" i="1">
                          <a:latin typeface="Cambria Math" panose="02040503050406030204" pitchFamily="18" charset="0"/>
                          <a:ea typeface="Cambria Math" panose="02040503050406030204" pitchFamily="18" charset="0"/>
                          <a:cs typeface="宋体" panose="02010600030101010101" pitchFamily="2" charset="-122"/>
                        </a:rPr>
                        <m:t>𝑣</m:t>
                      </m:r>
                    </m:oMath>
                  </m:oMathPara>
                </a14:m>
                <a:endParaRPr lang="zh-CN" altLang="zh-CN" dirty="0">
                  <a:latin typeface="宋体" panose="02010600030101010101" pitchFamily="2" charset="-122"/>
                  <a:cs typeface="宋体" panose="02010600030101010101" pitchFamily="2" charset="-122"/>
                </a:endParaRPr>
              </a:p>
              <a:p>
                <a:pPr>
                  <a:spcAft>
                    <a:spcPts val="0"/>
                  </a:spcAft>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ea typeface="Cambria Math" panose="02040503050406030204" pitchFamily="18" charset="0"/>
                              <a:cs typeface="宋体" panose="02010600030101010101" pitchFamily="2" charset="-122"/>
                            </a:rPr>
                          </m:ctrlPr>
                        </m:sSubPr>
                        <m:e>
                          <m:r>
                            <a:rPr lang="zh-CN" altLang="en-US" i="1">
                              <a:latin typeface="Cambria Math" panose="02040503050406030204" pitchFamily="18" charset="0"/>
                              <a:ea typeface="Cambria Math" panose="02040503050406030204" pitchFamily="18" charset="0"/>
                              <a:cs typeface="宋体" panose="02010600030101010101" pitchFamily="2" charset="-122"/>
                            </a:rPr>
                            <m:t>𝑄</m:t>
                          </m:r>
                        </m:e>
                        <m:sub>
                          <m:r>
                            <a:rPr lang="zh-CN" altLang="zh-CN">
                              <a:latin typeface="Cambria Math" panose="02040503050406030204" pitchFamily="18" charset="0"/>
                              <a:ea typeface="Cambria Math" panose="02040503050406030204" pitchFamily="18" charset="0"/>
                              <a:cs typeface="宋体" panose="02010600030101010101" pitchFamily="2" charset="-122"/>
                            </a:rPr>
                            <m:t>12</m:t>
                          </m:r>
                        </m:sub>
                      </m:sSub>
                      <m:r>
                        <a:rPr lang="zh-CN" altLang="zh-CN">
                          <a:latin typeface="Cambria Math" panose="02040503050406030204" pitchFamily="18" charset="0"/>
                          <a:ea typeface="Cambria Math" panose="02040503050406030204" pitchFamily="18" charset="0"/>
                          <a:cs typeface="宋体" panose="02010600030101010101" pitchFamily="2" charset="-122"/>
                        </a:rPr>
                        <m:t>=</m:t>
                      </m:r>
                      <m:sSub>
                        <m:sSubPr>
                          <m:ctrlPr>
                            <a:rPr lang="zh-CN" altLang="zh-CN" i="1">
                              <a:latin typeface="Cambria Math" panose="02040503050406030204" pitchFamily="18" charset="0"/>
                              <a:ea typeface="Cambria Math" panose="02040503050406030204" pitchFamily="18" charset="0"/>
                              <a:cs typeface="宋体" panose="02010600030101010101" pitchFamily="2" charset="-122"/>
                            </a:rPr>
                          </m:ctrlPr>
                        </m:sSubPr>
                        <m:e>
                          <m:r>
                            <a:rPr lang="zh-CN" altLang="en-US" i="1">
                              <a:latin typeface="Cambria Math" panose="02040503050406030204" pitchFamily="18" charset="0"/>
                              <a:ea typeface="Cambria Math" panose="02040503050406030204" pitchFamily="18" charset="0"/>
                              <a:cs typeface="宋体" panose="02010600030101010101" pitchFamily="2" charset="-122"/>
                            </a:rPr>
                            <m:t>𝑄</m:t>
                          </m:r>
                        </m:e>
                        <m:sub>
                          <m:r>
                            <a:rPr lang="zh-CN" altLang="zh-CN" i="1">
                              <a:latin typeface="Cambria Math" panose="02040503050406030204" pitchFamily="18" charset="0"/>
                              <a:ea typeface="Cambria Math" panose="02040503050406030204" pitchFamily="18" charset="0"/>
                              <a:cs typeface="宋体" panose="02010600030101010101" pitchFamily="2" charset="-122"/>
                            </a:rPr>
                            <m:t>1</m:t>
                          </m:r>
                        </m:sub>
                      </m:sSub>
                      <m:d>
                        <m:dPr>
                          <m:ctrlPr>
                            <a:rPr lang="zh-CN" altLang="zh-CN" i="1">
                              <a:latin typeface="Cambria Math" panose="02040503050406030204" pitchFamily="18" charset="0"/>
                              <a:ea typeface="Cambria Math" panose="02040503050406030204" pitchFamily="18" charset="0"/>
                              <a:cs typeface="宋体" panose="02010600030101010101" pitchFamily="2" charset="-122"/>
                            </a:rPr>
                          </m:ctrlPr>
                        </m:dPr>
                        <m:e>
                          <m:r>
                            <a:rPr lang="zh-CN" altLang="zh-CN">
                              <a:latin typeface="Cambria Math" panose="02040503050406030204" pitchFamily="18" charset="0"/>
                              <a:ea typeface="Cambria Math" panose="02040503050406030204" pitchFamily="18" charset="0"/>
                              <a:cs typeface="宋体" panose="02010600030101010101" pitchFamily="2" charset="-122"/>
                            </a:rPr>
                            <m:t>1</m:t>
                          </m:r>
                          <m:r>
                            <a:rPr lang="zh-CN" altLang="en-US" i="1">
                              <a:latin typeface="Cambria Math" panose="02040503050406030204" pitchFamily="18" charset="0"/>
                              <a:ea typeface="Cambria Math" panose="02040503050406030204" pitchFamily="18" charset="0"/>
                              <a:cs typeface="宋体" panose="02010600030101010101" pitchFamily="2" charset="-122"/>
                            </a:rPr>
                            <m:t>−</m:t>
                          </m:r>
                          <m:r>
                            <a:rPr lang="zh-CN" altLang="en-US" i="1">
                              <a:latin typeface="Cambria Math" panose="02040503050406030204" pitchFamily="18" charset="0"/>
                              <a:ea typeface="Cambria Math" panose="02040503050406030204" pitchFamily="18" charset="0"/>
                              <a:cs typeface="宋体" panose="02010600030101010101" pitchFamily="2" charset="-122"/>
                            </a:rPr>
                            <m:t>𝑢</m:t>
                          </m:r>
                        </m:e>
                      </m:d>
                      <m:r>
                        <a:rPr lang="zh-CN" altLang="zh-CN">
                          <a:latin typeface="Cambria Math" panose="02040503050406030204" pitchFamily="18" charset="0"/>
                          <a:ea typeface="Cambria Math" panose="02040503050406030204" pitchFamily="18" charset="0"/>
                          <a:cs typeface="宋体" panose="02010600030101010101" pitchFamily="2" charset="-122"/>
                        </a:rPr>
                        <m:t>+</m:t>
                      </m:r>
                      <m:sSub>
                        <m:sSubPr>
                          <m:ctrlPr>
                            <a:rPr lang="zh-CN" altLang="zh-CN" i="1">
                              <a:latin typeface="Cambria Math" panose="02040503050406030204" pitchFamily="18" charset="0"/>
                              <a:ea typeface="Cambria Math" panose="02040503050406030204" pitchFamily="18" charset="0"/>
                              <a:cs typeface="宋体" panose="02010600030101010101" pitchFamily="2" charset="-122"/>
                            </a:rPr>
                          </m:ctrlPr>
                        </m:sSubPr>
                        <m:e>
                          <m:r>
                            <a:rPr lang="zh-CN" altLang="en-US" i="1">
                              <a:latin typeface="Cambria Math" panose="02040503050406030204" pitchFamily="18" charset="0"/>
                              <a:ea typeface="Cambria Math" panose="02040503050406030204" pitchFamily="18" charset="0"/>
                              <a:cs typeface="宋体" panose="02010600030101010101" pitchFamily="2" charset="-122"/>
                            </a:rPr>
                            <m:t>𝑄</m:t>
                          </m:r>
                        </m:e>
                        <m:sub>
                          <m:r>
                            <a:rPr lang="zh-CN" altLang="zh-CN" i="1">
                              <a:latin typeface="Cambria Math" panose="02040503050406030204" pitchFamily="18" charset="0"/>
                              <a:ea typeface="Cambria Math" panose="02040503050406030204" pitchFamily="18" charset="0"/>
                              <a:cs typeface="宋体" panose="02010600030101010101" pitchFamily="2" charset="-122"/>
                            </a:rPr>
                            <m:t>2</m:t>
                          </m:r>
                        </m:sub>
                      </m:sSub>
                      <m:r>
                        <a:rPr lang="zh-CN" altLang="en-US" i="1">
                          <a:latin typeface="Cambria Math" panose="02040503050406030204" pitchFamily="18" charset="0"/>
                          <a:ea typeface="Cambria Math" panose="02040503050406030204" pitchFamily="18" charset="0"/>
                          <a:cs typeface="宋体" panose="02010600030101010101" pitchFamily="2" charset="-122"/>
                        </a:rPr>
                        <m:t>𝑢</m:t>
                      </m:r>
                    </m:oMath>
                  </m:oMathPara>
                </a14:m>
                <a:endParaRPr lang="zh-CN" altLang="zh-CN" dirty="0">
                  <a:latin typeface="宋体" panose="02010600030101010101" pitchFamily="2" charset="-122"/>
                  <a:cs typeface="宋体" panose="02010600030101010101" pitchFamily="2" charset="-122"/>
                </a:endParaRPr>
              </a:p>
            </p:txBody>
          </p:sp>
        </mc:Choice>
        <mc:Fallback xmlns="">
          <p:sp>
            <p:nvSpPr>
              <p:cNvPr id="6" name="矩形 5">
                <a:extLst>
                  <a:ext uri="{FF2B5EF4-FFF2-40B4-BE49-F238E27FC236}">
                    <a16:creationId xmlns:a16="http://schemas.microsoft.com/office/drawing/2014/main" id="{B106141C-57F7-49E7-B059-6ABDB504A26D}"/>
                  </a:ext>
                </a:extLst>
              </p:cNvPr>
              <p:cNvSpPr>
                <a:spLocks noRot="1" noChangeAspect="1" noMove="1" noResize="1" noEditPoints="1" noAdjustHandles="1" noChangeArrowheads="1" noChangeShapeType="1" noTextEdit="1"/>
              </p:cNvSpPr>
              <p:nvPr/>
            </p:nvSpPr>
            <p:spPr>
              <a:xfrm>
                <a:off x="5240215" y="2826658"/>
                <a:ext cx="6096000" cy="923330"/>
              </a:xfrm>
              <a:prstGeom prst="rect">
                <a:avLst/>
              </a:prstGeom>
              <a:blipFill>
                <a:blip r:embed="rId3"/>
                <a:stretch>
                  <a:fillRect b="-463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32765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45118B6-5537-440B-94DD-2872A6B9AA90}"/>
              </a:ext>
            </a:extLst>
          </p:cNvPr>
          <p:cNvSpPr/>
          <p:nvPr/>
        </p:nvSpPr>
        <p:spPr>
          <a:xfrm>
            <a:off x="796056" y="477688"/>
            <a:ext cx="3566041" cy="369332"/>
          </a:xfrm>
          <a:prstGeom prst="rect">
            <a:avLst/>
          </a:prstGeom>
        </p:spPr>
        <p:txBody>
          <a:bodyPr wrap="none">
            <a:spAutoFit/>
          </a:bodyPr>
          <a:lstStyle/>
          <a:p>
            <a:pPr algn="just">
              <a:spcAft>
                <a:spcPts val="0"/>
              </a:spcAft>
            </a:pPr>
            <a:r>
              <a:rPr lang="en-US" altLang="zh-CN" b="1" kern="100" dirty="0">
                <a:latin typeface="Times New Roman" panose="02020603050405020304" pitchFamily="18" charset="0"/>
                <a:cs typeface="Times New Roman" panose="02020603050405020304" pitchFamily="18" charset="0"/>
              </a:rPr>
              <a:t>3.3 Differentiable Image Sampling</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7" name="矩形 6">
            <a:extLst>
              <a:ext uri="{FF2B5EF4-FFF2-40B4-BE49-F238E27FC236}">
                <a16:creationId xmlns:a16="http://schemas.microsoft.com/office/drawing/2014/main" id="{F89C92EF-E03B-464E-8AE4-B916B243B010}"/>
              </a:ext>
            </a:extLst>
          </p:cNvPr>
          <p:cNvSpPr/>
          <p:nvPr/>
        </p:nvSpPr>
        <p:spPr>
          <a:xfrm>
            <a:off x="867507" y="1449705"/>
            <a:ext cx="4108817" cy="369332"/>
          </a:xfrm>
          <a:prstGeom prst="rect">
            <a:avLst/>
          </a:prstGeom>
        </p:spPr>
        <p:txBody>
          <a:bodyPr wrap="none">
            <a:spAutoFit/>
          </a:bodyPr>
          <a:lstStyle/>
          <a:p>
            <a:r>
              <a:rPr lang="zh-CN" altLang="zh-CN" dirty="0">
                <a:latin typeface="Times New Roman" panose="02020603050405020304" pitchFamily="18" charset="0"/>
                <a:cs typeface="Times New Roman" panose="02020603050405020304" pitchFamily="18" charset="0"/>
              </a:rPr>
              <a:t>对双线性插值的情况有插值等式如下：</a:t>
            </a:r>
            <a:endParaRPr lang="zh-CN" altLang="en-US" dirty="0"/>
          </a:p>
        </p:txBody>
      </p:sp>
      <p:pic>
        <p:nvPicPr>
          <p:cNvPr id="9" name="图片 8">
            <a:extLst>
              <a:ext uri="{FF2B5EF4-FFF2-40B4-BE49-F238E27FC236}">
                <a16:creationId xmlns:a16="http://schemas.microsoft.com/office/drawing/2014/main" id="{2DE14772-7404-488A-A153-594948D2617A}"/>
              </a:ext>
            </a:extLst>
          </p:cNvPr>
          <p:cNvPicPr/>
          <p:nvPr/>
        </p:nvPicPr>
        <p:blipFill>
          <a:blip r:embed="rId2"/>
          <a:stretch>
            <a:fillRect/>
          </a:stretch>
        </p:blipFill>
        <p:spPr>
          <a:xfrm>
            <a:off x="2358538" y="2104921"/>
            <a:ext cx="7474923" cy="1199710"/>
          </a:xfrm>
          <a:prstGeom prst="rect">
            <a:avLst/>
          </a:prstGeom>
        </p:spPr>
      </p:pic>
      <mc:AlternateContent xmlns:mc="http://schemas.openxmlformats.org/markup-compatibility/2006">
        <mc:Choice xmlns:a14="http://schemas.microsoft.com/office/drawing/2010/main" Requires="a14">
          <p:sp>
            <p:nvSpPr>
              <p:cNvPr id="8" name="矩形 7">
                <a:extLst>
                  <a:ext uri="{FF2B5EF4-FFF2-40B4-BE49-F238E27FC236}">
                    <a16:creationId xmlns:a16="http://schemas.microsoft.com/office/drawing/2014/main" id="{995C402B-BD6C-42D5-9A6C-4D9187DA0704}"/>
                  </a:ext>
                </a:extLst>
              </p:cNvPr>
              <p:cNvSpPr/>
              <p:nvPr/>
            </p:nvSpPr>
            <p:spPr>
              <a:xfrm>
                <a:off x="2461402" y="3884097"/>
                <a:ext cx="7372059" cy="1235979"/>
              </a:xfrm>
              <a:prstGeom prst="rect">
                <a:avLst/>
              </a:prstGeom>
            </p:spPr>
            <p:txBody>
              <a:bodyPr wrap="square">
                <a:spAutoFit/>
              </a:bodyPr>
              <a:lstStyle/>
              <a:p>
                <a:pPr algn="just">
                  <a:spcAft>
                    <a:spcPts val="0"/>
                  </a:spcAft>
                </a:pPr>
                <a:r>
                  <a:rPr lang="en-US" altLang="zh-CN" kern="100" dirty="0">
                    <a:latin typeface="Times New Roman" panose="02020603050405020304" pitchFamily="18" charset="0"/>
                    <a:cs typeface="Times New Roman" panose="02020603050405020304" pitchFamily="18" charset="0"/>
                  </a:rPr>
                  <a:t>V</a:t>
                </a:r>
                <a:r>
                  <a:rPr lang="zh-CN" altLang="zh-CN" kern="100" dirty="0">
                    <a:latin typeface="Times New Roman" panose="02020603050405020304" pitchFamily="18" charset="0"/>
                    <a:cs typeface="Times New Roman" panose="02020603050405020304" pitchFamily="18" charset="0"/>
                  </a:rPr>
                  <a:t>中</a:t>
                </a:r>
                <a14:m>
                  <m:oMath xmlns:m="http://schemas.openxmlformats.org/officeDocument/2006/math">
                    <m:d>
                      <m:dPr>
                        <m:ctrlPr>
                          <a:rPr lang="zh-CN" altLang="zh-CN" i="1" kern="100">
                            <a:latin typeface="Cambria Math" panose="02040503050406030204" pitchFamily="18" charset="0"/>
                            <a:ea typeface="Cambria Math" panose="02040503050406030204" pitchFamily="18" charset="0"/>
                            <a:cs typeface="宋体" panose="02010600030101010101" pitchFamily="2" charset="-122"/>
                          </a:rPr>
                        </m:ctrlPr>
                      </m:dPr>
                      <m:e>
                        <m:sSubSup>
                          <m:sSubSupPr>
                            <m:ctrlPr>
                              <a:rPr lang="zh-CN" altLang="zh-CN" i="1" kern="100">
                                <a:latin typeface="Cambria Math" panose="02040503050406030204" pitchFamily="18" charset="0"/>
                                <a:ea typeface="Cambria Math" panose="02040503050406030204" pitchFamily="18" charset="0"/>
                                <a:cs typeface="宋体" panose="02010600030101010101" pitchFamily="2" charset="-122"/>
                              </a:rPr>
                            </m:ctrlPr>
                          </m:sSubSupPr>
                          <m:e>
                            <m:r>
                              <a:rPr lang="en-US" altLang="zh-CN" i="1" kern="100">
                                <a:latin typeface="Cambria Math" panose="02040503050406030204" pitchFamily="18" charset="0"/>
                                <a:ea typeface="微软雅黑" panose="020B0503020204020204" pitchFamily="34" charset="-122"/>
                                <a:cs typeface="Times New Roman" panose="02020603050405020304" pitchFamily="18" charset="0"/>
                              </a:rPr>
                              <m:t>𝑥</m:t>
                            </m:r>
                          </m:e>
                          <m:sub>
                            <m:r>
                              <a:rPr lang="en-US" altLang="zh-CN" i="1" kern="100">
                                <a:latin typeface="Cambria Math" panose="02040503050406030204" pitchFamily="18" charset="0"/>
                                <a:ea typeface="微软雅黑" panose="020B0503020204020204" pitchFamily="34" charset="-122"/>
                                <a:cs typeface="Times New Roman" panose="02020603050405020304" pitchFamily="18" charset="0"/>
                              </a:rPr>
                              <m:t>𝑖</m:t>
                            </m:r>
                          </m:sub>
                          <m:sup>
                            <m:r>
                              <a:rPr lang="en-US" altLang="zh-CN" i="1" kern="100">
                                <a:latin typeface="Cambria Math" panose="02040503050406030204" pitchFamily="18" charset="0"/>
                                <a:ea typeface="微软雅黑" panose="020B0503020204020204" pitchFamily="34" charset="-122"/>
                                <a:cs typeface="Times New Roman" panose="02020603050405020304" pitchFamily="18" charset="0"/>
                              </a:rPr>
                              <m:t>𝑡</m:t>
                            </m:r>
                          </m:sup>
                        </m:sSubSup>
                        <m:r>
                          <a:rPr lang="en-US" altLang="zh-CN" kern="100">
                            <a:latin typeface="Cambria Math" panose="02040503050406030204" pitchFamily="18" charset="0"/>
                            <a:ea typeface="微软雅黑" panose="020B0503020204020204" pitchFamily="34" charset="-122"/>
                            <a:cs typeface="Times New Roman" panose="02020603050405020304" pitchFamily="18" charset="0"/>
                          </a:rPr>
                          <m:t>,</m:t>
                        </m:r>
                        <m:sSubSup>
                          <m:sSubSupPr>
                            <m:ctrlPr>
                              <a:rPr lang="zh-CN" altLang="zh-CN" i="1" kern="100">
                                <a:latin typeface="Cambria Math" panose="02040503050406030204" pitchFamily="18" charset="0"/>
                                <a:ea typeface="Cambria Math" panose="02040503050406030204" pitchFamily="18" charset="0"/>
                                <a:cs typeface="宋体" panose="02010600030101010101" pitchFamily="2" charset="-122"/>
                              </a:rPr>
                            </m:ctrlPr>
                          </m:sSubSupPr>
                          <m:e>
                            <m:r>
                              <a:rPr lang="en-US" altLang="zh-CN" i="1" kern="100">
                                <a:latin typeface="Cambria Math" panose="02040503050406030204" pitchFamily="18" charset="0"/>
                                <a:ea typeface="微软雅黑" panose="020B0503020204020204" pitchFamily="34" charset="-122"/>
                                <a:cs typeface="Times New Roman" panose="02020603050405020304" pitchFamily="18" charset="0"/>
                              </a:rPr>
                              <m:t>𝑦</m:t>
                            </m:r>
                          </m:e>
                          <m:sub>
                            <m:r>
                              <a:rPr lang="en-US" altLang="zh-CN" i="1" kern="100">
                                <a:latin typeface="Cambria Math" panose="02040503050406030204" pitchFamily="18" charset="0"/>
                                <a:ea typeface="微软雅黑" panose="020B0503020204020204" pitchFamily="34" charset="-122"/>
                                <a:cs typeface="Times New Roman" panose="02020603050405020304" pitchFamily="18" charset="0"/>
                              </a:rPr>
                              <m:t>𝑖</m:t>
                            </m:r>
                          </m:sub>
                          <m:sup>
                            <m:r>
                              <a:rPr lang="en-US" altLang="zh-CN" i="1" kern="100">
                                <a:latin typeface="Cambria Math" panose="02040503050406030204" pitchFamily="18" charset="0"/>
                                <a:ea typeface="微软雅黑" panose="020B0503020204020204" pitchFamily="34" charset="-122"/>
                                <a:cs typeface="Times New Roman" panose="02020603050405020304" pitchFamily="18" charset="0"/>
                              </a:rPr>
                              <m:t>𝑡</m:t>
                            </m:r>
                          </m:sup>
                        </m:sSubSup>
                      </m:e>
                    </m:d>
                  </m:oMath>
                </a14:m>
                <a:r>
                  <a:rPr lang="zh-CN" altLang="zh-CN" kern="100" dirty="0">
                    <a:latin typeface="Times New Roman" panose="02020603050405020304" pitchFamily="18" charset="0"/>
                    <a:cs typeface="Times New Roman" panose="02020603050405020304" pitchFamily="18" charset="0"/>
                  </a:rPr>
                  <a:t>变换到</a:t>
                </a:r>
                <a:r>
                  <a:rPr lang="en-US" altLang="zh-CN" kern="100" dirty="0">
                    <a:latin typeface="Times New Roman" panose="02020603050405020304" pitchFamily="18" charset="0"/>
                    <a:cs typeface="Times New Roman" panose="02020603050405020304" pitchFamily="18" charset="0"/>
                  </a:rPr>
                  <a:t>U</a:t>
                </a:r>
                <a:r>
                  <a:rPr lang="zh-CN" altLang="zh-CN" kern="100" dirty="0">
                    <a:latin typeface="Times New Roman" panose="02020603050405020304" pitchFamily="18" charset="0"/>
                    <a:cs typeface="Times New Roman" panose="02020603050405020304" pitchFamily="18" charset="0"/>
                  </a:rPr>
                  <a:t>中</a:t>
                </a:r>
                <a14:m>
                  <m:oMath xmlns:m="http://schemas.openxmlformats.org/officeDocument/2006/math">
                    <m:d>
                      <m:dPr>
                        <m:ctrlPr>
                          <a:rPr lang="zh-CN" altLang="zh-CN" i="1" kern="100">
                            <a:latin typeface="Cambria Math" panose="02040503050406030204" pitchFamily="18" charset="0"/>
                            <a:ea typeface="Cambria Math" panose="02040503050406030204" pitchFamily="18" charset="0"/>
                            <a:cs typeface="宋体" panose="02010600030101010101" pitchFamily="2" charset="-122"/>
                          </a:rPr>
                        </m:ctrlPr>
                      </m:dPr>
                      <m:e>
                        <m:sSubSup>
                          <m:sSubSupPr>
                            <m:ctrlPr>
                              <a:rPr lang="zh-CN" altLang="zh-CN" i="1" kern="100">
                                <a:latin typeface="Cambria Math" panose="02040503050406030204" pitchFamily="18" charset="0"/>
                                <a:ea typeface="Cambria Math" panose="02040503050406030204" pitchFamily="18" charset="0"/>
                                <a:cs typeface="宋体" panose="02010600030101010101" pitchFamily="2" charset="-122"/>
                              </a:rPr>
                            </m:ctrlPr>
                          </m:sSubSupPr>
                          <m:e>
                            <m:r>
                              <a:rPr lang="en-US" altLang="zh-CN" i="1" kern="100">
                                <a:latin typeface="Cambria Math" panose="02040503050406030204" pitchFamily="18" charset="0"/>
                                <a:ea typeface="微软雅黑" panose="020B0503020204020204" pitchFamily="34" charset="-122"/>
                                <a:cs typeface="Times New Roman" panose="02020603050405020304" pitchFamily="18" charset="0"/>
                              </a:rPr>
                              <m:t>𝑥</m:t>
                            </m:r>
                          </m:e>
                          <m:sub>
                            <m:r>
                              <a:rPr lang="en-US" altLang="zh-CN" i="1" kern="100">
                                <a:latin typeface="Cambria Math" panose="02040503050406030204" pitchFamily="18" charset="0"/>
                                <a:ea typeface="微软雅黑" panose="020B0503020204020204" pitchFamily="34" charset="-122"/>
                                <a:cs typeface="Times New Roman" panose="02020603050405020304" pitchFamily="18" charset="0"/>
                              </a:rPr>
                              <m:t>𝑖</m:t>
                            </m:r>
                          </m:sub>
                          <m:sup>
                            <m:r>
                              <a:rPr lang="en-US" altLang="zh-CN" i="1" kern="100">
                                <a:latin typeface="Cambria Math" panose="02040503050406030204" pitchFamily="18" charset="0"/>
                                <a:ea typeface="微软雅黑" panose="020B0503020204020204" pitchFamily="34" charset="-122"/>
                                <a:cs typeface="Times New Roman" panose="02020603050405020304" pitchFamily="18" charset="0"/>
                              </a:rPr>
                              <m:t>𝑠</m:t>
                            </m:r>
                          </m:sup>
                        </m:sSubSup>
                        <m:r>
                          <a:rPr lang="en-US" altLang="zh-CN" kern="100">
                            <a:latin typeface="Cambria Math" panose="02040503050406030204" pitchFamily="18" charset="0"/>
                            <a:ea typeface="微软雅黑" panose="020B0503020204020204" pitchFamily="34" charset="-122"/>
                            <a:cs typeface="Times New Roman" panose="02020603050405020304" pitchFamily="18" charset="0"/>
                          </a:rPr>
                          <m:t>,</m:t>
                        </m:r>
                        <m:sSubSup>
                          <m:sSubSupPr>
                            <m:ctrlPr>
                              <a:rPr lang="zh-CN" altLang="zh-CN" i="1" kern="100">
                                <a:latin typeface="Cambria Math" panose="02040503050406030204" pitchFamily="18" charset="0"/>
                                <a:ea typeface="Cambria Math" panose="02040503050406030204" pitchFamily="18" charset="0"/>
                                <a:cs typeface="宋体" panose="02010600030101010101" pitchFamily="2" charset="-122"/>
                              </a:rPr>
                            </m:ctrlPr>
                          </m:sSubSupPr>
                          <m:e>
                            <m:r>
                              <a:rPr lang="en-US" altLang="zh-CN" i="1" kern="100">
                                <a:latin typeface="Cambria Math" panose="02040503050406030204" pitchFamily="18" charset="0"/>
                                <a:ea typeface="微软雅黑" panose="020B0503020204020204" pitchFamily="34" charset="-122"/>
                                <a:cs typeface="Times New Roman" panose="02020603050405020304" pitchFamily="18" charset="0"/>
                              </a:rPr>
                              <m:t>𝑦</m:t>
                            </m:r>
                          </m:e>
                          <m:sub>
                            <m:r>
                              <a:rPr lang="en-US" altLang="zh-CN" i="1" kern="100">
                                <a:latin typeface="Cambria Math" panose="02040503050406030204" pitchFamily="18" charset="0"/>
                                <a:ea typeface="微软雅黑" panose="020B0503020204020204" pitchFamily="34" charset="-122"/>
                                <a:cs typeface="Times New Roman" panose="02020603050405020304" pitchFamily="18" charset="0"/>
                              </a:rPr>
                              <m:t>𝑖</m:t>
                            </m:r>
                          </m:sub>
                          <m:sup>
                            <m:r>
                              <a:rPr lang="en-US" altLang="zh-CN" i="1" kern="100">
                                <a:latin typeface="Cambria Math" panose="02040503050406030204" pitchFamily="18" charset="0"/>
                                <a:ea typeface="微软雅黑" panose="020B0503020204020204" pitchFamily="34" charset="-122"/>
                                <a:cs typeface="Times New Roman" panose="02020603050405020304" pitchFamily="18" charset="0"/>
                              </a:rPr>
                              <m:t>𝑠</m:t>
                            </m:r>
                          </m:sup>
                        </m:sSubSup>
                      </m:e>
                    </m:d>
                  </m:oMath>
                </a14:m>
                <a:r>
                  <a:rPr lang="zh-CN" altLang="zh-CN" kern="100" dirty="0">
                    <a:latin typeface="Times New Roman" panose="02020603050405020304" pitchFamily="18" charset="0"/>
                    <a:cs typeface="Times New Roman" panose="02020603050405020304" pitchFamily="18" charset="0"/>
                  </a:rPr>
                  <a:t>，选取</a:t>
                </a:r>
                <a14:m>
                  <m:oMath xmlns:m="http://schemas.openxmlformats.org/officeDocument/2006/math">
                    <m:d>
                      <m:dPr>
                        <m:ctrlPr>
                          <a:rPr lang="zh-CN" altLang="zh-CN" i="1" kern="100">
                            <a:latin typeface="Cambria Math" panose="02040503050406030204" pitchFamily="18" charset="0"/>
                            <a:ea typeface="Cambria Math" panose="02040503050406030204" pitchFamily="18" charset="0"/>
                            <a:cs typeface="宋体" panose="02010600030101010101" pitchFamily="2" charset="-122"/>
                          </a:rPr>
                        </m:ctrlPr>
                      </m:dPr>
                      <m:e>
                        <m:sSubSup>
                          <m:sSubSupPr>
                            <m:ctrlPr>
                              <a:rPr lang="zh-CN" altLang="zh-CN" i="1" kern="100">
                                <a:latin typeface="Cambria Math" panose="02040503050406030204" pitchFamily="18" charset="0"/>
                                <a:ea typeface="Cambria Math" panose="02040503050406030204" pitchFamily="18" charset="0"/>
                                <a:cs typeface="宋体" panose="02010600030101010101" pitchFamily="2" charset="-122"/>
                              </a:rPr>
                            </m:ctrlPr>
                          </m:sSubSupPr>
                          <m:e>
                            <m:r>
                              <a:rPr lang="en-US" altLang="zh-CN" i="1" kern="100">
                                <a:latin typeface="Cambria Math" panose="02040503050406030204" pitchFamily="18" charset="0"/>
                                <a:ea typeface="微软雅黑" panose="020B0503020204020204" pitchFamily="34" charset="-122"/>
                                <a:cs typeface="Times New Roman" panose="02020603050405020304" pitchFamily="18" charset="0"/>
                              </a:rPr>
                              <m:t>𝑥</m:t>
                            </m:r>
                          </m:e>
                          <m:sub>
                            <m:r>
                              <a:rPr lang="en-US" altLang="zh-CN" i="1" kern="100">
                                <a:latin typeface="Cambria Math" panose="02040503050406030204" pitchFamily="18" charset="0"/>
                                <a:ea typeface="微软雅黑" panose="020B0503020204020204" pitchFamily="34" charset="-122"/>
                                <a:cs typeface="Times New Roman" panose="02020603050405020304" pitchFamily="18" charset="0"/>
                              </a:rPr>
                              <m:t>𝑖</m:t>
                            </m:r>
                          </m:sub>
                          <m:sup>
                            <m:r>
                              <a:rPr lang="en-US" altLang="zh-CN" i="1" kern="100">
                                <a:latin typeface="Cambria Math" panose="02040503050406030204" pitchFamily="18" charset="0"/>
                                <a:ea typeface="微软雅黑" panose="020B0503020204020204" pitchFamily="34" charset="-122"/>
                                <a:cs typeface="Times New Roman" panose="02020603050405020304" pitchFamily="18" charset="0"/>
                              </a:rPr>
                              <m:t>𝑠</m:t>
                            </m:r>
                          </m:sup>
                        </m:sSubSup>
                        <m:r>
                          <a:rPr lang="en-US" altLang="zh-CN" kern="100">
                            <a:latin typeface="Cambria Math" panose="02040503050406030204" pitchFamily="18" charset="0"/>
                            <a:ea typeface="微软雅黑" panose="020B0503020204020204" pitchFamily="34" charset="-122"/>
                            <a:cs typeface="Times New Roman" panose="02020603050405020304" pitchFamily="18" charset="0"/>
                          </a:rPr>
                          <m:t>,</m:t>
                        </m:r>
                        <m:sSubSup>
                          <m:sSubSupPr>
                            <m:ctrlPr>
                              <a:rPr lang="zh-CN" altLang="zh-CN" i="1" kern="100">
                                <a:latin typeface="Cambria Math" panose="02040503050406030204" pitchFamily="18" charset="0"/>
                                <a:ea typeface="Cambria Math" panose="02040503050406030204" pitchFamily="18" charset="0"/>
                                <a:cs typeface="宋体" panose="02010600030101010101" pitchFamily="2" charset="-122"/>
                              </a:rPr>
                            </m:ctrlPr>
                          </m:sSubSupPr>
                          <m:e>
                            <m:r>
                              <a:rPr lang="en-US" altLang="zh-CN" i="1" kern="100">
                                <a:latin typeface="Cambria Math" panose="02040503050406030204" pitchFamily="18" charset="0"/>
                                <a:ea typeface="微软雅黑" panose="020B0503020204020204" pitchFamily="34" charset="-122"/>
                                <a:cs typeface="Times New Roman" panose="02020603050405020304" pitchFamily="18" charset="0"/>
                              </a:rPr>
                              <m:t>𝑦</m:t>
                            </m:r>
                          </m:e>
                          <m:sub>
                            <m:r>
                              <a:rPr lang="en-US" altLang="zh-CN" i="1" kern="100">
                                <a:latin typeface="Cambria Math" panose="02040503050406030204" pitchFamily="18" charset="0"/>
                                <a:ea typeface="微软雅黑" panose="020B0503020204020204" pitchFamily="34" charset="-122"/>
                                <a:cs typeface="Times New Roman" panose="02020603050405020304" pitchFamily="18" charset="0"/>
                              </a:rPr>
                              <m:t>𝑖</m:t>
                            </m:r>
                          </m:sub>
                          <m:sup>
                            <m:r>
                              <a:rPr lang="en-US" altLang="zh-CN" i="1" kern="100">
                                <a:latin typeface="Cambria Math" panose="02040503050406030204" pitchFamily="18" charset="0"/>
                                <a:ea typeface="微软雅黑" panose="020B0503020204020204" pitchFamily="34" charset="-122"/>
                                <a:cs typeface="Times New Roman" panose="02020603050405020304" pitchFamily="18" charset="0"/>
                              </a:rPr>
                              <m:t>𝑠</m:t>
                            </m:r>
                          </m:sup>
                        </m:sSubSup>
                      </m:e>
                    </m:d>
                  </m:oMath>
                </a14:m>
                <a:r>
                  <a:rPr lang="zh-CN" altLang="zh-CN" kern="100" dirty="0">
                    <a:latin typeface="Times New Roman" panose="02020603050405020304" pitchFamily="18" charset="0"/>
                    <a:cs typeface="Times New Roman" panose="02020603050405020304" pitchFamily="18" charset="0"/>
                  </a:rPr>
                  <a:t>在</a:t>
                </a:r>
                <a:r>
                  <a:rPr lang="en-US" altLang="zh-CN" kern="100" dirty="0">
                    <a:latin typeface="Times New Roman" panose="02020603050405020304" pitchFamily="18" charset="0"/>
                    <a:cs typeface="Times New Roman" panose="02020603050405020304" pitchFamily="18" charset="0"/>
                  </a:rPr>
                  <a:t>U</a:t>
                </a:r>
                <a:r>
                  <a:rPr lang="zh-CN" altLang="zh-CN" kern="100" dirty="0">
                    <a:latin typeface="Times New Roman" panose="02020603050405020304" pitchFamily="18" charset="0"/>
                    <a:cs typeface="Times New Roman" panose="02020603050405020304" pitchFamily="18" charset="0"/>
                  </a:rPr>
                  <a:t>中的邻近点</a:t>
                </a:r>
                <a:r>
                  <a:rPr lang="zh-CN" altLang="en-US" kern="100" dirty="0">
                    <a:latin typeface="Times New Roman" panose="02020603050405020304" pitchFamily="18" charset="0"/>
                    <a:cs typeface="Times New Roman" panose="02020603050405020304" pitchFamily="18" charset="0"/>
                  </a:rPr>
                  <a:t>插值</a:t>
                </a:r>
                <a:r>
                  <a:rPr lang="zh-CN" altLang="zh-CN" kern="100" dirty="0">
                    <a:latin typeface="Times New Roman" panose="02020603050405020304" pitchFamily="18" charset="0"/>
                    <a:cs typeface="Times New Roman" panose="02020603050405020304" pitchFamily="18" charset="0"/>
                  </a:rPr>
                  <a:t>。</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endParaRPr lang="en-US" altLang="zh-CN" kern="100" dirty="0">
                  <a:solidFill>
                    <a:srgbClr val="ED7D31"/>
                  </a:solidFill>
                  <a:latin typeface="Times New Roman" panose="02020603050405020304" pitchFamily="18" charset="0"/>
                  <a:cs typeface="Times New Roman" panose="02020603050405020304" pitchFamily="18" charset="0"/>
                </a:endParaRPr>
              </a:p>
              <a:p>
                <a:pPr algn="just">
                  <a:spcAft>
                    <a:spcPts val="0"/>
                  </a:spcAft>
                </a:pPr>
                <a:r>
                  <a:rPr lang="en-US" altLang="zh-CN" kern="100" dirty="0">
                    <a:solidFill>
                      <a:srgbClr val="ED7D31"/>
                    </a:solidFill>
                    <a:latin typeface="Times New Roman" panose="02020603050405020304" pitchFamily="18" charset="0"/>
                    <a:cs typeface="Times New Roman" panose="02020603050405020304" pitchFamily="18" charset="0"/>
                  </a:rPr>
                  <a:t>Q</a:t>
                </a:r>
                <a:r>
                  <a:rPr lang="zh-CN" altLang="zh-CN" kern="100" dirty="0">
                    <a:solidFill>
                      <a:srgbClr val="ED7D31"/>
                    </a:solidFill>
                    <a:latin typeface="Times New Roman" panose="02020603050405020304" pitchFamily="18" charset="0"/>
                    <a:cs typeface="Times New Roman" panose="02020603050405020304" pitchFamily="18" charset="0"/>
                  </a:rPr>
                  <a:t>：按照双线性插值方法直接选择</a:t>
                </a:r>
                <a:r>
                  <a:rPr lang="zh-CN" altLang="en-US" kern="100" dirty="0">
                    <a:solidFill>
                      <a:srgbClr val="ED7D31"/>
                    </a:solidFill>
                    <a:latin typeface="Times New Roman" panose="02020603050405020304" pitchFamily="18" charset="0"/>
                    <a:cs typeface="Times New Roman" panose="02020603050405020304" pitchFamily="18" charset="0"/>
                  </a:rPr>
                  <a:t>邻近</a:t>
                </a:r>
                <a:r>
                  <a:rPr lang="zh-CN" altLang="zh-CN" kern="100" dirty="0">
                    <a:solidFill>
                      <a:srgbClr val="ED7D31"/>
                    </a:solidFill>
                    <a:latin typeface="Times New Roman" panose="02020603050405020304" pitchFamily="18" charset="0"/>
                    <a:cs typeface="Times New Roman" panose="02020603050405020304" pitchFamily="18" charset="0"/>
                  </a:rPr>
                  <a:t>的四个点进行插值就可以了，而这个式子是循环</a:t>
                </a:r>
                <a:r>
                  <a:rPr lang="zh-CN" altLang="en-US" kern="100" dirty="0">
                    <a:solidFill>
                      <a:srgbClr val="ED7D31"/>
                    </a:solidFill>
                    <a:latin typeface="Times New Roman" panose="02020603050405020304" pitchFamily="18" charset="0"/>
                    <a:cs typeface="Times New Roman" panose="02020603050405020304" pitchFamily="18" charset="0"/>
                  </a:rPr>
                  <a:t>遍历原图上的每个像素点</a:t>
                </a:r>
                <a:r>
                  <a:rPr lang="zh-CN" altLang="zh-CN" kern="100" dirty="0">
                    <a:solidFill>
                      <a:srgbClr val="ED7D31"/>
                    </a:solidFill>
                    <a:latin typeface="Times New Roman" panose="02020603050405020304" pitchFamily="18" charset="0"/>
                    <a:cs typeface="Times New Roman" panose="02020603050405020304" pitchFamily="18" charset="0"/>
                  </a:rPr>
                  <a:t>选</a:t>
                </a:r>
                <a:r>
                  <a:rPr lang="zh-CN" altLang="en-US" kern="100" dirty="0">
                    <a:solidFill>
                      <a:srgbClr val="ED7D31"/>
                    </a:solidFill>
                    <a:latin typeface="Times New Roman" panose="02020603050405020304" pitchFamily="18" charset="0"/>
                    <a:cs typeface="Times New Roman" panose="02020603050405020304" pitchFamily="18" charset="0"/>
                  </a:rPr>
                  <a:t>取</a:t>
                </a:r>
                <a:r>
                  <a:rPr lang="zh-CN" altLang="zh-CN" kern="100" dirty="0">
                    <a:solidFill>
                      <a:srgbClr val="ED7D31"/>
                    </a:solidFill>
                    <a:latin typeface="Times New Roman" panose="02020603050405020304" pitchFamily="18" charset="0"/>
                    <a:cs typeface="Times New Roman" panose="02020603050405020304" pitchFamily="18" charset="0"/>
                  </a:rPr>
                  <a:t>邻近点再</a:t>
                </a:r>
                <a:r>
                  <a:rPr lang="zh-CN" altLang="en-US" kern="100" dirty="0">
                    <a:solidFill>
                      <a:srgbClr val="ED7D31"/>
                    </a:solidFill>
                    <a:latin typeface="Times New Roman" panose="02020603050405020304" pitchFamily="18" charset="0"/>
                    <a:cs typeface="Times New Roman" panose="02020603050405020304" pitchFamily="18" charset="0"/>
                  </a:rPr>
                  <a:t>计算</a:t>
                </a:r>
                <a:r>
                  <a:rPr lang="zh-CN" altLang="zh-CN" kern="100" dirty="0">
                    <a:solidFill>
                      <a:srgbClr val="ED7D31"/>
                    </a:solidFill>
                    <a:latin typeface="Times New Roman" panose="02020603050405020304" pitchFamily="18" charset="0"/>
                    <a:cs typeface="Times New Roman" panose="02020603050405020304" pitchFamily="18" charset="0"/>
                  </a:rPr>
                  <a:t>。</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p:sp>
            <p:nvSpPr>
              <p:cNvPr id="8" name="矩形 7">
                <a:extLst>
                  <a:ext uri="{FF2B5EF4-FFF2-40B4-BE49-F238E27FC236}">
                    <a16:creationId xmlns:a16="http://schemas.microsoft.com/office/drawing/2014/main" id="{995C402B-BD6C-42D5-9A6C-4D9187DA0704}"/>
                  </a:ext>
                </a:extLst>
              </p:cNvPr>
              <p:cNvSpPr>
                <a:spLocks noRot="1" noChangeAspect="1" noMove="1" noResize="1" noEditPoints="1" noAdjustHandles="1" noChangeArrowheads="1" noChangeShapeType="1" noTextEdit="1"/>
              </p:cNvSpPr>
              <p:nvPr/>
            </p:nvSpPr>
            <p:spPr>
              <a:xfrm>
                <a:off x="2461402" y="3884097"/>
                <a:ext cx="7372059" cy="1235979"/>
              </a:xfrm>
              <a:prstGeom prst="rect">
                <a:avLst/>
              </a:prstGeom>
              <a:blipFill>
                <a:blip r:embed="rId3"/>
                <a:stretch>
                  <a:fillRect l="-744" t="-2463" r="-662" b="-541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84006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72B562CD-2C4E-4EE0-AE29-E72BB6F1C959}"/>
              </a:ext>
            </a:extLst>
          </p:cNvPr>
          <p:cNvPicPr/>
          <p:nvPr/>
        </p:nvPicPr>
        <p:blipFill rotWithShape="1">
          <a:blip r:embed="rId2"/>
          <a:srcRect b="26541"/>
          <a:stretch/>
        </p:blipFill>
        <p:spPr>
          <a:xfrm>
            <a:off x="2293980" y="537918"/>
            <a:ext cx="7604039" cy="2498359"/>
          </a:xfrm>
          <a:prstGeom prst="rect">
            <a:avLst/>
          </a:prstGeom>
        </p:spPr>
      </p:pic>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857FFB78-43C7-4C63-B4B4-F4EB2AD10FB2}"/>
                  </a:ext>
                </a:extLst>
              </p:cNvPr>
              <p:cNvSpPr/>
              <p:nvPr/>
            </p:nvSpPr>
            <p:spPr>
              <a:xfrm>
                <a:off x="2696307" y="3193466"/>
                <a:ext cx="6096000" cy="2792239"/>
              </a:xfrm>
              <a:prstGeom prst="rect">
                <a:avLst/>
              </a:prstGeom>
            </p:spPr>
            <p:txBody>
              <a:bodyPr>
                <a:spAutoFit/>
              </a:bodyPr>
              <a:lstStyle/>
              <a:p>
                <a:pPr algn="just">
                  <a:spcAft>
                    <a:spcPts val="0"/>
                  </a:spcAft>
                </a:pPr>
                <a:r>
                  <a:rPr lang="zh-CN" altLang="zh-CN" kern="100" dirty="0">
                    <a:latin typeface="Times New Roman" panose="02020603050405020304" pitchFamily="18" charset="0"/>
                    <a:cs typeface="Times New Roman" panose="02020603050405020304" pitchFamily="18" charset="0"/>
                  </a:rPr>
                  <a:t>此处的采样核函数是不连续的，不能直接如下求导：</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14:m>
                  <m:oMathPara xmlns:m="http://schemas.openxmlformats.org/officeDocument/2006/math">
                    <m:oMathParaPr>
                      <m:jc m:val="centerGroup"/>
                    </m:oMathParaPr>
                    <m:oMath xmlns:m="http://schemas.openxmlformats.org/officeDocument/2006/math">
                      <m:r>
                        <a:rPr lang="en-US" altLang="zh-CN" i="1" kern="100">
                          <a:latin typeface="Cambria Math" panose="02040503050406030204" pitchFamily="18" charset="0"/>
                          <a:cs typeface="Times New Roman" panose="02020603050405020304" pitchFamily="18" charset="0"/>
                        </a:rPr>
                        <m:t>𝑔</m:t>
                      </m:r>
                      <m:r>
                        <a:rPr lang="en-US" altLang="zh-CN" i="1" kern="100">
                          <a:latin typeface="Cambria Math" panose="02040503050406030204" pitchFamily="18" charset="0"/>
                          <a:cs typeface="Times New Roman" panose="02020603050405020304" pitchFamily="18" charset="0"/>
                        </a:rPr>
                        <m:t>=</m:t>
                      </m:r>
                      <m:f>
                        <m:f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i="1" kern="100">
                              <a:latin typeface="Cambria Math" panose="02040503050406030204" pitchFamily="18" charset="0"/>
                              <a:cs typeface="Times New Roman" panose="02020603050405020304" pitchFamily="18" charset="0"/>
                            </a:rPr>
                            <m:t>𝜕</m:t>
                          </m:r>
                          <m:sSubSup>
                            <m:sSubSup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i="1" kern="100">
                                  <a:latin typeface="Cambria Math" panose="02040503050406030204" pitchFamily="18" charset="0"/>
                                  <a:cs typeface="Times New Roman" panose="02020603050405020304" pitchFamily="18" charset="0"/>
                                </a:rPr>
                                <m:t>𝑉</m:t>
                              </m:r>
                            </m:e>
                            <m:sub>
                              <m:r>
                                <a:rPr lang="en-US" altLang="zh-CN" i="1" kern="100">
                                  <a:latin typeface="Cambria Math" panose="02040503050406030204" pitchFamily="18" charset="0"/>
                                  <a:cs typeface="Times New Roman" panose="02020603050405020304" pitchFamily="18" charset="0"/>
                                </a:rPr>
                                <m:t>𝑖</m:t>
                              </m:r>
                            </m:sub>
                            <m:sup>
                              <m:r>
                                <a:rPr lang="en-US" altLang="zh-CN" i="1" kern="100">
                                  <a:latin typeface="Cambria Math" panose="02040503050406030204" pitchFamily="18" charset="0"/>
                                  <a:cs typeface="Times New Roman" panose="02020603050405020304" pitchFamily="18" charset="0"/>
                                </a:rPr>
                                <m:t>𝐶</m:t>
                              </m:r>
                            </m:sup>
                          </m:sSubSup>
                        </m:num>
                        <m:den>
                          <m:r>
                            <a:rPr lang="en-US" altLang="zh-CN" i="1" kern="100">
                              <a:latin typeface="Cambria Math" panose="02040503050406030204" pitchFamily="18" charset="0"/>
                              <a:cs typeface="Times New Roman" panose="02020603050405020304" pitchFamily="18" charset="0"/>
                            </a:rPr>
                            <m:t>𝜕𝜃</m:t>
                          </m:r>
                        </m:den>
                      </m:f>
                    </m:oMath>
                  </m:oMathPara>
                </a14:m>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zh-CN" altLang="zh-CN" kern="100" dirty="0">
                    <a:latin typeface="Times New Roman" panose="02020603050405020304" pitchFamily="18" charset="0"/>
                    <a:cs typeface="Times New Roman" panose="02020603050405020304" pitchFamily="18" charset="0"/>
                  </a:rPr>
                  <a:t>应该分两步，先对</a:t>
                </a:r>
                <a14:m>
                  <m:oMath xmlns:m="http://schemas.openxmlformats.org/officeDocument/2006/math">
                    <m:sSubSup>
                      <m:sSubSup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i="1" kern="100">
                            <a:latin typeface="Cambria Math" panose="02040503050406030204" pitchFamily="18" charset="0"/>
                            <a:cs typeface="Times New Roman" panose="02020603050405020304" pitchFamily="18" charset="0"/>
                          </a:rPr>
                          <m:t>𝑥</m:t>
                        </m:r>
                      </m:e>
                      <m:sub>
                        <m:r>
                          <a:rPr lang="en-US" altLang="zh-CN" i="1" kern="100">
                            <a:latin typeface="Cambria Math" panose="02040503050406030204" pitchFamily="18" charset="0"/>
                            <a:cs typeface="Times New Roman" panose="02020603050405020304" pitchFamily="18" charset="0"/>
                          </a:rPr>
                          <m:t>𝑖</m:t>
                        </m:r>
                      </m:sub>
                      <m:sup>
                        <m:r>
                          <a:rPr lang="en-US" altLang="zh-CN" i="1" kern="100">
                            <a:latin typeface="Cambria Math" panose="02040503050406030204" pitchFamily="18" charset="0"/>
                            <a:cs typeface="Times New Roman" panose="02020603050405020304" pitchFamily="18" charset="0"/>
                          </a:rPr>
                          <m:t>𝑠</m:t>
                        </m:r>
                      </m:sup>
                    </m:sSubSup>
                  </m:oMath>
                </a14:m>
                <a:r>
                  <a:rPr lang="zh-CN" altLang="zh-CN" kern="100" dirty="0">
                    <a:latin typeface="Times New Roman" panose="02020603050405020304" pitchFamily="18" charset="0"/>
                    <a:cs typeface="Times New Roman" panose="02020603050405020304" pitchFamily="18" charset="0"/>
                  </a:rPr>
                  <a:t>和</a:t>
                </a:r>
                <a14:m>
                  <m:oMath xmlns:m="http://schemas.openxmlformats.org/officeDocument/2006/math">
                    <m:sSubSup>
                      <m:sSubSup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i="1" kern="100">
                            <a:latin typeface="Cambria Math" panose="02040503050406030204" pitchFamily="18" charset="0"/>
                            <a:cs typeface="Times New Roman" panose="02020603050405020304" pitchFamily="18" charset="0"/>
                          </a:rPr>
                          <m:t>𝑦</m:t>
                        </m:r>
                      </m:e>
                      <m:sub>
                        <m:r>
                          <a:rPr lang="en-US" altLang="zh-CN" i="1" kern="100">
                            <a:latin typeface="Cambria Math" panose="02040503050406030204" pitchFamily="18" charset="0"/>
                            <a:cs typeface="Times New Roman" panose="02020603050405020304" pitchFamily="18" charset="0"/>
                          </a:rPr>
                          <m:t>𝑖</m:t>
                        </m:r>
                      </m:sub>
                      <m:sup>
                        <m:r>
                          <a:rPr lang="en-US" altLang="zh-CN" i="1" kern="100">
                            <a:latin typeface="Cambria Math" panose="02040503050406030204" pitchFamily="18" charset="0"/>
                            <a:cs typeface="Times New Roman" panose="02020603050405020304" pitchFamily="18" charset="0"/>
                          </a:rPr>
                          <m:t>𝑠</m:t>
                        </m:r>
                      </m:sup>
                    </m:sSubSup>
                  </m:oMath>
                </a14:m>
                <a:r>
                  <a:rPr lang="zh-CN" altLang="zh-CN" kern="100" dirty="0">
                    <a:latin typeface="Times New Roman" panose="02020603050405020304" pitchFamily="18" charset="0"/>
                    <a:cs typeface="Times New Roman" panose="02020603050405020304" pitchFamily="18" charset="0"/>
                  </a:rPr>
                  <a:t>求局部梯度</a:t>
                </a:r>
                <a14:m>
                  <m:oMath xmlns:m="http://schemas.openxmlformats.org/officeDocument/2006/math">
                    <m:f>
                      <m:f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i="1" kern="100">
                            <a:latin typeface="Cambria Math" panose="02040503050406030204" pitchFamily="18" charset="0"/>
                            <a:cs typeface="Times New Roman" panose="02020603050405020304" pitchFamily="18" charset="0"/>
                          </a:rPr>
                          <m:t>𝜕</m:t>
                        </m:r>
                        <m:sSubSup>
                          <m:sSubSup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i="1" kern="100">
                                <a:latin typeface="Cambria Math" panose="02040503050406030204" pitchFamily="18" charset="0"/>
                                <a:cs typeface="Times New Roman" panose="02020603050405020304" pitchFamily="18" charset="0"/>
                              </a:rPr>
                              <m:t>𝑉</m:t>
                            </m:r>
                          </m:e>
                          <m:sub>
                            <m:r>
                              <a:rPr lang="en-US" altLang="zh-CN" i="1" kern="100">
                                <a:latin typeface="Cambria Math" panose="02040503050406030204" pitchFamily="18" charset="0"/>
                                <a:cs typeface="Times New Roman" panose="02020603050405020304" pitchFamily="18" charset="0"/>
                              </a:rPr>
                              <m:t>𝑖</m:t>
                            </m:r>
                          </m:sub>
                          <m:sup>
                            <m:r>
                              <a:rPr lang="en-US" altLang="zh-CN" i="1" kern="100">
                                <a:latin typeface="Cambria Math" panose="02040503050406030204" pitchFamily="18" charset="0"/>
                                <a:cs typeface="Times New Roman" panose="02020603050405020304" pitchFamily="18" charset="0"/>
                              </a:rPr>
                              <m:t>𝐶</m:t>
                            </m:r>
                          </m:sup>
                        </m:sSubSup>
                      </m:num>
                      <m:den>
                        <m:r>
                          <a:rPr lang="en-US" altLang="zh-CN" i="1" kern="100">
                            <a:latin typeface="Cambria Math" panose="02040503050406030204" pitchFamily="18" charset="0"/>
                            <a:cs typeface="Times New Roman" panose="02020603050405020304" pitchFamily="18" charset="0"/>
                          </a:rPr>
                          <m:t>𝜕</m:t>
                        </m:r>
                        <m:sSubSup>
                          <m:sSubSup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i="1" kern="100">
                                <a:latin typeface="Cambria Math" panose="02040503050406030204" pitchFamily="18" charset="0"/>
                                <a:cs typeface="Times New Roman" panose="02020603050405020304" pitchFamily="18" charset="0"/>
                              </a:rPr>
                              <m:t>𝑥</m:t>
                            </m:r>
                          </m:e>
                          <m:sub>
                            <m:r>
                              <a:rPr lang="en-US" altLang="zh-CN" i="1" kern="100">
                                <a:latin typeface="Cambria Math" panose="02040503050406030204" pitchFamily="18" charset="0"/>
                                <a:cs typeface="Times New Roman" panose="02020603050405020304" pitchFamily="18" charset="0"/>
                              </a:rPr>
                              <m:t>𝑖</m:t>
                            </m:r>
                          </m:sub>
                          <m:sup>
                            <m:r>
                              <a:rPr lang="en-US" altLang="zh-CN" i="1" kern="100">
                                <a:latin typeface="Cambria Math" panose="02040503050406030204" pitchFamily="18" charset="0"/>
                                <a:cs typeface="Times New Roman" panose="02020603050405020304" pitchFamily="18" charset="0"/>
                              </a:rPr>
                              <m:t>𝑠</m:t>
                            </m:r>
                          </m:sup>
                        </m:sSubSup>
                      </m:den>
                    </m:f>
                  </m:oMath>
                </a14:m>
                <a:r>
                  <a:rPr lang="zh-CN" altLang="zh-CN" kern="100" dirty="0">
                    <a:latin typeface="Times New Roman" panose="02020603050405020304" pitchFamily="18" charset="0"/>
                    <a:cs typeface="Times New Roman" panose="02020603050405020304" pitchFamily="18" charset="0"/>
                  </a:rPr>
                  <a:t>、</a:t>
                </a:r>
                <a14:m>
                  <m:oMath xmlns:m="http://schemas.openxmlformats.org/officeDocument/2006/math">
                    <m:f>
                      <m:f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i="1" kern="100">
                            <a:latin typeface="Cambria Math" panose="02040503050406030204" pitchFamily="18" charset="0"/>
                            <a:cs typeface="Times New Roman" panose="02020603050405020304" pitchFamily="18" charset="0"/>
                          </a:rPr>
                          <m:t>𝜕</m:t>
                        </m:r>
                        <m:sSubSup>
                          <m:sSubSup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i="1" kern="100">
                                <a:latin typeface="Cambria Math" panose="02040503050406030204" pitchFamily="18" charset="0"/>
                                <a:cs typeface="Times New Roman" panose="02020603050405020304" pitchFamily="18" charset="0"/>
                              </a:rPr>
                              <m:t>𝑉</m:t>
                            </m:r>
                          </m:e>
                          <m:sub>
                            <m:r>
                              <a:rPr lang="en-US" altLang="zh-CN" i="1" kern="100">
                                <a:latin typeface="Cambria Math" panose="02040503050406030204" pitchFamily="18" charset="0"/>
                                <a:cs typeface="Times New Roman" panose="02020603050405020304" pitchFamily="18" charset="0"/>
                              </a:rPr>
                              <m:t>𝑖</m:t>
                            </m:r>
                          </m:sub>
                          <m:sup>
                            <m:r>
                              <a:rPr lang="en-US" altLang="zh-CN" i="1" kern="100">
                                <a:latin typeface="Cambria Math" panose="02040503050406030204" pitchFamily="18" charset="0"/>
                                <a:cs typeface="Times New Roman" panose="02020603050405020304" pitchFamily="18" charset="0"/>
                              </a:rPr>
                              <m:t>𝐶</m:t>
                            </m:r>
                          </m:sup>
                        </m:sSubSup>
                      </m:num>
                      <m:den>
                        <m:r>
                          <a:rPr lang="en-US" altLang="zh-CN" i="1" kern="100">
                            <a:latin typeface="Cambria Math" panose="02040503050406030204" pitchFamily="18" charset="0"/>
                            <a:cs typeface="Times New Roman" panose="02020603050405020304" pitchFamily="18" charset="0"/>
                          </a:rPr>
                          <m:t>𝜕</m:t>
                        </m:r>
                        <m:sSubSup>
                          <m:sSubSup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i="1" kern="100">
                                <a:latin typeface="Cambria Math" panose="02040503050406030204" pitchFamily="18" charset="0"/>
                                <a:cs typeface="Times New Roman" panose="02020603050405020304" pitchFamily="18" charset="0"/>
                              </a:rPr>
                              <m:t>𝑦</m:t>
                            </m:r>
                          </m:e>
                          <m:sub>
                            <m:r>
                              <a:rPr lang="en-US" altLang="zh-CN" i="1" kern="100">
                                <a:latin typeface="Cambria Math" panose="02040503050406030204" pitchFamily="18" charset="0"/>
                                <a:cs typeface="Times New Roman" panose="02020603050405020304" pitchFamily="18" charset="0"/>
                              </a:rPr>
                              <m:t>𝑖</m:t>
                            </m:r>
                          </m:sub>
                          <m:sup>
                            <m:r>
                              <a:rPr lang="en-US" altLang="zh-CN" i="1" kern="100">
                                <a:latin typeface="Cambria Math" panose="02040503050406030204" pitchFamily="18" charset="0"/>
                                <a:cs typeface="Times New Roman" panose="02020603050405020304" pitchFamily="18" charset="0"/>
                              </a:rPr>
                              <m:t>𝑠</m:t>
                            </m:r>
                          </m:sup>
                        </m:sSubSup>
                      </m:den>
                    </m:f>
                  </m:oMath>
                </a14:m>
                <a:r>
                  <a:rPr lang="zh-CN" altLang="zh-CN" kern="100" dirty="0">
                    <a:latin typeface="Times New Roman" panose="02020603050405020304" pitchFamily="18" charset="0"/>
                    <a:cs typeface="Times New Roman" panose="02020603050405020304" pitchFamily="18" charset="0"/>
                  </a:rPr>
                  <a:t>，后有：</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14:m>
                  <m:oMathPara xmlns:m="http://schemas.openxmlformats.org/officeDocument/2006/math">
                    <m:oMathParaPr>
                      <m:jc m:val="centerGroup"/>
                    </m:oMathParaPr>
                    <m:oMath xmlns:m="http://schemas.openxmlformats.org/officeDocument/2006/math">
                      <m:d>
                        <m:dPr>
                          <m:begChr m:val="{"/>
                          <m:endChr m:val=""/>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dPr>
                        <m:e>
                          <m:eqArr>
                            <m:eqArr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eqArrPr>
                            <m:e>
                              <m:r>
                                <a:rPr lang="en-US" altLang="zh-CN" i="1" kern="100">
                                  <a:latin typeface="Cambria Math" panose="02040503050406030204" pitchFamily="18" charset="0"/>
                                  <a:cs typeface="Times New Roman" panose="02020603050405020304" pitchFamily="18" charset="0"/>
                                </a:rPr>
                                <m:t>𝑔</m:t>
                              </m:r>
                              <m:r>
                                <a:rPr lang="en-US" altLang="zh-CN" i="1" kern="100">
                                  <a:latin typeface="Cambria Math" panose="02040503050406030204" pitchFamily="18" charset="0"/>
                                  <a:cs typeface="Times New Roman" panose="02020603050405020304" pitchFamily="18" charset="0"/>
                                </a:rPr>
                                <m:t>=</m:t>
                              </m:r>
                              <m:f>
                                <m:f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i="1" kern="100">
                                      <a:latin typeface="Cambria Math" panose="02040503050406030204" pitchFamily="18" charset="0"/>
                                      <a:cs typeface="Times New Roman" panose="02020603050405020304" pitchFamily="18" charset="0"/>
                                    </a:rPr>
                                    <m:t>𝜕</m:t>
                                  </m:r>
                                  <m:sSubSup>
                                    <m:sSubSup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i="1" kern="100">
                                          <a:latin typeface="Cambria Math" panose="02040503050406030204" pitchFamily="18" charset="0"/>
                                          <a:cs typeface="Times New Roman" panose="02020603050405020304" pitchFamily="18" charset="0"/>
                                        </a:rPr>
                                        <m:t>𝑉</m:t>
                                      </m:r>
                                    </m:e>
                                    <m:sub>
                                      <m:r>
                                        <a:rPr lang="en-US" altLang="zh-CN" i="1" kern="100">
                                          <a:latin typeface="Cambria Math" panose="02040503050406030204" pitchFamily="18" charset="0"/>
                                          <a:cs typeface="Times New Roman" panose="02020603050405020304" pitchFamily="18" charset="0"/>
                                        </a:rPr>
                                        <m:t>𝑖</m:t>
                                      </m:r>
                                    </m:sub>
                                    <m:sup>
                                      <m:r>
                                        <a:rPr lang="en-US" altLang="zh-CN" i="1" kern="100">
                                          <a:latin typeface="Cambria Math" panose="02040503050406030204" pitchFamily="18" charset="0"/>
                                          <a:cs typeface="Times New Roman" panose="02020603050405020304" pitchFamily="18" charset="0"/>
                                        </a:rPr>
                                        <m:t>𝐶</m:t>
                                      </m:r>
                                    </m:sup>
                                  </m:sSubSup>
                                </m:num>
                                <m:den>
                                  <m:r>
                                    <a:rPr lang="en-US" altLang="zh-CN" i="1" kern="100">
                                      <a:latin typeface="Cambria Math" panose="02040503050406030204" pitchFamily="18" charset="0"/>
                                      <a:cs typeface="Times New Roman" panose="02020603050405020304" pitchFamily="18" charset="0"/>
                                    </a:rPr>
                                    <m:t>𝜕</m:t>
                                  </m:r>
                                  <m:sSubSup>
                                    <m:sSubSup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i="1" kern="100">
                                          <a:latin typeface="Cambria Math" panose="02040503050406030204" pitchFamily="18" charset="0"/>
                                          <a:cs typeface="Times New Roman" panose="02020603050405020304" pitchFamily="18" charset="0"/>
                                        </a:rPr>
                                        <m:t>𝑥</m:t>
                                      </m:r>
                                    </m:e>
                                    <m:sub>
                                      <m:r>
                                        <a:rPr lang="en-US" altLang="zh-CN" i="1" kern="100">
                                          <a:latin typeface="Cambria Math" panose="02040503050406030204" pitchFamily="18" charset="0"/>
                                          <a:cs typeface="Times New Roman" panose="02020603050405020304" pitchFamily="18" charset="0"/>
                                        </a:rPr>
                                        <m:t>𝑖</m:t>
                                      </m:r>
                                    </m:sub>
                                    <m:sup>
                                      <m:r>
                                        <a:rPr lang="en-US" altLang="zh-CN" i="1" kern="100">
                                          <a:latin typeface="Cambria Math" panose="02040503050406030204" pitchFamily="18" charset="0"/>
                                          <a:cs typeface="Times New Roman" panose="02020603050405020304" pitchFamily="18" charset="0"/>
                                        </a:rPr>
                                        <m:t>𝑠</m:t>
                                      </m:r>
                                    </m:sup>
                                  </m:sSubSup>
                                </m:den>
                              </m:f>
                              <m:r>
                                <a:rPr lang="en-US" altLang="zh-CN" i="1" kern="100">
                                  <a:latin typeface="Cambria Math" panose="02040503050406030204" pitchFamily="18" charset="0"/>
                                  <a:cs typeface="Times New Roman" panose="02020603050405020304" pitchFamily="18" charset="0"/>
                                </a:rPr>
                                <m:t>⋅</m:t>
                              </m:r>
                              <m:f>
                                <m:f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i="1" kern="100">
                                      <a:latin typeface="Cambria Math" panose="02040503050406030204" pitchFamily="18" charset="0"/>
                                      <a:cs typeface="Times New Roman" panose="02020603050405020304" pitchFamily="18" charset="0"/>
                                    </a:rPr>
                                    <m:t>𝜕</m:t>
                                  </m:r>
                                  <m:sSubSup>
                                    <m:sSubSup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i="1" kern="100">
                                          <a:latin typeface="Cambria Math" panose="02040503050406030204" pitchFamily="18" charset="0"/>
                                          <a:cs typeface="Times New Roman" panose="02020603050405020304" pitchFamily="18" charset="0"/>
                                        </a:rPr>
                                        <m:t>𝑥</m:t>
                                      </m:r>
                                    </m:e>
                                    <m:sub>
                                      <m:r>
                                        <a:rPr lang="en-US" altLang="zh-CN" i="1" kern="100">
                                          <a:latin typeface="Cambria Math" panose="02040503050406030204" pitchFamily="18" charset="0"/>
                                          <a:cs typeface="Times New Roman" panose="02020603050405020304" pitchFamily="18" charset="0"/>
                                        </a:rPr>
                                        <m:t>𝑖</m:t>
                                      </m:r>
                                    </m:sub>
                                    <m:sup>
                                      <m:r>
                                        <a:rPr lang="en-US" altLang="zh-CN" i="1" kern="100">
                                          <a:latin typeface="Cambria Math" panose="02040503050406030204" pitchFamily="18" charset="0"/>
                                          <a:cs typeface="Times New Roman" panose="02020603050405020304" pitchFamily="18" charset="0"/>
                                        </a:rPr>
                                        <m:t>𝑠</m:t>
                                      </m:r>
                                    </m:sup>
                                  </m:sSubSup>
                                </m:num>
                                <m:den>
                                  <m:r>
                                    <a:rPr lang="en-US" altLang="zh-CN" i="1" kern="100">
                                      <a:latin typeface="Cambria Math" panose="02040503050406030204" pitchFamily="18" charset="0"/>
                                      <a:cs typeface="Times New Roman" panose="02020603050405020304" pitchFamily="18" charset="0"/>
                                    </a:rPr>
                                    <m:t>𝜕𝜃</m:t>
                                  </m:r>
                                </m:den>
                              </m:f>
                            </m:e>
                            <m:e>
                              <m:r>
                                <a:rPr lang="en-US" altLang="zh-CN" i="1" kern="100">
                                  <a:latin typeface="Cambria Math" panose="02040503050406030204" pitchFamily="18" charset="0"/>
                                  <a:cs typeface="Times New Roman" panose="02020603050405020304" pitchFamily="18" charset="0"/>
                                </a:rPr>
                                <m:t>𝑔</m:t>
                              </m:r>
                              <m:r>
                                <a:rPr lang="en-US" altLang="zh-CN" i="1" kern="100">
                                  <a:latin typeface="Cambria Math" panose="02040503050406030204" pitchFamily="18" charset="0"/>
                                  <a:cs typeface="Times New Roman" panose="02020603050405020304" pitchFamily="18" charset="0"/>
                                </a:rPr>
                                <m:t>=</m:t>
                              </m:r>
                              <m:f>
                                <m:f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i="1" kern="100">
                                      <a:latin typeface="Cambria Math" panose="02040503050406030204" pitchFamily="18" charset="0"/>
                                      <a:cs typeface="Times New Roman" panose="02020603050405020304" pitchFamily="18" charset="0"/>
                                    </a:rPr>
                                    <m:t>𝜕</m:t>
                                  </m:r>
                                  <m:sSubSup>
                                    <m:sSubSup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i="1" kern="100">
                                          <a:latin typeface="Cambria Math" panose="02040503050406030204" pitchFamily="18" charset="0"/>
                                          <a:cs typeface="Times New Roman" panose="02020603050405020304" pitchFamily="18" charset="0"/>
                                        </a:rPr>
                                        <m:t>𝑉</m:t>
                                      </m:r>
                                    </m:e>
                                    <m:sub>
                                      <m:r>
                                        <a:rPr lang="en-US" altLang="zh-CN" i="1" kern="100">
                                          <a:latin typeface="Cambria Math" panose="02040503050406030204" pitchFamily="18" charset="0"/>
                                          <a:cs typeface="Times New Roman" panose="02020603050405020304" pitchFamily="18" charset="0"/>
                                        </a:rPr>
                                        <m:t>𝑖</m:t>
                                      </m:r>
                                    </m:sub>
                                    <m:sup>
                                      <m:r>
                                        <a:rPr lang="en-US" altLang="zh-CN" i="1" kern="100">
                                          <a:latin typeface="Cambria Math" panose="02040503050406030204" pitchFamily="18" charset="0"/>
                                          <a:cs typeface="Times New Roman" panose="02020603050405020304" pitchFamily="18" charset="0"/>
                                        </a:rPr>
                                        <m:t>𝐶</m:t>
                                      </m:r>
                                    </m:sup>
                                  </m:sSubSup>
                                </m:num>
                                <m:den>
                                  <m:r>
                                    <a:rPr lang="en-US" altLang="zh-CN" i="1" kern="100">
                                      <a:latin typeface="Cambria Math" panose="02040503050406030204" pitchFamily="18" charset="0"/>
                                      <a:cs typeface="Times New Roman" panose="02020603050405020304" pitchFamily="18" charset="0"/>
                                    </a:rPr>
                                    <m:t>𝜕</m:t>
                                  </m:r>
                                  <m:sSubSup>
                                    <m:sSubSup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i="1" kern="100">
                                          <a:latin typeface="Cambria Math" panose="02040503050406030204" pitchFamily="18" charset="0"/>
                                          <a:cs typeface="Times New Roman" panose="02020603050405020304" pitchFamily="18" charset="0"/>
                                        </a:rPr>
                                        <m:t>𝑦</m:t>
                                      </m:r>
                                    </m:e>
                                    <m:sub>
                                      <m:r>
                                        <a:rPr lang="en-US" altLang="zh-CN" i="1" kern="100">
                                          <a:latin typeface="Cambria Math" panose="02040503050406030204" pitchFamily="18" charset="0"/>
                                          <a:cs typeface="Times New Roman" panose="02020603050405020304" pitchFamily="18" charset="0"/>
                                        </a:rPr>
                                        <m:t>𝑖</m:t>
                                      </m:r>
                                    </m:sub>
                                    <m:sup>
                                      <m:r>
                                        <a:rPr lang="en-US" altLang="zh-CN" i="1" kern="100">
                                          <a:latin typeface="Cambria Math" panose="02040503050406030204" pitchFamily="18" charset="0"/>
                                          <a:cs typeface="Times New Roman" panose="02020603050405020304" pitchFamily="18" charset="0"/>
                                        </a:rPr>
                                        <m:t>𝑠</m:t>
                                      </m:r>
                                    </m:sup>
                                  </m:sSubSup>
                                </m:den>
                              </m:f>
                              <m:r>
                                <a:rPr lang="en-US" altLang="zh-CN" i="1" kern="100">
                                  <a:latin typeface="Cambria Math" panose="02040503050406030204" pitchFamily="18" charset="0"/>
                                  <a:cs typeface="Times New Roman" panose="02020603050405020304" pitchFamily="18" charset="0"/>
                                </a:rPr>
                                <m:t>⋅</m:t>
                              </m:r>
                              <m:f>
                                <m:f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i="1" kern="100">
                                      <a:latin typeface="Cambria Math" panose="02040503050406030204" pitchFamily="18" charset="0"/>
                                      <a:cs typeface="Times New Roman" panose="02020603050405020304" pitchFamily="18" charset="0"/>
                                    </a:rPr>
                                    <m:t>𝜕</m:t>
                                  </m:r>
                                  <m:sSubSup>
                                    <m:sSubSup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i="1" kern="100">
                                          <a:latin typeface="Cambria Math" panose="02040503050406030204" pitchFamily="18" charset="0"/>
                                          <a:cs typeface="Times New Roman" panose="02020603050405020304" pitchFamily="18" charset="0"/>
                                        </a:rPr>
                                        <m:t>𝑦</m:t>
                                      </m:r>
                                    </m:e>
                                    <m:sub>
                                      <m:r>
                                        <a:rPr lang="en-US" altLang="zh-CN" i="1" kern="100">
                                          <a:latin typeface="Cambria Math" panose="02040503050406030204" pitchFamily="18" charset="0"/>
                                          <a:cs typeface="Times New Roman" panose="02020603050405020304" pitchFamily="18" charset="0"/>
                                        </a:rPr>
                                        <m:t>𝑖</m:t>
                                      </m:r>
                                    </m:sub>
                                    <m:sup>
                                      <m:r>
                                        <a:rPr lang="en-US" altLang="zh-CN" i="1" kern="100">
                                          <a:latin typeface="Cambria Math" panose="02040503050406030204" pitchFamily="18" charset="0"/>
                                          <a:cs typeface="Times New Roman" panose="02020603050405020304" pitchFamily="18" charset="0"/>
                                        </a:rPr>
                                        <m:t>𝑠</m:t>
                                      </m:r>
                                    </m:sup>
                                  </m:sSubSup>
                                </m:num>
                                <m:den>
                                  <m:r>
                                    <a:rPr lang="en-US" altLang="zh-CN" i="1" kern="100">
                                      <a:latin typeface="Cambria Math" panose="02040503050406030204" pitchFamily="18" charset="0"/>
                                      <a:cs typeface="Times New Roman" panose="02020603050405020304" pitchFamily="18" charset="0"/>
                                    </a:rPr>
                                    <m:t>𝜕𝜃</m:t>
                                  </m:r>
                                </m:den>
                              </m:f>
                            </m:e>
                          </m:eqArr>
                        </m:e>
                      </m:d>
                    </m:oMath>
                  </m:oMathPara>
                </a14:m>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5" name="矩形 4">
                <a:extLst>
                  <a:ext uri="{FF2B5EF4-FFF2-40B4-BE49-F238E27FC236}">
                    <a16:creationId xmlns:a16="http://schemas.microsoft.com/office/drawing/2014/main" id="{857FFB78-43C7-4C63-B4B4-F4EB2AD10FB2}"/>
                  </a:ext>
                </a:extLst>
              </p:cNvPr>
              <p:cNvSpPr>
                <a:spLocks noRot="1" noChangeAspect="1" noMove="1" noResize="1" noEditPoints="1" noAdjustHandles="1" noChangeArrowheads="1" noChangeShapeType="1" noTextEdit="1"/>
              </p:cNvSpPr>
              <p:nvPr/>
            </p:nvSpPr>
            <p:spPr>
              <a:xfrm>
                <a:off x="2696307" y="3193466"/>
                <a:ext cx="6096000" cy="2792239"/>
              </a:xfrm>
              <a:prstGeom prst="rect">
                <a:avLst/>
              </a:prstGeom>
              <a:blipFill>
                <a:blip r:embed="rId3"/>
                <a:stretch>
                  <a:fillRect l="-800" t="-196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09511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53D365E-A3F9-4FAD-BEF8-866C949B5287}"/>
              </a:ext>
            </a:extLst>
          </p:cNvPr>
          <p:cNvPicPr>
            <a:picLocks noChangeAspect="1"/>
          </p:cNvPicPr>
          <p:nvPr/>
        </p:nvPicPr>
        <p:blipFill>
          <a:blip r:embed="rId2"/>
          <a:stretch>
            <a:fillRect/>
          </a:stretch>
        </p:blipFill>
        <p:spPr>
          <a:xfrm>
            <a:off x="1966912" y="2095500"/>
            <a:ext cx="8258175" cy="2667000"/>
          </a:xfrm>
          <a:prstGeom prst="rect">
            <a:avLst/>
          </a:prstGeom>
        </p:spPr>
      </p:pic>
      <p:pic>
        <p:nvPicPr>
          <p:cNvPr id="3" name="图片 2">
            <a:extLst>
              <a:ext uri="{FF2B5EF4-FFF2-40B4-BE49-F238E27FC236}">
                <a16:creationId xmlns:a16="http://schemas.microsoft.com/office/drawing/2014/main" id="{78866E13-AFDB-4609-801D-F610E992346C}"/>
              </a:ext>
            </a:extLst>
          </p:cNvPr>
          <p:cNvPicPr>
            <a:picLocks noChangeAspect="1"/>
          </p:cNvPicPr>
          <p:nvPr/>
        </p:nvPicPr>
        <p:blipFill>
          <a:blip r:embed="rId3"/>
          <a:stretch>
            <a:fillRect/>
          </a:stretch>
        </p:blipFill>
        <p:spPr>
          <a:xfrm>
            <a:off x="1668518" y="1438275"/>
            <a:ext cx="2543175" cy="657225"/>
          </a:xfrm>
          <a:prstGeom prst="rect">
            <a:avLst/>
          </a:prstGeom>
        </p:spPr>
      </p:pic>
    </p:spTree>
    <p:extLst>
      <p:ext uri="{BB962C8B-B14F-4D97-AF65-F5344CB8AC3E}">
        <p14:creationId xmlns:p14="http://schemas.microsoft.com/office/powerpoint/2010/main" val="24842490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C9EB2B2-CA14-4FF6-AD99-EC41505F5727}"/>
              </a:ext>
            </a:extLst>
          </p:cNvPr>
          <p:cNvPicPr>
            <a:picLocks noChangeAspect="1"/>
          </p:cNvPicPr>
          <p:nvPr/>
        </p:nvPicPr>
        <p:blipFill>
          <a:blip r:embed="rId2"/>
          <a:stretch>
            <a:fillRect/>
          </a:stretch>
        </p:blipFill>
        <p:spPr>
          <a:xfrm>
            <a:off x="1976437" y="790575"/>
            <a:ext cx="8239125" cy="5276850"/>
          </a:xfrm>
          <a:prstGeom prst="rect">
            <a:avLst/>
          </a:prstGeom>
        </p:spPr>
      </p:pic>
    </p:spTree>
    <p:extLst>
      <p:ext uri="{BB962C8B-B14F-4D97-AF65-F5344CB8AC3E}">
        <p14:creationId xmlns:p14="http://schemas.microsoft.com/office/powerpoint/2010/main" val="2366701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8C84B02-A3DF-4556-BBED-5CBAD1F7EAF2}"/>
              </a:ext>
            </a:extLst>
          </p:cNvPr>
          <p:cNvPicPr>
            <a:picLocks noChangeAspect="1"/>
          </p:cNvPicPr>
          <p:nvPr/>
        </p:nvPicPr>
        <p:blipFill>
          <a:blip r:embed="rId2"/>
          <a:stretch>
            <a:fillRect/>
          </a:stretch>
        </p:blipFill>
        <p:spPr>
          <a:xfrm>
            <a:off x="2052637" y="500062"/>
            <a:ext cx="8086725" cy="5857875"/>
          </a:xfrm>
          <a:prstGeom prst="rect">
            <a:avLst/>
          </a:prstGeom>
        </p:spPr>
      </p:pic>
    </p:spTree>
    <p:extLst>
      <p:ext uri="{BB962C8B-B14F-4D97-AF65-F5344CB8AC3E}">
        <p14:creationId xmlns:p14="http://schemas.microsoft.com/office/powerpoint/2010/main" val="433547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FDABF4B-9C2A-4CBE-B8C3-5848B87198D6}"/>
              </a:ext>
            </a:extLst>
          </p:cNvPr>
          <p:cNvSpPr/>
          <p:nvPr/>
        </p:nvSpPr>
        <p:spPr>
          <a:xfrm>
            <a:off x="572239" y="430796"/>
            <a:ext cx="3544753" cy="369332"/>
          </a:xfrm>
          <a:prstGeom prst="rect">
            <a:avLst/>
          </a:prstGeom>
        </p:spPr>
        <p:txBody>
          <a:bodyPr wrap="none">
            <a:spAutoFit/>
          </a:bodyPr>
          <a:lstStyle/>
          <a:p>
            <a:pPr algn="just">
              <a:spcAft>
                <a:spcPts val="0"/>
              </a:spcAft>
            </a:pPr>
            <a:r>
              <a:rPr lang="en-US" altLang="zh-CN" b="1" kern="100" dirty="0">
                <a:latin typeface="Times New Roman" panose="02020603050405020304" pitchFamily="18" charset="0"/>
                <a:cs typeface="Times New Roman" panose="02020603050405020304" pitchFamily="18" charset="0"/>
              </a:rPr>
              <a:t>3.4 Spatial Transformer Networks</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8" name="图片 7">
            <a:extLst>
              <a:ext uri="{FF2B5EF4-FFF2-40B4-BE49-F238E27FC236}">
                <a16:creationId xmlns:a16="http://schemas.microsoft.com/office/drawing/2014/main" id="{BC4FBEA1-9A2E-4977-A0CE-593A84F19FA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11092" y="1495464"/>
            <a:ext cx="9369816" cy="1607478"/>
          </a:xfrm>
          <a:prstGeom prst="rect">
            <a:avLst/>
          </a:prstGeom>
          <a:noFill/>
          <a:ln>
            <a:noFill/>
          </a:ln>
        </p:spPr>
      </p:pic>
      <p:sp>
        <p:nvSpPr>
          <p:cNvPr id="7" name="矩形 6">
            <a:extLst>
              <a:ext uri="{FF2B5EF4-FFF2-40B4-BE49-F238E27FC236}">
                <a16:creationId xmlns:a16="http://schemas.microsoft.com/office/drawing/2014/main" id="{5D425062-A333-4C7A-A715-FB43CAD17611}"/>
              </a:ext>
            </a:extLst>
          </p:cNvPr>
          <p:cNvSpPr/>
          <p:nvPr/>
        </p:nvSpPr>
        <p:spPr>
          <a:xfrm>
            <a:off x="1685278" y="3927232"/>
            <a:ext cx="8821444" cy="646331"/>
          </a:xfrm>
          <a:prstGeom prst="rect">
            <a:avLst/>
          </a:prstGeom>
        </p:spPr>
        <p:txBody>
          <a:bodyPr wrap="square">
            <a:spAutoFit/>
          </a:bodyPr>
          <a:lstStyle/>
          <a:p>
            <a:r>
              <a:rPr lang="zh-CN" altLang="zh-CN" dirty="0">
                <a:latin typeface="Times New Roman" panose="02020603050405020304" pitchFamily="18" charset="0"/>
                <a:cs typeface="Times New Roman" panose="02020603050405020304" pitchFamily="18" charset="0"/>
              </a:rPr>
              <a:t>空间变换器是一个独立的模块，可以在任何时候放入</a:t>
            </a:r>
            <a:r>
              <a:rPr lang="en-US" altLang="zh-CN" dirty="0">
                <a:latin typeface="Times New Roman" panose="02020603050405020304" pitchFamily="18" charset="0"/>
              </a:rPr>
              <a:t>CNN</a:t>
            </a:r>
            <a:r>
              <a:rPr lang="zh-CN" altLang="zh-CN" dirty="0">
                <a:latin typeface="Times New Roman" panose="02020603050405020304" pitchFamily="18" charset="0"/>
                <a:cs typeface="Times New Roman" panose="02020603050405020304" pitchFamily="18" charset="0"/>
              </a:rPr>
              <a:t>架构中，产生空间变换网络。这个模块的计算速度很快，不会损害训练速度</a:t>
            </a:r>
            <a:r>
              <a:rPr lang="zh-CN" altLang="en-US" dirty="0">
                <a:latin typeface="Times New Roman" panose="02020603050405020304" pitchFamily="18" charset="0"/>
                <a:cs typeface="Times New Roman" panose="02020603050405020304" pitchFamily="18" charset="0"/>
              </a:rPr>
              <a:t>。</a:t>
            </a:r>
            <a:endParaRPr lang="zh-CN" altLang="en-US" dirty="0"/>
          </a:p>
        </p:txBody>
      </p:sp>
    </p:spTree>
    <p:extLst>
      <p:ext uri="{BB962C8B-B14F-4D97-AF65-F5344CB8AC3E}">
        <p14:creationId xmlns:p14="http://schemas.microsoft.com/office/powerpoint/2010/main" val="537821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A9094D6-3F60-4066-B9FF-85BF3C90E2BE}"/>
              </a:ext>
            </a:extLst>
          </p:cNvPr>
          <p:cNvPicPr>
            <a:picLocks noChangeAspect="1"/>
          </p:cNvPicPr>
          <p:nvPr/>
        </p:nvPicPr>
        <p:blipFill>
          <a:blip r:embed="rId2"/>
          <a:stretch>
            <a:fillRect/>
          </a:stretch>
        </p:blipFill>
        <p:spPr>
          <a:xfrm>
            <a:off x="984738" y="1400174"/>
            <a:ext cx="4673478" cy="3857885"/>
          </a:xfrm>
          <a:prstGeom prst="rect">
            <a:avLst/>
          </a:prstGeom>
        </p:spPr>
      </p:pic>
      <p:sp>
        <p:nvSpPr>
          <p:cNvPr id="5" name="矩形 4">
            <a:extLst>
              <a:ext uri="{FF2B5EF4-FFF2-40B4-BE49-F238E27FC236}">
                <a16:creationId xmlns:a16="http://schemas.microsoft.com/office/drawing/2014/main" id="{6E2A0F29-CC2E-4C61-9052-91503036725B}"/>
              </a:ext>
            </a:extLst>
          </p:cNvPr>
          <p:cNvSpPr/>
          <p:nvPr/>
        </p:nvSpPr>
        <p:spPr>
          <a:xfrm>
            <a:off x="984738" y="456420"/>
            <a:ext cx="6096000" cy="646331"/>
          </a:xfrm>
          <a:prstGeom prst="rect">
            <a:avLst/>
          </a:prstGeom>
        </p:spPr>
        <p:txBody>
          <a:bodyPr>
            <a:spAutoFit/>
          </a:bodyPr>
          <a:lstStyle/>
          <a:p>
            <a:pPr algn="just">
              <a:spcAft>
                <a:spcPts val="0"/>
              </a:spcAft>
            </a:pPr>
            <a:r>
              <a:rPr lang="en-US" altLang="zh-CN" b="1" kern="100" dirty="0">
                <a:latin typeface="Times New Roman" panose="02020603050405020304" pitchFamily="18" charset="0"/>
                <a:cs typeface="Times New Roman" panose="02020603050405020304" pitchFamily="18" charset="0"/>
              </a:rPr>
              <a:t>4. Experiments</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b="1" kern="100" dirty="0">
                <a:latin typeface="Times New Roman" panose="02020603050405020304" pitchFamily="18" charset="0"/>
                <a:cs typeface="Times New Roman" panose="02020603050405020304" pitchFamily="18" charset="0"/>
              </a:rPr>
              <a:t>4.1 Distorted MNIST</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6" name="矩形 5">
            <a:extLst>
              <a:ext uri="{FF2B5EF4-FFF2-40B4-BE49-F238E27FC236}">
                <a16:creationId xmlns:a16="http://schemas.microsoft.com/office/drawing/2014/main" id="{8E3E0DF5-62B8-46ED-BF40-5C1D0068ED2A}"/>
              </a:ext>
            </a:extLst>
          </p:cNvPr>
          <p:cNvSpPr/>
          <p:nvPr/>
        </p:nvSpPr>
        <p:spPr>
          <a:xfrm>
            <a:off x="6096000" y="1210262"/>
            <a:ext cx="4419600" cy="646331"/>
          </a:xfrm>
          <a:prstGeom prst="rect">
            <a:avLst/>
          </a:prstGeom>
        </p:spPr>
        <p:txBody>
          <a:bodyPr wrap="square">
            <a:spAutoFit/>
          </a:bodyPr>
          <a:lstStyle/>
          <a:p>
            <a:r>
              <a:rPr lang="zh-CN" altLang="zh-CN" dirty="0">
                <a:latin typeface="Times New Roman" panose="02020603050405020304" pitchFamily="18" charset="0"/>
                <a:cs typeface="Times New Roman" panose="02020603050405020304" pitchFamily="18" charset="0"/>
              </a:rPr>
              <a:t>展示了不同模型在不同畸变的</a:t>
            </a:r>
            <a:r>
              <a:rPr lang="en-US" altLang="zh-CN" dirty="0">
                <a:latin typeface="Times New Roman" panose="02020603050405020304" pitchFamily="18" charset="0"/>
              </a:rPr>
              <a:t>MNIST</a:t>
            </a:r>
            <a:r>
              <a:rPr lang="zh-CN" altLang="zh-CN" dirty="0">
                <a:latin typeface="Times New Roman" panose="02020603050405020304" pitchFamily="18" charset="0"/>
                <a:cs typeface="Times New Roman" panose="02020603050405020304" pitchFamily="18" charset="0"/>
              </a:rPr>
              <a:t>数据集下的识别错误率结果</a:t>
            </a:r>
            <a:endParaRPr lang="zh-CN" altLang="en-US" dirty="0"/>
          </a:p>
        </p:txBody>
      </p:sp>
      <p:sp>
        <p:nvSpPr>
          <p:cNvPr id="7" name="矩形 6">
            <a:extLst>
              <a:ext uri="{FF2B5EF4-FFF2-40B4-BE49-F238E27FC236}">
                <a16:creationId xmlns:a16="http://schemas.microsoft.com/office/drawing/2014/main" id="{0CC705CB-1944-4153-912A-139A76D1432E}"/>
              </a:ext>
            </a:extLst>
          </p:cNvPr>
          <p:cNvSpPr/>
          <p:nvPr/>
        </p:nvSpPr>
        <p:spPr>
          <a:xfrm>
            <a:off x="6096000" y="1780882"/>
            <a:ext cx="5287108" cy="3693319"/>
          </a:xfrm>
          <a:prstGeom prst="rect">
            <a:avLst/>
          </a:prstGeom>
        </p:spPr>
        <p:txBody>
          <a:bodyPr wrap="square">
            <a:spAutoFit/>
          </a:bodyPr>
          <a:lstStyle/>
          <a:p>
            <a:pPr algn="just">
              <a:spcAft>
                <a:spcPts val="0"/>
              </a:spcAft>
            </a:pPr>
            <a:r>
              <a:rPr lang="en-US" altLang="zh-CN" b="1" kern="100" dirty="0">
                <a:latin typeface="Times New Roman" panose="02020603050405020304" pitchFamily="18" charset="0"/>
                <a:cs typeface="Times New Roman" panose="02020603050405020304" pitchFamily="18" charset="0"/>
              </a:rPr>
              <a:t>MNIST</a:t>
            </a:r>
            <a:r>
              <a:rPr lang="zh-CN" altLang="zh-CN" b="1" kern="100" dirty="0">
                <a:latin typeface="Times New Roman" panose="02020603050405020304" pitchFamily="18" charset="0"/>
                <a:cs typeface="Times New Roman" panose="02020603050405020304" pitchFamily="18" charset="0"/>
              </a:rPr>
              <a:t>数据集畸变方式：</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kern="100" dirty="0">
                <a:latin typeface="Times New Roman" panose="02020603050405020304" pitchFamily="18" charset="0"/>
                <a:cs typeface="Times New Roman" panose="02020603050405020304" pitchFamily="18" charset="0"/>
              </a:rPr>
              <a:t>R</a:t>
            </a:r>
            <a:r>
              <a:rPr lang="zh-CN" altLang="zh-CN" kern="100" dirty="0">
                <a:latin typeface="Times New Roman" panose="02020603050405020304" pitchFamily="18" charset="0"/>
                <a:cs typeface="Times New Roman" panose="02020603050405020304" pitchFamily="18" charset="0"/>
              </a:rPr>
              <a:t>：旋转</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kern="100" dirty="0">
                <a:latin typeface="Times New Roman" panose="02020603050405020304" pitchFamily="18" charset="0"/>
                <a:cs typeface="Times New Roman" panose="02020603050405020304" pitchFamily="18" charset="0"/>
              </a:rPr>
              <a:t>RTS</a:t>
            </a:r>
            <a:r>
              <a:rPr lang="zh-CN" altLang="zh-CN" kern="100" dirty="0">
                <a:latin typeface="Times New Roman" panose="02020603050405020304" pitchFamily="18" charset="0"/>
                <a:cs typeface="Times New Roman" panose="02020603050405020304" pitchFamily="18" charset="0"/>
              </a:rPr>
              <a:t>：旋转、缩放、平移</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kern="100" dirty="0">
                <a:latin typeface="Times New Roman" panose="02020603050405020304" pitchFamily="18" charset="0"/>
                <a:cs typeface="Times New Roman" panose="02020603050405020304" pitchFamily="18" charset="0"/>
              </a:rPr>
              <a:t>P</a:t>
            </a:r>
            <a:r>
              <a:rPr lang="zh-CN" altLang="zh-CN" kern="100" dirty="0">
                <a:latin typeface="Times New Roman" panose="02020603050405020304" pitchFamily="18" charset="0"/>
                <a:cs typeface="Times New Roman" panose="02020603050405020304" pitchFamily="18" charset="0"/>
              </a:rPr>
              <a:t>：投射变换</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kern="100" dirty="0">
                <a:latin typeface="Times New Roman" panose="02020603050405020304" pitchFamily="18" charset="0"/>
                <a:cs typeface="Times New Roman" panose="02020603050405020304" pitchFamily="18" charset="0"/>
              </a:rPr>
              <a:t>E</a:t>
            </a:r>
            <a:r>
              <a:rPr lang="zh-CN" altLang="zh-CN" kern="100" dirty="0">
                <a:latin typeface="Times New Roman" panose="02020603050405020304" pitchFamily="18" charset="0"/>
                <a:cs typeface="Times New Roman" panose="02020603050405020304" pitchFamily="18" charset="0"/>
              </a:rPr>
              <a:t>：弹性变形</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b="1" kern="100" dirty="0">
                <a:latin typeface="Times New Roman" panose="02020603050405020304" pitchFamily="18" charset="0"/>
                <a:cs typeface="Times New Roman" panose="02020603050405020304" pitchFamily="18" charset="0"/>
              </a:rPr>
              <a:t>Model</a:t>
            </a:r>
            <a:r>
              <a:rPr lang="zh-CN" altLang="zh-CN" b="1" kern="100" dirty="0">
                <a:latin typeface="Times New Roman" panose="02020603050405020304" pitchFamily="18" charset="0"/>
                <a:cs typeface="Times New Roman" panose="02020603050405020304" pitchFamily="18" charset="0"/>
              </a:rPr>
              <a:t>：</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zh-CN" altLang="zh-CN" kern="100" dirty="0">
                <a:latin typeface="Times New Roman" panose="02020603050405020304" pitchFamily="18" charset="0"/>
                <a:cs typeface="Times New Roman" panose="02020603050405020304" pitchFamily="18" charset="0"/>
              </a:rPr>
              <a:t>使用两种基本的网络结构：</a:t>
            </a:r>
            <a:r>
              <a:rPr lang="en-US" altLang="zh-CN" kern="100" dirty="0">
                <a:latin typeface="Times New Roman" panose="02020603050405020304" pitchFamily="18" charset="0"/>
                <a:cs typeface="Times New Roman" panose="02020603050405020304" pitchFamily="18" charset="0"/>
              </a:rPr>
              <a:t>FCN</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CNN</a:t>
            </a:r>
            <a:r>
              <a:rPr lang="zh-CN" altLang="zh-CN" kern="100" dirty="0">
                <a:latin typeface="Times New Roman" panose="02020603050405020304" pitchFamily="18" charset="0"/>
                <a:cs typeface="Times New Roman" panose="02020603050405020304" pitchFamily="18" charset="0"/>
              </a:rPr>
              <a:t>，先在无</a:t>
            </a:r>
            <a:r>
              <a:rPr lang="en-US" altLang="zh-CN" kern="100" dirty="0">
                <a:latin typeface="Times New Roman" panose="02020603050405020304" pitchFamily="18" charset="0"/>
                <a:cs typeface="Times New Roman" panose="02020603050405020304" pitchFamily="18" charset="0"/>
              </a:rPr>
              <a:t>STN</a:t>
            </a:r>
            <a:r>
              <a:rPr lang="zh-CN" altLang="zh-CN" kern="100" dirty="0">
                <a:latin typeface="Times New Roman" panose="02020603050405020304" pitchFamily="18" charset="0"/>
                <a:cs typeface="Times New Roman" panose="02020603050405020304" pitchFamily="18" charset="0"/>
              </a:rPr>
              <a:t>的情况下分别测试。</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zh-CN" altLang="zh-CN" kern="100" dirty="0">
                <a:latin typeface="Times New Roman" panose="02020603050405020304" pitchFamily="18" charset="0"/>
                <a:cs typeface="Times New Roman" panose="02020603050405020304" pitchFamily="18" charset="0"/>
              </a:rPr>
              <a:t>分别加入</a:t>
            </a:r>
            <a:r>
              <a:rPr lang="en-US" altLang="zh-CN" kern="100" dirty="0">
                <a:latin typeface="Times New Roman" panose="02020603050405020304" pitchFamily="18" charset="0"/>
                <a:cs typeface="Times New Roman" panose="02020603050405020304" pitchFamily="18" charset="0"/>
              </a:rPr>
              <a:t>STN</a:t>
            </a:r>
            <a:r>
              <a:rPr lang="zh-CN" altLang="zh-CN" kern="100" dirty="0">
                <a:latin typeface="Times New Roman" panose="02020603050405020304" pitchFamily="18" charset="0"/>
                <a:cs typeface="Times New Roman" panose="02020603050405020304" pitchFamily="18" charset="0"/>
              </a:rPr>
              <a:t>后，再进行实验。</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266700" algn="just">
              <a:spcAft>
                <a:spcPts val="0"/>
              </a:spcAft>
            </a:pPr>
            <a:r>
              <a:rPr lang="en-US" altLang="zh-CN" kern="100" dirty="0">
                <a:latin typeface="Times New Roman" panose="02020603050405020304" pitchFamily="18" charset="0"/>
                <a:cs typeface="Times New Roman" panose="02020603050405020304" pitchFamily="18" charset="0"/>
              </a:rPr>
              <a:t>STN</a:t>
            </a:r>
            <a:r>
              <a:rPr lang="zh-CN" altLang="zh-CN" kern="100" dirty="0">
                <a:latin typeface="Times New Roman" panose="02020603050405020304" pitchFamily="18" charset="0"/>
                <a:cs typeface="Times New Roman" panose="02020603050405020304" pitchFamily="18" charset="0"/>
              </a:rPr>
              <a:t>采用的变换方法：</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kern="100" dirty="0">
                <a:latin typeface="Times New Roman" panose="02020603050405020304" pitchFamily="18" charset="0"/>
                <a:cs typeface="Times New Roman" panose="02020603050405020304" pitchFamily="18" charset="0"/>
              </a:rPr>
              <a:t>	</a:t>
            </a:r>
            <a:r>
              <a:rPr lang="en-US" altLang="zh-CN" kern="100" dirty="0" err="1">
                <a:latin typeface="Times New Roman" panose="02020603050405020304" pitchFamily="18" charset="0"/>
                <a:cs typeface="Times New Roman" panose="02020603050405020304" pitchFamily="18" charset="0"/>
              </a:rPr>
              <a:t>Aff</a:t>
            </a:r>
            <a:r>
              <a:rPr lang="zh-CN" altLang="zh-CN" kern="100" dirty="0">
                <a:latin typeface="Times New Roman" panose="02020603050405020304" pitchFamily="18" charset="0"/>
                <a:cs typeface="Times New Roman" panose="02020603050405020304" pitchFamily="18" charset="0"/>
              </a:rPr>
              <a:t>：仿射变换</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kern="100" dirty="0">
                <a:latin typeface="Times New Roman" panose="02020603050405020304" pitchFamily="18" charset="0"/>
                <a:cs typeface="Times New Roman" panose="02020603050405020304" pitchFamily="18" charset="0"/>
              </a:rPr>
              <a:t>	</a:t>
            </a:r>
            <a:r>
              <a:rPr lang="en-US" altLang="zh-CN" kern="100" dirty="0" err="1">
                <a:latin typeface="Times New Roman" panose="02020603050405020304" pitchFamily="18" charset="0"/>
                <a:cs typeface="Times New Roman" panose="02020603050405020304" pitchFamily="18" charset="0"/>
              </a:rPr>
              <a:t>Proj</a:t>
            </a:r>
            <a:r>
              <a:rPr lang="zh-CN" altLang="zh-CN" kern="100" dirty="0">
                <a:latin typeface="Times New Roman" panose="02020603050405020304" pitchFamily="18" charset="0"/>
                <a:cs typeface="Times New Roman" panose="02020603050405020304" pitchFamily="18" charset="0"/>
              </a:rPr>
              <a:t>：透射变换</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kern="100" dirty="0">
                <a:latin typeface="Times New Roman" panose="02020603050405020304" pitchFamily="18" charset="0"/>
                <a:cs typeface="Times New Roman" panose="02020603050405020304" pitchFamily="18" charset="0"/>
              </a:rPr>
              <a:t>	TPS</a:t>
            </a:r>
            <a:r>
              <a:rPr lang="zh-CN" altLang="zh-CN" kern="100" dirty="0">
                <a:latin typeface="Times New Roman" panose="02020603050405020304" pitchFamily="18" charset="0"/>
                <a:cs typeface="Times New Roman" panose="02020603050405020304" pitchFamily="18" charset="0"/>
              </a:rPr>
              <a:t>：薄板样条变换</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8" name="矩形 7">
            <a:extLst>
              <a:ext uri="{FF2B5EF4-FFF2-40B4-BE49-F238E27FC236}">
                <a16:creationId xmlns:a16="http://schemas.microsoft.com/office/drawing/2014/main" id="{95D65FA1-9E61-46E6-B4F6-7AE800E4C7D7}"/>
              </a:ext>
            </a:extLst>
          </p:cNvPr>
          <p:cNvSpPr/>
          <p:nvPr/>
        </p:nvSpPr>
        <p:spPr>
          <a:xfrm>
            <a:off x="1459522" y="5518308"/>
            <a:ext cx="9525001" cy="1200329"/>
          </a:xfrm>
          <a:prstGeom prst="rect">
            <a:avLst/>
          </a:prstGeom>
        </p:spPr>
        <p:txBody>
          <a:bodyPr wrap="square">
            <a:spAutoFit/>
          </a:bodyPr>
          <a:lstStyle/>
          <a:p>
            <a:pPr algn="just"/>
            <a:r>
              <a:rPr lang="zh-CN" altLang="zh-CN" dirty="0"/>
              <a:t>本节中使用</a:t>
            </a:r>
            <a:r>
              <a:rPr lang="en-US" altLang="zh-CN" dirty="0">
                <a:latin typeface="Times New Roman" panose="02020603050405020304" pitchFamily="18" charset="0"/>
                <a:cs typeface="Times New Roman" panose="02020603050405020304" pitchFamily="18" charset="0"/>
              </a:rPr>
              <a:t>MNIST</a:t>
            </a:r>
            <a:r>
              <a:rPr lang="zh-CN" altLang="zh-CN" dirty="0"/>
              <a:t>手写数据集作为测试平台，训练不同的神经网络模型来分类以方式失真的</a:t>
            </a:r>
            <a:r>
              <a:rPr lang="en-US" altLang="zh-CN" dirty="0">
                <a:latin typeface="Times New Roman" panose="02020603050405020304" pitchFamily="18" charset="0"/>
                <a:cs typeface="Times New Roman" panose="02020603050405020304" pitchFamily="18" charset="0"/>
              </a:rPr>
              <a:t>MNIST</a:t>
            </a:r>
            <a:r>
              <a:rPr lang="zh-CN" altLang="zh-CN" dirty="0"/>
              <a:t>数据。使用空间转换的网络得到的结果优于其对应的基础网络。</a:t>
            </a:r>
            <a:endParaRPr lang="en-US" altLang="zh-CN" kern="100" dirty="0">
              <a:latin typeface="Times New Roman" panose="02020603050405020304" pitchFamily="18" charset="0"/>
              <a:cs typeface="Times New Roman" panose="02020603050405020304" pitchFamily="18" charset="0"/>
            </a:endParaRPr>
          </a:p>
          <a:p>
            <a:pPr algn="just">
              <a:spcAft>
                <a:spcPts val="0"/>
              </a:spcAft>
            </a:pPr>
            <a:r>
              <a:rPr lang="zh-CN" altLang="zh-CN" kern="100" dirty="0">
                <a:latin typeface="Times New Roman" panose="02020603050405020304" pitchFamily="18" charset="0"/>
                <a:cs typeface="Times New Roman" panose="02020603050405020304" pitchFamily="18" charset="0"/>
              </a:rPr>
              <a:t>对数据集进行畸变的方式有多种，插入的空间变换网络也使用了多种变换方式。</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zh-CN" altLang="zh-CN" kern="100" dirty="0">
                <a:latin typeface="Times New Roman" panose="02020603050405020304" pitchFamily="18" charset="0"/>
                <a:cs typeface="Times New Roman" panose="02020603050405020304" pitchFamily="18" charset="0"/>
              </a:rPr>
              <a:t>可以看出，加入空间变换网络之后取得了更低的错误率。</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417998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D4CF18AF-EE2E-43A9-B947-45E08FDD1954}"/>
              </a:ext>
            </a:extLst>
          </p:cNvPr>
          <p:cNvPicPr>
            <a:picLocks noChangeAspect="1"/>
          </p:cNvPicPr>
          <p:nvPr/>
        </p:nvPicPr>
        <p:blipFill>
          <a:blip r:embed="rId3"/>
          <a:stretch>
            <a:fillRect/>
          </a:stretch>
        </p:blipFill>
        <p:spPr>
          <a:xfrm>
            <a:off x="1549465" y="548586"/>
            <a:ext cx="8929672" cy="3855274"/>
          </a:xfrm>
          <a:prstGeom prst="rect">
            <a:avLst/>
          </a:prstGeom>
        </p:spPr>
      </p:pic>
      <p:sp>
        <p:nvSpPr>
          <p:cNvPr id="6" name="矩形 5">
            <a:extLst>
              <a:ext uri="{FF2B5EF4-FFF2-40B4-BE49-F238E27FC236}">
                <a16:creationId xmlns:a16="http://schemas.microsoft.com/office/drawing/2014/main" id="{DBE264F4-8BA0-4627-B172-A78A534C29BD}"/>
              </a:ext>
            </a:extLst>
          </p:cNvPr>
          <p:cNvSpPr/>
          <p:nvPr/>
        </p:nvSpPr>
        <p:spPr>
          <a:xfrm>
            <a:off x="1414830" y="4490499"/>
            <a:ext cx="9362341" cy="1477328"/>
          </a:xfrm>
          <a:prstGeom prst="rect">
            <a:avLst/>
          </a:prstGeom>
        </p:spPr>
        <p:txBody>
          <a:bodyPr wrap="square">
            <a:spAutoFit/>
          </a:bodyPr>
          <a:lstStyle/>
          <a:p>
            <a:r>
              <a:rPr lang="zh-CN" altLang="zh-CN" dirty="0">
                <a:latin typeface="Times New Roman" panose="02020603050405020304" pitchFamily="18" charset="0"/>
                <a:cs typeface="Times New Roman" panose="02020603050405020304" pitchFamily="18" charset="0"/>
              </a:rPr>
              <a:t>卷积神经网络定义了一个强大的分类模型，但是</a:t>
            </a:r>
            <a:r>
              <a:rPr lang="zh-CN" altLang="zh-CN" b="1" dirty="0">
                <a:latin typeface="Times New Roman" panose="02020603050405020304" pitchFamily="18" charset="0"/>
                <a:cs typeface="Times New Roman" panose="02020603050405020304" pitchFamily="18" charset="0"/>
              </a:rPr>
              <a:t>缺乏应对输入数据空间变换的能力。</a:t>
            </a:r>
            <a:endParaRPr lang="en-US" altLang="zh-CN" b="1" dirty="0">
              <a:latin typeface="Times New Roman" panose="02020603050405020304" pitchFamily="18" charset="0"/>
              <a:cs typeface="Times New Roman" panose="02020603050405020304" pitchFamily="18" charset="0"/>
            </a:endParaRPr>
          </a:p>
          <a:p>
            <a:r>
              <a:rPr lang="zh-CN" altLang="zh-CN" dirty="0">
                <a:latin typeface="Times New Roman" panose="02020603050405020304" pitchFamily="18" charset="0"/>
                <a:cs typeface="Times New Roman" panose="02020603050405020304" pitchFamily="18" charset="0"/>
              </a:rPr>
              <a:t>我们介绍了一种新的可习得的模型——</a:t>
            </a:r>
            <a:r>
              <a:rPr lang="zh-CN" altLang="zh-CN" b="1" dirty="0">
                <a:latin typeface="Times New Roman" panose="02020603050405020304" pitchFamily="18" charset="0"/>
                <a:cs typeface="Times New Roman" panose="02020603050405020304" pitchFamily="18" charset="0"/>
              </a:rPr>
              <a:t>空间变换</a:t>
            </a:r>
            <a:r>
              <a:rPr lang="zh-CN" altLang="zh-CN" dirty="0">
                <a:latin typeface="Times New Roman" panose="02020603050405020304" pitchFamily="18" charset="0"/>
                <a:cs typeface="Times New Roman" panose="02020603050405020304" pitchFamily="18" charset="0"/>
              </a:rPr>
              <a:t>，它</a:t>
            </a:r>
            <a:r>
              <a:rPr lang="zh-CN" altLang="zh-CN" b="1" dirty="0">
                <a:latin typeface="Times New Roman" panose="02020603050405020304" pitchFamily="18" charset="0"/>
                <a:cs typeface="Times New Roman" panose="02020603050405020304" pitchFamily="18" charset="0"/>
              </a:rPr>
              <a:t>明确允许了网络中数据的空间操作</a:t>
            </a:r>
            <a:r>
              <a:rPr lang="zh-CN" altLang="zh-CN"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r>
              <a:rPr lang="zh-CN" altLang="zh-CN" dirty="0">
                <a:latin typeface="Times New Roman" panose="02020603050405020304" pitchFamily="18" charset="0"/>
                <a:cs typeface="Times New Roman" panose="02020603050405020304" pitchFamily="18" charset="0"/>
              </a:rPr>
              <a:t>这一</a:t>
            </a:r>
            <a:r>
              <a:rPr lang="zh-CN" altLang="zh-CN" b="1" dirty="0">
                <a:latin typeface="Times New Roman" panose="02020603050405020304" pitchFamily="18" charset="0"/>
                <a:cs typeface="Times New Roman" panose="02020603050405020304" pitchFamily="18" charset="0"/>
              </a:rPr>
              <a:t>可微</a:t>
            </a:r>
            <a:r>
              <a:rPr lang="zh-CN" altLang="zh-CN" dirty="0">
                <a:latin typeface="Times New Roman" panose="02020603050405020304" pitchFamily="18" charset="0"/>
                <a:cs typeface="Times New Roman" panose="02020603050405020304" pitchFamily="18" charset="0"/>
              </a:rPr>
              <a:t>的模型可以被插入目前的卷积结构，使神经网络能够对</a:t>
            </a:r>
            <a:r>
              <a:rPr lang="en-US" altLang="zh-CN" dirty="0">
                <a:latin typeface="Times New Roman" panose="02020603050405020304" pitchFamily="18" charset="0"/>
              </a:rPr>
              <a:t>feature map</a:t>
            </a:r>
            <a:r>
              <a:rPr lang="zh-CN" altLang="zh-CN" dirty="0">
                <a:latin typeface="Times New Roman" panose="02020603050405020304" pitchFamily="18" charset="0"/>
                <a:cs typeface="Times New Roman" panose="02020603050405020304" pitchFamily="18" charset="0"/>
              </a:rPr>
              <a:t>进行</a:t>
            </a:r>
            <a:r>
              <a:rPr lang="zh-CN" altLang="zh-CN" b="1" dirty="0">
                <a:latin typeface="Times New Roman" panose="02020603050405020304" pitchFamily="18" charset="0"/>
                <a:cs typeface="Times New Roman" panose="02020603050405020304" pitchFamily="18" charset="0"/>
              </a:rPr>
              <a:t>基于其自身的空间变换</a:t>
            </a:r>
            <a:r>
              <a:rPr lang="zh-CN" altLang="zh-CN" dirty="0">
                <a:latin typeface="Times New Roman" panose="02020603050405020304" pitchFamily="18" charset="0"/>
                <a:cs typeface="Times New Roman" panose="02020603050405020304" pitchFamily="18" charset="0"/>
              </a:rPr>
              <a:t>而不需要对</a:t>
            </a:r>
            <a:r>
              <a:rPr lang="en-US" altLang="zh-CN" dirty="0" err="1">
                <a:latin typeface="Times New Roman" panose="02020603050405020304" pitchFamily="18" charset="0"/>
              </a:rPr>
              <a:t>optimisation</a:t>
            </a:r>
            <a:r>
              <a:rPr lang="en-US" altLang="zh-CN" dirty="0">
                <a:latin typeface="Times New Roman" panose="02020603050405020304" pitchFamily="18" charset="0"/>
              </a:rPr>
              <a:t> process</a:t>
            </a:r>
            <a:r>
              <a:rPr lang="zh-CN" altLang="zh-CN" dirty="0">
                <a:latin typeface="Times New Roman" panose="02020603050405020304" pitchFamily="18" charset="0"/>
                <a:cs typeface="Times New Roman" panose="02020603050405020304" pitchFamily="18" charset="0"/>
              </a:rPr>
              <a:t>进行任何额外的监督或修改。</a:t>
            </a:r>
            <a:endParaRPr lang="en-US" altLang="zh-CN" dirty="0">
              <a:latin typeface="Times New Roman" panose="02020603050405020304" pitchFamily="18" charset="0"/>
              <a:cs typeface="Times New Roman" panose="02020603050405020304" pitchFamily="18" charset="0"/>
            </a:endParaRPr>
          </a:p>
          <a:p>
            <a:r>
              <a:rPr lang="zh-CN" altLang="zh-CN" dirty="0">
                <a:latin typeface="Times New Roman" panose="02020603050405020304" pitchFamily="18" charset="0"/>
                <a:cs typeface="Times New Roman" panose="02020603050405020304" pitchFamily="18" charset="0"/>
              </a:rPr>
              <a:t>空间变换模型</a:t>
            </a:r>
            <a:r>
              <a:rPr lang="zh-CN" altLang="zh-CN" b="1" dirty="0">
                <a:latin typeface="Times New Roman" panose="02020603050405020304" pitchFamily="18" charset="0"/>
                <a:cs typeface="Times New Roman" panose="02020603050405020304" pitchFamily="18" charset="0"/>
              </a:rPr>
              <a:t>能够学习到平移，放缩，旋转和更多通用变换的不变性，提高网络的性能。</a:t>
            </a:r>
            <a:endParaRPr lang="zh-CN" altLang="en-US" b="1" dirty="0"/>
          </a:p>
        </p:txBody>
      </p:sp>
    </p:spTree>
    <p:extLst>
      <p:ext uri="{BB962C8B-B14F-4D97-AF65-F5344CB8AC3E}">
        <p14:creationId xmlns:p14="http://schemas.microsoft.com/office/powerpoint/2010/main" val="40790740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6B40B1-7D32-4F18-A9E7-10F9C92963C4}"/>
              </a:ext>
            </a:extLst>
          </p:cNvPr>
          <p:cNvPicPr>
            <a:picLocks noChangeAspect="1"/>
          </p:cNvPicPr>
          <p:nvPr/>
        </p:nvPicPr>
        <p:blipFill>
          <a:blip r:embed="rId2"/>
          <a:stretch>
            <a:fillRect/>
          </a:stretch>
        </p:blipFill>
        <p:spPr>
          <a:xfrm>
            <a:off x="1888245" y="825378"/>
            <a:ext cx="8134155" cy="3418376"/>
          </a:xfrm>
          <a:prstGeom prst="rect">
            <a:avLst/>
          </a:prstGeom>
        </p:spPr>
      </p:pic>
      <p:sp>
        <p:nvSpPr>
          <p:cNvPr id="5" name="矩形 4">
            <a:extLst>
              <a:ext uri="{FF2B5EF4-FFF2-40B4-BE49-F238E27FC236}">
                <a16:creationId xmlns:a16="http://schemas.microsoft.com/office/drawing/2014/main" id="{253E2401-2C6D-4DA9-ADA9-02E4DE5E20E4}"/>
              </a:ext>
            </a:extLst>
          </p:cNvPr>
          <p:cNvSpPr/>
          <p:nvPr/>
        </p:nvSpPr>
        <p:spPr>
          <a:xfrm>
            <a:off x="2285999" y="4561673"/>
            <a:ext cx="8134155" cy="1200329"/>
          </a:xfrm>
          <a:prstGeom prst="rect">
            <a:avLst/>
          </a:prstGeom>
        </p:spPr>
        <p:txBody>
          <a:bodyPr wrap="square">
            <a:spAutoFit/>
          </a:bodyPr>
          <a:lstStyle/>
          <a:p>
            <a:r>
              <a:rPr lang="zh-CN" altLang="zh-CN" dirty="0">
                <a:latin typeface="Times New Roman" panose="02020603050405020304" pitchFamily="18" charset="0"/>
                <a:cs typeface="Times New Roman" panose="02020603050405020304" pitchFamily="18" charset="0"/>
              </a:rPr>
              <a:t>上图展示了</a:t>
            </a:r>
            <a:r>
              <a:rPr lang="en-US" altLang="zh-CN" dirty="0">
                <a:latin typeface="Times New Roman" panose="02020603050405020304" pitchFamily="18" charset="0"/>
              </a:rPr>
              <a:t>STN</a:t>
            </a:r>
            <a:r>
              <a:rPr lang="zh-CN" altLang="zh-CN" dirty="0">
                <a:latin typeface="Times New Roman" panose="02020603050405020304" pitchFamily="18" charset="0"/>
                <a:cs typeface="Times New Roman" panose="02020603050405020304" pitchFamily="18" charset="0"/>
              </a:rPr>
              <a:t>对数字图像进行变换的结果，</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rPr>
              <a:t>a)</a:t>
            </a:r>
            <a:r>
              <a:rPr lang="zh-CN" altLang="zh-CN" dirty="0">
                <a:latin typeface="Times New Roman" panose="02020603050405020304" pitchFamily="18" charset="0"/>
                <a:cs typeface="Times New Roman" panose="02020603050405020304" pitchFamily="18" charset="0"/>
              </a:rPr>
              <a:t>为原始输入数据，</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rPr>
              <a:t>b)</a:t>
            </a:r>
            <a:r>
              <a:rPr lang="zh-CN" altLang="zh-CN" dirty="0">
                <a:latin typeface="Times New Roman" panose="02020603050405020304" pitchFamily="18" charset="0"/>
                <a:cs typeface="Times New Roman" panose="02020603050405020304" pitchFamily="18" charset="0"/>
              </a:rPr>
              <a:t>空间变换器预测的变换参数示意图，</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rPr>
              <a:t>c)</a:t>
            </a:r>
            <a:r>
              <a:rPr lang="zh-CN" altLang="zh-CN" dirty="0">
                <a:latin typeface="Times New Roman" panose="02020603050405020304" pitchFamily="18" charset="0"/>
                <a:cs typeface="Times New Roman" panose="02020603050405020304" pitchFamily="18" charset="0"/>
              </a:rPr>
              <a:t>空间变换器输出的变换后结果。</a:t>
            </a:r>
            <a:endParaRPr lang="zh-CN" altLang="en-US" dirty="0"/>
          </a:p>
        </p:txBody>
      </p:sp>
    </p:spTree>
    <p:extLst>
      <p:ext uri="{BB962C8B-B14F-4D97-AF65-F5344CB8AC3E}">
        <p14:creationId xmlns:p14="http://schemas.microsoft.com/office/powerpoint/2010/main" val="30342452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EDCB180-B7F3-43E3-92C7-BFAABBBAA9BE}"/>
              </a:ext>
            </a:extLst>
          </p:cNvPr>
          <p:cNvSpPr/>
          <p:nvPr/>
        </p:nvSpPr>
        <p:spPr>
          <a:xfrm>
            <a:off x="739901" y="512857"/>
            <a:ext cx="3303212" cy="369332"/>
          </a:xfrm>
          <a:prstGeom prst="rect">
            <a:avLst/>
          </a:prstGeom>
        </p:spPr>
        <p:txBody>
          <a:bodyPr wrap="none">
            <a:spAutoFit/>
          </a:bodyPr>
          <a:lstStyle/>
          <a:p>
            <a:pPr algn="just">
              <a:spcAft>
                <a:spcPts val="0"/>
              </a:spcAft>
            </a:pPr>
            <a:r>
              <a:rPr lang="en-US" altLang="zh-CN" b="1" kern="100" dirty="0">
                <a:latin typeface="Times New Roman" panose="02020603050405020304" pitchFamily="18" charset="0"/>
                <a:cs typeface="Times New Roman" panose="02020603050405020304" pitchFamily="18" charset="0"/>
              </a:rPr>
              <a:t>4.2 Street View House Numbers</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5" name="矩形 4">
            <a:extLst>
              <a:ext uri="{FF2B5EF4-FFF2-40B4-BE49-F238E27FC236}">
                <a16:creationId xmlns:a16="http://schemas.microsoft.com/office/drawing/2014/main" id="{B5495C34-08AB-4FCB-AE3C-96AA50CEB3A8}"/>
              </a:ext>
            </a:extLst>
          </p:cNvPr>
          <p:cNvSpPr/>
          <p:nvPr/>
        </p:nvSpPr>
        <p:spPr>
          <a:xfrm>
            <a:off x="1711570" y="1236675"/>
            <a:ext cx="8464062" cy="1200329"/>
          </a:xfrm>
          <a:prstGeom prst="rect">
            <a:avLst/>
          </a:prstGeom>
        </p:spPr>
        <p:txBody>
          <a:bodyPr wrap="square">
            <a:spAutoFit/>
          </a:bodyPr>
          <a:lstStyle/>
          <a:p>
            <a:r>
              <a:rPr lang="zh-CN" altLang="zh-CN" dirty="0">
                <a:latin typeface="Times New Roman" panose="02020603050405020304" pitchFamily="18" charset="0"/>
                <a:cs typeface="Times New Roman" panose="02020603050405020304" pitchFamily="18" charset="0"/>
              </a:rPr>
              <a:t>现在在一个具有挑战性的现实世界数据集</a:t>
            </a:r>
            <a:r>
              <a:rPr lang="en-US" altLang="zh-CN" dirty="0">
                <a:latin typeface="Times New Roman" panose="02020603050405020304" pitchFamily="18" charset="0"/>
              </a:rPr>
              <a:t>Street View House Numbers</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rPr>
              <a:t>SVHN</a:t>
            </a:r>
            <a:r>
              <a:rPr lang="zh-CN" altLang="zh-CN" dirty="0">
                <a:latin typeface="Times New Roman" panose="02020603050405020304" pitchFamily="18" charset="0"/>
                <a:cs typeface="Times New Roman" panose="02020603050405020304" pitchFamily="18" charset="0"/>
              </a:rPr>
              <a:t>）上测试我们的空间变换网络。该数据集包含大约</a:t>
            </a:r>
            <a:r>
              <a:rPr lang="en-US" altLang="zh-CN" dirty="0">
                <a:latin typeface="Times New Roman" panose="02020603050405020304" pitchFamily="18" charset="0"/>
              </a:rPr>
              <a:t>200k</a:t>
            </a:r>
            <a:r>
              <a:rPr lang="zh-CN" altLang="zh-CN" dirty="0">
                <a:latin typeface="Times New Roman" panose="02020603050405020304" pitchFamily="18" charset="0"/>
                <a:cs typeface="Times New Roman" panose="02020603050405020304" pitchFamily="18" charset="0"/>
              </a:rPr>
              <a:t>个房屋号码的真实世界图像，其任务是识别每个图像中的数字序列。</a:t>
            </a:r>
            <a:r>
              <a:rPr lang="zh-CN" altLang="zh-CN" dirty="0">
                <a:ea typeface="Times New Roman" panose="02020603050405020304" pitchFamily="18" charset="0"/>
              </a:rPr>
              <a:t> </a:t>
            </a:r>
            <a:r>
              <a:rPr lang="zh-CN" altLang="zh-CN" dirty="0">
                <a:latin typeface="Times New Roman" panose="02020603050405020304" pitchFamily="18" charset="0"/>
                <a:cs typeface="Times New Roman" panose="02020603050405020304" pitchFamily="18" charset="0"/>
              </a:rPr>
              <a:t>每幅图像中有</a:t>
            </a:r>
            <a:r>
              <a:rPr lang="en-US" altLang="zh-CN" dirty="0">
                <a:latin typeface="Times New Roman" panose="02020603050405020304" pitchFamily="18" charset="0"/>
              </a:rPr>
              <a:t>1</a:t>
            </a:r>
            <a:r>
              <a:rPr lang="zh-CN" altLang="zh-CN" dirty="0">
                <a:latin typeface="Times New Roman" panose="02020603050405020304" pitchFamily="18" charset="0"/>
                <a:cs typeface="Times New Roman" panose="02020603050405020304" pitchFamily="18" charset="0"/>
              </a:rPr>
              <a:t>到</a:t>
            </a:r>
            <a:r>
              <a:rPr lang="en-US" altLang="zh-CN" dirty="0">
                <a:latin typeface="Times New Roman" panose="02020603050405020304" pitchFamily="18" charset="0"/>
              </a:rPr>
              <a:t>5</a:t>
            </a:r>
            <a:r>
              <a:rPr lang="zh-CN" altLang="zh-CN" dirty="0">
                <a:latin typeface="Times New Roman" panose="02020603050405020304" pitchFamily="18" charset="0"/>
                <a:cs typeface="Times New Roman" panose="02020603050405020304" pitchFamily="18" charset="0"/>
              </a:rPr>
              <a:t>位数字，规模和空间布局变化很大。</a:t>
            </a:r>
            <a:endParaRPr lang="zh-CN" altLang="en-US" dirty="0"/>
          </a:p>
        </p:txBody>
      </p:sp>
      <p:pic>
        <p:nvPicPr>
          <p:cNvPr id="6" name="图片 5">
            <a:extLst>
              <a:ext uri="{FF2B5EF4-FFF2-40B4-BE49-F238E27FC236}">
                <a16:creationId xmlns:a16="http://schemas.microsoft.com/office/drawing/2014/main" id="{97D39A1E-477B-4870-AF65-E18420781A25}"/>
              </a:ext>
            </a:extLst>
          </p:cNvPr>
          <p:cNvPicPr/>
          <p:nvPr/>
        </p:nvPicPr>
        <p:blipFill rotWithShape="1">
          <a:blip r:embed="rId2">
            <a:extLst>
              <a:ext uri="{28A0092B-C50C-407E-A947-70E740481C1C}">
                <a14:useLocalDpi xmlns:a14="http://schemas.microsoft.com/office/drawing/2010/main" val="0"/>
              </a:ext>
            </a:extLst>
          </a:blip>
          <a:srcRect t="2886" b="46115"/>
          <a:stretch/>
        </p:blipFill>
        <p:spPr bwMode="auto">
          <a:xfrm>
            <a:off x="1469529" y="2437004"/>
            <a:ext cx="9252941" cy="1993022"/>
          </a:xfrm>
          <a:prstGeom prst="rect">
            <a:avLst/>
          </a:prstGeom>
          <a:noFill/>
          <a:ln>
            <a:noFill/>
          </a:ln>
        </p:spPr>
      </p:pic>
      <p:sp>
        <p:nvSpPr>
          <p:cNvPr id="7" name="矩形 6">
            <a:extLst>
              <a:ext uri="{FF2B5EF4-FFF2-40B4-BE49-F238E27FC236}">
                <a16:creationId xmlns:a16="http://schemas.microsoft.com/office/drawing/2014/main" id="{A73ABF98-A9DC-423F-8359-81E64B357586}"/>
              </a:ext>
            </a:extLst>
          </p:cNvPr>
          <p:cNvSpPr/>
          <p:nvPr/>
        </p:nvSpPr>
        <p:spPr>
          <a:xfrm>
            <a:off x="1711570" y="4624853"/>
            <a:ext cx="8464061" cy="1754326"/>
          </a:xfrm>
          <a:prstGeom prst="rect">
            <a:avLst/>
          </a:prstGeom>
        </p:spPr>
        <p:txBody>
          <a:bodyPr wrap="square">
            <a:spAutoFit/>
          </a:bodyPr>
          <a:lstStyle/>
          <a:p>
            <a:pPr algn="just">
              <a:spcAft>
                <a:spcPts val="0"/>
              </a:spcAft>
            </a:pPr>
            <a:r>
              <a:rPr lang="en-US" altLang="zh-CN" kern="100" dirty="0">
                <a:latin typeface="Times New Roman" panose="02020603050405020304" pitchFamily="18" charset="0"/>
                <a:cs typeface="Times New Roman" panose="02020603050405020304" pitchFamily="18" charset="0"/>
              </a:rPr>
              <a:t>ST-CNN Single: </a:t>
            </a:r>
            <a:r>
              <a:rPr lang="zh-CN" altLang="zh-CN" kern="100" dirty="0">
                <a:latin typeface="Times New Roman" panose="02020603050405020304" pitchFamily="18" charset="0"/>
                <a:cs typeface="Times New Roman" panose="02020603050405020304" pitchFamily="18" charset="0"/>
              </a:rPr>
              <a:t>将</a:t>
            </a:r>
            <a:r>
              <a:rPr lang="en-US" altLang="zh-CN" kern="100" dirty="0">
                <a:latin typeface="Times New Roman" panose="02020603050405020304" pitchFamily="18" charset="0"/>
                <a:cs typeface="Times New Roman" panose="02020603050405020304" pitchFamily="18" charset="0"/>
              </a:rPr>
              <a:t>baseline CNN</a:t>
            </a:r>
            <a:r>
              <a:rPr lang="zh-CN" altLang="zh-CN" kern="100" dirty="0">
                <a:latin typeface="Times New Roman" panose="02020603050405020304" pitchFamily="18" charset="0"/>
                <a:cs typeface="Times New Roman" panose="02020603050405020304" pitchFamily="18" charset="0"/>
              </a:rPr>
              <a:t>扩展为在输入后立即包含一个空间变换器。</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kern="100" dirty="0">
                <a:latin typeface="Times New Roman" panose="02020603050405020304" pitchFamily="18" charset="0"/>
                <a:cs typeface="Times New Roman" panose="02020603050405020304" pitchFamily="18" charset="0"/>
              </a:rPr>
              <a:t>ST-CNN Multi: </a:t>
            </a:r>
            <a:r>
              <a:rPr lang="zh-CN" altLang="zh-CN" kern="100" dirty="0">
                <a:latin typeface="Times New Roman" panose="02020603050405020304" pitchFamily="18" charset="0"/>
                <a:cs typeface="Times New Roman" panose="02020603050405020304" pitchFamily="18" charset="0"/>
              </a:rPr>
              <a:t>在</a:t>
            </a:r>
            <a:r>
              <a:rPr lang="en-US" altLang="zh-CN" kern="100" dirty="0">
                <a:latin typeface="Times New Roman" panose="02020603050405020304" pitchFamily="18" charset="0"/>
                <a:cs typeface="Times New Roman" panose="02020603050405020304" pitchFamily="18" charset="0"/>
              </a:rPr>
              <a:t>baseline CNN</a:t>
            </a:r>
            <a:r>
              <a:rPr lang="zh-CN" altLang="zh-CN" kern="100" dirty="0">
                <a:latin typeface="Times New Roman" panose="02020603050405020304" pitchFamily="18" charset="0"/>
                <a:cs typeface="Times New Roman" panose="02020603050405020304" pitchFamily="18" charset="0"/>
              </a:rPr>
              <a:t>的前四个卷积层之前，各插入一个空间变换器。</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zh-CN" altLang="zh-CN" kern="100" dirty="0">
                <a:latin typeface="Times New Roman" panose="02020603050405020304" pitchFamily="18" charset="0"/>
                <a:cs typeface="Times New Roman" panose="02020603050405020304" pitchFamily="18" charset="0"/>
              </a:rPr>
              <a:t>在</a:t>
            </a:r>
            <a:r>
              <a:rPr lang="en-US" altLang="zh-CN" kern="100" dirty="0">
                <a:latin typeface="Times New Roman" panose="02020603050405020304" pitchFamily="18" charset="0"/>
                <a:cs typeface="Times New Roman" panose="02020603050405020304" pitchFamily="18" charset="0"/>
              </a:rPr>
              <a:t>ST-CNN Multi</a:t>
            </a:r>
            <a:r>
              <a:rPr lang="zh-CN" altLang="zh-CN" kern="100" dirty="0">
                <a:latin typeface="Times New Roman" panose="02020603050405020304" pitchFamily="18" charset="0"/>
                <a:cs typeface="Times New Roman" panose="02020603050405020304" pitchFamily="18" charset="0"/>
              </a:rPr>
              <a:t>中，第一卷积层之前的空间变换器如同前面的实验一样作用于输入图像，然而随后的网络中较深的空间变换器作用于卷积特征映射，预测它们的变换和变换这些特征图。</a:t>
            </a:r>
            <a:r>
              <a:rPr lang="zh-CN" altLang="zh-CN" b="1" kern="100" dirty="0">
                <a:latin typeface="Times New Roman" panose="02020603050405020304" pitchFamily="18" charset="0"/>
                <a:cs typeface="Times New Roman" panose="02020603050405020304" pitchFamily="18" charset="0"/>
              </a:rPr>
              <a:t>这允许更深的空间变换器基于更丰富的特征而不是原始图像来预测变换。</a:t>
            </a:r>
            <a:endParaRPr lang="zh-CN" altLang="zh-CN" sz="1400" b="1"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1071235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631A230-22BF-4A66-893A-89CB9DFAE1E7}"/>
              </a:ext>
            </a:extLst>
          </p:cNvPr>
          <p:cNvSpPr/>
          <p:nvPr/>
        </p:nvSpPr>
        <p:spPr>
          <a:xfrm>
            <a:off x="681437" y="419073"/>
            <a:ext cx="3256020" cy="369332"/>
          </a:xfrm>
          <a:prstGeom prst="rect">
            <a:avLst/>
          </a:prstGeom>
        </p:spPr>
        <p:txBody>
          <a:bodyPr wrap="none">
            <a:spAutoFit/>
          </a:bodyPr>
          <a:lstStyle/>
          <a:p>
            <a:pPr algn="just">
              <a:spcAft>
                <a:spcPts val="0"/>
              </a:spcAft>
            </a:pPr>
            <a:r>
              <a:rPr lang="en-US" altLang="zh-CN" b="1" kern="100" dirty="0">
                <a:latin typeface="Times New Roman" panose="02020603050405020304" pitchFamily="18" charset="0"/>
                <a:cs typeface="Times New Roman" panose="02020603050405020304" pitchFamily="18" charset="0"/>
              </a:rPr>
              <a:t>4.3 Fine-Grained Classification</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3" name="矩形 2">
            <a:extLst>
              <a:ext uri="{FF2B5EF4-FFF2-40B4-BE49-F238E27FC236}">
                <a16:creationId xmlns:a16="http://schemas.microsoft.com/office/drawing/2014/main" id="{73CC27D1-26AF-48B3-AC95-76987F29CA2E}"/>
              </a:ext>
            </a:extLst>
          </p:cNvPr>
          <p:cNvSpPr/>
          <p:nvPr/>
        </p:nvSpPr>
        <p:spPr>
          <a:xfrm>
            <a:off x="1453660" y="995681"/>
            <a:ext cx="8651631" cy="369332"/>
          </a:xfrm>
          <a:prstGeom prst="rect">
            <a:avLst/>
          </a:prstGeom>
        </p:spPr>
        <p:txBody>
          <a:bodyPr wrap="square">
            <a:spAutoFit/>
          </a:bodyPr>
          <a:lstStyle/>
          <a:p>
            <a:pPr algn="just">
              <a:spcAft>
                <a:spcPts val="0"/>
              </a:spcAft>
            </a:pPr>
            <a:r>
              <a:rPr lang="zh-CN" altLang="zh-CN" kern="100" dirty="0">
                <a:latin typeface="Times New Roman" panose="02020603050405020304" pitchFamily="18" charset="0"/>
                <a:cs typeface="Times New Roman" panose="02020603050405020304" pitchFamily="18" charset="0"/>
              </a:rPr>
              <a:t>在本节中，我们使用具有多个变换器的的空间变换器网络并行执行细粒度鸟类分类。</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F9B6AA98-A616-4A4B-B2CA-B2DF8257B7E6}"/>
              </a:ext>
            </a:extLst>
          </p:cNvPr>
          <p:cNvPicPr/>
          <p:nvPr/>
        </p:nvPicPr>
        <p:blipFill>
          <a:blip r:embed="rId2">
            <a:extLst>
              <a:ext uri="{28A0092B-C50C-407E-A947-70E740481C1C}">
                <a14:useLocalDpi xmlns:a14="http://schemas.microsoft.com/office/drawing/2010/main" val="0"/>
              </a:ext>
            </a:extLst>
          </a:blip>
          <a:srcRect b="14508"/>
          <a:stretch>
            <a:fillRect/>
          </a:stretch>
        </p:blipFill>
        <p:spPr bwMode="auto">
          <a:xfrm>
            <a:off x="2086709" y="1447075"/>
            <a:ext cx="7467063" cy="3650824"/>
          </a:xfrm>
          <a:prstGeom prst="rect">
            <a:avLst/>
          </a:prstGeom>
          <a:noFill/>
          <a:ln>
            <a:noFill/>
          </a:ln>
        </p:spPr>
      </p:pic>
      <p:sp>
        <p:nvSpPr>
          <p:cNvPr id="5" name="矩形 4">
            <a:extLst>
              <a:ext uri="{FF2B5EF4-FFF2-40B4-BE49-F238E27FC236}">
                <a16:creationId xmlns:a16="http://schemas.microsoft.com/office/drawing/2014/main" id="{12CBE7A2-D4DD-443E-8220-83326BC77F56}"/>
              </a:ext>
            </a:extLst>
          </p:cNvPr>
          <p:cNvSpPr/>
          <p:nvPr/>
        </p:nvSpPr>
        <p:spPr>
          <a:xfrm>
            <a:off x="2110984" y="5492987"/>
            <a:ext cx="6070893" cy="369332"/>
          </a:xfrm>
          <a:prstGeom prst="rect">
            <a:avLst/>
          </a:prstGeom>
        </p:spPr>
        <p:txBody>
          <a:bodyPr wrap="none">
            <a:spAutoFit/>
          </a:bodyPr>
          <a:lstStyle/>
          <a:p>
            <a:pPr algn="just">
              <a:spcAft>
                <a:spcPts val="0"/>
              </a:spcAft>
            </a:pPr>
            <a:r>
              <a:rPr lang="zh-CN" altLang="zh-CN" kern="100" dirty="0">
                <a:latin typeface="Times New Roman" panose="02020603050405020304" pitchFamily="18" charset="0"/>
                <a:cs typeface="Times New Roman" panose="02020603050405020304" pitchFamily="18" charset="0"/>
              </a:rPr>
              <a:t>具有</a:t>
            </a:r>
            <a:r>
              <a:rPr lang="en-US" altLang="zh-CN" kern="100" dirty="0">
                <a:latin typeface="Times New Roman" panose="02020603050405020304" pitchFamily="18" charset="0"/>
                <a:cs typeface="Times New Roman" panose="02020603050405020304" pitchFamily="18" charset="0"/>
              </a:rPr>
              <a:t>4</a:t>
            </a:r>
            <a:r>
              <a:rPr lang="zh-CN" altLang="zh-CN" kern="100" dirty="0">
                <a:latin typeface="Times New Roman" panose="02020603050405020304" pitchFamily="18" charset="0"/>
                <a:cs typeface="Times New Roman" panose="02020603050405020304" pitchFamily="18" charset="0"/>
              </a:rPr>
              <a:t>个并行空间变换器的空间变换网络有最高的准确率。</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778178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CAA8926-9CB3-4AFD-99DD-7ABBEA7D319A}"/>
              </a:ext>
            </a:extLst>
          </p:cNvPr>
          <p:cNvSpPr/>
          <p:nvPr/>
        </p:nvSpPr>
        <p:spPr>
          <a:xfrm>
            <a:off x="799987" y="548026"/>
            <a:ext cx="1518364" cy="369332"/>
          </a:xfrm>
          <a:prstGeom prst="rect">
            <a:avLst/>
          </a:prstGeom>
        </p:spPr>
        <p:txBody>
          <a:bodyPr wrap="none">
            <a:spAutoFit/>
          </a:bodyPr>
          <a:lstStyle/>
          <a:p>
            <a:pPr algn="just">
              <a:spcAft>
                <a:spcPts val="0"/>
              </a:spcAft>
            </a:pPr>
            <a:r>
              <a:rPr lang="en-US" altLang="zh-CN" b="1" kern="100" dirty="0">
                <a:latin typeface="Times New Roman" panose="02020603050405020304" pitchFamily="18" charset="0"/>
                <a:cs typeface="Times New Roman" panose="02020603050405020304" pitchFamily="18" charset="0"/>
              </a:rPr>
              <a:t>5. Conclusion</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9BE0BE02-F895-435A-89F5-EDD55F7CA0B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08359" y="1039934"/>
            <a:ext cx="9375282" cy="2594219"/>
          </a:xfrm>
          <a:prstGeom prst="rect">
            <a:avLst/>
          </a:prstGeom>
          <a:noFill/>
          <a:ln>
            <a:noFill/>
          </a:ln>
        </p:spPr>
      </p:pic>
      <p:sp>
        <p:nvSpPr>
          <p:cNvPr id="4" name="矩形 3">
            <a:extLst>
              <a:ext uri="{FF2B5EF4-FFF2-40B4-BE49-F238E27FC236}">
                <a16:creationId xmlns:a16="http://schemas.microsoft.com/office/drawing/2014/main" id="{B1E05A48-F5A6-45FE-A6B3-50276331DF06}"/>
              </a:ext>
            </a:extLst>
          </p:cNvPr>
          <p:cNvSpPr/>
          <p:nvPr/>
        </p:nvSpPr>
        <p:spPr>
          <a:xfrm>
            <a:off x="2016369" y="3976862"/>
            <a:ext cx="7901354" cy="1477328"/>
          </a:xfrm>
          <a:prstGeom prst="rect">
            <a:avLst/>
          </a:prstGeom>
        </p:spPr>
        <p:txBody>
          <a:bodyPr wrap="square">
            <a:spAutoFit/>
          </a:bodyPr>
          <a:lstStyle/>
          <a:p>
            <a:pPr algn="just">
              <a:spcAft>
                <a:spcPts val="0"/>
              </a:spcAft>
            </a:pPr>
            <a:r>
              <a:rPr lang="zh-CN" altLang="zh-CN" kern="100" dirty="0">
                <a:latin typeface="Times New Roman" panose="02020603050405020304" pitchFamily="18" charset="0"/>
                <a:cs typeface="Times New Roman" panose="02020603050405020304" pitchFamily="18" charset="0"/>
              </a:rPr>
              <a:t>本文介绍了一种用于神经网络的新型</a:t>
            </a:r>
            <a:r>
              <a:rPr lang="zh-CN" altLang="zh-CN" b="1" kern="100" dirty="0">
                <a:latin typeface="Times New Roman" panose="02020603050405020304" pitchFamily="18" charset="0"/>
                <a:cs typeface="Times New Roman" panose="02020603050405020304" pitchFamily="18" charset="0"/>
              </a:rPr>
              <a:t>独立</a:t>
            </a:r>
            <a:r>
              <a:rPr lang="zh-CN" altLang="zh-CN" kern="100" dirty="0">
                <a:latin typeface="Times New Roman" panose="02020603050405020304" pitchFamily="18" charset="0"/>
                <a:cs typeface="Times New Roman" panose="02020603050405020304" pitchFamily="18" charset="0"/>
              </a:rPr>
              <a:t>模块：空间变换器。</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zh-CN" altLang="zh-CN" kern="100" dirty="0">
                <a:latin typeface="Times New Roman" panose="02020603050405020304" pitchFamily="18" charset="0"/>
                <a:cs typeface="Times New Roman" panose="02020603050405020304" pitchFamily="18" charset="0"/>
              </a:rPr>
              <a:t>这个模块可以放入网络中执行特征的显式空间转换，为神经网络建模数据开辟了新的途径，并以</a:t>
            </a:r>
            <a:r>
              <a:rPr lang="zh-CN" altLang="zh-CN" b="1" kern="100" dirty="0">
                <a:latin typeface="Times New Roman" panose="02020603050405020304" pitchFamily="18" charset="0"/>
                <a:cs typeface="Times New Roman" panose="02020603050405020304" pitchFamily="18" charset="0"/>
              </a:rPr>
              <a:t>端到端</a:t>
            </a:r>
            <a:r>
              <a:rPr lang="zh-CN" altLang="zh-CN" kern="100" dirty="0">
                <a:latin typeface="Times New Roman" panose="02020603050405020304" pitchFamily="18" charset="0"/>
                <a:cs typeface="Times New Roman" panose="02020603050405020304" pitchFamily="18" charset="0"/>
              </a:rPr>
              <a:t>的方式学习，而不对损失函数做任何改变。</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zh-CN" altLang="zh-CN" kern="100" dirty="0">
                <a:latin typeface="Times New Roman" panose="02020603050405020304" pitchFamily="18" charset="0"/>
                <a:cs typeface="Times New Roman" panose="02020603050405020304" pitchFamily="18" charset="0"/>
              </a:rPr>
              <a:t>使用跨多任务的空间变换器可以提高准确度，从而获得</a:t>
            </a:r>
            <a:r>
              <a:rPr lang="zh-CN" altLang="en-US" kern="100" dirty="0">
                <a:latin typeface="Times New Roman" panose="02020603050405020304" pitchFamily="18" charset="0"/>
                <a:cs typeface="Times New Roman" panose="02020603050405020304" pitchFamily="18" charset="0"/>
              </a:rPr>
              <a:t>最优</a:t>
            </a:r>
            <a:r>
              <a:rPr lang="zh-CN" altLang="zh-CN" kern="100" dirty="0">
                <a:latin typeface="Times New Roman" panose="02020603050405020304" pitchFamily="18" charset="0"/>
                <a:cs typeface="Times New Roman" panose="02020603050405020304" pitchFamily="18" charset="0"/>
              </a:rPr>
              <a:t>的性能。</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zh-CN" altLang="zh-CN" kern="100" dirty="0">
                <a:latin typeface="Times New Roman" panose="02020603050405020304" pitchFamily="18" charset="0"/>
                <a:cs typeface="Times New Roman" panose="02020603050405020304" pitchFamily="18" charset="0"/>
              </a:rPr>
              <a:t>来自空间</a:t>
            </a:r>
            <a:r>
              <a:rPr lang="zh-CN" altLang="en-US" kern="100" dirty="0">
                <a:latin typeface="Times New Roman" panose="02020603050405020304" pitchFamily="18" charset="0"/>
                <a:cs typeface="Times New Roman" panose="02020603050405020304" pitchFamily="18" charset="0"/>
              </a:rPr>
              <a:t>变换器</a:t>
            </a:r>
            <a:r>
              <a:rPr lang="zh-CN" altLang="zh-CN" kern="100" dirty="0">
                <a:latin typeface="Times New Roman" panose="02020603050405020304" pitchFamily="18" charset="0"/>
                <a:cs typeface="Times New Roman" panose="02020603050405020304" pitchFamily="18" charset="0"/>
              </a:rPr>
              <a:t>的回归变换参数可用作输出，并可用于后续任务。</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0648189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0C0F3061-FA47-44CC-B837-BEE810895B35}"/>
              </a:ext>
            </a:extLst>
          </p:cNvPr>
          <p:cNvSpPr txBox="1"/>
          <p:nvPr/>
        </p:nvSpPr>
        <p:spPr>
          <a:xfrm>
            <a:off x="2799844" y="1933996"/>
            <a:ext cx="7509409" cy="2031325"/>
          </a:xfrm>
          <a:prstGeom prst="rect">
            <a:avLst/>
          </a:prstGeom>
          <a:noFill/>
        </p:spPr>
        <p:txBody>
          <a:bodyPr wrap="square" rtlCol="0">
            <a:spAutoFit/>
          </a:bodyPr>
          <a:lstStyle/>
          <a:p>
            <a:r>
              <a:rPr lang="zh-CN" altLang="en-US" b="1" dirty="0">
                <a:latin typeface="宋体" panose="02010600030101010101" pitchFamily="2" charset="-122"/>
                <a:ea typeface="宋体" panose="02010600030101010101" pitchFamily="2" charset="-122"/>
              </a:rPr>
              <a:t>本文所提的空间变换网络的主要作用在于：</a:t>
            </a:r>
            <a:endParaRPr lang="en-US" altLang="zh-CN" b="1"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 </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可以将输入变换为网络的后续层期望的形式；</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 </a:t>
            </a: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可以在训练的过程中自动选择感兴趣的区域特征；</a:t>
            </a:r>
            <a:endParaRPr lang="en-US" altLang="zh-CN" dirty="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 3.</a:t>
            </a:r>
            <a:r>
              <a:rPr lang="zh-CN" altLang="en-US" dirty="0">
                <a:latin typeface="宋体" panose="02010600030101010101" pitchFamily="2" charset="-122"/>
                <a:ea typeface="宋体" panose="02010600030101010101" pitchFamily="2" charset="-122"/>
              </a:rPr>
              <a:t>可以对各种畸变的数据进行空间变换</a:t>
            </a:r>
          </a:p>
        </p:txBody>
      </p:sp>
    </p:spTree>
    <p:extLst>
      <p:ext uri="{BB962C8B-B14F-4D97-AF65-F5344CB8AC3E}">
        <p14:creationId xmlns:p14="http://schemas.microsoft.com/office/powerpoint/2010/main" val="22358646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F8D3A71-393C-4F28-81A5-3747B2A8E33E}"/>
              </a:ext>
            </a:extLst>
          </p:cNvPr>
          <p:cNvSpPr/>
          <p:nvPr/>
        </p:nvSpPr>
        <p:spPr>
          <a:xfrm>
            <a:off x="2675765" y="2025855"/>
            <a:ext cx="6702903" cy="2308324"/>
          </a:xfrm>
          <a:prstGeom prst="rect">
            <a:avLst/>
          </a:prstGeom>
        </p:spPr>
        <p:txBody>
          <a:bodyPr wrap="square">
            <a:spAutoFit/>
          </a:bodyPr>
          <a:lstStyle/>
          <a:p>
            <a:r>
              <a:rPr lang="zh-CN" altLang="en-US" b="1" dirty="0">
                <a:latin typeface="宋体" panose="02010600030101010101" pitchFamily="2" charset="-122"/>
                <a:ea typeface="宋体" panose="02010600030101010101" pitchFamily="2" charset="-122"/>
              </a:rPr>
              <a:t>总结：</a:t>
            </a:r>
            <a:endParaRPr lang="en-US" altLang="zh-CN" b="1"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STN 能够在没有标注关键点的情况下，根据任务自己学习图片或特征的空间变换参数，将输入图片或者学习的特征在空间上进行对齐，从而减少物体由于空间中的旋转、平移、尺度、扭曲等几何变换对分类、定位等任务的影响。</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加入到已有的网络网络结构，能够提升网络的学习能力。</a:t>
            </a:r>
          </a:p>
        </p:txBody>
      </p:sp>
    </p:spTree>
    <p:extLst>
      <p:ext uri="{BB962C8B-B14F-4D97-AF65-F5344CB8AC3E}">
        <p14:creationId xmlns:p14="http://schemas.microsoft.com/office/powerpoint/2010/main" val="3293985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E6C2EF83-BBFC-437E-9B9D-B0BB9C0609F2}"/>
                  </a:ext>
                </a:extLst>
              </p:cNvPr>
              <p:cNvSpPr/>
              <p:nvPr/>
            </p:nvSpPr>
            <p:spPr>
              <a:xfrm>
                <a:off x="1606062" y="479603"/>
                <a:ext cx="9554308" cy="5898794"/>
              </a:xfrm>
              <a:prstGeom prst="rect">
                <a:avLst/>
              </a:prstGeom>
            </p:spPr>
            <p:txBody>
              <a:bodyPr wrap="square">
                <a:spAutoFit/>
              </a:bodyPr>
              <a:lstStyle/>
              <a:p>
                <a:pPr algn="just">
                  <a:spcAft>
                    <a:spcPts val="0"/>
                  </a:spcAft>
                </a:pPr>
                <a:r>
                  <a:rPr lang="zh-CN" altLang="zh-CN" kern="100" dirty="0">
                    <a:latin typeface="Times New Roman" panose="02020603050405020304" pitchFamily="18" charset="0"/>
                    <a:cs typeface="Times New Roman" panose="02020603050405020304" pitchFamily="18" charset="0"/>
                  </a:rPr>
                  <a:t>对图像来说，空间不变性对应着图像处理的经典手段：平移、缩放和旋转，他们同属于空间变换，并可以通过坐标矩阵的仿射变换来实现。</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zh-CN" altLang="zh-CN" kern="100" dirty="0">
                    <a:latin typeface="Times New Roman" panose="02020603050405020304" pitchFamily="18" charset="0"/>
                    <a:cs typeface="Times New Roman" panose="02020603050405020304" pitchFamily="18" charset="0"/>
                  </a:rPr>
                  <a:t>仿射变换矩阵：</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14:m>
                  <m:oMathPara xmlns:m="http://schemas.openxmlformats.org/officeDocument/2006/math">
                    <m:oMathParaPr>
                      <m:jc m:val="centerGroup"/>
                    </m:oMathParaPr>
                    <m:oMath xmlns:m="http://schemas.openxmlformats.org/officeDocument/2006/math">
                      <m:d>
                        <m:dPr>
                          <m:begChr m:val="["/>
                          <m:endChr m:val="]"/>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3"/>
                                    <m:mcJc m:val="center"/>
                                  </m:mcPr>
                                </m:mc>
                              </m:mcs>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𝜃</m:t>
                                    </m:r>
                                  </m:e>
                                  <m:sub>
                                    <m:r>
                                      <a:rPr lang="en-US" altLang="zh-CN" i="1" kern="100">
                                        <a:latin typeface="Cambria Math" panose="02040503050406030204" pitchFamily="18" charset="0"/>
                                        <a:cs typeface="Times New Roman" panose="02020603050405020304" pitchFamily="18" charset="0"/>
                                      </a:rPr>
                                      <m:t>11</m:t>
                                    </m:r>
                                  </m:sub>
                                </m:sSub>
                              </m:e>
                              <m:e>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𝜃</m:t>
                                    </m:r>
                                  </m:e>
                                  <m:sub>
                                    <m:r>
                                      <a:rPr lang="en-US" altLang="zh-CN" i="1" kern="100">
                                        <a:latin typeface="Cambria Math" panose="02040503050406030204" pitchFamily="18" charset="0"/>
                                        <a:cs typeface="Times New Roman" panose="02020603050405020304" pitchFamily="18" charset="0"/>
                                      </a:rPr>
                                      <m:t>12</m:t>
                                    </m:r>
                                  </m:sub>
                                </m:sSub>
                              </m:e>
                              <m:e>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𝜃</m:t>
                                    </m:r>
                                  </m:e>
                                  <m:sub>
                                    <m:r>
                                      <a:rPr lang="en-US" altLang="zh-CN" i="1" kern="100">
                                        <a:latin typeface="Cambria Math" panose="02040503050406030204" pitchFamily="18" charset="0"/>
                                        <a:cs typeface="Times New Roman" panose="02020603050405020304" pitchFamily="18" charset="0"/>
                                      </a:rPr>
                                      <m:t>13</m:t>
                                    </m:r>
                                  </m:sub>
                                </m:sSub>
                              </m:e>
                            </m:mr>
                            <m:mr>
                              <m:e>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𝜃</m:t>
                                    </m:r>
                                  </m:e>
                                  <m:sub>
                                    <m:r>
                                      <a:rPr lang="en-US" altLang="zh-CN" i="1" kern="100">
                                        <a:latin typeface="Cambria Math" panose="02040503050406030204" pitchFamily="18" charset="0"/>
                                        <a:cs typeface="Times New Roman" panose="02020603050405020304" pitchFamily="18" charset="0"/>
                                      </a:rPr>
                                      <m:t>21</m:t>
                                    </m:r>
                                  </m:sub>
                                </m:sSub>
                              </m:e>
                              <m:e>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𝜃</m:t>
                                    </m:r>
                                  </m:e>
                                  <m:sub>
                                    <m:r>
                                      <a:rPr lang="en-US" altLang="zh-CN" i="1" kern="100">
                                        <a:latin typeface="Cambria Math" panose="02040503050406030204" pitchFamily="18" charset="0"/>
                                        <a:cs typeface="Times New Roman" panose="02020603050405020304" pitchFamily="18" charset="0"/>
                                      </a:rPr>
                                      <m:t>22</m:t>
                                    </m:r>
                                  </m:sub>
                                </m:sSub>
                              </m:e>
                              <m:e>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𝜃</m:t>
                                    </m:r>
                                  </m:e>
                                  <m:sub>
                                    <m:r>
                                      <a:rPr lang="en-US" altLang="zh-CN" i="1" kern="100">
                                        <a:latin typeface="Cambria Math" panose="02040503050406030204" pitchFamily="18" charset="0"/>
                                        <a:cs typeface="Times New Roman" panose="02020603050405020304" pitchFamily="18" charset="0"/>
                                      </a:rPr>
                                      <m:t>23</m:t>
                                    </m:r>
                                  </m:sub>
                                </m:sSub>
                              </m:e>
                            </m:mr>
                          </m:m>
                        </m:e>
                      </m:d>
                      <m:d>
                        <m:dPr>
                          <m:begChr m:val="["/>
                          <m:endChr m:val="]"/>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1"/>
                                    <m:mcJc m:val="center"/>
                                  </m:mcPr>
                                </m:mc>
                              </m:mcs>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mPr>
                            <m:mr>
                              <m:e>
                                <m:sSup>
                                  <m:sSup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kern="100">
                                        <a:latin typeface="Cambria Math" panose="02040503050406030204" pitchFamily="18" charset="0"/>
                                        <a:cs typeface="Times New Roman" panose="02020603050405020304" pitchFamily="18" charset="0"/>
                                      </a:rPr>
                                      <m:t>𝑥</m:t>
                                    </m:r>
                                  </m:e>
                                  <m:sup>
                                    <m:r>
                                      <a:rPr lang="en-US" altLang="zh-CN" i="1" kern="100">
                                        <a:latin typeface="Cambria Math" panose="02040503050406030204" pitchFamily="18" charset="0"/>
                                        <a:cs typeface="Times New Roman" panose="02020603050405020304" pitchFamily="18" charset="0"/>
                                      </a:rPr>
                                      <m:t>𝑆𝑜𝑢𝑟𝑐𝑒</m:t>
                                    </m:r>
                                  </m:sup>
                                </m:sSup>
                              </m:e>
                            </m:mr>
                            <m:mr>
                              <m:e>
                                <m:sSup>
                                  <m:sSup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kern="100">
                                        <a:latin typeface="Cambria Math" panose="02040503050406030204" pitchFamily="18" charset="0"/>
                                        <a:cs typeface="Times New Roman" panose="02020603050405020304" pitchFamily="18" charset="0"/>
                                      </a:rPr>
                                      <m:t>𝑦</m:t>
                                    </m:r>
                                  </m:e>
                                  <m:sup>
                                    <m:r>
                                      <a:rPr lang="en-US" altLang="zh-CN" i="1" kern="100">
                                        <a:latin typeface="Cambria Math" panose="02040503050406030204" pitchFamily="18" charset="0"/>
                                        <a:cs typeface="Times New Roman" panose="02020603050405020304" pitchFamily="18" charset="0"/>
                                      </a:rPr>
                                      <m:t>𝑆𝑜𝑢𝑟𝑐𝑒</m:t>
                                    </m:r>
                                  </m:sup>
                                </m:sSup>
                              </m:e>
                            </m:mr>
                            <m:mr>
                              <m:e>
                                <m:r>
                                  <a:rPr lang="en-US" altLang="zh-CN" i="1" kern="100">
                                    <a:latin typeface="Cambria Math" panose="02040503050406030204" pitchFamily="18" charset="0"/>
                                    <a:cs typeface="Times New Roman" panose="02020603050405020304" pitchFamily="18" charset="0"/>
                                  </a:rPr>
                                  <m:t>1</m:t>
                                </m:r>
                              </m:e>
                            </m:mr>
                          </m:m>
                        </m:e>
                      </m:d>
                      <m:r>
                        <a:rPr lang="en-US" altLang="zh-CN" i="1" kern="100">
                          <a:latin typeface="Cambria Math" panose="02040503050406030204" pitchFamily="18" charset="0"/>
                          <a:cs typeface="Times New Roman" panose="02020603050405020304" pitchFamily="18" charset="0"/>
                        </a:rPr>
                        <m:t>=</m:t>
                      </m:r>
                      <m:d>
                        <m:dPr>
                          <m:begChr m:val="["/>
                          <m:endChr m:val="]"/>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1"/>
                                    <m:mcJc m:val="center"/>
                                  </m:mcPr>
                                </m:mc>
                              </m:mcs>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mPr>
                            <m:mr>
                              <m:e>
                                <m:sSup>
                                  <m:sSup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kern="100">
                                        <a:latin typeface="Cambria Math" panose="02040503050406030204" pitchFamily="18" charset="0"/>
                                        <a:cs typeface="Times New Roman" panose="02020603050405020304" pitchFamily="18" charset="0"/>
                                      </a:rPr>
                                      <m:t>𝑥</m:t>
                                    </m:r>
                                  </m:e>
                                  <m:sup>
                                    <m:r>
                                      <a:rPr lang="en-US" altLang="zh-CN" i="1" kern="100">
                                        <a:latin typeface="Cambria Math" panose="02040503050406030204" pitchFamily="18" charset="0"/>
                                        <a:cs typeface="Times New Roman" panose="02020603050405020304" pitchFamily="18" charset="0"/>
                                      </a:rPr>
                                      <m:t>𝑇𝑎𝑟𝑔𝑒𝑡</m:t>
                                    </m:r>
                                  </m:sup>
                                </m:sSup>
                              </m:e>
                            </m:mr>
                            <m:mr>
                              <m:e>
                                <m:sSup>
                                  <m:sSup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kern="100">
                                        <a:latin typeface="Cambria Math" panose="02040503050406030204" pitchFamily="18" charset="0"/>
                                        <a:cs typeface="Times New Roman" panose="02020603050405020304" pitchFamily="18" charset="0"/>
                                      </a:rPr>
                                      <m:t>𝑦</m:t>
                                    </m:r>
                                  </m:e>
                                  <m:sup>
                                    <m:r>
                                      <a:rPr lang="en-US" altLang="zh-CN" i="1" kern="100">
                                        <a:latin typeface="Cambria Math" panose="02040503050406030204" pitchFamily="18" charset="0"/>
                                        <a:cs typeface="Times New Roman" panose="02020603050405020304" pitchFamily="18" charset="0"/>
                                      </a:rPr>
                                      <m:t>𝑇𝑎𝑟𝑔𝑒𝑡</m:t>
                                    </m:r>
                                  </m:sup>
                                </m:sSup>
                              </m:e>
                            </m:mr>
                          </m:m>
                        </m:e>
                      </m:d>
                    </m:oMath>
                  </m:oMathPara>
                </a14:m>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14:m>
                  <m:oMath xmlns:m="http://schemas.openxmlformats.org/officeDocument/2006/math">
                    <m:sSup>
                      <m:sSup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kern="100">
                            <a:latin typeface="Cambria Math" panose="02040503050406030204" pitchFamily="18" charset="0"/>
                            <a:cs typeface="Times New Roman" panose="02020603050405020304" pitchFamily="18" charset="0"/>
                          </a:rPr>
                          <m:t>(</m:t>
                        </m:r>
                        <m:r>
                          <a:rPr lang="en-US" altLang="zh-CN" i="1" kern="100">
                            <a:latin typeface="Cambria Math" panose="02040503050406030204" pitchFamily="18" charset="0"/>
                            <a:cs typeface="Times New Roman" panose="02020603050405020304" pitchFamily="18" charset="0"/>
                          </a:rPr>
                          <m:t>𝑥</m:t>
                        </m:r>
                      </m:e>
                      <m:sup>
                        <m:r>
                          <a:rPr lang="en-US" altLang="zh-CN" i="1" kern="100">
                            <a:latin typeface="Cambria Math" panose="02040503050406030204" pitchFamily="18" charset="0"/>
                            <a:cs typeface="Times New Roman" panose="02020603050405020304" pitchFamily="18" charset="0"/>
                          </a:rPr>
                          <m:t>𝑆𝑜𝑢𝑟𝑐𝑒</m:t>
                        </m:r>
                      </m:sup>
                    </m:sSup>
                    <m:r>
                      <a:rPr lang="en-US" altLang="zh-CN" i="1" kern="100">
                        <a:latin typeface="Cambria Math" panose="02040503050406030204" pitchFamily="18" charset="0"/>
                        <a:cs typeface="Times New Roman" panose="02020603050405020304" pitchFamily="18" charset="0"/>
                      </a:rPr>
                      <m:t>,</m:t>
                    </m:r>
                    <m:sSup>
                      <m:sSup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kern="100">
                            <a:latin typeface="Cambria Math" panose="02040503050406030204" pitchFamily="18" charset="0"/>
                            <a:cs typeface="Times New Roman" panose="02020603050405020304" pitchFamily="18" charset="0"/>
                          </a:rPr>
                          <m:t>𝑦</m:t>
                        </m:r>
                      </m:e>
                      <m:sup>
                        <m:r>
                          <a:rPr lang="en-US" altLang="zh-CN" i="1" kern="100">
                            <a:latin typeface="Cambria Math" panose="02040503050406030204" pitchFamily="18" charset="0"/>
                            <a:cs typeface="Times New Roman" panose="02020603050405020304" pitchFamily="18" charset="0"/>
                          </a:rPr>
                          <m:t>𝑆𝑜𝑢𝑟𝑐𝑒</m:t>
                        </m:r>
                      </m:sup>
                    </m:sSup>
                    <m:r>
                      <a:rPr lang="en-US" altLang="zh-CN" i="1" kern="100">
                        <a:latin typeface="Cambria Math" panose="02040503050406030204" pitchFamily="18" charset="0"/>
                        <a:cs typeface="Times New Roman" panose="02020603050405020304" pitchFamily="18" charset="0"/>
                      </a:rPr>
                      <m:t>)</m:t>
                    </m:r>
                  </m:oMath>
                </a14:m>
                <a:r>
                  <a:rPr lang="zh-CN" altLang="zh-CN" kern="100" dirty="0">
                    <a:latin typeface="Times New Roman" panose="02020603050405020304" pitchFamily="18" charset="0"/>
                    <a:cs typeface="Times New Roman" panose="02020603050405020304" pitchFamily="18" charset="0"/>
                  </a:rPr>
                  <a:t>表示原图像像素点，</a:t>
                </a:r>
                <a14:m>
                  <m:oMath xmlns:m="http://schemas.openxmlformats.org/officeDocument/2006/math">
                    <m:sSup>
                      <m:sSup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kern="100">
                            <a:latin typeface="Cambria Math" panose="02040503050406030204" pitchFamily="18" charset="0"/>
                            <a:cs typeface="Times New Roman" panose="02020603050405020304" pitchFamily="18" charset="0"/>
                          </a:rPr>
                          <m:t>(</m:t>
                        </m:r>
                        <m:r>
                          <a:rPr lang="en-US" altLang="zh-CN" i="1" kern="100">
                            <a:latin typeface="Cambria Math" panose="02040503050406030204" pitchFamily="18" charset="0"/>
                            <a:cs typeface="Times New Roman" panose="02020603050405020304" pitchFamily="18" charset="0"/>
                          </a:rPr>
                          <m:t>𝑥</m:t>
                        </m:r>
                      </m:e>
                      <m:sup>
                        <m:r>
                          <a:rPr lang="en-US" altLang="zh-CN" i="1" kern="100">
                            <a:latin typeface="Cambria Math" panose="02040503050406030204" pitchFamily="18" charset="0"/>
                            <a:cs typeface="Times New Roman" panose="02020603050405020304" pitchFamily="18" charset="0"/>
                          </a:rPr>
                          <m:t>𝑇𝑎𝑟𝑔𝑒𝑡</m:t>
                        </m:r>
                      </m:sup>
                    </m:sSup>
                    <m:r>
                      <a:rPr lang="en-US" altLang="zh-CN" i="1" kern="100">
                        <a:latin typeface="Cambria Math" panose="02040503050406030204" pitchFamily="18" charset="0"/>
                        <a:cs typeface="Times New Roman" panose="02020603050405020304" pitchFamily="18" charset="0"/>
                      </a:rPr>
                      <m:t>,</m:t>
                    </m:r>
                    <m:sSup>
                      <m:sSup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kern="100">
                            <a:latin typeface="Cambria Math" panose="02040503050406030204" pitchFamily="18" charset="0"/>
                            <a:cs typeface="Times New Roman" panose="02020603050405020304" pitchFamily="18" charset="0"/>
                          </a:rPr>
                          <m:t>𝑦</m:t>
                        </m:r>
                      </m:e>
                      <m:sup>
                        <m:r>
                          <a:rPr lang="en-US" altLang="zh-CN" i="1" kern="100">
                            <a:latin typeface="Cambria Math" panose="02040503050406030204" pitchFamily="18" charset="0"/>
                            <a:cs typeface="Times New Roman" panose="02020603050405020304" pitchFamily="18" charset="0"/>
                          </a:rPr>
                          <m:t>𝑇𝑎𝑟𝑔𝑒𝑡</m:t>
                        </m:r>
                      </m:sup>
                    </m:sSup>
                    <m:r>
                      <a:rPr lang="en-US" altLang="zh-CN" i="1" kern="100">
                        <a:latin typeface="Cambria Math" panose="02040503050406030204" pitchFamily="18" charset="0"/>
                        <a:cs typeface="Times New Roman" panose="02020603050405020304" pitchFamily="18" charset="0"/>
                      </a:rPr>
                      <m:t>)</m:t>
                    </m:r>
                  </m:oMath>
                </a14:m>
                <a:r>
                  <a:rPr lang="zh-CN" altLang="zh-CN" kern="100" dirty="0">
                    <a:latin typeface="Times New Roman" panose="02020603050405020304" pitchFamily="18" charset="0"/>
                    <a:cs typeface="Times New Roman" panose="02020603050405020304" pitchFamily="18" charset="0"/>
                  </a:rPr>
                  <a:t>表示仿射变换后图像的像素点。系数矩阵</a:t>
                </a:r>
                <a14:m>
                  <m:oMath xmlns:m="http://schemas.openxmlformats.org/officeDocument/2006/math">
                    <m:r>
                      <a:rPr lang="en-US" altLang="zh-CN" i="1" kern="100">
                        <a:latin typeface="Cambria Math" panose="02040503050406030204" pitchFamily="18" charset="0"/>
                        <a:cs typeface="Times New Roman" panose="02020603050405020304" pitchFamily="18" charset="0"/>
                      </a:rPr>
                      <m:t>𝜃</m:t>
                    </m:r>
                  </m:oMath>
                </a14:m>
                <a:r>
                  <a:rPr lang="zh-CN" altLang="zh-CN" kern="100" dirty="0">
                    <a:latin typeface="Times New Roman" panose="02020603050405020304" pitchFamily="18" charset="0"/>
                    <a:cs typeface="Times New Roman" panose="02020603050405020304" pitchFamily="18" charset="0"/>
                  </a:rPr>
                  <a:t>即为仿射变换系数，可以通过调整系数矩阵实现图像的平移缩放和旋转。</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kern="100" dirty="0">
                    <a:latin typeface="Times New Roman" panose="02020603050405020304" pitchFamily="18" charset="0"/>
                    <a:cs typeface="Times New Roman" panose="02020603050405020304" pitchFamily="18" charset="0"/>
                  </a:rPr>
                  <a:t>1. </a:t>
                </a:r>
                <a:r>
                  <a:rPr lang="zh-CN" altLang="zh-CN" kern="100" dirty="0">
                    <a:latin typeface="Times New Roman" panose="02020603050405020304" pitchFamily="18" charset="0"/>
                    <a:cs typeface="Times New Roman" panose="02020603050405020304" pitchFamily="18" charset="0"/>
                  </a:rPr>
                  <a:t>平移</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14:m>
                  <m:oMathPara xmlns:m="http://schemas.openxmlformats.org/officeDocument/2006/math">
                    <m:oMathParaPr>
                      <m:jc m:val="centerGroup"/>
                    </m:oMathParaPr>
                    <m:oMath xmlns:m="http://schemas.openxmlformats.org/officeDocument/2006/math">
                      <m:d>
                        <m:dPr>
                          <m:begChr m:val="["/>
                          <m:endChr m:val="]"/>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3"/>
                                    <m:mcJc m:val="center"/>
                                  </m:mcPr>
                                </m:mc>
                              </m:mcs>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i="1" kern="100">
                                    <a:latin typeface="Cambria Math" panose="02040503050406030204" pitchFamily="18" charset="0"/>
                                    <a:cs typeface="Times New Roman" panose="02020603050405020304" pitchFamily="18" charset="0"/>
                                  </a:rPr>
                                  <m:t>1</m:t>
                                </m:r>
                              </m:e>
                              <m:e>
                                <m:r>
                                  <a:rPr lang="en-US" altLang="zh-CN" i="1" kern="100">
                                    <a:latin typeface="Cambria Math" panose="02040503050406030204" pitchFamily="18" charset="0"/>
                                    <a:cs typeface="Times New Roman" panose="02020603050405020304" pitchFamily="18" charset="0"/>
                                  </a:rPr>
                                  <m:t>0</m:t>
                                </m:r>
                              </m:e>
                              <m:e>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𝜃</m:t>
                                    </m:r>
                                  </m:e>
                                  <m:sub>
                                    <m:r>
                                      <a:rPr lang="en-US" altLang="zh-CN" i="1" kern="100">
                                        <a:latin typeface="Cambria Math" panose="02040503050406030204" pitchFamily="18" charset="0"/>
                                        <a:cs typeface="Times New Roman" panose="02020603050405020304" pitchFamily="18" charset="0"/>
                                      </a:rPr>
                                      <m:t>13</m:t>
                                    </m:r>
                                  </m:sub>
                                </m:sSub>
                              </m:e>
                            </m:mr>
                            <m:mr>
                              <m:e>
                                <m:r>
                                  <a:rPr lang="en-US" altLang="zh-CN" i="1" kern="100">
                                    <a:latin typeface="Cambria Math" panose="02040503050406030204" pitchFamily="18" charset="0"/>
                                    <a:cs typeface="Times New Roman" panose="02020603050405020304" pitchFamily="18" charset="0"/>
                                  </a:rPr>
                                  <m:t>0</m:t>
                                </m:r>
                              </m:e>
                              <m:e>
                                <m:r>
                                  <a:rPr lang="en-US" altLang="zh-CN" i="1" kern="100">
                                    <a:latin typeface="Cambria Math" panose="02040503050406030204" pitchFamily="18" charset="0"/>
                                    <a:cs typeface="Times New Roman" panose="02020603050405020304" pitchFamily="18" charset="0"/>
                                  </a:rPr>
                                  <m:t>1</m:t>
                                </m:r>
                              </m:e>
                              <m:e>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𝜃</m:t>
                                    </m:r>
                                  </m:e>
                                  <m:sub>
                                    <m:r>
                                      <a:rPr lang="en-US" altLang="zh-CN" i="1" kern="100">
                                        <a:latin typeface="Cambria Math" panose="02040503050406030204" pitchFamily="18" charset="0"/>
                                        <a:cs typeface="Times New Roman" panose="02020603050405020304" pitchFamily="18" charset="0"/>
                                      </a:rPr>
                                      <m:t>23</m:t>
                                    </m:r>
                                  </m:sub>
                                </m:sSub>
                              </m:e>
                            </m:mr>
                          </m:m>
                        </m:e>
                      </m:d>
                      <m:d>
                        <m:dPr>
                          <m:begChr m:val="["/>
                          <m:endChr m:val="]"/>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1"/>
                                    <m:mcJc m:val="center"/>
                                  </m:mcPr>
                                </m:mc>
                              </m:mcs>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i="1" kern="100">
                                    <a:latin typeface="Cambria Math" panose="02040503050406030204" pitchFamily="18" charset="0"/>
                                    <a:cs typeface="Times New Roman" panose="02020603050405020304" pitchFamily="18" charset="0"/>
                                  </a:rPr>
                                  <m:t>𝑥</m:t>
                                </m:r>
                              </m:e>
                            </m:mr>
                            <m:mr>
                              <m:e>
                                <m:r>
                                  <a:rPr lang="en-US" altLang="zh-CN" i="1" kern="100">
                                    <a:latin typeface="Cambria Math" panose="02040503050406030204" pitchFamily="18" charset="0"/>
                                    <a:cs typeface="Times New Roman" panose="02020603050405020304" pitchFamily="18" charset="0"/>
                                  </a:rPr>
                                  <m:t>𝑦</m:t>
                                </m:r>
                              </m:e>
                            </m:mr>
                            <m:mr>
                              <m:e>
                                <m:r>
                                  <a:rPr lang="en-US" altLang="zh-CN" i="1" kern="100">
                                    <a:latin typeface="Cambria Math" panose="02040503050406030204" pitchFamily="18" charset="0"/>
                                    <a:cs typeface="Times New Roman" panose="02020603050405020304" pitchFamily="18" charset="0"/>
                                  </a:rPr>
                                  <m:t>1</m:t>
                                </m:r>
                              </m:e>
                            </m:mr>
                          </m:m>
                        </m:e>
                      </m:d>
                      <m:r>
                        <a:rPr lang="en-US" altLang="zh-CN" i="1" kern="100">
                          <a:latin typeface="Cambria Math" panose="02040503050406030204" pitchFamily="18" charset="0"/>
                          <a:cs typeface="Times New Roman" panose="02020603050405020304" pitchFamily="18" charset="0"/>
                        </a:rPr>
                        <m:t>=</m:t>
                      </m:r>
                      <m:d>
                        <m:dPr>
                          <m:begChr m:val="["/>
                          <m:endChr m:val="]"/>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1"/>
                                    <m:mcJc m:val="center"/>
                                  </m:mcPr>
                                </m:mc>
                              </m:mcs>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i="1" kern="100">
                                    <a:latin typeface="Cambria Math" panose="02040503050406030204" pitchFamily="18" charset="0"/>
                                    <a:cs typeface="Times New Roman" panose="02020603050405020304" pitchFamily="18" charset="0"/>
                                  </a:rPr>
                                  <m:t>𝑥</m:t>
                                </m:r>
                                <m:r>
                                  <a:rPr lang="en-US" altLang="zh-CN" i="1" kern="100">
                                    <a:latin typeface="Cambria Math" panose="02040503050406030204" pitchFamily="18" charset="0"/>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𝜃</m:t>
                                    </m:r>
                                  </m:e>
                                  <m:sub>
                                    <m:r>
                                      <a:rPr lang="en-US" altLang="zh-CN" i="1" kern="100">
                                        <a:latin typeface="Cambria Math" panose="02040503050406030204" pitchFamily="18" charset="0"/>
                                        <a:cs typeface="Times New Roman" panose="02020603050405020304" pitchFamily="18" charset="0"/>
                                      </a:rPr>
                                      <m:t>13</m:t>
                                    </m:r>
                                  </m:sub>
                                </m:sSub>
                              </m:e>
                            </m:mr>
                            <m:mr>
                              <m:e>
                                <m:r>
                                  <a:rPr lang="en-US" altLang="zh-CN" i="1" kern="100">
                                    <a:latin typeface="Cambria Math" panose="02040503050406030204" pitchFamily="18" charset="0"/>
                                    <a:cs typeface="Times New Roman" panose="02020603050405020304" pitchFamily="18" charset="0"/>
                                  </a:rPr>
                                  <m:t>𝑦</m:t>
                                </m:r>
                                <m:r>
                                  <a:rPr lang="en-US" altLang="zh-CN" i="1" kern="100">
                                    <a:latin typeface="Cambria Math" panose="02040503050406030204" pitchFamily="18" charset="0"/>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𝜃</m:t>
                                    </m:r>
                                  </m:e>
                                  <m:sub>
                                    <m:r>
                                      <a:rPr lang="en-US" altLang="zh-CN" i="1" kern="100">
                                        <a:latin typeface="Cambria Math" panose="02040503050406030204" pitchFamily="18" charset="0"/>
                                        <a:cs typeface="Times New Roman" panose="02020603050405020304" pitchFamily="18" charset="0"/>
                                      </a:rPr>
                                      <m:t>23</m:t>
                                    </m:r>
                                  </m:sub>
                                </m:sSub>
                              </m:e>
                            </m:mr>
                          </m:m>
                        </m:e>
                      </m:d>
                    </m:oMath>
                  </m:oMathPara>
                </a14:m>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kern="100" dirty="0">
                    <a:latin typeface="Times New Roman" panose="02020603050405020304" pitchFamily="18" charset="0"/>
                    <a:cs typeface="Times New Roman" panose="02020603050405020304" pitchFamily="18" charset="0"/>
                  </a:rPr>
                  <a:t>2. </a:t>
                </a:r>
                <a:r>
                  <a:rPr lang="zh-CN" altLang="zh-CN" kern="100" dirty="0">
                    <a:latin typeface="Times New Roman" panose="02020603050405020304" pitchFamily="18" charset="0"/>
                    <a:cs typeface="Times New Roman" panose="02020603050405020304" pitchFamily="18" charset="0"/>
                  </a:rPr>
                  <a:t>缩放</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14:m>
                  <m:oMathPara xmlns:m="http://schemas.openxmlformats.org/officeDocument/2006/math">
                    <m:oMathParaPr>
                      <m:jc m:val="centerGroup"/>
                    </m:oMathParaPr>
                    <m:oMath xmlns:m="http://schemas.openxmlformats.org/officeDocument/2006/math">
                      <m:d>
                        <m:dPr>
                          <m:begChr m:val="["/>
                          <m:endChr m:val="]"/>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3"/>
                                    <m:mcJc m:val="center"/>
                                  </m:mcPr>
                                </m:mc>
                              </m:mcs>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𝜃</m:t>
                                    </m:r>
                                  </m:e>
                                  <m:sub>
                                    <m:r>
                                      <a:rPr lang="en-US" altLang="zh-CN" i="1" kern="100">
                                        <a:latin typeface="Cambria Math" panose="02040503050406030204" pitchFamily="18" charset="0"/>
                                        <a:cs typeface="Times New Roman" panose="02020603050405020304" pitchFamily="18" charset="0"/>
                                      </a:rPr>
                                      <m:t>11</m:t>
                                    </m:r>
                                  </m:sub>
                                </m:sSub>
                              </m:e>
                              <m:e>
                                <m:r>
                                  <a:rPr lang="en-US" altLang="zh-CN" i="1" kern="100">
                                    <a:latin typeface="Cambria Math" panose="02040503050406030204" pitchFamily="18" charset="0"/>
                                    <a:cs typeface="Times New Roman" panose="02020603050405020304" pitchFamily="18" charset="0"/>
                                  </a:rPr>
                                  <m:t>0</m:t>
                                </m:r>
                              </m:e>
                              <m:e>
                                <m:r>
                                  <a:rPr lang="en-US" altLang="zh-CN" i="1" kern="100">
                                    <a:latin typeface="Cambria Math" panose="02040503050406030204" pitchFamily="18" charset="0"/>
                                    <a:cs typeface="Times New Roman" panose="02020603050405020304" pitchFamily="18" charset="0"/>
                                  </a:rPr>
                                  <m:t>0</m:t>
                                </m:r>
                              </m:e>
                            </m:mr>
                            <m:mr>
                              <m:e>
                                <m:r>
                                  <a:rPr lang="en-US" altLang="zh-CN" i="1" kern="100">
                                    <a:latin typeface="Cambria Math" panose="02040503050406030204" pitchFamily="18" charset="0"/>
                                    <a:cs typeface="Times New Roman" panose="02020603050405020304" pitchFamily="18" charset="0"/>
                                  </a:rPr>
                                  <m:t>0</m:t>
                                </m:r>
                              </m:e>
                              <m:e>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𝜃</m:t>
                                    </m:r>
                                  </m:e>
                                  <m:sub>
                                    <m:r>
                                      <a:rPr lang="en-US" altLang="zh-CN" i="1" kern="100">
                                        <a:latin typeface="Cambria Math" panose="02040503050406030204" pitchFamily="18" charset="0"/>
                                        <a:cs typeface="Times New Roman" panose="02020603050405020304" pitchFamily="18" charset="0"/>
                                      </a:rPr>
                                      <m:t>23</m:t>
                                    </m:r>
                                  </m:sub>
                                </m:sSub>
                              </m:e>
                              <m:e>
                                <m:r>
                                  <a:rPr lang="en-US" altLang="zh-CN" i="1" kern="100">
                                    <a:latin typeface="Cambria Math" panose="02040503050406030204" pitchFamily="18" charset="0"/>
                                    <a:cs typeface="Times New Roman" panose="02020603050405020304" pitchFamily="18" charset="0"/>
                                  </a:rPr>
                                  <m:t>0</m:t>
                                </m:r>
                              </m:e>
                            </m:mr>
                          </m:m>
                        </m:e>
                      </m:d>
                      <m:d>
                        <m:dPr>
                          <m:begChr m:val="["/>
                          <m:endChr m:val="]"/>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1"/>
                                    <m:mcJc m:val="center"/>
                                  </m:mcPr>
                                </m:mc>
                              </m:mcs>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i="1" kern="100">
                                    <a:latin typeface="Cambria Math" panose="02040503050406030204" pitchFamily="18" charset="0"/>
                                    <a:cs typeface="Times New Roman" panose="02020603050405020304" pitchFamily="18" charset="0"/>
                                  </a:rPr>
                                  <m:t>𝑥</m:t>
                                </m:r>
                              </m:e>
                            </m:mr>
                            <m:mr>
                              <m:e>
                                <m:r>
                                  <a:rPr lang="en-US" altLang="zh-CN" i="1" kern="100">
                                    <a:latin typeface="Cambria Math" panose="02040503050406030204" pitchFamily="18" charset="0"/>
                                    <a:cs typeface="Times New Roman" panose="02020603050405020304" pitchFamily="18" charset="0"/>
                                  </a:rPr>
                                  <m:t>𝑦</m:t>
                                </m:r>
                              </m:e>
                            </m:mr>
                            <m:mr>
                              <m:e>
                                <m:r>
                                  <a:rPr lang="en-US" altLang="zh-CN" i="1" kern="100">
                                    <a:latin typeface="Cambria Math" panose="02040503050406030204" pitchFamily="18" charset="0"/>
                                    <a:cs typeface="Times New Roman" panose="02020603050405020304" pitchFamily="18" charset="0"/>
                                  </a:rPr>
                                  <m:t>1</m:t>
                                </m:r>
                              </m:e>
                            </m:mr>
                          </m:m>
                        </m:e>
                      </m:d>
                      <m:r>
                        <a:rPr lang="en-US" altLang="zh-CN" i="1" kern="100">
                          <a:latin typeface="Cambria Math" panose="02040503050406030204" pitchFamily="18" charset="0"/>
                          <a:cs typeface="Times New Roman" panose="02020603050405020304" pitchFamily="18" charset="0"/>
                        </a:rPr>
                        <m:t>=</m:t>
                      </m:r>
                      <m:d>
                        <m:dPr>
                          <m:begChr m:val="["/>
                          <m:endChr m:val="]"/>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1"/>
                                    <m:mcJc m:val="center"/>
                                  </m:mcPr>
                                </m:mc>
                              </m:mcs>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𝜃</m:t>
                                    </m:r>
                                  </m:e>
                                  <m:sub>
                                    <m:r>
                                      <a:rPr lang="en-US" altLang="zh-CN" i="1" kern="100">
                                        <a:latin typeface="Cambria Math" panose="02040503050406030204" pitchFamily="18" charset="0"/>
                                        <a:cs typeface="Times New Roman" panose="02020603050405020304" pitchFamily="18" charset="0"/>
                                      </a:rPr>
                                      <m:t>11</m:t>
                                    </m:r>
                                  </m:sub>
                                </m:sSub>
                                <m:r>
                                  <a:rPr lang="en-US" altLang="zh-CN" i="1" kern="100">
                                    <a:latin typeface="Cambria Math" panose="02040503050406030204" pitchFamily="18" charset="0"/>
                                    <a:cs typeface="Times New Roman" panose="02020603050405020304" pitchFamily="18" charset="0"/>
                                  </a:rPr>
                                  <m:t>𝑥</m:t>
                                </m:r>
                              </m:e>
                            </m:mr>
                            <m:mr>
                              <m:e>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𝜃</m:t>
                                    </m:r>
                                  </m:e>
                                  <m:sub>
                                    <m:r>
                                      <a:rPr lang="en-US" altLang="zh-CN" i="1" kern="100">
                                        <a:latin typeface="Cambria Math" panose="02040503050406030204" pitchFamily="18" charset="0"/>
                                        <a:cs typeface="Times New Roman" panose="02020603050405020304" pitchFamily="18" charset="0"/>
                                      </a:rPr>
                                      <m:t>22</m:t>
                                    </m:r>
                                  </m:sub>
                                </m:sSub>
                                <m:r>
                                  <a:rPr lang="en-US" altLang="zh-CN" i="1" kern="100">
                                    <a:latin typeface="Cambria Math" panose="02040503050406030204" pitchFamily="18" charset="0"/>
                                    <a:cs typeface="Times New Roman" panose="02020603050405020304" pitchFamily="18" charset="0"/>
                                  </a:rPr>
                                  <m:t>𝑦</m:t>
                                </m:r>
                              </m:e>
                            </m:mr>
                          </m:m>
                        </m:e>
                      </m:d>
                    </m:oMath>
                  </m:oMathPara>
                </a14:m>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kern="100" dirty="0">
                    <a:latin typeface="Times New Roman" panose="02020603050405020304" pitchFamily="18" charset="0"/>
                    <a:cs typeface="Times New Roman" panose="02020603050405020304" pitchFamily="18" charset="0"/>
                  </a:rPr>
                  <a:t>3. </a:t>
                </a:r>
                <a:r>
                  <a:rPr lang="zh-CN" altLang="zh-CN" kern="100" dirty="0">
                    <a:latin typeface="Times New Roman" panose="02020603050405020304" pitchFamily="18" charset="0"/>
                    <a:cs typeface="Times New Roman" panose="02020603050405020304" pitchFamily="18" charset="0"/>
                  </a:rPr>
                  <a:t>旋转</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zh-CN" altLang="zh-CN" kern="100" dirty="0">
                    <a:latin typeface="Times New Roman" panose="02020603050405020304" pitchFamily="18" charset="0"/>
                    <a:cs typeface="Times New Roman" panose="02020603050405020304" pitchFamily="18" charset="0"/>
                  </a:rPr>
                  <a:t>绕原点顺时针旋转</a:t>
                </a:r>
                <a14:m>
                  <m:oMath xmlns:m="http://schemas.openxmlformats.org/officeDocument/2006/math">
                    <m:r>
                      <a:rPr lang="en-US" altLang="zh-CN" i="1" kern="100">
                        <a:latin typeface="Cambria Math" panose="02040503050406030204" pitchFamily="18" charset="0"/>
                        <a:cs typeface="Times New Roman" panose="02020603050405020304" pitchFamily="18" charset="0"/>
                      </a:rPr>
                      <m:t>𝛼</m:t>
                    </m:r>
                  </m:oMath>
                </a14:m>
                <a:r>
                  <a:rPr lang="zh-CN" altLang="zh-CN" kern="100" dirty="0">
                    <a:latin typeface="Times New Roman" panose="02020603050405020304" pitchFamily="18" charset="0"/>
                    <a:cs typeface="Times New Roman" panose="02020603050405020304" pitchFamily="18" charset="0"/>
                  </a:rPr>
                  <a:t>度，坐标仿射矩阵：</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14:m>
                  <m:oMathPara xmlns:m="http://schemas.openxmlformats.org/officeDocument/2006/math">
                    <m:oMathParaPr>
                      <m:jc m:val="centerGroup"/>
                    </m:oMathParaPr>
                    <m:oMath xmlns:m="http://schemas.openxmlformats.org/officeDocument/2006/math">
                      <m:d>
                        <m:dPr>
                          <m:begChr m:val="["/>
                          <m:endChr m:val="]"/>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3"/>
                                    <m:mcJc m:val="center"/>
                                  </m:mcPr>
                                </m:mc>
                              </m:mcs>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mPr>
                            <m:mr>
                              <m:e>
                                <m:r>
                                  <m:rPr>
                                    <m:sty m:val="p"/>
                                  </m:rPr>
                                  <a:rPr lang="en-US" altLang="zh-CN" kern="100">
                                    <a:latin typeface="Cambria Math" panose="02040503050406030204" pitchFamily="18" charset="0"/>
                                    <a:cs typeface="Times New Roman" panose="02020603050405020304" pitchFamily="18" charset="0"/>
                                  </a:rPr>
                                  <m:t>cos</m:t>
                                </m:r>
                                <m:r>
                                  <a:rPr lang="en-US" altLang="zh-CN" kern="100">
                                    <a:latin typeface="Cambria Math" panose="02040503050406030204" pitchFamily="18" charset="0"/>
                                    <a:cs typeface="Times New Roman" panose="02020603050405020304" pitchFamily="18" charset="0"/>
                                  </a:rPr>
                                  <m:t>⁡</m:t>
                                </m:r>
                                <m:r>
                                  <a:rPr lang="en-US" altLang="zh-CN" i="1" kern="100">
                                    <a:latin typeface="Cambria Math" panose="02040503050406030204" pitchFamily="18" charset="0"/>
                                    <a:cs typeface="Times New Roman" panose="02020603050405020304" pitchFamily="18" charset="0"/>
                                  </a:rPr>
                                  <m:t>(</m:t>
                                </m:r>
                                <m:r>
                                  <a:rPr lang="en-US" altLang="zh-CN" i="1" kern="100">
                                    <a:latin typeface="Cambria Math" panose="02040503050406030204" pitchFamily="18" charset="0"/>
                                    <a:cs typeface="Times New Roman" panose="02020603050405020304" pitchFamily="18" charset="0"/>
                                  </a:rPr>
                                  <m:t>𝛼</m:t>
                                </m:r>
                                <m:r>
                                  <a:rPr lang="en-US" altLang="zh-CN" i="1" kern="100">
                                    <a:latin typeface="Cambria Math" panose="02040503050406030204" pitchFamily="18" charset="0"/>
                                    <a:cs typeface="Times New Roman" panose="02020603050405020304" pitchFamily="18" charset="0"/>
                                  </a:rPr>
                                  <m:t>)</m:t>
                                </m:r>
                              </m:e>
                              <m:e>
                                <m:r>
                                  <m:rPr>
                                    <m:sty m:val="p"/>
                                  </m:rPr>
                                  <a:rPr lang="en-US" altLang="zh-CN" kern="100">
                                    <a:latin typeface="Cambria Math" panose="02040503050406030204" pitchFamily="18" charset="0"/>
                                    <a:cs typeface="Times New Roman" panose="02020603050405020304" pitchFamily="18" charset="0"/>
                                  </a:rPr>
                                  <m:t>sin</m:t>
                                </m:r>
                                <m:r>
                                  <a:rPr lang="en-US" altLang="zh-CN" kern="100">
                                    <a:latin typeface="Cambria Math" panose="02040503050406030204" pitchFamily="18" charset="0"/>
                                    <a:cs typeface="Times New Roman" panose="02020603050405020304" pitchFamily="18" charset="0"/>
                                  </a:rPr>
                                  <m:t>⁡</m:t>
                                </m:r>
                                <m:r>
                                  <a:rPr lang="en-US" altLang="zh-CN" i="1" kern="100">
                                    <a:latin typeface="Cambria Math" panose="02040503050406030204" pitchFamily="18" charset="0"/>
                                    <a:cs typeface="Times New Roman" panose="02020603050405020304" pitchFamily="18" charset="0"/>
                                  </a:rPr>
                                  <m:t>(</m:t>
                                </m:r>
                                <m:r>
                                  <a:rPr lang="en-US" altLang="zh-CN" i="1" kern="100">
                                    <a:latin typeface="Cambria Math" panose="02040503050406030204" pitchFamily="18" charset="0"/>
                                    <a:cs typeface="Times New Roman" panose="02020603050405020304" pitchFamily="18" charset="0"/>
                                  </a:rPr>
                                  <m:t>𝛼</m:t>
                                </m:r>
                                <m:r>
                                  <a:rPr lang="en-US" altLang="zh-CN" i="1" kern="100">
                                    <a:latin typeface="Cambria Math" panose="02040503050406030204" pitchFamily="18" charset="0"/>
                                    <a:cs typeface="Times New Roman" panose="02020603050405020304" pitchFamily="18" charset="0"/>
                                  </a:rPr>
                                  <m:t>)</m:t>
                                </m:r>
                              </m:e>
                              <m:e>
                                <m:r>
                                  <a:rPr lang="en-US" altLang="zh-CN" i="1" kern="100">
                                    <a:latin typeface="Cambria Math" panose="02040503050406030204" pitchFamily="18" charset="0"/>
                                    <a:cs typeface="Times New Roman" panose="02020603050405020304" pitchFamily="18" charset="0"/>
                                  </a:rPr>
                                  <m:t>0</m:t>
                                </m:r>
                              </m:e>
                            </m:mr>
                            <m:mr>
                              <m:e>
                                <m:r>
                                  <a:rPr lang="en-US" altLang="zh-CN" i="1" kern="100">
                                    <a:latin typeface="Cambria Math" panose="02040503050406030204" pitchFamily="18" charset="0"/>
                                    <a:cs typeface="Times New Roman" panose="02020603050405020304" pitchFamily="18" charset="0"/>
                                  </a:rPr>
                                  <m:t>−</m:t>
                                </m:r>
                                <m:r>
                                  <m:rPr>
                                    <m:sty m:val="p"/>
                                  </m:rPr>
                                  <a:rPr lang="en-US" altLang="zh-CN" kern="100">
                                    <a:latin typeface="Cambria Math" panose="02040503050406030204" pitchFamily="18" charset="0"/>
                                    <a:cs typeface="Times New Roman" panose="02020603050405020304" pitchFamily="18" charset="0"/>
                                  </a:rPr>
                                  <m:t>sin</m:t>
                                </m:r>
                                <m:r>
                                  <a:rPr lang="en-US" altLang="zh-CN" kern="100">
                                    <a:latin typeface="Cambria Math" panose="02040503050406030204" pitchFamily="18" charset="0"/>
                                    <a:cs typeface="Times New Roman" panose="02020603050405020304" pitchFamily="18" charset="0"/>
                                  </a:rPr>
                                  <m:t>⁡</m:t>
                                </m:r>
                                <m:r>
                                  <a:rPr lang="en-US" altLang="zh-CN" i="1" kern="100">
                                    <a:latin typeface="Cambria Math" panose="02040503050406030204" pitchFamily="18" charset="0"/>
                                    <a:cs typeface="Times New Roman" panose="02020603050405020304" pitchFamily="18" charset="0"/>
                                  </a:rPr>
                                  <m:t>(</m:t>
                                </m:r>
                                <m:r>
                                  <a:rPr lang="en-US" altLang="zh-CN" i="1" kern="100">
                                    <a:latin typeface="Cambria Math" panose="02040503050406030204" pitchFamily="18" charset="0"/>
                                    <a:cs typeface="Times New Roman" panose="02020603050405020304" pitchFamily="18" charset="0"/>
                                  </a:rPr>
                                  <m:t>𝛼</m:t>
                                </m:r>
                                <m:r>
                                  <a:rPr lang="en-US" altLang="zh-CN" i="1" kern="100">
                                    <a:latin typeface="Cambria Math" panose="02040503050406030204" pitchFamily="18" charset="0"/>
                                    <a:cs typeface="Times New Roman" panose="02020603050405020304" pitchFamily="18" charset="0"/>
                                  </a:rPr>
                                  <m:t>)</m:t>
                                </m:r>
                              </m:e>
                              <m:e>
                                <m:r>
                                  <m:rPr>
                                    <m:sty m:val="p"/>
                                  </m:rPr>
                                  <a:rPr lang="en-US" altLang="zh-CN" kern="100">
                                    <a:latin typeface="Cambria Math" panose="02040503050406030204" pitchFamily="18" charset="0"/>
                                    <a:cs typeface="Times New Roman" panose="02020603050405020304" pitchFamily="18" charset="0"/>
                                  </a:rPr>
                                  <m:t>cos</m:t>
                                </m:r>
                                <m:r>
                                  <a:rPr lang="en-US" altLang="zh-CN" kern="100">
                                    <a:latin typeface="Cambria Math" panose="02040503050406030204" pitchFamily="18" charset="0"/>
                                    <a:cs typeface="Times New Roman" panose="02020603050405020304" pitchFamily="18" charset="0"/>
                                  </a:rPr>
                                  <m:t>⁡</m:t>
                                </m:r>
                                <m:r>
                                  <a:rPr lang="en-US" altLang="zh-CN" i="1" kern="100">
                                    <a:latin typeface="Cambria Math" panose="02040503050406030204" pitchFamily="18" charset="0"/>
                                    <a:cs typeface="Times New Roman" panose="02020603050405020304" pitchFamily="18" charset="0"/>
                                  </a:rPr>
                                  <m:t>(</m:t>
                                </m:r>
                                <m:r>
                                  <a:rPr lang="en-US" altLang="zh-CN" i="1" kern="100">
                                    <a:latin typeface="Cambria Math" panose="02040503050406030204" pitchFamily="18" charset="0"/>
                                    <a:cs typeface="Times New Roman" panose="02020603050405020304" pitchFamily="18" charset="0"/>
                                  </a:rPr>
                                  <m:t>𝛼</m:t>
                                </m:r>
                                <m:r>
                                  <a:rPr lang="en-US" altLang="zh-CN" i="1" kern="100">
                                    <a:latin typeface="Cambria Math" panose="02040503050406030204" pitchFamily="18" charset="0"/>
                                    <a:cs typeface="Times New Roman" panose="02020603050405020304" pitchFamily="18" charset="0"/>
                                  </a:rPr>
                                  <m:t>)</m:t>
                                </m:r>
                              </m:e>
                              <m:e>
                                <m:r>
                                  <a:rPr lang="en-US" altLang="zh-CN" i="1" kern="100">
                                    <a:latin typeface="Cambria Math" panose="02040503050406030204" pitchFamily="18" charset="0"/>
                                    <a:cs typeface="Times New Roman" panose="02020603050405020304" pitchFamily="18" charset="0"/>
                                  </a:rPr>
                                  <m:t>0</m:t>
                                </m:r>
                              </m:e>
                            </m:mr>
                          </m:m>
                        </m:e>
                      </m:d>
                      <m:d>
                        <m:dPr>
                          <m:begChr m:val="["/>
                          <m:endChr m:val="]"/>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1"/>
                                    <m:mcJc m:val="center"/>
                                  </m:mcPr>
                                </m:mc>
                              </m:mcs>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i="1" kern="100">
                                    <a:latin typeface="Cambria Math" panose="02040503050406030204" pitchFamily="18" charset="0"/>
                                    <a:cs typeface="Times New Roman" panose="02020603050405020304" pitchFamily="18" charset="0"/>
                                  </a:rPr>
                                  <m:t>𝑥</m:t>
                                </m:r>
                              </m:e>
                            </m:mr>
                            <m:mr>
                              <m:e>
                                <m:r>
                                  <a:rPr lang="en-US" altLang="zh-CN" i="1" kern="100">
                                    <a:latin typeface="Cambria Math" panose="02040503050406030204" pitchFamily="18" charset="0"/>
                                    <a:cs typeface="Times New Roman" panose="02020603050405020304" pitchFamily="18" charset="0"/>
                                  </a:rPr>
                                  <m:t>𝑦</m:t>
                                </m:r>
                              </m:e>
                            </m:mr>
                            <m:mr>
                              <m:e>
                                <m:r>
                                  <a:rPr lang="en-US" altLang="zh-CN" i="1" kern="100">
                                    <a:latin typeface="Cambria Math" panose="02040503050406030204" pitchFamily="18" charset="0"/>
                                    <a:cs typeface="Times New Roman" panose="02020603050405020304" pitchFamily="18" charset="0"/>
                                  </a:rPr>
                                  <m:t>1</m:t>
                                </m:r>
                              </m:e>
                            </m:mr>
                          </m:m>
                        </m:e>
                      </m:d>
                      <m:r>
                        <a:rPr lang="en-US" altLang="zh-CN" i="1" kern="100">
                          <a:latin typeface="Cambria Math" panose="02040503050406030204" pitchFamily="18" charset="0"/>
                          <a:cs typeface="Times New Roman" panose="02020603050405020304" pitchFamily="18" charset="0"/>
                        </a:rPr>
                        <m:t>=</m:t>
                      </m:r>
                      <m:d>
                        <m:dPr>
                          <m:begChr m:val="["/>
                          <m:endChr m:val="]"/>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1"/>
                                    <m:mcJc m:val="center"/>
                                  </m:mcPr>
                                </m:mc>
                              </m:mcs>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mPr>
                            <m:mr>
                              <m:e>
                                <m:func>
                                  <m:func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kern="100">
                                        <a:latin typeface="Cambria Math" panose="02040503050406030204" pitchFamily="18" charset="0"/>
                                        <a:cs typeface="Times New Roman" panose="02020603050405020304" pitchFamily="18" charset="0"/>
                                      </a:rPr>
                                      <m:t>cos</m:t>
                                    </m:r>
                                  </m:fName>
                                  <m:e>
                                    <m:d>
                                      <m:d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kern="100">
                                            <a:latin typeface="Cambria Math" panose="02040503050406030204" pitchFamily="18" charset="0"/>
                                            <a:cs typeface="Times New Roman" panose="02020603050405020304" pitchFamily="18" charset="0"/>
                                          </a:rPr>
                                          <m:t>𝛼</m:t>
                                        </m:r>
                                      </m:e>
                                    </m:d>
                                  </m:e>
                                </m:func>
                                <m:r>
                                  <a:rPr lang="en-US" altLang="zh-CN" i="1" kern="100">
                                    <a:latin typeface="Cambria Math" panose="02040503050406030204" pitchFamily="18" charset="0"/>
                                    <a:cs typeface="Times New Roman" panose="02020603050405020304" pitchFamily="18" charset="0"/>
                                  </a:rPr>
                                  <m:t>𝑥</m:t>
                                </m:r>
                                <m:r>
                                  <a:rPr lang="en-US" altLang="zh-CN" i="1" kern="100">
                                    <a:latin typeface="Cambria Math" panose="02040503050406030204" pitchFamily="18" charset="0"/>
                                    <a:cs typeface="Times New Roman" panose="02020603050405020304" pitchFamily="18" charset="0"/>
                                  </a:rPr>
                                  <m:t>+</m:t>
                                </m:r>
                                <m:func>
                                  <m:func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kern="100">
                                        <a:latin typeface="Cambria Math" panose="02040503050406030204" pitchFamily="18" charset="0"/>
                                        <a:cs typeface="Times New Roman" panose="02020603050405020304" pitchFamily="18" charset="0"/>
                                      </a:rPr>
                                      <m:t>sin</m:t>
                                    </m:r>
                                  </m:fName>
                                  <m:e>
                                    <m:d>
                                      <m:d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kern="100">
                                            <a:latin typeface="Cambria Math" panose="02040503050406030204" pitchFamily="18" charset="0"/>
                                            <a:cs typeface="Times New Roman" panose="02020603050405020304" pitchFamily="18" charset="0"/>
                                          </a:rPr>
                                          <m:t>𝛼</m:t>
                                        </m:r>
                                      </m:e>
                                    </m:d>
                                  </m:e>
                                </m:func>
                                <m:r>
                                  <a:rPr lang="en-US" altLang="zh-CN" i="1" kern="100">
                                    <a:latin typeface="Cambria Math" panose="02040503050406030204" pitchFamily="18" charset="0"/>
                                    <a:cs typeface="Times New Roman" panose="02020603050405020304" pitchFamily="18" charset="0"/>
                                  </a:rPr>
                                  <m:t>𝑦</m:t>
                                </m:r>
                              </m:e>
                            </m:mr>
                            <m:mr>
                              <m:e>
                                <m:r>
                                  <a:rPr lang="en-US" altLang="zh-CN" i="1" kern="100">
                                    <a:latin typeface="Cambria Math" panose="02040503050406030204" pitchFamily="18" charset="0"/>
                                    <a:cs typeface="Times New Roman" panose="02020603050405020304" pitchFamily="18" charset="0"/>
                                  </a:rPr>
                                  <m:t>−</m:t>
                                </m:r>
                                <m:func>
                                  <m:func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kern="100">
                                        <a:latin typeface="Cambria Math" panose="02040503050406030204" pitchFamily="18" charset="0"/>
                                        <a:cs typeface="Times New Roman" panose="02020603050405020304" pitchFamily="18" charset="0"/>
                                      </a:rPr>
                                      <m:t>sin</m:t>
                                    </m:r>
                                  </m:fName>
                                  <m:e>
                                    <m:d>
                                      <m:d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kern="100">
                                            <a:latin typeface="Cambria Math" panose="02040503050406030204" pitchFamily="18" charset="0"/>
                                            <a:cs typeface="Times New Roman" panose="02020603050405020304" pitchFamily="18" charset="0"/>
                                          </a:rPr>
                                          <m:t>𝛼</m:t>
                                        </m:r>
                                      </m:e>
                                    </m:d>
                                  </m:e>
                                </m:func>
                                <m:r>
                                  <a:rPr lang="en-US" altLang="zh-CN" i="1" kern="100">
                                    <a:latin typeface="Cambria Math" panose="02040503050406030204" pitchFamily="18" charset="0"/>
                                    <a:cs typeface="Times New Roman" panose="02020603050405020304" pitchFamily="18" charset="0"/>
                                  </a:rPr>
                                  <m:t>𝑥</m:t>
                                </m:r>
                                <m:r>
                                  <a:rPr lang="en-US" altLang="zh-CN" i="1" kern="100">
                                    <a:latin typeface="Cambria Math" panose="02040503050406030204" pitchFamily="18" charset="0"/>
                                    <a:cs typeface="Times New Roman" panose="02020603050405020304" pitchFamily="18" charset="0"/>
                                  </a:rPr>
                                  <m:t>+</m:t>
                                </m:r>
                                <m:func>
                                  <m:func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kern="100">
                                        <a:latin typeface="Cambria Math" panose="02040503050406030204" pitchFamily="18" charset="0"/>
                                        <a:cs typeface="Times New Roman" panose="02020603050405020304" pitchFamily="18" charset="0"/>
                                      </a:rPr>
                                      <m:t>cos</m:t>
                                    </m:r>
                                  </m:fName>
                                  <m:e>
                                    <m:d>
                                      <m:d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kern="100">
                                            <a:latin typeface="Cambria Math" panose="02040503050406030204" pitchFamily="18" charset="0"/>
                                            <a:cs typeface="Times New Roman" panose="02020603050405020304" pitchFamily="18" charset="0"/>
                                          </a:rPr>
                                          <m:t>𝛼</m:t>
                                        </m:r>
                                      </m:e>
                                    </m:d>
                                  </m:e>
                                </m:func>
                                <m:r>
                                  <a:rPr lang="en-US" altLang="zh-CN" i="1" kern="100">
                                    <a:latin typeface="Cambria Math" panose="02040503050406030204" pitchFamily="18" charset="0"/>
                                    <a:cs typeface="Times New Roman" panose="02020603050405020304" pitchFamily="18" charset="0"/>
                                  </a:rPr>
                                  <m:t>𝑦</m:t>
                                </m:r>
                              </m:e>
                            </m:mr>
                          </m:m>
                        </m:e>
                      </m:d>
                    </m:oMath>
                  </m:oMathPara>
                </a14:m>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zh-CN" altLang="zh-CN" kern="100" dirty="0">
                    <a:latin typeface="Times New Roman" panose="02020603050405020304" pitchFamily="18" charset="0"/>
                    <a:cs typeface="Times New Roman" panose="02020603050405020304" pitchFamily="18" charset="0"/>
                  </a:rPr>
                  <a:t>需要做</a:t>
                </a:r>
                <a:r>
                  <a:rPr lang="en-US" altLang="zh-CN" kern="100" dirty="0">
                    <a:latin typeface="Times New Roman" panose="02020603050405020304" pitchFamily="18" charset="0"/>
                    <a:cs typeface="Times New Roman" panose="02020603050405020304" pitchFamily="18" charset="0"/>
                  </a:rPr>
                  <a:t>Normalization</a:t>
                </a:r>
                <a:r>
                  <a:rPr lang="zh-CN" altLang="zh-CN" kern="100" dirty="0">
                    <a:latin typeface="Times New Roman" panose="02020603050405020304" pitchFamily="18" charset="0"/>
                    <a:cs typeface="Times New Roman" panose="02020603050405020304" pitchFamily="18" charset="0"/>
                  </a:rPr>
                  <a:t>把坐标调整到</a:t>
                </a:r>
                <a14:m>
                  <m:oMath xmlns:m="http://schemas.openxmlformats.org/officeDocument/2006/math">
                    <m:r>
                      <a:rPr lang="en-US" altLang="zh-CN" kern="100">
                        <a:latin typeface="Cambria Math" panose="02040503050406030204" pitchFamily="18" charset="0"/>
                        <a:cs typeface="Times New Roman" panose="02020603050405020304" pitchFamily="18" charset="0"/>
                      </a:rPr>
                      <m:t>[</m:t>
                    </m:r>
                    <m:r>
                      <a:rPr lang="en-US" altLang="zh-CN" i="1" kern="100">
                        <a:latin typeface="Cambria Math" panose="02040503050406030204" pitchFamily="18" charset="0"/>
                        <a:cs typeface="Times New Roman" panose="02020603050405020304" pitchFamily="18" charset="0"/>
                      </a:rPr>
                      <m:t>−</m:t>
                    </m:r>
                    <m:r>
                      <a:rPr lang="en-US" altLang="zh-CN" kern="100">
                        <a:latin typeface="Cambria Math" panose="02040503050406030204" pitchFamily="18" charset="0"/>
                        <a:cs typeface="Times New Roman" panose="02020603050405020304" pitchFamily="18" charset="0"/>
                      </a:rPr>
                      <m:t>1,1]</m:t>
                    </m:r>
                  </m:oMath>
                </a14:m>
                <a:r>
                  <a:rPr lang="zh-CN" altLang="zh-CN" kern="100" dirty="0">
                    <a:latin typeface="Times New Roman" panose="02020603050405020304" pitchFamily="18" charset="0"/>
                    <a:cs typeface="Times New Roman" panose="02020603050405020304" pitchFamily="18" charset="0"/>
                  </a:rPr>
                  <a:t>使绕图像中心旋转。</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3" name="矩形 2">
                <a:extLst>
                  <a:ext uri="{FF2B5EF4-FFF2-40B4-BE49-F238E27FC236}">
                    <a16:creationId xmlns:a16="http://schemas.microsoft.com/office/drawing/2014/main" id="{E6C2EF83-BBFC-437E-9B9D-B0BB9C0609F2}"/>
                  </a:ext>
                </a:extLst>
              </p:cNvPr>
              <p:cNvSpPr>
                <a:spLocks noRot="1" noChangeAspect="1" noMove="1" noResize="1" noEditPoints="1" noAdjustHandles="1" noChangeArrowheads="1" noChangeShapeType="1" noTextEdit="1"/>
              </p:cNvSpPr>
              <p:nvPr/>
            </p:nvSpPr>
            <p:spPr>
              <a:xfrm>
                <a:off x="1606062" y="479603"/>
                <a:ext cx="9554308" cy="5898794"/>
              </a:xfrm>
              <a:prstGeom prst="rect">
                <a:avLst/>
              </a:prstGeom>
              <a:blipFill>
                <a:blip r:embed="rId2"/>
                <a:stretch>
                  <a:fillRect l="-510" t="-620" r="-510" b="-724"/>
                </a:stretch>
              </a:blipFill>
            </p:spPr>
            <p:txBody>
              <a:bodyPr/>
              <a:lstStyle/>
              <a:p>
                <a:r>
                  <a:rPr lang="zh-CN" altLang="en-US">
                    <a:noFill/>
                  </a:rPr>
                  <a:t> </a:t>
                </a:r>
              </a:p>
            </p:txBody>
          </p:sp>
        </mc:Fallback>
      </mc:AlternateContent>
      <p:sp>
        <p:nvSpPr>
          <p:cNvPr id="2" name="矩形 1">
            <a:extLst>
              <a:ext uri="{FF2B5EF4-FFF2-40B4-BE49-F238E27FC236}">
                <a16:creationId xmlns:a16="http://schemas.microsoft.com/office/drawing/2014/main" id="{07094E02-1D40-4D7C-BD66-7791040C6376}"/>
              </a:ext>
            </a:extLst>
          </p:cNvPr>
          <p:cNvSpPr/>
          <p:nvPr/>
        </p:nvSpPr>
        <p:spPr>
          <a:xfrm>
            <a:off x="250300" y="153325"/>
            <a:ext cx="1999265" cy="369332"/>
          </a:xfrm>
          <a:prstGeom prst="rect">
            <a:avLst/>
          </a:prstGeom>
        </p:spPr>
        <p:txBody>
          <a:bodyPr wrap="none">
            <a:spAutoFit/>
          </a:bodyPr>
          <a:lstStyle/>
          <a:p>
            <a:r>
              <a:rPr lang="en-US" altLang="zh-CN" b="1" dirty="0">
                <a:latin typeface="Times New Roman" panose="02020603050405020304" pitchFamily="18" charset="0"/>
              </a:rPr>
              <a:t>Spatial Invariance</a:t>
            </a:r>
            <a:endParaRPr lang="zh-CN" altLang="en-US" b="1" dirty="0"/>
          </a:p>
        </p:txBody>
      </p:sp>
    </p:spTree>
    <p:extLst>
      <p:ext uri="{BB962C8B-B14F-4D97-AF65-F5344CB8AC3E}">
        <p14:creationId xmlns:p14="http://schemas.microsoft.com/office/powerpoint/2010/main" val="3135032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37679F6-5C9C-4FF0-A192-7CBCC478B333}"/>
              </a:ext>
            </a:extLst>
          </p:cNvPr>
          <p:cNvPicPr>
            <a:picLocks noChangeAspect="1"/>
          </p:cNvPicPr>
          <p:nvPr/>
        </p:nvPicPr>
        <p:blipFill>
          <a:blip r:embed="rId2"/>
          <a:stretch>
            <a:fillRect/>
          </a:stretch>
        </p:blipFill>
        <p:spPr>
          <a:xfrm>
            <a:off x="809625" y="290879"/>
            <a:ext cx="10572750" cy="4095750"/>
          </a:xfrm>
          <a:prstGeom prst="rect">
            <a:avLst/>
          </a:prstGeom>
        </p:spPr>
      </p:pic>
      <p:sp>
        <p:nvSpPr>
          <p:cNvPr id="5" name="矩形 4">
            <a:extLst>
              <a:ext uri="{FF2B5EF4-FFF2-40B4-BE49-F238E27FC236}">
                <a16:creationId xmlns:a16="http://schemas.microsoft.com/office/drawing/2014/main" id="{D63BCBC4-9A6E-458D-9648-094F11B9EA51}"/>
              </a:ext>
            </a:extLst>
          </p:cNvPr>
          <p:cNvSpPr/>
          <p:nvPr/>
        </p:nvSpPr>
        <p:spPr>
          <a:xfrm>
            <a:off x="984738" y="4500627"/>
            <a:ext cx="9976339" cy="1754326"/>
          </a:xfrm>
          <a:prstGeom prst="rect">
            <a:avLst/>
          </a:prstGeom>
        </p:spPr>
        <p:txBody>
          <a:bodyPr wrap="square">
            <a:spAutoFit/>
          </a:bodyPr>
          <a:lstStyle/>
          <a:p>
            <a:pPr algn="just">
              <a:spcAft>
                <a:spcPts val="0"/>
              </a:spcAft>
            </a:pPr>
            <a:r>
              <a:rPr lang="zh-CN" altLang="en-US"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1</a:t>
            </a:r>
            <a:r>
              <a:rPr lang="zh-CN" altLang="en-US" kern="100" dirty="0">
                <a:latin typeface="Times New Roman" panose="02020603050405020304" pitchFamily="18" charset="0"/>
                <a:cs typeface="Times New Roman" panose="02020603050405020304" pitchFamily="18" charset="0"/>
              </a:rPr>
              <a:t>）</a:t>
            </a:r>
            <a:r>
              <a:rPr lang="zh-CN" altLang="zh-CN" kern="100" dirty="0">
                <a:latin typeface="Times New Roman" panose="02020603050405020304" pitchFamily="18" charset="0"/>
                <a:cs typeface="Times New Roman" panose="02020603050405020304" pitchFamily="18" charset="0"/>
              </a:rPr>
              <a:t>空间变换器模块可以</a:t>
            </a:r>
            <a:r>
              <a:rPr lang="zh-CN" altLang="zh-CN" b="1" kern="100" dirty="0">
                <a:latin typeface="Times New Roman" panose="02020603050405020304" pitchFamily="18" charset="0"/>
                <a:cs typeface="Times New Roman" panose="02020603050405020304" pitchFamily="18" charset="0"/>
              </a:rPr>
              <a:t>被包含在标准神经网络结构中</a:t>
            </a:r>
            <a:r>
              <a:rPr lang="zh-CN" altLang="zh-CN" kern="100" dirty="0">
                <a:latin typeface="Times New Roman" panose="02020603050405020304" pitchFamily="18" charset="0"/>
                <a:cs typeface="Times New Roman" panose="02020603050405020304" pitchFamily="18" charset="0"/>
              </a:rPr>
              <a:t>以提供空间变换能力。</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zh-CN" altLang="en-US"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2</a:t>
            </a:r>
            <a:r>
              <a:rPr lang="zh-CN" altLang="en-US" kern="100" dirty="0">
                <a:latin typeface="Times New Roman" panose="02020603050405020304" pitchFamily="18" charset="0"/>
                <a:cs typeface="Times New Roman" panose="02020603050405020304" pitchFamily="18" charset="0"/>
              </a:rPr>
              <a:t>）</a:t>
            </a:r>
            <a:r>
              <a:rPr lang="zh-CN" altLang="zh-CN" kern="100" dirty="0">
                <a:latin typeface="Times New Roman" panose="02020603050405020304" pitchFamily="18" charset="0"/>
                <a:cs typeface="Times New Roman" panose="02020603050405020304" pitchFamily="18" charset="0"/>
              </a:rPr>
              <a:t>空间变换器模块是一种</a:t>
            </a:r>
            <a:r>
              <a:rPr lang="zh-CN" altLang="zh-CN" b="1" kern="100" dirty="0">
                <a:latin typeface="Times New Roman" panose="02020603050405020304" pitchFamily="18" charset="0"/>
                <a:cs typeface="Times New Roman" panose="02020603050405020304" pitchFamily="18" charset="0"/>
              </a:rPr>
              <a:t>动态机制</a:t>
            </a:r>
            <a:r>
              <a:rPr lang="zh-CN" altLang="zh-CN" kern="100" dirty="0">
                <a:latin typeface="Times New Roman" panose="02020603050405020304" pitchFamily="18" charset="0"/>
                <a:cs typeface="Times New Roman" panose="02020603050405020304" pitchFamily="18" charset="0"/>
              </a:rPr>
              <a:t>，可以通过</a:t>
            </a:r>
            <a:r>
              <a:rPr lang="zh-CN" altLang="zh-CN" u="sng" kern="100" dirty="0">
                <a:latin typeface="Times New Roman" panose="02020603050405020304" pitchFamily="18" charset="0"/>
                <a:cs typeface="Times New Roman" panose="02020603050405020304" pitchFamily="18" charset="0"/>
              </a:rPr>
              <a:t>对每个输入样本产生合适的变换</a:t>
            </a:r>
            <a:r>
              <a:rPr lang="zh-CN" altLang="zh-CN" kern="100" dirty="0">
                <a:latin typeface="Times New Roman" panose="02020603050405020304" pitchFamily="18" charset="0"/>
                <a:cs typeface="Times New Roman" panose="02020603050405020304" pitchFamily="18" charset="0"/>
              </a:rPr>
              <a:t>对一个图像（或者一个</a:t>
            </a:r>
            <a:r>
              <a:rPr lang="en-US" altLang="zh-CN" kern="100" dirty="0">
                <a:latin typeface="Times New Roman" panose="02020603050405020304" pitchFamily="18" charset="0"/>
                <a:cs typeface="Times New Roman" panose="02020603050405020304" pitchFamily="18" charset="0"/>
              </a:rPr>
              <a:t>feature map</a:t>
            </a:r>
            <a:r>
              <a:rPr lang="zh-CN" altLang="zh-CN" kern="100" dirty="0">
                <a:latin typeface="Times New Roman" panose="02020603050405020304" pitchFamily="18" charset="0"/>
                <a:cs typeface="Times New Roman" panose="02020603050405020304" pitchFamily="18" charset="0"/>
              </a:rPr>
              <a:t>）进行主动的空间变换。</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zh-CN" altLang="en-US"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3</a:t>
            </a:r>
            <a:r>
              <a:rPr lang="zh-CN" altLang="en-US" kern="100" dirty="0">
                <a:latin typeface="Times New Roman" panose="02020603050405020304" pitchFamily="18" charset="0"/>
                <a:cs typeface="Times New Roman" panose="02020603050405020304" pitchFamily="18" charset="0"/>
              </a:rPr>
              <a:t>）</a:t>
            </a:r>
            <a:r>
              <a:rPr lang="zh-CN" altLang="zh-CN" kern="100" dirty="0">
                <a:latin typeface="Times New Roman" panose="02020603050405020304" pitchFamily="18" charset="0"/>
                <a:cs typeface="Times New Roman" panose="02020603050405020304" pitchFamily="18" charset="0"/>
              </a:rPr>
              <a:t>包含空间变换的网络将</a:t>
            </a:r>
            <a:r>
              <a:rPr lang="zh-CN" altLang="zh-CN" u="sng" kern="100" dirty="0">
                <a:latin typeface="Times New Roman" panose="02020603050405020304" pitchFamily="18" charset="0"/>
                <a:cs typeface="Times New Roman" panose="02020603050405020304" pitchFamily="18" charset="0"/>
              </a:rPr>
              <a:t>不仅选择一个图片中最合适的区域</a:t>
            </a:r>
            <a:r>
              <a:rPr lang="zh-CN" altLang="zh-CN" kern="100" dirty="0">
                <a:latin typeface="Times New Roman" panose="02020603050405020304" pitchFamily="18" charset="0"/>
                <a:cs typeface="Times New Roman" panose="02020603050405020304" pitchFamily="18" charset="0"/>
              </a:rPr>
              <a:t>，还可以把这些区域变换到一个标准的我们所期待的样子以</a:t>
            </a:r>
            <a:r>
              <a:rPr lang="zh-CN" altLang="zh-CN" b="1" kern="100" dirty="0">
                <a:latin typeface="Times New Roman" panose="02020603050405020304" pitchFamily="18" charset="0"/>
                <a:cs typeface="Times New Roman" panose="02020603050405020304" pitchFamily="18" charset="0"/>
              </a:rPr>
              <a:t>简化后续层的推断</a:t>
            </a:r>
            <a:r>
              <a:rPr lang="zh-CN" altLang="zh-CN" kern="100" dirty="0">
                <a:latin typeface="Times New Roman" panose="02020603050405020304" pitchFamily="18" charset="0"/>
                <a:cs typeface="Times New Roman" panose="02020603050405020304" pitchFamily="18" charset="0"/>
              </a:rPr>
              <a:t>。</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zh-CN" altLang="en-US"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4</a:t>
            </a:r>
            <a:r>
              <a:rPr lang="zh-CN" altLang="en-US" kern="100" dirty="0">
                <a:latin typeface="Times New Roman" panose="02020603050405020304" pitchFamily="18" charset="0"/>
                <a:cs typeface="Times New Roman" panose="02020603050405020304" pitchFamily="18" charset="0"/>
              </a:rPr>
              <a:t>）</a:t>
            </a:r>
            <a:r>
              <a:rPr lang="zh-CN" altLang="zh-CN" kern="100" dirty="0">
                <a:latin typeface="Times New Roman" panose="02020603050405020304" pitchFamily="18" charset="0"/>
                <a:cs typeface="Times New Roman" panose="02020603050405020304" pitchFamily="18" charset="0"/>
              </a:rPr>
              <a:t>空间变换可以被标准反向传播训练，允许包含这一模块的整个模型进行</a:t>
            </a:r>
            <a:r>
              <a:rPr lang="zh-CN" altLang="zh-CN" b="1" kern="100" dirty="0">
                <a:latin typeface="Times New Roman" panose="02020603050405020304" pitchFamily="18" charset="0"/>
                <a:cs typeface="Times New Roman" panose="02020603050405020304" pitchFamily="18" charset="0"/>
              </a:rPr>
              <a:t>端到端的训练</a:t>
            </a:r>
            <a:r>
              <a:rPr lang="zh-CN" altLang="zh-CN" kern="100" dirty="0">
                <a:latin typeface="Times New Roman" panose="02020603050405020304" pitchFamily="18" charset="0"/>
                <a:cs typeface="Times New Roman" panose="02020603050405020304" pitchFamily="18" charset="0"/>
              </a:rPr>
              <a:t>。</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562321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A9ADD0A-9081-44E6-A2C4-8378BCE1FE83}"/>
              </a:ext>
            </a:extLst>
          </p:cNvPr>
          <p:cNvPicPr>
            <a:picLocks noChangeAspect="1"/>
          </p:cNvPicPr>
          <p:nvPr/>
        </p:nvPicPr>
        <p:blipFill>
          <a:blip r:embed="rId2"/>
          <a:stretch>
            <a:fillRect/>
          </a:stretch>
        </p:blipFill>
        <p:spPr>
          <a:xfrm>
            <a:off x="659040" y="1566862"/>
            <a:ext cx="10873920" cy="3907815"/>
          </a:xfrm>
          <a:prstGeom prst="rect">
            <a:avLst/>
          </a:prstGeom>
        </p:spPr>
      </p:pic>
    </p:spTree>
    <p:extLst>
      <p:ext uri="{BB962C8B-B14F-4D97-AF65-F5344CB8AC3E}">
        <p14:creationId xmlns:p14="http://schemas.microsoft.com/office/powerpoint/2010/main" val="2204053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AA6807E-EA79-41F1-ADC9-36C5915F2F06}"/>
              </a:ext>
            </a:extLst>
          </p:cNvPr>
          <p:cNvSpPr/>
          <p:nvPr/>
        </p:nvSpPr>
        <p:spPr>
          <a:xfrm>
            <a:off x="1175238" y="4210287"/>
            <a:ext cx="10169769" cy="2031325"/>
          </a:xfrm>
          <a:prstGeom prst="rect">
            <a:avLst/>
          </a:prstGeom>
        </p:spPr>
        <p:txBody>
          <a:bodyPr wrap="square">
            <a:spAutoFit/>
          </a:bodyPr>
          <a:lstStyle/>
          <a:p>
            <a:pPr algn="just">
              <a:spcAft>
                <a:spcPts val="0"/>
              </a:spcAft>
            </a:pPr>
            <a:r>
              <a:rPr lang="zh-CN" altLang="zh-CN" kern="100" dirty="0">
                <a:latin typeface="Times New Roman" panose="02020603050405020304" pitchFamily="18" charset="0"/>
                <a:cs typeface="Times New Roman" panose="02020603050405020304" pitchFamily="18" charset="0"/>
              </a:rPr>
              <a:t>空间变换网络插入</a:t>
            </a:r>
            <a:r>
              <a:rPr lang="en-US" altLang="zh-CN" kern="100" dirty="0">
                <a:latin typeface="Times New Roman" panose="02020603050405020304" pitchFamily="18" charset="0"/>
                <a:cs typeface="Times New Roman" panose="02020603050405020304" pitchFamily="18" charset="0"/>
              </a:rPr>
              <a:t>CNN</a:t>
            </a:r>
            <a:r>
              <a:rPr lang="zh-CN" altLang="zh-CN" kern="100" dirty="0">
                <a:latin typeface="Times New Roman" panose="02020603050405020304" pitchFamily="18" charset="0"/>
                <a:cs typeface="Times New Roman" panose="02020603050405020304" pitchFamily="18" charset="0"/>
              </a:rPr>
              <a:t>中，对多种任务均有益：</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1</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image classification</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266700" algn="just">
              <a:spcAft>
                <a:spcPts val="0"/>
              </a:spcAft>
            </a:pPr>
            <a:r>
              <a:rPr lang="zh-CN" altLang="zh-CN" kern="100" dirty="0">
                <a:latin typeface="Times New Roman" panose="02020603050405020304" pitchFamily="18" charset="0"/>
                <a:cs typeface="Times New Roman" panose="02020603050405020304" pitchFamily="18" charset="0"/>
              </a:rPr>
              <a:t>空间变换可以把输入剪切并缩放至合适的区域以简化后续的分类任务，提升分类性能。</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2</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co-</a:t>
            </a:r>
            <a:r>
              <a:rPr lang="en-US" altLang="zh-CN" kern="100" dirty="0" err="1">
                <a:latin typeface="Times New Roman" panose="02020603050405020304" pitchFamily="18" charset="0"/>
                <a:cs typeface="Times New Roman" panose="02020603050405020304" pitchFamily="18" charset="0"/>
              </a:rPr>
              <a:t>localisation</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266700" algn="just">
              <a:spcAft>
                <a:spcPts val="0"/>
              </a:spcAft>
            </a:pPr>
            <a:r>
              <a:rPr lang="zh-CN" altLang="zh-CN" kern="100" dirty="0">
                <a:latin typeface="Times New Roman" panose="02020603050405020304" pitchFamily="18" charset="0"/>
                <a:cs typeface="Times New Roman" panose="02020603050405020304" pitchFamily="18" charset="0"/>
              </a:rPr>
              <a:t>给定一组包含一类物体不同实例的图像，空间变换器可以在每张图像中定位它们。</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3</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spatial attention</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266700" algn="just">
              <a:spcAft>
                <a:spcPts val="0"/>
              </a:spcAft>
            </a:pPr>
            <a:r>
              <a:rPr lang="zh-CN" altLang="zh-CN" kern="100" dirty="0">
                <a:latin typeface="Times New Roman" panose="02020603050405020304" pitchFamily="18" charset="0"/>
                <a:cs typeface="Times New Roman" panose="02020603050405020304" pitchFamily="18" charset="0"/>
              </a:rPr>
              <a:t>空间变换器可以被用于需要</a:t>
            </a:r>
            <a:r>
              <a:rPr lang="en-US" altLang="zh-CN" kern="100" dirty="0">
                <a:latin typeface="Times New Roman" panose="02020603050405020304" pitchFamily="18" charset="0"/>
                <a:cs typeface="Times New Roman" panose="02020603050405020304" pitchFamily="18" charset="0"/>
              </a:rPr>
              <a:t>attention</a:t>
            </a:r>
            <a:r>
              <a:rPr lang="zh-CN" altLang="zh-CN" kern="100" dirty="0">
                <a:latin typeface="Times New Roman" panose="02020603050405020304" pitchFamily="18" charset="0"/>
                <a:cs typeface="Times New Roman" panose="02020603050405020304" pitchFamily="18" charset="0"/>
              </a:rPr>
              <a:t>机制的任务中，它更加灵活并且可以只用反向传播进行训练。</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22AA5716-0148-4706-ACB3-9C27F46A2F9A}"/>
              </a:ext>
            </a:extLst>
          </p:cNvPr>
          <p:cNvPicPr>
            <a:picLocks noChangeAspect="1"/>
          </p:cNvPicPr>
          <p:nvPr/>
        </p:nvPicPr>
        <p:blipFill>
          <a:blip r:embed="rId2"/>
          <a:stretch>
            <a:fillRect/>
          </a:stretch>
        </p:blipFill>
        <p:spPr>
          <a:xfrm>
            <a:off x="1059473" y="890374"/>
            <a:ext cx="10401300" cy="3152775"/>
          </a:xfrm>
          <a:prstGeom prst="rect">
            <a:avLst/>
          </a:prstGeom>
        </p:spPr>
      </p:pic>
      <p:sp>
        <p:nvSpPr>
          <p:cNvPr id="2" name="矩形 1">
            <a:extLst>
              <a:ext uri="{FF2B5EF4-FFF2-40B4-BE49-F238E27FC236}">
                <a16:creationId xmlns:a16="http://schemas.microsoft.com/office/drawing/2014/main" id="{49055211-A687-484C-BB40-B3E772385926}"/>
              </a:ext>
            </a:extLst>
          </p:cNvPr>
          <p:cNvSpPr/>
          <p:nvPr/>
        </p:nvSpPr>
        <p:spPr>
          <a:xfrm>
            <a:off x="332849" y="353904"/>
            <a:ext cx="8373585" cy="369332"/>
          </a:xfrm>
          <a:prstGeom prst="rect">
            <a:avLst/>
          </a:prstGeom>
        </p:spPr>
        <p:txBody>
          <a:bodyPr wrap="square">
            <a:spAutoFit/>
          </a:bodyPr>
          <a:lstStyle/>
          <a:p>
            <a:r>
              <a:rPr lang="zh-CN" altLang="en-US" b="1" dirty="0">
                <a:latin typeface="Times New Roman" panose="02020603050405020304" pitchFamily="18" charset="0"/>
                <a:cs typeface="Times New Roman" panose="02020603050405020304" pitchFamily="18" charset="0"/>
              </a:rPr>
              <a:t>Spatial transformers can be incorporated into CNNs to </a:t>
            </a:r>
            <a:r>
              <a:rPr lang="zh-CN" altLang="en-US" b="1" dirty="0">
                <a:solidFill>
                  <a:srgbClr val="FF0000"/>
                </a:solidFill>
                <a:latin typeface="Times New Roman" panose="02020603050405020304" pitchFamily="18" charset="0"/>
                <a:cs typeface="Times New Roman" panose="02020603050405020304" pitchFamily="18" charset="0"/>
              </a:rPr>
              <a:t>benefit multifarious tasks</a:t>
            </a:r>
          </a:p>
        </p:txBody>
      </p:sp>
    </p:spTree>
    <p:extLst>
      <p:ext uri="{BB962C8B-B14F-4D97-AF65-F5344CB8AC3E}">
        <p14:creationId xmlns:p14="http://schemas.microsoft.com/office/powerpoint/2010/main" val="2659823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F218293-A253-4A3A-9377-DC0BA7D0CF86}"/>
              </a:ext>
            </a:extLst>
          </p:cNvPr>
          <p:cNvSpPr/>
          <p:nvPr/>
        </p:nvSpPr>
        <p:spPr>
          <a:xfrm>
            <a:off x="1928446" y="795234"/>
            <a:ext cx="8809892" cy="646331"/>
          </a:xfrm>
          <a:prstGeom prst="rect">
            <a:avLst/>
          </a:prstGeom>
        </p:spPr>
        <p:txBody>
          <a:bodyPr wrap="square">
            <a:spAutoFit/>
          </a:bodyPr>
          <a:lstStyle/>
          <a:p>
            <a:pPr algn="just">
              <a:spcAft>
                <a:spcPts val="0"/>
              </a:spcAft>
            </a:pPr>
            <a:r>
              <a:rPr lang="zh-CN" altLang="zh-CN" kern="100" dirty="0">
                <a:latin typeface="Times New Roman" panose="02020603050405020304" pitchFamily="18" charset="0"/>
                <a:cs typeface="Times New Roman" panose="02020603050405020304" pitchFamily="18" charset="0"/>
              </a:rPr>
              <a:t>这是一个在单个前向传递中把空间变换应用到</a:t>
            </a:r>
            <a:r>
              <a:rPr lang="en-US" altLang="zh-CN" kern="100" dirty="0">
                <a:latin typeface="Times New Roman" panose="02020603050405020304" pitchFamily="18" charset="0"/>
                <a:cs typeface="Times New Roman" panose="02020603050405020304" pitchFamily="18" charset="0"/>
              </a:rPr>
              <a:t>feature map</a:t>
            </a:r>
            <a:r>
              <a:rPr lang="zh-CN" altLang="zh-CN" kern="100" dirty="0">
                <a:latin typeface="Times New Roman" panose="02020603050405020304" pitchFamily="18" charset="0"/>
                <a:cs typeface="Times New Roman" panose="02020603050405020304" pitchFamily="18" charset="0"/>
              </a:rPr>
              <a:t>上的可微模型，其中变换基于特定输入产生单个输出</a:t>
            </a:r>
            <a:r>
              <a:rPr lang="en-US" altLang="zh-CN" kern="100" dirty="0">
                <a:latin typeface="Times New Roman" panose="02020603050405020304" pitchFamily="18" charset="0"/>
                <a:cs typeface="Times New Roman" panose="02020603050405020304" pitchFamily="18" charset="0"/>
              </a:rPr>
              <a:t>feature map</a:t>
            </a:r>
            <a:r>
              <a:rPr lang="zh-CN" altLang="zh-CN" kern="100" dirty="0">
                <a:latin typeface="Times New Roman" panose="02020603050405020304" pitchFamily="18" charset="0"/>
                <a:cs typeface="Times New Roman" panose="02020603050405020304" pitchFamily="18" charset="0"/>
              </a:rPr>
              <a:t>。</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5" name="矩形 4">
            <a:extLst>
              <a:ext uri="{FF2B5EF4-FFF2-40B4-BE49-F238E27FC236}">
                <a16:creationId xmlns:a16="http://schemas.microsoft.com/office/drawing/2014/main" id="{D02945E4-FF17-4D3F-B810-AE672A9C90AE}"/>
              </a:ext>
            </a:extLst>
          </p:cNvPr>
          <p:cNvSpPr/>
          <p:nvPr/>
        </p:nvSpPr>
        <p:spPr>
          <a:xfrm>
            <a:off x="531414" y="348734"/>
            <a:ext cx="2516586" cy="369332"/>
          </a:xfrm>
          <a:prstGeom prst="rect">
            <a:avLst/>
          </a:prstGeom>
        </p:spPr>
        <p:txBody>
          <a:bodyPr wrap="none">
            <a:spAutoFit/>
          </a:bodyPr>
          <a:lstStyle/>
          <a:p>
            <a:pPr algn="just">
              <a:spcAft>
                <a:spcPts val="0"/>
              </a:spcAft>
            </a:pPr>
            <a:r>
              <a:rPr lang="en-US" altLang="zh-CN" b="1" kern="100" dirty="0">
                <a:latin typeface="Times New Roman" panose="02020603050405020304" pitchFamily="18" charset="0"/>
                <a:cs typeface="Times New Roman" panose="02020603050405020304" pitchFamily="18" charset="0"/>
              </a:rPr>
              <a:t>3. Spatial Transformers</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6" name="矩形 5">
            <a:extLst>
              <a:ext uri="{FF2B5EF4-FFF2-40B4-BE49-F238E27FC236}">
                <a16:creationId xmlns:a16="http://schemas.microsoft.com/office/drawing/2014/main" id="{2367F5CD-3BFE-477F-BEAA-8B6B17E9FB96}"/>
              </a:ext>
            </a:extLst>
          </p:cNvPr>
          <p:cNvSpPr/>
          <p:nvPr/>
        </p:nvSpPr>
        <p:spPr>
          <a:xfrm>
            <a:off x="1928446" y="1393223"/>
            <a:ext cx="8493369" cy="1477328"/>
          </a:xfrm>
          <a:prstGeom prst="rect">
            <a:avLst/>
          </a:prstGeom>
        </p:spPr>
        <p:txBody>
          <a:bodyPr wrap="square">
            <a:spAutoFit/>
          </a:bodyPr>
          <a:lstStyle/>
          <a:p>
            <a:pPr algn="just">
              <a:spcAft>
                <a:spcPts val="0"/>
              </a:spcAft>
            </a:pPr>
            <a:r>
              <a:rPr lang="zh-CN" altLang="zh-CN" kern="100" dirty="0">
                <a:latin typeface="Times New Roman" panose="02020603050405020304" pitchFamily="18" charset="0"/>
                <a:cs typeface="Times New Roman" panose="02020603050405020304" pitchFamily="18" charset="0"/>
              </a:rPr>
              <a:t>空间变换机制被分成三个部分：</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kern="100" dirty="0">
                <a:solidFill>
                  <a:schemeClr val="accent1">
                    <a:lumMod val="75000"/>
                  </a:schemeClr>
                </a:solidFill>
                <a:latin typeface="Times New Roman" panose="02020603050405020304" pitchFamily="18" charset="0"/>
                <a:cs typeface="Times New Roman" panose="02020603050405020304" pitchFamily="18" charset="0"/>
              </a:rPr>
              <a:t>Localization network</a:t>
            </a:r>
            <a:r>
              <a:rPr lang="en-US" altLang="zh-CN" kern="100" dirty="0">
                <a:latin typeface="Times New Roman" panose="02020603050405020304" pitchFamily="18" charset="0"/>
                <a:cs typeface="Times New Roman" panose="02020603050405020304" pitchFamily="18" charset="0"/>
              </a:rPr>
              <a:t>: </a:t>
            </a:r>
            <a:r>
              <a:rPr lang="zh-CN" altLang="zh-CN" kern="100" dirty="0">
                <a:latin typeface="Times New Roman" panose="02020603050405020304" pitchFamily="18" charset="0"/>
                <a:cs typeface="Times New Roman" panose="02020603050405020304" pitchFamily="18" charset="0"/>
              </a:rPr>
              <a:t>输入</a:t>
            </a:r>
            <a:r>
              <a:rPr lang="en-US" altLang="zh-CN" kern="100" dirty="0">
                <a:latin typeface="Times New Roman" panose="02020603050405020304" pitchFamily="18" charset="0"/>
                <a:cs typeface="Times New Roman" panose="02020603050405020304" pitchFamily="18" charset="0"/>
              </a:rPr>
              <a:t>feature map</a:t>
            </a:r>
            <a:r>
              <a:rPr lang="zh-CN" altLang="zh-CN" kern="100" dirty="0">
                <a:latin typeface="Times New Roman" panose="02020603050405020304" pitchFamily="18" charset="0"/>
                <a:cs typeface="Times New Roman" panose="02020603050405020304" pitchFamily="18" charset="0"/>
              </a:rPr>
              <a:t>通过一系列隐藏层后</a:t>
            </a:r>
            <a:r>
              <a:rPr lang="zh-CN" altLang="zh-CN" u="sng" kern="100" dirty="0">
                <a:latin typeface="Times New Roman" panose="02020603050405020304" pitchFamily="18" charset="0"/>
                <a:cs typeface="Times New Roman" panose="02020603050405020304" pitchFamily="18" charset="0"/>
              </a:rPr>
              <a:t>输出要被应用于</a:t>
            </a:r>
            <a:r>
              <a:rPr lang="en-US" altLang="zh-CN" u="sng" kern="100" dirty="0">
                <a:latin typeface="Times New Roman" panose="02020603050405020304" pitchFamily="18" charset="0"/>
                <a:cs typeface="Times New Roman" panose="02020603050405020304" pitchFamily="18" charset="0"/>
              </a:rPr>
              <a:t>feature map</a:t>
            </a:r>
            <a:r>
              <a:rPr lang="zh-CN" altLang="zh-CN" u="sng" kern="100" dirty="0">
                <a:latin typeface="Times New Roman" panose="02020603050405020304" pitchFamily="18" charset="0"/>
                <a:cs typeface="Times New Roman" panose="02020603050405020304" pitchFamily="18" charset="0"/>
              </a:rPr>
              <a:t>的空间变换参数</a:t>
            </a:r>
            <a:r>
              <a:rPr lang="zh-CN" altLang="zh-CN" kern="100" dirty="0">
                <a:latin typeface="Times New Roman" panose="02020603050405020304" pitchFamily="18" charset="0"/>
                <a:cs typeface="Times New Roman" panose="02020603050405020304" pitchFamily="18" charset="0"/>
              </a:rPr>
              <a:t>。</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kern="100" dirty="0">
                <a:solidFill>
                  <a:schemeClr val="accent6"/>
                </a:solidFill>
                <a:latin typeface="Times New Roman" panose="02020603050405020304" pitchFamily="18" charset="0"/>
                <a:cs typeface="Times New Roman" panose="02020603050405020304" pitchFamily="18" charset="0"/>
              </a:rPr>
              <a:t>Grid generator</a:t>
            </a:r>
            <a:r>
              <a:rPr lang="en-US" altLang="zh-CN" kern="100" dirty="0">
                <a:latin typeface="Times New Roman" panose="02020603050405020304" pitchFamily="18" charset="0"/>
                <a:cs typeface="Times New Roman" panose="02020603050405020304" pitchFamily="18" charset="0"/>
              </a:rPr>
              <a:t>: </a:t>
            </a:r>
            <a:r>
              <a:rPr lang="zh-CN" altLang="zh-CN" kern="100" dirty="0">
                <a:latin typeface="Times New Roman" panose="02020603050405020304" pitchFamily="18" charset="0"/>
                <a:cs typeface="Times New Roman" panose="02020603050405020304" pitchFamily="18" charset="0"/>
              </a:rPr>
              <a:t>根据变换参数确定在输入</a:t>
            </a:r>
            <a:r>
              <a:rPr lang="en-US" altLang="zh-CN" kern="100" dirty="0">
                <a:latin typeface="Times New Roman" panose="02020603050405020304" pitchFamily="18" charset="0"/>
                <a:cs typeface="Times New Roman" panose="02020603050405020304" pitchFamily="18" charset="0"/>
              </a:rPr>
              <a:t>feature map</a:t>
            </a:r>
            <a:r>
              <a:rPr lang="zh-CN" altLang="zh-CN" kern="100" dirty="0">
                <a:latin typeface="Times New Roman" panose="02020603050405020304" pitchFamily="18" charset="0"/>
                <a:cs typeface="Times New Roman" panose="02020603050405020304" pitchFamily="18" charset="0"/>
              </a:rPr>
              <a:t>和输出</a:t>
            </a:r>
            <a:r>
              <a:rPr lang="en-US" altLang="zh-CN" kern="100" dirty="0">
                <a:latin typeface="Times New Roman" panose="02020603050405020304" pitchFamily="18" charset="0"/>
                <a:cs typeface="Times New Roman" panose="02020603050405020304" pitchFamily="18" charset="0"/>
              </a:rPr>
              <a:t>feature map</a:t>
            </a:r>
            <a:r>
              <a:rPr lang="zh-CN" altLang="zh-CN" kern="100" dirty="0">
                <a:latin typeface="Times New Roman" panose="02020603050405020304" pitchFamily="18" charset="0"/>
                <a:cs typeface="Times New Roman" panose="02020603050405020304" pitchFamily="18" charset="0"/>
              </a:rPr>
              <a:t>上的映射关系。</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kern="100" dirty="0">
                <a:solidFill>
                  <a:schemeClr val="bg2">
                    <a:lumMod val="50000"/>
                  </a:schemeClr>
                </a:solidFill>
                <a:latin typeface="Times New Roman" panose="02020603050405020304" pitchFamily="18" charset="0"/>
                <a:cs typeface="Times New Roman" panose="02020603050405020304" pitchFamily="18" charset="0"/>
              </a:rPr>
              <a:t>Sampler</a:t>
            </a:r>
            <a:r>
              <a:rPr lang="en-US" altLang="zh-CN" kern="100" dirty="0">
                <a:latin typeface="Times New Roman" panose="02020603050405020304" pitchFamily="18" charset="0"/>
                <a:cs typeface="Times New Roman" panose="02020603050405020304" pitchFamily="18" charset="0"/>
              </a:rPr>
              <a:t>: </a:t>
            </a:r>
            <a:r>
              <a:rPr lang="zh-CN" altLang="zh-CN" kern="100" dirty="0">
                <a:latin typeface="Times New Roman" panose="02020603050405020304" pitchFamily="18" charset="0"/>
                <a:cs typeface="Times New Roman" panose="02020603050405020304" pitchFamily="18" charset="0"/>
              </a:rPr>
              <a:t>结合输入的</a:t>
            </a:r>
            <a:r>
              <a:rPr lang="en-US" altLang="zh-CN" kern="100" dirty="0">
                <a:latin typeface="Times New Roman" panose="02020603050405020304" pitchFamily="18" charset="0"/>
                <a:cs typeface="Times New Roman" panose="02020603050405020304" pitchFamily="18" charset="0"/>
              </a:rPr>
              <a:t>feature map</a:t>
            </a:r>
            <a:r>
              <a:rPr lang="zh-CN" altLang="zh-CN" kern="100" dirty="0">
                <a:latin typeface="Times New Roman" panose="02020603050405020304" pitchFamily="18" charset="0"/>
                <a:cs typeface="Times New Roman" panose="02020603050405020304" pitchFamily="18" charset="0"/>
              </a:rPr>
              <a:t>和映射关系，获得变换后的输出。</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7" name="图片 6">
            <a:extLst>
              <a:ext uri="{FF2B5EF4-FFF2-40B4-BE49-F238E27FC236}">
                <a16:creationId xmlns:a16="http://schemas.microsoft.com/office/drawing/2014/main" id="{4B78A5AA-595C-4396-A377-C843DDB2649D}"/>
              </a:ext>
            </a:extLst>
          </p:cNvPr>
          <p:cNvPicPr>
            <a:picLocks noChangeAspect="1"/>
          </p:cNvPicPr>
          <p:nvPr/>
        </p:nvPicPr>
        <p:blipFill rotWithShape="1">
          <a:blip r:embed="rId2"/>
          <a:srcRect t="8769"/>
          <a:stretch/>
        </p:blipFill>
        <p:spPr>
          <a:xfrm>
            <a:off x="1338079" y="2870551"/>
            <a:ext cx="9515842" cy="3810000"/>
          </a:xfrm>
          <a:prstGeom prst="rect">
            <a:avLst/>
          </a:prstGeom>
        </p:spPr>
      </p:pic>
    </p:spTree>
    <p:extLst>
      <p:ext uri="{BB962C8B-B14F-4D97-AF65-F5344CB8AC3E}">
        <p14:creationId xmlns:p14="http://schemas.microsoft.com/office/powerpoint/2010/main" val="91104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3BCC7A6-7AF0-4C9B-9736-760E4CEFF028}"/>
              </a:ext>
            </a:extLst>
          </p:cNvPr>
          <p:cNvSpPr/>
          <p:nvPr/>
        </p:nvSpPr>
        <p:spPr>
          <a:xfrm>
            <a:off x="842124" y="465965"/>
            <a:ext cx="2653290" cy="369332"/>
          </a:xfrm>
          <a:prstGeom prst="rect">
            <a:avLst/>
          </a:prstGeom>
        </p:spPr>
        <p:txBody>
          <a:bodyPr wrap="none">
            <a:spAutoFit/>
          </a:bodyPr>
          <a:lstStyle/>
          <a:p>
            <a:pPr algn="just">
              <a:spcAft>
                <a:spcPts val="0"/>
              </a:spcAft>
            </a:pPr>
            <a:r>
              <a:rPr lang="en-US" altLang="zh-CN" b="1" kern="100" dirty="0">
                <a:latin typeface="Times New Roman" panose="02020603050405020304" pitchFamily="18" charset="0"/>
                <a:cs typeface="Times New Roman" panose="02020603050405020304" pitchFamily="18" charset="0"/>
              </a:rPr>
              <a:t>3.1 </a:t>
            </a:r>
            <a:r>
              <a:rPr lang="en-US" altLang="zh-CN" b="1" kern="100" dirty="0" err="1">
                <a:latin typeface="Times New Roman" panose="02020603050405020304" pitchFamily="18" charset="0"/>
                <a:cs typeface="Times New Roman" panose="02020603050405020304" pitchFamily="18" charset="0"/>
              </a:rPr>
              <a:t>Localisation</a:t>
            </a:r>
            <a:r>
              <a:rPr lang="en-US" altLang="zh-CN" b="1" kern="100" dirty="0">
                <a:latin typeface="Times New Roman" panose="02020603050405020304" pitchFamily="18" charset="0"/>
                <a:cs typeface="Times New Roman" panose="02020603050405020304" pitchFamily="18" charset="0"/>
              </a:rPr>
              <a:t> Network</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5" name="矩形 4">
                <a:extLst>
                  <a:ext uri="{FF2B5EF4-FFF2-40B4-BE49-F238E27FC236}">
                    <a16:creationId xmlns:a16="http://schemas.microsoft.com/office/drawing/2014/main" id="{CF53E851-3F67-4C41-9F0B-ED4CCB2568AA}"/>
                  </a:ext>
                </a:extLst>
              </p:cNvPr>
              <p:cNvSpPr/>
              <p:nvPr/>
            </p:nvSpPr>
            <p:spPr>
              <a:xfrm>
                <a:off x="1840523" y="4337650"/>
                <a:ext cx="8510954" cy="1755224"/>
              </a:xfrm>
              <a:prstGeom prst="rect">
                <a:avLst/>
              </a:prstGeom>
            </p:spPr>
            <p:txBody>
              <a:bodyPr wrap="square">
                <a:spAutoFit/>
              </a:bodyPr>
              <a:lstStyle/>
              <a:p>
                <a:pPr algn="just">
                  <a:spcAft>
                    <a:spcPts val="0"/>
                  </a:spcAft>
                </a:pPr>
                <a:r>
                  <a:rPr lang="en-US" altLang="zh-CN" kern="100" dirty="0">
                    <a:latin typeface="Times New Roman" panose="02020603050405020304" pitchFamily="18" charset="0"/>
                    <a:cs typeface="Times New Roman" panose="02020603050405020304" pitchFamily="18" charset="0"/>
                  </a:rPr>
                  <a:t>input: feature map </a:t>
                </a:r>
                <a14:m>
                  <m:oMath xmlns:m="http://schemas.openxmlformats.org/officeDocument/2006/math">
                    <m:r>
                      <a:rPr lang="en-US" altLang="zh-CN" i="1" kern="100">
                        <a:latin typeface="Cambria Math" panose="02040503050406030204" pitchFamily="18" charset="0"/>
                        <a:cs typeface="Times New Roman" panose="02020603050405020304" pitchFamily="18" charset="0"/>
                      </a:rPr>
                      <m:t>𝑈</m:t>
                    </m:r>
                    <m:r>
                      <a:rPr lang="en-US" altLang="zh-CN" i="1" kern="100">
                        <a:latin typeface="Cambria Math" panose="02040503050406030204" pitchFamily="18" charset="0"/>
                        <a:cs typeface="Times New Roman" panose="02020603050405020304" pitchFamily="18" charset="0"/>
                      </a:rPr>
                      <m:t>∈</m:t>
                    </m:r>
                    <m:sSup>
                      <m:sSup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kern="100">
                            <a:latin typeface="Cambria Math" panose="02040503050406030204" pitchFamily="18" charset="0"/>
                            <a:cs typeface="Times New Roman" panose="02020603050405020304" pitchFamily="18" charset="0"/>
                          </a:rPr>
                          <m:t>𝑅</m:t>
                        </m:r>
                      </m:e>
                      <m:sup>
                        <m:r>
                          <a:rPr lang="en-US" altLang="zh-CN" i="1" kern="100">
                            <a:latin typeface="Cambria Math" panose="02040503050406030204" pitchFamily="18" charset="0"/>
                            <a:cs typeface="Times New Roman" panose="02020603050405020304" pitchFamily="18" charset="0"/>
                          </a:rPr>
                          <m:t>𝐻</m:t>
                        </m:r>
                        <m:r>
                          <a:rPr lang="en-US" altLang="zh-CN" i="1" kern="100">
                            <a:latin typeface="Cambria Math" panose="02040503050406030204" pitchFamily="18" charset="0"/>
                            <a:cs typeface="Times New Roman" panose="02020603050405020304" pitchFamily="18" charset="0"/>
                          </a:rPr>
                          <m:t>×</m:t>
                        </m:r>
                        <m:r>
                          <a:rPr lang="en-US" altLang="zh-CN" i="1" kern="100">
                            <a:latin typeface="Cambria Math" panose="02040503050406030204" pitchFamily="18" charset="0"/>
                            <a:cs typeface="Times New Roman" panose="02020603050405020304" pitchFamily="18" charset="0"/>
                          </a:rPr>
                          <m:t>𝑊</m:t>
                        </m:r>
                        <m:r>
                          <a:rPr lang="en-US" altLang="zh-CN" i="1" kern="100">
                            <a:latin typeface="Cambria Math" panose="02040503050406030204" pitchFamily="18" charset="0"/>
                            <a:cs typeface="Times New Roman" panose="02020603050405020304" pitchFamily="18" charset="0"/>
                          </a:rPr>
                          <m:t>×</m:t>
                        </m:r>
                        <m:r>
                          <a:rPr lang="en-US" altLang="zh-CN" i="1" kern="100">
                            <a:latin typeface="Cambria Math" panose="02040503050406030204" pitchFamily="18" charset="0"/>
                            <a:cs typeface="Times New Roman" panose="02020603050405020304" pitchFamily="18" charset="0"/>
                          </a:rPr>
                          <m:t>𝐶</m:t>
                        </m:r>
                      </m:sup>
                    </m:sSup>
                  </m:oMath>
                </a14:m>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width W, height H, C channels</a:t>
                </a:r>
                <a:r>
                  <a:rPr lang="zh-CN" altLang="zh-CN" kern="100" dirty="0">
                    <a:latin typeface="Times New Roman" panose="02020603050405020304" pitchFamily="18" charset="0"/>
                    <a:cs typeface="Times New Roman" panose="02020603050405020304" pitchFamily="18" charset="0"/>
                  </a:rPr>
                  <a:t>）</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kern="100" dirty="0">
                    <a:latin typeface="Times New Roman" panose="02020603050405020304" pitchFamily="18" charset="0"/>
                    <a:cs typeface="Times New Roman" panose="02020603050405020304" pitchFamily="18" charset="0"/>
                  </a:rPr>
                  <a:t>output: </a:t>
                </a:r>
                <a14:m>
                  <m:oMath xmlns:m="http://schemas.openxmlformats.org/officeDocument/2006/math">
                    <m:r>
                      <a:rPr lang="en-US" altLang="zh-CN" i="1" kern="100">
                        <a:latin typeface="Cambria Math" panose="02040503050406030204" pitchFamily="18" charset="0"/>
                        <a:cs typeface="Times New Roman" panose="02020603050405020304" pitchFamily="18" charset="0"/>
                      </a:rPr>
                      <m:t>𝜃</m:t>
                    </m:r>
                    <m:r>
                      <a:rPr lang="en-US" altLang="zh-CN" kern="100">
                        <a:latin typeface="Cambria Math" panose="02040503050406030204" pitchFamily="18" charset="0"/>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𝑓</m:t>
                        </m:r>
                      </m:e>
                      <m:sub>
                        <m:r>
                          <a:rPr lang="en-US" altLang="zh-CN" i="1" kern="100">
                            <a:latin typeface="Cambria Math" panose="02040503050406030204" pitchFamily="18" charset="0"/>
                            <a:cs typeface="Times New Roman" panose="02020603050405020304" pitchFamily="18" charset="0"/>
                          </a:rPr>
                          <m:t>𝑙𝑜𝑐</m:t>
                        </m:r>
                      </m:sub>
                    </m:sSub>
                    <m:r>
                      <a:rPr lang="en-US" altLang="zh-CN" i="1" kern="100">
                        <a:latin typeface="Cambria Math" panose="02040503050406030204" pitchFamily="18" charset="0"/>
                        <a:cs typeface="Times New Roman" panose="02020603050405020304" pitchFamily="18" charset="0"/>
                      </a:rPr>
                      <m:t>(</m:t>
                    </m:r>
                    <m:r>
                      <a:rPr lang="en-US" altLang="zh-CN" i="1" kern="100">
                        <a:latin typeface="Cambria Math" panose="02040503050406030204" pitchFamily="18" charset="0"/>
                        <a:cs typeface="Times New Roman" panose="02020603050405020304" pitchFamily="18" charset="0"/>
                      </a:rPr>
                      <m:t>𝑈</m:t>
                    </m:r>
                    <m:r>
                      <a:rPr lang="en-US" altLang="zh-CN" i="1" kern="100">
                        <a:latin typeface="Cambria Math" panose="02040503050406030204" pitchFamily="18" charset="0"/>
                        <a:cs typeface="Times New Roman" panose="02020603050405020304" pitchFamily="18" charset="0"/>
                      </a:rPr>
                      <m:t>)</m:t>
                    </m:r>
                  </m:oMath>
                </a14:m>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zh-CN" altLang="zh-CN" kern="100" dirty="0">
                    <a:latin typeface="Times New Roman" panose="02020603050405020304" pitchFamily="18" charset="0"/>
                    <a:cs typeface="Times New Roman" panose="02020603050405020304" pitchFamily="18" charset="0"/>
                  </a:rPr>
                  <a:t>通过一个子网络生成变换参数</a:t>
                </a:r>
                <a14:m>
                  <m:oMath xmlns:m="http://schemas.openxmlformats.org/officeDocument/2006/math">
                    <m:r>
                      <a:rPr lang="en-US" altLang="zh-CN" i="1" kern="100">
                        <a:latin typeface="Cambria Math" panose="02040503050406030204" pitchFamily="18" charset="0"/>
                        <a:cs typeface="Times New Roman" panose="02020603050405020304" pitchFamily="18" charset="0"/>
                      </a:rPr>
                      <m:t>𝜃</m:t>
                    </m:r>
                  </m:oMath>
                </a14:m>
                <a:r>
                  <a:rPr lang="zh-CN" altLang="zh-CN" kern="100" dirty="0">
                    <a:latin typeface="Times New Roman" panose="02020603050405020304" pitchFamily="18" charset="0"/>
                    <a:cs typeface="Times New Roman" panose="02020603050405020304" pitchFamily="18" charset="0"/>
                  </a:rPr>
                  <a:t>。</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kern="100" dirty="0" err="1">
                    <a:latin typeface="Times New Roman" panose="02020603050405020304" pitchFamily="18" charset="0"/>
                    <a:cs typeface="Times New Roman" panose="02020603050405020304" pitchFamily="18" charset="0"/>
                  </a:rPr>
                  <a:t>Localisation</a:t>
                </a:r>
                <a:r>
                  <a:rPr lang="zh-CN" altLang="zh-CN" kern="100" dirty="0">
                    <a:latin typeface="Times New Roman" panose="02020603050405020304" pitchFamily="18" charset="0"/>
                    <a:cs typeface="Times New Roman" panose="02020603050405020304" pitchFamily="18" charset="0"/>
                  </a:rPr>
                  <a:t>网络函数</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𝑓</m:t>
                        </m:r>
                      </m:e>
                      <m:sub>
                        <m:r>
                          <a:rPr lang="en-US" altLang="zh-CN" i="1" kern="100">
                            <a:latin typeface="Cambria Math" panose="02040503050406030204" pitchFamily="18" charset="0"/>
                            <a:cs typeface="Times New Roman" panose="02020603050405020304" pitchFamily="18" charset="0"/>
                          </a:rPr>
                          <m:t>𝑙𝑜𝑐</m:t>
                        </m:r>
                      </m:sub>
                    </m:sSub>
                    <m:r>
                      <a:rPr lang="en-US" altLang="zh-CN" i="1" kern="100">
                        <a:latin typeface="Cambria Math" panose="02040503050406030204" pitchFamily="18" charset="0"/>
                        <a:cs typeface="Times New Roman" panose="02020603050405020304" pitchFamily="18" charset="0"/>
                      </a:rPr>
                      <m:t>()</m:t>
                    </m:r>
                  </m:oMath>
                </a14:m>
                <a:r>
                  <a:rPr lang="zh-CN" altLang="zh-CN" kern="100" dirty="0">
                    <a:latin typeface="Times New Roman" panose="02020603050405020304" pitchFamily="18" charset="0"/>
                    <a:cs typeface="Times New Roman" panose="02020603050405020304" pitchFamily="18" charset="0"/>
                  </a:rPr>
                  <a:t>可以是任何形式，如全连接网络或卷积网络，但最后一定有一个回归层用于生成变换参数</a:t>
                </a:r>
                <a14:m>
                  <m:oMath xmlns:m="http://schemas.openxmlformats.org/officeDocument/2006/math">
                    <m:r>
                      <a:rPr lang="en-US" altLang="zh-CN" i="1" kern="100">
                        <a:latin typeface="Cambria Math" panose="02040503050406030204" pitchFamily="18" charset="0"/>
                        <a:cs typeface="Times New Roman" panose="02020603050405020304" pitchFamily="18" charset="0"/>
                      </a:rPr>
                      <m:t>𝜃</m:t>
                    </m:r>
                  </m:oMath>
                </a14:m>
                <a:r>
                  <a:rPr lang="zh-CN" altLang="zh-CN" kern="100" dirty="0">
                    <a:latin typeface="Times New Roman" panose="02020603050405020304" pitchFamily="18" charset="0"/>
                    <a:cs typeface="Times New Roman" panose="02020603050405020304" pitchFamily="18" charset="0"/>
                  </a:rPr>
                  <a:t>。</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14:m>
                  <m:oMath xmlns:m="http://schemas.openxmlformats.org/officeDocument/2006/math">
                    <m:r>
                      <a:rPr lang="en-US" altLang="zh-CN" i="1" kern="100">
                        <a:latin typeface="Cambria Math" panose="02040503050406030204" pitchFamily="18" charset="0"/>
                        <a:cs typeface="Times New Roman" panose="02020603050405020304" pitchFamily="18" charset="0"/>
                      </a:rPr>
                      <m:t>𝜃</m:t>
                    </m:r>
                  </m:oMath>
                </a14:m>
                <a:r>
                  <a:rPr lang="zh-CN" altLang="zh-CN" kern="100" dirty="0">
                    <a:latin typeface="Times New Roman" panose="02020603050405020304" pitchFamily="18" charset="0"/>
                    <a:cs typeface="Times New Roman" panose="02020603050405020304" pitchFamily="18" charset="0"/>
                  </a:rPr>
                  <a:t>的形式可以根据需要而变化，以</a:t>
                </a:r>
                <a:r>
                  <a:rPr lang="en-US" altLang="zh-CN" kern="100" dirty="0">
                    <a:latin typeface="Times New Roman" panose="02020603050405020304" pitchFamily="18" charset="0"/>
                    <a:cs typeface="Times New Roman" panose="02020603050405020304" pitchFamily="18" charset="0"/>
                  </a:rPr>
                  <a:t>2D</a:t>
                </a:r>
                <a:r>
                  <a:rPr lang="zh-CN" altLang="zh-CN" kern="100" dirty="0">
                    <a:latin typeface="Times New Roman" panose="02020603050405020304" pitchFamily="18" charset="0"/>
                    <a:cs typeface="Times New Roman" panose="02020603050405020304" pitchFamily="18" charset="0"/>
                  </a:rPr>
                  <a:t>仿射变换为例，</a:t>
                </a:r>
                <a14:m>
                  <m:oMath xmlns:m="http://schemas.openxmlformats.org/officeDocument/2006/math">
                    <m:r>
                      <a:rPr lang="en-US" altLang="zh-CN" i="1" kern="100">
                        <a:latin typeface="Cambria Math" panose="02040503050406030204" pitchFamily="18" charset="0"/>
                        <a:cs typeface="Times New Roman" panose="02020603050405020304" pitchFamily="18" charset="0"/>
                      </a:rPr>
                      <m:t>𝜃</m:t>
                    </m:r>
                  </m:oMath>
                </a14:m>
                <a:r>
                  <a:rPr lang="zh-CN" altLang="zh-CN" kern="100" dirty="0">
                    <a:latin typeface="Times New Roman" panose="02020603050405020304" pitchFamily="18" charset="0"/>
                    <a:cs typeface="Times New Roman" panose="02020603050405020304" pitchFamily="18" charset="0"/>
                  </a:rPr>
                  <a:t>就是一个</a:t>
                </a:r>
                <a:r>
                  <a:rPr lang="en-US" altLang="zh-CN" kern="100" dirty="0">
                    <a:latin typeface="Times New Roman" panose="02020603050405020304" pitchFamily="18" charset="0"/>
                    <a:cs typeface="Times New Roman" panose="02020603050405020304" pitchFamily="18" charset="0"/>
                  </a:rPr>
                  <a:t>2*3</a:t>
                </a:r>
                <a:r>
                  <a:rPr lang="zh-CN" altLang="zh-CN" kern="100" dirty="0">
                    <a:latin typeface="Times New Roman" panose="02020603050405020304" pitchFamily="18" charset="0"/>
                    <a:cs typeface="Times New Roman" panose="02020603050405020304" pitchFamily="18" charset="0"/>
                  </a:rPr>
                  <a:t>的向量输出。</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p:sp>
            <p:nvSpPr>
              <p:cNvPr id="5" name="矩形 4">
                <a:extLst>
                  <a:ext uri="{FF2B5EF4-FFF2-40B4-BE49-F238E27FC236}">
                    <a16:creationId xmlns:a16="http://schemas.microsoft.com/office/drawing/2014/main" id="{CF53E851-3F67-4C41-9F0B-ED4CCB2568AA}"/>
                  </a:ext>
                </a:extLst>
              </p:cNvPr>
              <p:cNvSpPr>
                <a:spLocks noRot="1" noChangeAspect="1" noMove="1" noResize="1" noEditPoints="1" noAdjustHandles="1" noChangeArrowheads="1" noChangeShapeType="1" noTextEdit="1"/>
              </p:cNvSpPr>
              <p:nvPr/>
            </p:nvSpPr>
            <p:spPr>
              <a:xfrm>
                <a:off x="1840523" y="4337650"/>
                <a:ext cx="8510954" cy="1755224"/>
              </a:xfrm>
              <a:prstGeom prst="rect">
                <a:avLst/>
              </a:prstGeom>
              <a:blipFill>
                <a:blip r:embed="rId2"/>
                <a:stretch>
                  <a:fillRect l="-645" t="-3136" r="-573" b="-4878"/>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6D97743D-5D7C-40C6-BF03-9407D74CA41C}"/>
              </a:ext>
            </a:extLst>
          </p:cNvPr>
          <p:cNvPicPr>
            <a:picLocks noChangeAspect="1"/>
          </p:cNvPicPr>
          <p:nvPr/>
        </p:nvPicPr>
        <p:blipFill rotWithShape="1">
          <a:blip r:embed="rId3"/>
          <a:srcRect t="8769" b="6418"/>
          <a:stretch/>
        </p:blipFill>
        <p:spPr>
          <a:xfrm>
            <a:off x="1338079" y="795677"/>
            <a:ext cx="9515842" cy="3541973"/>
          </a:xfrm>
          <a:prstGeom prst="rect">
            <a:avLst/>
          </a:prstGeom>
        </p:spPr>
      </p:pic>
    </p:spTree>
    <p:extLst>
      <p:ext uri="{BB962C8B-B14F-4D97-AF65-F5344CB8AC3E}">
        <p14:creationId xmlns:p14="http://schemas.microsoft.com/office/powerpoint/2010/main" val="603407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388E744-5532-4BC6-BD75-3A5FAB41FD7F}"/>
              </a:ext>
            </a:extLst>
          </p:cNvPr>
          <p:cNvSpPr/>
          <p:nvPr/>
        </p:nvSpPr>
        <p:spPr>
          <a:xfrm>
            <a:off x="551091" y="313565"/>
            <a:ext cx="3493264" cy="369332"/>
          </a:xfrm>
          <a:prstGeom prst="rect">
            <a:avLst/>
          </a:prstGeom>
        </p:spPr>
        <p:txBody>
          <a:bodyPr wrap="none">
            <a:spAutoFit/>
          </a:bodyPr>
          <a:lstStyle/>
          <a:p>
            <a:pPr algn="just">
              <a:spcAft>
                <a:spcPts val="0"/>
              </a:spcAft>
            </a:pPr>
            <a:r>
              <a:rPr lang="en-US" altLang="zh-CN" b="1" kern="100" dirty="0">
                <a:latin typeface="Times New Roman" panose="02020603050405020304" pitchFamily="18" charset="0"/>
                <a:cs typeface="Times New Roman" panose="02020603050405020304" pitchFamily="18" charset="0"/>
              </a:rPr>
              <a:t>3.2 </a:t>
            </a:r>
            <a:r>
              <a:rPr lang="en-US" altLang="zh-CN" b="1" kern="100" dirty="0" err="1">
                <a:latin typeface="Times New Roman" panose="02020603050405020304" pitchFamily="18" charset="0"/>
                <a:cs typeface="Times New Roman" panose="02020603050405020304" pitchFamily="18" charset="0"/>
              </a:rPr>
              <a:t>Parameterised</a:t>
            </a:r>
            <a:r>
              <a:rPr lang="en-US" altLang="zh-CN" b="1" kern="100" dirty="0">
                <a:latin typeface="Times New Roman" panose="02020603050405020304" pitchFamily="18" charset="0"/>
                <a:cs typeface="Times New Roman" panose="02020603050405020304" pitchFamily="18" charset="0"/>
              </a:rPr>
              <a:t> Sampling Grid</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08BD6B95-F3F9-44A8-8038-8A6BE6EA2006}"/>
              </a:ext>
            </a:extLst>
          </p:cNvPr>
          <p:cNvPicPr/>
          <p:nvPr/>
        </p:nvPicPr>
        <p:blipFill>
          <a:blip r:embed="rId2"/>
          <a:stretch>
            <a:fillRect/>
          </a:stretch>
        </p:blipFill>
        <p:spPr>
          <a:xfrm>
            <a:off x="1284960" y="872146"/>
            <a:ext cx="9622077" cy="1622987"/>
          </a:xfrm>
          <a:prstGeom prst="rect">
            <a:avLst/>
          </a:prstGeom>
        </p:spPr>
      </p:pic>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43B4EAF7-13FB-4B71-B654-9152721411E1}"/>
                  </a:ext>
                </a:extLst>
              </p:cNvPr>
              <p:cNvSpPr/>
              <p:nvPr/>
            </p:nvSpPr>
            <p:spPr>
              <a:xfrm>
                <a:off x="1899138" y="2567962"/>
                <a:ext cx="8393723" cy="1477328"/>
              </a:xfrm>
              <a:prstGeom prst="rect">
                <a:avLst/>
              </a:prstGeom>
            </p:spPr>
            <p:txBody>
              <a:bodyPr wrap="square">
                <a:spAutoFit/>
              </a:bodyPr>
              <a:lstStyle/>
              <a:p>
                <a:pPr indent="266700" algn="just">
                  <a:spcAft>
                    <a:spcPts val="0"/>
                  </a:spcAft>
                </a:pPr>
                <a:r>
                  <a:rPr lang="zh-CN" altLang="zh-CN" kern="100" dirty="0">
                    <a:latin typeface="Times New Roman" panose="02020603050405020304" pitchFamily="18" charset="0"/>
                    <a:cs typeface="Times New Roman" panose="02020603050405020304" pitchFamily="18" charset="0"/>
                  </a:rPr>
                  <a:t>考虑逆向仿射变换，先根据仿射变换输出的大小，生成输出的坐标网格点，再对该坐标位置矩阵中的点进行仿射变换。</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spcAft>
                    <a:spcPts val="0"/>
                  </a:spcAft>
                </a:pPr>
                <a:r>
                  <a:rPr lang="zh-CN" altLang="zh-CN" kern="100" dirty="0">
                    <a:latin typeface="Times New Roman" panose="02020603050405020304" pitchFamily="18" charset="0"/>
                    <a:cs typeface="Times New Roman" panose="02020603050405020304" pitchFamily="18" charset="0"/>
                  </a:rPr>
                  <a:t>此时仿射系数为</a:t>
                </a:r>
                <a14:m>
                  <m:oMath xmlns:m="http://schemas.openxmlformats.org/officeDocument/2006/math">
                    <m:r>
                      <a:rPr lang="en-US" altLang="zh-CN" i="1" kern="100">
                        <a:latin typeface="Cambria Math" panose="02040503050406030204" pitchFamily="18" charset="0"/>
                        <a:cs typeface="Times New Roman" panose="02020603050405020304" pitchFamily="18" charset="0"/>
                      </a:rPr>
                      <m:t>𝜃</m:t>
                    </m:r>
                  </m:oMath>
                </a14:m>
                <a:r>
                  <a:rPr lang="zh-CN" altLang="zh-CN" kern="100" dirty="0">
                    <a:latin typeface="Times New Roman" panose="02020603050405020304" pitchFamily="18" charset="0"/>
                    <a:cs typeface="Times New Roman" panose="02020603050405020304" pitchFamily="18" charset="0"/>
                  </a:rPr>
                  <a:t>的逆矩阵，经仿射变换后可以得到</a:t>
                </a:r>
                <a:r>
                  <a:rPr lang="en-US" altLang="zh-CN" kern="100" dirty="0">
                    <a:latin typeface="Times New Roman" panose="02020603050405020304" pitchFamily="18" charset="0"/>
                    <a:cs typeface="Times New Roman" panose="02020603050405020304" pitchFamily="18" charset="0"/>
                  </a:rPr>
                  <a:t>V</a:t>
                </a:r>
                <a:r>
                  <a:rPr lang="zh-CN" altLang="zh-CN" kern="100" dirty="0">
                    <a:latin typeface="Times New Roman" panose="02020603050405020304" pitchFamily="18" charset="0"/>
                    <a:cs typeface="Times New Roman" panose="02020603050405020304" pitchFamily="18" charset="0"/>
                  </a:rPr>
                  <a:t>中的坐标点在</a:t>
                </a:r>
                <a:r>
                  <a:rPr lang="en-US" altLang="zh-CN" kern="100" dirty="0">
                    <a:latin typeface="Times New Roman" panose="02020603050405020304" pitchFamily="18" charset="0"/>
                    <a:cs typeface="Times New Roman" panose="02020603050405020304" pitchFamily="18" charset="0"/>
                  </a:rPr>
                  <a:t>U</a:t>
                </a:r>
                <a:r>
                  <a:rPr lang="zh-CN" altLang="zh-CN" kern="100" dirty="0">
                    <a:latin typeface="Times New Roman" panose="02020603050405020304" pitchFamily="18" charset="0"/>
                    <a:cs typeface="Times New Roman" panose="02020603050405020304" pitchFamily="18" charset="0"/>
                  </a:rPr>
                  <a:t>中的对应位置（可能非整数），再通过在输入图像中进行插值得到此坐标点的值。</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zh-CN" altLang="zh-CN" dirty="0">
                    <a:latin typeface="Times New Roman" panose="02020603050405020304" pitchFamily="18" charset="0"/>
                    <a:cs typeface="Times New Roman" panose="02020603050405020304" pitchFamily="18" charset="0"/>
                  </a:rPr>
                  <a:t>得到</a:t>
                </a:r>
                <a:r>
                  <a:rPr lang="en-US" altLang="zh-CN" dirty="0">
                    <a:latin typeface="Times New Roman" panose="02020603050405020304" pitchFamily="18" charset="0"/>
                  </a:rPr>
                  <a:t>U</a:t>
                </a:r>
                <a:r>
                  <a:rPr lang="zh-CN" altLang="zh-CN" dirty="0">
                    <a:latin typeface="Times New Roman" panose="02020603050405020304" pitchFamily="18" charset="0"/>
                    <a:cs typeface="Times New Roman" panose="02020603050405020304" pitchFamily="18" charset="0"/>
                  </a:rPr>
                  <a:t>中坐标点的值后，则可将其复制到</a:t>
                </a:r>
                <a:r>
                  <a:rPr lang="en-US" altLang="zh-CN" dirty="0">
                    <a:latin typeface="Times New Roman" panose="02020603050405020304" pitchFamily="18" charset="0"/>
                  </a:rPr>
                  <a:t>V</a:t>
                </a:r>
                <a:r>
                  <a:rPr lang="zh-CN" altLang="zh-CN" dirty="0">
                    <a:latin typeface="Times New Roman" panose="02020603050405020304" pitchFamily="18" charset="0"/>
                    <a:cs typeface="Times New Roman" panose="02020603050405020304" pitchFamily="18" charset="0"/>
                  </a:rPr>
                  <a:t>中，得到仿射变换结果。</a:t>
                </a:r>
                <a:endParaRPr lang="zh-CN" altLang="en-US" dirty="0"/>
              </a:p>
            </p:txBody>
          </p:sp>
        </mc:Choice>
        <mc:Fallback xmlns="">
          <p:sp>
            <p:nvSpPr>
              <p:cNvPr id="6" name="矩形 5">
                <a:extLst>
                  <a:ext uri="{FF2B5EF4-FFF2-40B4-BE49-F238E27FC236}">
                    <a16:creationId xmlns:a16="http://schemas.microsoft.com/office/drawing/2014/main" id="{43B4EAF7-13FB-4B71-B654-9152721411E1}"/>
                  </a:ext>
                </a:extLst>
              </p:cNvPr>
              <p:cNvSpPr>
                <a:spLocks noRot="1" noChangeAspect="1" noMove="1" noResize="1" noEditPoints="1" noAdjustHandles="1" noChangeArrowheads="1" noChangeShapeType="1" noTextEdit="1"/>
              </p:cNvSpPr>
              <p:nvPr/>
            </p:nvSpPr>
            <p:spPr>
              <a:xfrm>
                <a:off x="1899138" y="2567962"/>
                <a:ext cx="8393723" cy="1477328"/>
              </a:xfrm>
              <a:prstGeom prst="rect">
                <a:avLst/>
              </a:prstGeom>
              <a:blipFill>
                <a:blip r:embed="rId3"/>
                <a:stretch>
                  <a:fillRect l="-654" t="-2058" r="-654" b="-5350"/>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9AB5626D-7B15-4DA6-8298-C3AAB1CF02E8}"/>
              </a:ext>
            </a:extLst>
          </p:cNvPr>
          <p:cNvPicPr/>
          <p:nvPr/>
        </p:nvPicPr>
        <p:blipFill>
          <a:blip r:embed="rId4"/>
          <a:stretch>
            <a:fillRect/>
          </a:stretch>
        </p:blipFill>
        <p:spPr>
          <a:xfrm>
            <a:off x="1899138" y="4118119"/>
            <a:ext cx="7423302" cy="1781077"/>
          </a:xfrm>
          <a:prstGeom prst="rect">
            <a:avLst/>
          </a:prstGeom>
        </p:spPr>
      </p:pic>
    </p:spTree>
    <p:extLst>
      <p:ext uri="{BB962C8B-B14F-4D97-AF65-F5344CB8AC3E}">
        <p14:creationId xmlns:p14="http://schemas.microsoft.com/office/powerpoint/2010/main" val="817795016"/>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TM02900720[[fn=积分]]</Template>
  <TotalTime>199</TotalTime>
  <Words>1706</Words>
  <Application>Microsoft Office PowerPoint</Application>
  <PresentationFormat>宽屏</PresentationFormat>
  <Paragraphs>112</Paragraphs>
  <Slides>25</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25</vt:i4>
      </vt:variant>
    </vt:vector>
  </HeadingPairs>
  <TitlesOfParts>
    <vt:vector size="34" baseType="lpstr">
      <vt:lpstr>等线</vt:lpstr>
      <vt:lpstr>宋体</vt:lpstr>
      <vt:lpstr>微软雅黑</vt:lpstr>
      <vt:lpstr>Calibri</vt:lpstr>
      <vt:lpstr>Calibri Light</vt:lpstr>
      <vt:lpstr>Cambria Math</vt:lpstr>
      <vt:lpstr>Times New Roman</vt:lpstr>
      <vt:lpstr>Wingdings 2</vt:lpstr>
      <vt:lpstr>HDOfficeLightV0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Hanxu Zhao</dc:creator>
  <cp:lastModifiedBy>Zhao Hanxu</cp:lastModifiedBy>
  <cp:revision>140</cp:revision>
  <dcterms:created xsi:type="dcterms:W3CDTF">2018-04-14T04:13:06Z</dcterms:created>
  <dcterms:modified xsi:type="dcterms:W3CDTF">2018-05-05T07:34:29Z</dcterms:modified>
</cp:coreProperties>
</file>