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5" r:id="rId6"/>
    <p:sldId id="286" r:id="rId7"/>
    <p:sldId id="261" r:id="rId8"/>
    <p:sldId id="298" r:id="rId9"/>
    <p:sldId id="303" r:id="rId10"/>
    <p:sldId id="307" r:id="rId11"/>
    <p:sldId id="304" r:id="rId12"/>
    <p:sldId id="306" r:id="rId13"/>
    <p:sldId id="293" r:id="rId14"/>
    <p:sldId id="308" r:id="rId15"/>
    <p:sldId id="296" r:id="rId16"/>
    <p:sldId id="297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 autoAdjust="0"/>
    <p:restoredTop sz="95122"/>
  </p:normalViewPr>
  <p:slideViewPr>
    <p:cSldViewPr snapToGrid="0">
      <p:cViewPr varScale="1">
        <p:scale>
          <a:sx n="89" d="100"/>
          <a:sy n="89" d="100"/>
        </p:scale>
        <p:origin x="51" y="2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  <a:pPr>
                <a:defRPr/>
              </a:pPr>
              <a:t>2017/11/14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0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3044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defRPr>
            </a:lvl1pPr>
          </a:lstStyle>
          <a:p>
            <a:fld id="{3CAA7E89-ABB9-485B-8EAF-4D6A08193F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50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  <a:pPr>
                <a:defRPr/>
              </a:pPr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ilibili.com/video/av3191534/" TargetMode="Externa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69863" y="30194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0" y="1858963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/>
          <a:srcRect l="36905" t="33759" r="32570" b="22025"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488531" y="133018"/>
            <a:ext cx="5570538" cy="6804490"/>
            <a:chOff x="3565437" y="299817"/>
            <a:chExt cx="5070953" cy="6257425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124" y="300130"/>
              <a:ext cx="5071580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60369" y="2427581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5" name="文本框 226"/>
            <p:cNvSpPr txBox="1">
              <a:spLocks noChangeArrowheads="1"/>
            </p:cNvSpPr>
            <p:nvPr/>
          </p:nvSpPr>
          <p:spPr bwMode="auto">
            <a:xfrm>
              <a:off x="3705810" y="1946236"/>
              <a:ext cx="1849149" cy="424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第一次习题课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760369" y="2462509"/>
              <a:ext cx="2687381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60369" y="3623625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44838" y="3700269"/>
              <a:ext cx="145718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2"/>
            <a:srcRect l="35176"/>
            <a:stretch>
              <a:fillRect/>
            </a:stretch>
          </p:blipFill>
          <p:spPr>
            <a:xfrm>
              <a:off x="3710673" y="3637863"/>
              <a:ext cx="2404662" cy="2919379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  <p:sp>
          <p:nvSpPr>
            <p:cNvPr id="71" name="文本框 226"/>
            <p:cNvSpPr txBox="1">
              <a:spLocks noChangeArrowheads="1"/>
            </p:cNvSpPr>
            <p:nvPr/>
          </p:nvSpPr>
          <p:spPr bwMode="auto">
            <a:xfrm>
              <a:off x="4104455" y="2673079"/>
              <a:ext cx="3992917" cy="849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b="1" dirty="0">
                  <a:solidFill>
                    <a:schemeClr val="bg1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电子政务导论</a:t>
              </a:r>
            </a:p>
          </p:txBody>
        </p:sp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2740740" cy="461962"/>
            <a:chOff x="0" y="242888"/>
            <a:chExt cx="2741456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2339713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如何阅读文献？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691517" y="3509295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31" name="Picture 4" descr="https://pic4.zhimg.com/0ff30a9d5e513b6f425115c14348e3ab_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5" y="877835"/>
            <a:ext cx="5949950" cy="21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pic4.zhimg.com/e650d8556210984b4bd9e0b95b9db88b_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881174"/>
            <a:ext cx="5540217" cy="446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/>
          <p:cNvSpPr txBox="1"/>
          <p:nvPr/>
        </p:nvSpPr>
        <p:spPr>
          <a:xfrm>
            <a:off x="8532884" y="704553"/>
            <a:ext cx="1835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" charset="0"/>
                <a:ea typeface="Microsoft YaHei" charset="0"/>
                <a:cs typeface="Microsoft YaHei" charset="0"/>
              </a:rPr>
              <a:t>BEFORE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效率低</a:t>
            </a:r>
            <a:endParaRPr lang="en-US" altLang="zh-CN" sz="28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思路混乱</a:t>
            </a:r>
          </a:p>
        </p:txBody>
      </p:sp>
      <p:sp>
        <p:nvSpPr>
          <p:cNvPr id="38" name="矩形 37"/>
          <p:cNvSpPr/>
          <p:nvPr/>
        </p:nvSpPr>
        <p:spPr>
          <a:xfrm>
            <a:off x="1039476" y="4187558"/>
            <a:ext cx="39024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Microsoft YaHei" charset="0"/>
                <a:ea typeface="Microsoft YaHei" charset="0"/>
                <a:cs typeface="Microsoft YaHei" charset="0"/>
              </a:rPr>
              <a:t>NOW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改变阅读论文的思维！</a:t>
            </a:r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3664070" cy="461962"/>
            <a:chOff x="0" y="242888"/>
            <a:chExt cx="3665027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3263284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如何写好论文的摘要？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13347" y="4056329"/>
              <a:ext cx="1115709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Reading</a:t>
              </a:r>
              <a:endPara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229657" y="300038"/>
            <a:ext cx="5038418" cy="2171270"/>
            <a:chOff x="6639013" y="1549333"/>
            <a:chExt cx="4820607" cy="2115259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358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写摘要的方子（</a:t>
              </a:r>
              <a:r>
                <a: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PARI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）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913611" y="2082213"/>
              <a:ext cx="4538069" cy="15823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写论文的时候，照方抓药即可。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 = Problem: 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文章要解决什么问题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 = Approach: 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文章用得是什么方法解决提出的问题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 = Results: 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解决了问题得到了些什么结果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 = Impacts: 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这些结果有什么具体理论或者实际的影响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691517" y="3509295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  <p:grpSp>
        <p:nvGrpSpPr>
          <p:cNvPr id="31" name="组合 82"/>
          <p:cNvGrpSpPr>
            <a:grpSpLocks/>
          </p:cNvGrpSpPr>
          <p:nvPr/>
        </p:nvGrpSpPr>
        <p:grpSpPr bwMode="auto">
          <a:xfrm>
            <a:off x="6229657" y="3234203"/>
            <a:ext cx="5024626" cy="3419010"/>
            <a:chOff x="6639013" y="4154731"/>
            <a:chExt cx="4820607" cy="3190778"/>
          </a:xfrm>
        </p:grpSpPr>
        <p:sp>
          <p:nvSpPr>
            <p:cNvPr id="34" name="矩形 33"/>
            <p:cNvSpPr/>
            <p:nvPr/>
          </p:nvSpPr>
          <p:spPr>
            <a:xfrm>
              <a:off x="6921551" y="4638716"/>
              <a:ext cx="4538069" cy="27067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按照以下四个句式写四句话，概括研究成果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AutoNum type="arabicParenR"/>
                <a:defRPr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The problem I am trying to solve in this paper is ...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AutoNum type="arabicParenR"/>
                <a:defRPr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2) The approach I adopt to solve the problem is ...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AutoNum type="arabicParenR"/>
                <a:defRPr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3) The results obtained in this research include ...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AutoNum type="arabicParenR"/>
                <a:defRPr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4) The impacts of our obtained results are ...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639013" y="4154731"/>
              <a:ext cx="4820607" cy="5228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煮药的过程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4895176" cy="461962"/>
            <a:chOff x="0" y="242888"/>
            <a:chExt cx="4896454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4494711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如何写出一篇逻辑清晰的论文？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13347" y="4056329"/>
              <a:ext cx="1115709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Reading</a:t>
              </a:r>
              <a:endPara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214350" y="676252"/>
            <a:ext cx="5728981" cy="2024318"/>
            <a:chOff x="6639013" y="1549333"/>
            <a:chExt cx="4820607" cy="1972098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5097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议论文三要素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913611" y="2082213"/>
              <a:ext cx="4538069" cy="1439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论点（正确、鲜明阐述作者观点的句子）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论据（支撑论点的材料，是作者用来证明论点的理由和根据）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论证（揭示出论点和论据之间的内在逻辑关系）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691517" y="3509295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  <p:grpSp>
        <p:nvGrpSpPr>
          <p:cNvPr id="31" name="组合 82"/>
          <p:cNvGrpSpPr>
            <a:grpSpLocks/>
          </p:cNvGrpSpPr>
          <p:nvPr/>
        </p:nvGrpSpPr>
        <p:grpSpPr bwMode="auto">
          <a:xfrm>
            <a:off x="6243449" y="2695141"/>
            <a:ext cx="5024626" cy="887936"/>
            <a:chOff x="6639013" y="4154731"/>
            <a:chExt cx="4820607" cy="828663"/>
          </a:xfrm>
        </p:grpSpPr>
        <p:sp>
          <p:nvSpPr>
            <p:cNvPr id="34" name="矩形 33"/>
            <p:cNvSpPr/>
            <p:nvPr/>
          </p:nvSpPr>
          <p:spPr>
            <a:xfrm>
              <a:off x="6921551" y="4638716"/>
              <a:ext cx="4538069" cy="3446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化整为零，拆分论点，层层递进，环环相扣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639013" y="4154731"/>
              <a:ext cx="4820607" cy="488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原则</a:t>
              </a:r>
            </a:p>
          </p:txBody>
        </p:sp>
      </p:grpSp>
      <p:grpSp>
        <p:nvGrpSpPr>
          <p:cNvPr id="38" name="组合 82"/>
          <p:cNvGrpSpPr>
            <a:grpSpLocks/>
          </p:cNvGrpSpPr>
          <p:nvPr/>
        </p:nvGrpSpPr>
        <p:grpSpPr bwMode="auto">
          <a:xfrm>
            <a:off x="6337341" y="4026498"/>
            <a:ext cx="5024626" cy="2272930"/>
            <a:chOff x="6639013" y="4154731"/>
            <a:chExt cx="4820607" cy="2121203"/>
          </a:xfrm>
        </p:grpSpPr>
        <p:sp>
          <p:nvSpPr>
            <p:cNvPr id="41" name="矩形 40"/>
            <p:cNvSpPr/>
            <p:nvPr/>
          </p:nvSpPr>
          <p:spPr>
            <a:xfrm>
              <a:off x="6921551" y="4638716"/>
              <a:ext cx="4538069" cy="163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亚里士多德的三段论：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	所有的人都会死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	苏格拉底是一个人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	因此，苏格拉底会死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7F7F7F"/>
                  </a:solidFill>
                  <a:latin typeface="Microsoft YaHei" charset="0"/>
                  <a:hlinkClick r:id="rId5"/>
                </a:rPr>
                <a:t>一个极好的栗子</a:t>
              </a:r>
              <a:endParaRPr lang="zh-CN" altLang="en-US" b="1" dirty="0">
                <a:solidFill>
                  <a:srgbClr val="7F7F7F"/>
                </a:solidFill>
                <a:latin typeface="Microsoft YaHei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639013" y="4154731"/>
              <a:ext cx="4820607" cy="488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例子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973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7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03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562516"/>
            <a:chOff x="277329" y="1093495"/>
            <a:chExt cx="5427948" cy="156258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论文格式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338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Paper format Paper format Paper format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2432963" cy="461962"/>
            <a:chOff x="0" y="242888"/>
            <a:chExt cx="2433598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2031855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论文格式要求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13347" y="4056329"/>
              <a:ext cx="1115709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Reading</a:t>
              </a:r>
              <a:endPara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168770" y="676252"/>
            <a:ext cx="5774562" cy="4763530"/>
            <a:chOff x="6600660" y="1549333"/>
            <a:chExt cx="4858960" cy="4640648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5097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格式要求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600660" y="2082213"/>
              <a:ext cx="4851021" cy="4107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严格按照群文件中的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《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电子政务导论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-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参考模板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》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修改格式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2.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文章层次分明，大标题和下层标题字号分明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3.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正文字体全部使用宋体，</a:t>
              </a:r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五号；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4.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引用部分使用引号，并把参考文献标注其后；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5.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页眉的左边：电子政务导论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2017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年秋                               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6.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页眉的右边：教师：毛明志 助教：刘子璐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7.</a:t>
              </a:r>
              <a:r>
                <a:rPr lang="zh-CN" altLang="en-US" sz="2800" b="1" dirty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严禁抄袭！！！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691517" y="3509295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18801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7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04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771987"/>
            <a:chOff x="277329" y="1093495"/>
            <a:chExt cx="5427948" cy="177206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14466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 &amp; A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09"/>
              <a:ext cx="5427948" cy="338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Question &amp; Answer Question &amp; Answer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5563" y="3451225"/>
            <a:ext cx="519112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-434975" y="2360613"/>
            <a:ext cx="627063" cy="6286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/>
          <a:srcRect l="36905" t="33759" r="32570" b="22025"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590955" y="273020"/>
            <a:ext cx="5072002" cy="6035705"/>
            <a:chOff x="3565662" y="300100"/>
            <a:chExt cx="5070953" cy="6036274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632" y="300130"/>
              <a:ext cx="5071014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59267" y="2427581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38" name="文本框 226"/>
            <p:cNvSpPr txBox="1">
              <a:spLocks noChangeArrowheads="1"/>
            </p:cNvSpPr>
            <p:nvPr/>
          </p:nvSpPr>
          <p:spPr bwMode="auto">
            <a:xfrm>
              <a:off x="3705810" y="1946236"/>
              <a:ext cx="2928401" cy="46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Century Gothic" pitchFamily="34" charset="0"/>
                </a:rPr>
                <a:t>电子政务导论习题课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759267" y="2462509"/>
              <a:ext cx="2688669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59267" y="3448440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959" y="3511946"/>
              <a:ext cx="1457024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2"/>
            <a:srcRect l="35176"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8735" name="图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2248992"/>
            <a:ext cx="540226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椭圆 185"/>
          <p:cNvSpPr/>
          <p:nvPr/>
        </p:nvSpPr>
        <p:spPr>
          <a:xfrm rot="247877">
            <a:off x="5138738" y="2833688"/>
            <a:ext cx="88900" cy="904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7" name="椭圆 186"/>
          <p:cNvSpPr/>
          <p:nvPr/>
        </p:nvSpPr>
        <p:spPr>
          <a:xfrm rot="10800000">
            <a:off x="5454650" y="6227763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8" name="椭圆 187"/>
          <p:cNvSpPr/>
          <p:nvPr/>
        </p:nvSpPr>
        <p:spPr>
          <a:xfrm rot="10800000">
            <a:off x="5075238" y="5627688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9" name="椭圆 188"/>
          <p:cNvSpPr/>
          <p:nvPr/>
        </p:nvSpPr>
        <p:spPr>
          <a:xfrm rot="10800000">
            <a:off x="5349875" y="3590925"/>
            <a:ext cx="192088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1" name="椭圆 190"/>
          <p:cNvSpPr/>
          <p:nvPr/>
        </p:nvSpPr>
        <p:spPr>
          <a:xfrm rot="10800000">
            <a:off x="4916488" y="3005138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2" name="椭圆 191"/>
          <p:cNvSpPr/>
          <p:nvPr/>
        </p:nvSpPr>
        <p:spPr>
          <a:xfrm rot="10800000">
            <a:off x="5340350" y="274955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3" name="椭圆 192"/>
          <p:cNvSpPr/>
          <p:nvPr/>
        </p:nvSpPr>
        <p:spPr>
          <a:xfrm rot="10800000">
            <a:off x="6315075" y="1282700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rot="247877" flipH="1">
            <a:off x="6086475" y="6538913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5" name="椭圆 194"/>
          <p:cNvSpPr/>
          <p:nvPr/>
        </p:nvSpPr>
        <p:spPr>
          <a:xfrm rot="10800000">
            <a:off x="6781800" y="411956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6" name="椭圆 195"/>
          <p:cNvSpPr/>
          <p:nvPr/>
        </p:nvSpPr>
        <p:spPr>
          <a:xfrm rot="10800000">
            <a:off x="5894388" y="669607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591175" y="2770188"/>
            <a:ext cx="1368425" cy="1477962"/>
            <a:chOff x="5591459" y="2770428"/>
            <a:chExt cx="1368690" cy="1477955"/>
          </a:xfrm>
        </p:grpSpPr>
        <p:grpSp>
          <p:nvGrpSpPr>
            <p:cNvPr id="7229" name="组合 11"/>
            <p:cNvGrpSpPr>
              <a:grpSpLocks/>
            </p:cNvGrpSpPr>
            <p:nvPr/>
          </p:nvGrpSpPr>
          <p:grpSpPr bwMode="auto">
            <a:xfrm>
              <a:off x="5591459" y="2770428"/>
              <a:ext cx="1368690" cy="1368690"/>
              <a:chOff x="6096000" y="1504950"/>
              <a:chExt cx="1085850" cy="108585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096000" y="1504950"/>
                <a:ext cx="1085850" cy="1085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32" name="文本框 7"/>
              <p:cNvSpPr txBox="1">
                <a:spLocks noChangeArrowheads="1"/>
              </p:cNvSpPr>
              <p:nvPr/>
            </p:nvSpPr>
            <p:spPr bwMode="auto">
              <a:xfrm>
                <a:off x="6190509" y="1586210"/>
                <a:ext cx="896834" cy="879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chemeClr val="bg1"/>
                    </a:solidFill>
                    <a:latin typeface="Century Gothic" pitchFamily="34" charset="0"/>
                  </a:rPr>
                  <a:t>02</a:t>
                </a:r>
                <a:endParaRPr lang="zh-CN" altLang="en-US" sz="66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2" name="图片 181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232400" y="1684338"/>
            <a:ext cx="1176338" cy="1085850"/>
            <a:chOff x="5231859" y="1684578"/>
            <a:chExt cx="1177200" cy="1085850"/>
          </a:xfrm>
        </p:grpSpPr>
        <p:grpSp>
          <p:nvGrpSpPr>
            <p:cNvPr id="7225" name="组合 10"/>
            <p:cNvGrpSpPr>
              <a:grpSpLocks/>
            </p:cNvGrpSpPr>
            <p:nvPr/>
          </p:nvGrpSpPr>
          <p:grpSpPr bwMode="auto">
            <a:xfrm>
              <a:off x="5323209" y="1684578"/>
              <a:ext cx="1085850" cy="1085850"/>
              <a:chOff x="1276350" y="1504950"/>
              <a:chExt cx="1085850" cy="10858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8" name="文本框 6"/>
              <p:cNvSpPr txBox="1">
                <a:spLocks noChangeArrowheads="1"/>
              </p:cNvSpPr>
              <p:nvPr/>
            </p:nvSpPr>
            <p:spPr bwMode="auto">
              <a:xfrm>
                <a:off x="1343825" y="1586210"/>
                <a:ext cx="950902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01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905375" y="3916363"/>
            <a:ext cx="1531938" cy="1531937"/>
            <a:chOff x="4905512" y="3916438"/>
            <a:chExt cx="1531210" cy="1531210"/>
          </a:xfrm>
        </p:grpSpPr>
        <p:grpSp>
          <p:nvGrpSpPr>
            <p:cNvPr id="7221" name="组合 13"/>
            <p:cNvGrpSpPr>
              <a:grpSpLocks/>
            </p:cNvGrpSpPr>
            <p:nvPr/>
          </p:nvGrpSpPr>
          <p:grpSpPr bwMode="auto">
            <a:xfrm>
              <a:off x="4905512" y="3916438"/>
              <a:ext cx="1531210" cy="1531210"/>
              <a:chOff x="1276350" y="4991100"/>
              <a:chExt cx="1085850" cy="10858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276350" y="4991100"/>
                <a:ext cx="1085850" cy="1085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4" name="文本框 8"/>
              <p:cNvSpPr txBox="1">
                <a:spLocks noChangeArrowheads="1"/>
              </p:cNvSpPr>
              <p:nvPr/>
            </p:nvSpPr>
            <p:spPr bwMode="auto">
              <a:xfrm>
                <a:off x="1454258" y="5175970"/>
                <a:ext cx="730029" cy="720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solidFill>
                      <a:schemeClr val="bg1"/>
                    </a:solidFill>
                    <a:latin typeface="Century Gothic" pitchFamily="34" charset="0"/>
                  </a:rPr>
                  <a:t>03</a:t>
                </a:r>
                <a:endParaRPr lang="zh-CN" altLang="en-US" sz="60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4" name="图片 183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9161339">
              <a:off x="4923632" y="4154443"/>
              <a:ext cx="1152845" cy="115284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741988" y="5356225"/>
            <a:ext cx="1436687" cy="1150938"/>
            <a:chOff x="5741798" y="5356201"/>
            <a:chExt cx="1437191" cy="1150765"/>
          </a:xfrm>
        </p:grpSpPr>
        <p:grpSp>
          <p:nvGrpSpPr>
            <p:cNvPr id="7217" name="组合 12"/>
            <p:cNvGrpSpPr>
              <a:grpSpLocks/>
            </p:cNvGrpSpPr>
            <p:nvPr/>
          </p:nvGrpSpPr>
          <p:grpSpPr bwMode="auto">
            <a:xfrm>
              <a:off x="5741798" y="5366388"/>
              <a:ext cx="1085850" cy="1085850"/>
              <a:chOff x="6099500" y="4991100"/>
              <a:chExt cx="1085850" cy="108585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99500" y="4990436"/>
                <a:ext cx="1086231" cy="1087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0" name="文本框 9"/>
              <p:cNvSpPr txBox="1">
                <a:spLocks noChangeArrowheads="1"/>
              </p:cNvSpPr>
              <p:nvPr/>
            </p:nvSpPr>
            <p:spPr bwMode="auto">
              <a:xfrm>
                <a:off x="6156555" y="5072360"/>
                <a:ext cx="97174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04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714423">
              <a:off x="6028224" y="5356201"/>
              <a:ext cx="1150765" cy="115076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98" name="椭圆 197"/>
          <p:cNvSpPr/>
          <p:nvPr/>
        </p:nvSpPr>
        <p:spPr>
          <a:xfrm rot="10800000">
            <a:off x="6435725" y="494030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14300" y="1765300"/>
            <a:ext cx="11796713" cy="4574975"/>
            <a:chOff x="114547" y="1764793"/>
            <a:chExt cx="11796471" cy="4576065"/>
          </a:xfrm>
        </p:grpSpPr>
        <p:grpSp>
          <p:nvGrpSpPr>
            <p:cNvPr id="7197" name="组合 213"/>
            <p:cNvGrpSpPr>
              <a:grpSpLocks/>
            </p:cNvGrpSpPr>
            <p:nvPr/>
          </p:nvGrpSpPr>
          <p:grpSpPr bwMode="auto">
            <a:xfrm>
              <a:off x="411404" y="1764793"/>
              <a:ext cx="4784627" cy="811208"/>
              <a:chOff x="411404" y="1764793"/>
              <a:chExt cx="4784627" cy="811208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411404" y="2207811"/>
                <a:ext cx="476716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文本框 210"/>
              <p:cNvSpPr txBox="1"/>
              <p:nvPr/>
            </p:nvSpPr>
            <p:spPr>
              <a:xfrm>
                <a:off x="1968455" y="1764793"/>
                <a:ext cx="3168839" cy="461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课程内容及成绩组成</a:t>
                </a:r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965430" y="2268151"/>
                <a:ext cx="4230601" cy="307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Course content and achievement composition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198" name="组合 214"/>
            <p:cNvGrpSpPr>
              <a:grpSpLocks/>
            </p:cNvGrpSpPr>
            <p:nvPr/>
          </p:nvGrpSpPr>
          <p:grpSpPr bwMode="auto">
            <a:xfrm>
              <a:off x="114547" y="3876258"/>
              <a:ext cx="4819551" cy="837026"/>
              <a:chOff x="375408" y="1737945"/>
              <a:chExt cx="4819551" cy="837026"/>
            </a:xfrm>
          </p:grpSpPr>
          <p:cxnSp>
            <p:nvCxnSpPr>
              <p:cNvPr id="216" name="直接连接符 215"/>
              <p:cNvCxnSpPr/>
              <p:nvPr/>
            </p:nvCxnSpPr>
            <p:spPr>
              <a:xfrm>
                <a:off x="410332" y="220678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0" name="文本框 216"/>
              <p:cNvSpPr txBox="1">
                <a:spLocks noChangeArrowheads="1"/>
              </p:cNvSpPr>
              <p:nvPr/>
            </p:nvSpPr>
            <p:spPr bwMode="auto">
              <a:xfrm>
                <a:off x="2229316" y="1737945"/>
                <a:ext cx="29075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论文格式</a:t>
                </a: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375408" y="2267121"/>
                <a:ext cx="4819551" cy="3078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format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format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Paper format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199" name="组合 219"/>
            <p:cNvGrpSpPr>
              <a:grpSpLocks/>
            </p:cNvGrpSpPr>
            <p:nvPr/>
          </p:nvGrpSpPr>
          <p:grpSpPr bwMode="auto">
            <a:xfrm>
              <a:off x="7010337" y="3008956"/>
              <a:ext cx="4900681" cy="797650"/>
              <a:chOff x="277330" y="1745441"/>
              <a:chExt cx="4900681" cy="797650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410846" y="2206659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" name="文本框 221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3848190" cy="46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作业要求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&amp;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参考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tips</a:t>
                </a:r>
              </a:p>
            </p:txBody>
          </p:sp>
          <p:sp>
            <p:nvSpPr>
              <p:cNvPr id="224" name="文本框 223"/>
              <p:cNvSpPr txBox="1"/>
              <p:nvPr/>
            </p:nvSpPr>
            <p:spPr>
              <a:xfrm>
                <a:off x="299724" y="2235241"/>
                <a:ext cx="4819551" cy="3078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Job requirements &amp; reference tips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200" name="组合 224"/>
            <p:cNvGrpSpPr>
              <a:grpSpLocks/>
            </p:cNvGrpSpPr>
            <p:nvPr/>
          </p:nvGrpSpPr>
          <p:grpSpPr bwMode="auto">
            <a:xfrm>
              <a:off x="6847261" y="5542796"/>
              <a:ext cx="4900248" cy="798062"/>
              <a:chOff x="277330" y="1745441"/>
              <a:chExt cx="4900248" cy="798062"/>
            </a:xfrm>
          </p:grpSpPr>
          <p:cxnSp>
            <p:nvCxnSpPr>
              <p:cNvPr id="226" name="直接连接符 225"/>
              <p:cNvCxnSpPr/>
              <p:nvPr/>
            </p:nvCxnSpPr>
            <p:spPr>
              <a:xfrm>
                <a:off x="410413" y="220707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2" name="文本框 226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Q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&amp; A</a:t>
                </a:r>
              </a:p>
            </p:txBody>
          </p:sp>
          <p:sp>
            <p:nvSpPr>
              <p:cNvPr id="229" name="文本框 228"/>
              <p:cNvSpPr txBox="1"/>
              <p:nvPr/>
            </p:nvSpPr>
            <p:spPr>
              <a:xfrm>
                <a:off x="299291" y="2235653"/>
                <a:ext cx="4819551" cy="3078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Question &amp; Answer</a:t>
                </a:r>
              </a:p>
            </p:txBody>
          </p:sp>
        </p:grpSp>
      </p:grpSp>
      <p:sp>
        <p:nvSpPr>
          <p:cNvPr id="230" name="椭圆 229"/>
          <p:cNvSpPr/>
          <p:nvPr/>
        </p:nvSpPr>
        <p:spPr>
          <a:xfrm rot="10800000">
            <a:off x="6854825" y="2268538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1" name="椭圆 230"/>
          <p:cNvSpPr/>
          <p:nvPr/>
        </p:nvSpPr>
        <p:spPr>
          <a:xfrm rot="10800000">
            <a:off x="6507163" y="195897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2" name="椭圆 231"/>
          <p:cNvSpPr/>
          <p:nvPr/>
        </p:nvSpPr>
        <p:spPr>
          <a:xfrm rot="10800000">
            <a:off x="6538913" y="230187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3" name="椭圆 232"/>
          <p:cNvSpPr/>
          <p:nvPr/>
        </p:nvSpPr>
        <p:spPr>
          <a:xfrm rot="10800000">
            <a:off x="7067550" y="4816475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905375" y="-1123950"/>
            <a:ext cx="2343150" cy="2343150"/>
            <a:chOff x="4905189" y="-1123733"/>
            <a:chExt cx="2342574" cy="2342574"/>
          </a:xfrm>
        </p:grpSpPr>
        <p:sp>
          <p:nvSpPr>
            <p:cNvPr id="202" name="任意多边形 201"/>
            <p:cNvSpPr/>
            <p:nvPr/>
          </p:nvSpPr>
          <p:spPr>
            <a:xfrm rot="13500000" flipH="1">
              <a:off x="4905189" y="-1123733"/>
              <a:ext cx="2342574" cy="2342574"/>
            </a:xfrm>
            <a:custGeom>
              <a:avLst/>
              <a:gdLst>
                <a:gd name="connsiteX0" fmla="*/ 0 w 2342574"/>
                <a:gd name="connsiteY0" fmla="*/ 116757 h 2342574"/>
                <a:gd name="connsiteX1" fmla="*/ 2225818 w 2342574"/>
                <a:gd name="connsiteY1" fmla="*/ 2342574 h 2342574"/>
                <a:gd name="connsiteX2" fmla="*/ 2307225 w 2342574"/>
                <a:gd name="connsiteY2" fmla="*/ 2080322 h 2342574"/>
                <a:gd name="connsiteX3" fmla="*/ 2342574 w 2342574"/>
                <a:gd name="connsiteY3" fmla="*/ 1729671 h 2342574"/>
                <a:gd name="connsiteX4" fmla="*/ 2206215 w 2342574"/>
                <a:gd name="connsiteY4" fmla="*/ 180329 h 2342574"/>
                <a:gd name="connsiteX5" fmla="*/ 2233153 w 2342574"/>
                <a:gd name="connsiteY5" fmla="*/ 119650 h 2342574"/>
                <a:gd name="connsiteX6" fmla="*/ 2259713 w 2342574"/>
                <a:gd name="connsiteY6" fmla="*/ 93089 h 2342574"/>
                <a:gd name="connsiteX7" fmla="*/ 2241319 w 2342574"/>
                <a:gd name="connsiteY7" fmla="*/ 101255 h 2342574"/>
                <a:gd name="connsiteX8" fmla="*/ 2249485 w 2342574"/>
                <a:gd name="connsiteY8" fmla="*/ 82861 h 2342574"/>
                <a:gd name="connsiteX9" fmla="*/ 2222925 w 2342574"/>
                <a:gd name="connsiteY9" fmla="*/ 109421 h 2342574"/>
                <a:gd name="connsiteX10" fmla="*/ 2162245 w 2342574"/>
                <a:gd name="connsiteY10" fmla="*/ 136359 h 2342574"/>
                <a:gd name="connsiteX11" fmla="*/ 612904 w 2342574"/>
                <a:gd name="connsiteY11" fmla="*/ 0 h 2342574"/>
                <a:gd name="connsiteX12" fmla="*/ 262254 w 2342574"/>
                <a:gd name="connsiteY12" fmla="*/ 35349 h 234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2574" h="2342574">
                  <a:moveTo>
                    <a:pt x="0" y="116757"/>
                  </a:moveTo>
                  <a:lnTo>
                    <a:pt x="2225818" y="2342574"/>
                  </a:lnTo>
                  <a:lnTo>
                    <a:pt x="2307225" y="2080322"/>
                  </a:lnTo>
                  <a:cubicBezTo>
                    <a:pt x="2330403" y="1967058"/>
                    <a:pt x="2342574" y="1849786"/>
                    <a:pt x="2342574" y="1729671"/>
                  </a:cubicBezTo>
                  <a:cubicBezTo>
                    <a:pt x="2342574" y="1185952"/>
                    <a:pt x="2024401" y="669505"/>
                    <a:pt x="2206215" y="180329"/>
                  </a:cubicBezTo>
                  <a:lnTo>
                    <a:pt x="2233153" y="119650"/>
                  </a:lnTo>
                  <a:lnTo>
                    <a:pt x="2259713" y="93089"/>
                  </a:lnTo>
                  <a:lnTo>
                    <a:pt x="2241319" y="101255"/>
                  </a:lnTo>
                  <a:lnTo>
                    <a:pt x="2249485" y="82861"/>
                  </a:lnTo>
                  <a:lnTo>
                    <a:pt x="2222925" y="109421"/>
                  </a:lnTo>
                  <a:lnTo>
                    <a:pt x="2162245" y="136359"/>
                  </a:lnTo>
                  <a:cubicBezTo>
                    <a:pt x="1673070" y="318173"/>
                    <a:pt x="1156623" y="0"/>
                    <a:pt x="612904" y="0"/>
                  </a:cubicBezTo>
                  <a:cubicBezTo>
                    <a:pt x="492789" y="0"/>
                    <a:pt x="375517" y="12172"/>
                    <a:pt x="262254" y="353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2" name="组合 206"/>
            <p:cNvGrpSpPr>
              <a:grpSpLocks/>
            </p:cNvGrpSpPr>
            <p:nvPr/>
          </p:nvGrpSpPr>
          <p:grpSpPr bwMode="auto">
            <a:xfrm>
              <a:off x="5482116" y="-75988"/>
              <a:ext cx="1188720" cy="1037377"/>
              <a:chOff x="5437105" y="14100"/>
              <a:chExt cx="1188720" cy="1037377"/>
            </a:xfrm>
          </p:grpSpPr>
          <p:sp>
            <p:nvSpPr>
              <p:cNvPr id="7194" name="文本框 202"/>
              <p:cNvSpPr txBox="1">
                <a:spLocks noChangeArrowheads="1"/>
              </p:cNvSpPr>
              <p:nvPr/>
            </p:nvSpPr>
            <p:spPr bwMode="auto">
              <a:xfrm>
                <a:off x="5939099" y="14100"/>
                <a:ext cx="184731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4400">
                  <a:solidFill>
                    <a:schemeClr val="bg1"/>
                  </a:solidFill>
                  <a:latin typeface="方正清刻本悦宋简体" pitchFamily="2" charset="-122"/>
                  <a:ea typeface="方正清刻本悦宋简体" pitchFamily="2" charset="-122"/>
                </a:endParaRPr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437886" y="723286"/>
                <a:ext cx="1187158" cy="0"/>
              </a:xfrm>
              <a:prstGeom prst="line">
                <a:avLst/>
              </a:prstGeom>
              <a:ln>
                <a:solidFill>
                  <a:schemeClr val="bg1">
                    <a:alpha val="5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6" name="文本框 205"/>
              <p:cNvSpPr txBox="1">
                <a:spLocks noChangeArrowheads="1"/>
              </p:cNvSpPr>
              <p:nvPr/>
            </p:nvSpPr>
            <p:spPr bwMode="auto">
              <a:xfrm>
                <a:off x="5473780" y="743700"/>
                <a:ext cx="1115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CONTENTS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193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9810" y="-192446"/>
              <a:ext cx="1792379" cy="117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230" grpId="0" animBg="1"/>
      <p:bldP spid="231" grpId="0" animBg="1"/>
      <p:bldP spid="232" grpId="0" animBg="1"/>
      <p:bldP spid="2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01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835063" cy="1559767"/>
            <a:chOff x="277329" y="1093495"/>
            <a:chExt cx="5474423" cy="155983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课程内容及成绩组成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3804" y="2314760"/>
              <a:ext cx="5427948" cy="338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Course content and achievement composition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3356293" cy="461962"/>
            <a:chOff x="0" y="242888"/>
            <a:chExt cx="3357169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2955426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课程内容及成绩组成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20224" y="3921369"/>
              <a:ext cx="1148776" cy="6463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Course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content </a:t>
              </a:r>
              <a:endPara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638925" y="959634"/>
            <a:ext cx="4821238" cy="1319232"/>
            <a:chOff x="6639013" y="1549333"/>
            <a:chExt cx="4820607" cy="1319075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369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课程内容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921551" y="1914414"/>
              <a:ext cx="4538069" cy="95399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宏观介绍电子政务发展历程，帮助同学们更好的了解电子政务理念、评价指标等；在具备相关基本概念后，基于分析一系列真实案例及其发展现状，结合日前大热的“云计算”研究如何更好实现信息共享。</a:t>
              </a:r>
            </a:p>
          </p:txBody>
        </p:sp>
      </p:grp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6638925" y="2440309"/>
            <a:ext cx="4821238" cy="1709096"/>
            <a:chOff x="6639013" y="2635727"/>
            <a:chExt cx="4820607" cy="1649826"/>
          </a:xfrm>
        </p:grpSpPr>
        <p:sp>
          <p:nvSpPr>
            <p:cNvPr id="63" name="矩形 62"/>
            <p:cNvSpPr/>
            <p:nvPr/>
          </p:nvSpPr>
          <p:spPr>
            <a:xfrm>
              <a:off x="6921551" y="2948589"/>
              <a:ext cx="4538069" cy="13369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使学生了解、体验电子政务平台的使用方法、更新观念；了解电子政务的一般流程和简单应用，能利用计算机搜集、索取、存储、展示、交流政务信息；学会政务资源的分析、共享和交流、能利用网络进行协同工作；能在网络上实现政务信息简单的交互，了解电子政务应用系统的开发流程。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639013" y="2635727"/>
              <a:ext cx="4820607" cy="370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课程目标</a:t>
              </a:r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638925" y="4300647"/>
            <a:ext cx="4821238" cy="2139732"/>
            <a:chOff x="6639013" y="4154731"/>
            <a:chExt cx="4820607" cy="2138312"/>
          </a:xfrm>
        </p:grpSpPr>
        <p:sp>
          <p:nvSpPr>
            <p:cNvPr id="64" name="矩形 63"/>
            <p:cNvSpPr/>
            <p:nvPr/>
          </p:nvSpPr>
          <p:spPr>
            <a:xfrm>
              <a:off x="6921551" y="4478366"/>
              <a:ext cx="4538069" cy="18146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平时分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50%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    考勤：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10%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＋  论文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30%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＋  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PPT10%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    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PPT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演讲作为加分项目，候选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25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人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   （注意！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PPT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全部同学都要交，不是只有展示的同学交，展示的同学是另外加分的。）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2.</a:t>
              </a:r>
              <a:r>
                <a:rPr lang="zh-CN" altLang="en-US" sz="1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考试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50%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（其中期中考试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10%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，期末考试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40%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）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9013" y="4154731"/>
              <a:ext cx="4820607" cy="3696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成绩组成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922489" y="3457566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5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02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956925"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768600"/>
            <a:ext cx="6797675" cy="1234330"/>
            <a:chOff x="277329" y="1418946"/>
            <a:chExt cx="5444478" cy="123438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作业要求</a:t>
              </a: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tips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3859" y="2314760"/>
              <a:ext cx="5427948" cy="338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Job requirements &amp; reference tips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3329042" cy="461962"/>
            <a:chOff x="0" y="242888"/>
            <a:chExt cx="3329912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2928169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作业要求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&amp;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考试形式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638937" y="4072061"/>
              <a:ext cx="1566150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Requirement </a:t>
              </a:r>
              <a:endPara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413805" y="757220"/>
            <a:ext cx="5038418" cy="3672264"/>
            <a:chOff x="6639013" y="1549333"/>
            <a:chExt cx="4820607" cy="3671827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5231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作业要求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913611" y="2082213"/>
              <a:ext cx="4538069" cy="313894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作业的命名规则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 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专业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_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学号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_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姓名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_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初稿／终稿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字数要求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 8000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字以上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题目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老师这边会统一给出可选题目，大概有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200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来个，大家可以自行选择，但是尽量不要重复。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选题截至日期：</a:t>
              </a:r>
              <a:r>
                <a:rPr lang="en-US" altLang="zh-CN" b="1" dirty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2017-9-28</a:t>
              </a:r>
              <a:endParaRPr lang="zh-CN" altLang="en-US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初稿截止日期：</a:t>
              </a:r>
              <a:r>
                <a:rPr lang="en-US" altLang="zh-CN" b="1" dirty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2017-11-16</a:t>
              </a:r>
              <a:endParaRPr lang="zh-CN" altLang="en-US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终稿截止日期：</a:t>
              </a:r>
              <a:r>
                <a:rPr lang="en-US" altLang="zh-CN" b="1" dirty="0">
                  <a:solidFill>
                    <a:srgbClr val="FF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2017-12-4</a:t>
              </a:r>
              <a:endParaRPr lang="zh-CN" altLang="en-US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427597" y="4648200"/>
            <a:ext cx="5024626" cy="1130638"/>
            <a:chOff x="6639013" y="4154731"/>
            <a:chExt cx="4820607" cy="1129887"/>
          </a:xfrm>
        </p:grpSpPr>
        <p:sp>
          <p:nvSpPr>
            <p:cNvPr id="64" name="矩形 63"/>
            <p:cNvSpPr/>
            <p:nvPr/>
          </p:nvSpPr>
          <p:spPr>
            <a:xfrm>
              <a:off x="6921551" y="4638716"/>
              <a:ext cx="4538069" cy="64590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开卷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考试内容均为课本知识</a:t>
              </a:r>
              <a:r>
                <a:rPr lang="zh-CN" altLang="en-US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和老师上课所讲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9013" y="4154731"/>
              <a:ext cx="4820607" cy="5228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考试形式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705309" y="3560097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7372FF-4C98-4E69-8312-4BAE940E57BF}" type="slidenum">
              <a:rPr lang="zh-CN" altLang="en-US" sz="1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b="1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011238" y="1771650"/>
            <a:ext cx="1728787" cy="1728788"/>
            <a:chOff x="1011953" y="1914525"/>
            <a:chExt cx="1728787" cy="1728787"/>
          </a:xfrm>
        </p:grpSpPr>
        <p:sp>
          <p:nvSpPr>
            <p:cNvPr id="5" name="椭圆 4"/>
            <p:cNvSpPr/>
            <p:nvPr/>
          </p:nvSpPr>
          <p:spPr>
            <a:xfrm>
              <a:off x="1011953" y="1914525"/>
              <a:ext cx="1728787" cy="17287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306" name="Freeform 101"/>
            <p:cNvSpPr>
              <a:spLocks noEditPoints="1"/>
            </p:cNvSpPr>
            <p:nvPr/>
          </p:nvSpPr>
          <p:spPr bwMode="auto">
            <a:xfrm>
              <a:off x="1580991" y="2424188"/>
              <a:ext cx="590710" cy="709460"/>
            </a:xfrm>
            <a:custGeom>
              <a:avLst/>
              <a:gdLst>
                <a:gd name="T0" fmla="*/ 1491964171 w 164"/>
                <a:gd name="T1" fmla="*/ 1491493797 h 197"/>
                <a:gd name="T2" fmla="*/ 1401149712 w 164"/>
                <a:gd name="T3" fmla="*/ 1452585137 h 197"/>
                <a:gd name="T4" fmla="*/ 1284387236 w 164"/>
                <a:gd name="T5" fmla="*/ 1426644831 h 197"/>
                <a:gd name="T6" fmla="*/ 1258439219 w 164"/>
                <a:gd name="T7" fmla="*/ 1426644831 h 197"/>
                <a:gd name="T8" fmla="*/ 1206546786 w 164"/>
                <a:gd name="T9" fmla="*/ 1413676478 h 197"/>
                <a:gd name="T10" fmla="*/ 1206546786 w 164"/>
                <a:gd name="T11" fmla="*/ 1413676478 h 197"/>
                <a:gd name="T12" fmla="*/ 1128702734 w 164"/>
                <a:gd name="T13" fmla="*/ 1400708126 h 197"/>
                <a:gd name="T14" fmla="*/ 973021834 w 164"/>
                <a:gd name="T15" fmla="*/ 1400708126 h 197"/>
                <a:gd name="T16" fmla="*/ 947073817 w 164"/>
                <a:gd name="T17" fmla="*/ 1413676478 h 197"/>
                <a:gd name="T18" fmla="*/ 895177782 w 164"/>
                <a:gd name="T19" fmla="*/ 1413676478 h 197"/>
                <a:gd name="T20" fmla="*/ 830311341 w 164"/>
                <a:gd name="T21" fmla="*/ 1426644831 h 197"/>
                <a:gd name="T22" fmla="*/ 713548865 w 164"/>
                <a:gd name="T23" fmla="*/ 1452585137 h 197"/>
                <a:gd name="T24" fmla="*/ 609760398 w 164"/>
                <a:gd name="T25" fmla="*/ 1504462149 h 197"/>
                <a:gd name="T26" fmla="*/ 596786389 w 164"/>
                <a:gd name="T27" fmla="*/ 1504462149 h 197"/>
                <a:gd name="T28" fmla="*/ 0 w 164"/>
                <a:gd name="T29" fmla="*/ 2147483646 h 197"/>
                <a:gd name="T30" fmla="*/ 2114698577 w 164"/>
                <a:gd name="T31" fmla="*/ 2147483646 h 197"/>
                <a:gd name="T32" fmla="*/ 2127672586 w 164"/>
                <a:gd name="T33" fmla="*/ 2147483646 h 197"/>
                <a:gd name="T34" fmla="*/ 103788467 w 164"/>
                <a:gd name="T35" fmla="*/ 2147483646 h 197"/>
                <a:gd name="T36" fmla="*/ 661652830 w 164"/>
                <a:gd name="T37" fmla="*/ 1595247820 h 197"/>
                <a:gd name="T38" fmla="*/ 739496882 w 164"/>
                <a:gd name="T39" fmla="*/ 1556339161 h 197"/>
                <a:gd name="T40" fmla="*/ 791389315 w 164"/>
                <a:gd name="T41" fmla="*/ 1543370808 h 197"/>
                <a:gd name="T42" fmla="*/ 882207376 w 164"/>
                <a:gd name="T43" fmla="*/ 1517430502 h 197"/>
                <a:gd name="T44" fmla="*/ 908151791 w 164"/>
                <a:gd name="T45" fmla="*/ 1517430502 h 197"/>
                <a:gd name="T46" fmla="*/ 985995843 w 164"/>
                <a:gd name="T47" fmla="*/ 1504462149 h 197"/>
                <a:gd name="T48" fmla="*/ 1154650752 w 164"/>
                <a:gd name="T49" fmla="*/ 1504462149 h 197"/>
                <a:gd name="T50" fmla="*/ 1193572778 w 164"/>
                <a:gd name="T51" fmla="*/ 1517430502 h 197"/>
                <a:gd name="T52" fmla="*/ 1245465210 w 164"/>
                <a:gd name="T53" fmla="*/ 1517430502 h 197"/>
                <a:gd name="T54" fmla="*/ 1323309262 w 164"/>
                <a:gd name="T55" fmla="*/ 1543370808 h 197"/>
                <a:gd name="T56" fmla="*/ 1414123721 w 164"/>
                <a:gd name="T57" fmla="*/ 1569311115 h 197"/>
                <a:gd name="T58" fmla="*/ 1453045747 w 164"/>
                <a:gd name="T59" fmla="*/ 1595247820 h 197"/>
                <a:gd name="T60" fmla="*/ 103788467 w 164"/>
                <a:gd name="T61" fmla="*/ 2147483646 h 197"/>
                <a:gd name="T62" fmla="*/ 830311341 w 164"/>
                <a:gd name="T63" fmla="*/ 1283982149 h 197"/>
                <a:gd name="T64" fmla="*/ 856259358 w 164"/>
                <a:gd name="T65" fmla="*/ 1296950501 h 197"/>
                <a:gd name="T66" fmla="*/ 1063836293 w 164"/>
                <a:gd name="T67" fmla="*/ 1322890808 h 197"/>
                <a:gd name="T68" fmla="*/ 1154650752 w 164"/>
                <a:gd name="T69" fmla="*/ 1309918854 h 197"/>
                <a:gd name="T70" fmla="*/ 1193572778 w 164"/>
                <a:gd name="T71" fmla="*/ 1309918854 h 197"/>
                <a:gd name="T72" fmla="*/ 1232494804 w 164"/>
                <a:gd name="T73" fmla="*/ 1296950501 h 197"/>
                <a:gd name="T74" fmla="*/ 1271413228 w 164"/>
                <a:gd name="T75" fmla="*/ 1283982149 h 197"/>
                <a:gd name="T76" fmla="*/ 1323309262 w 164"/>
                <a:gd name="T77" fmla="*/ 1271010195 h 197"/>
                <a:gd name="T78" fmla="*/ 1336283271 w 164"/>
                <a:gd name="T79" fmla="*/ 1258041842 h 197"/>
                <a:gd name="T80" fmla="*/ 1388175704 w 164"/>
                <a:gd name="T81" fmla="*/ 1232101536 h 197"/>
                <a:gd name="T82" fmla="*/ 1453045747 w 164"/>
                <a:gd name="T83" fmla="*/ 1193192876 h 197"/>
                <a:gd name="T84" fmla="*/ 1725489123 w 164"/>
                <a:gd name="T85" fmla="*/ 661443603 h 197"/>
                <a:gd name="T86" fmla="*/ 1063836293 w 164"/>
                <a:gd name="T87" fmla="*/ 0 h 197"/>
                <a:gd name="T88" fmla="*/ 402183463 w 164"/>
                <a:gd name="T89" fmla="*/ 622534944 h 197"/>
                <a:gd name="T90" fmla="*/ 804363324 w 164"/>
                <a:gd name="T91" fmla="*/ 1271010195 h 197"/>
                <a:gd name="T92" fmla="*/ 505971930 w 164"/>
                <a:gd name="T93" fmla="*/ 622534944 h 197"/>
                <a:gd name="T94" fmla="*/ 1621700656 w 164"/>
                <a:gd name="T95" fmla="*/ 661443603 h 197"/>
                <a:gd name="T96" fmla="*/ 1414123721 w 164"/>
                <a:gd name="T97" fmla="*/ 1089438853 h 197"/>
                <a:gd name="T98" fmla="*/ 1375201695 w 164"/>
                <a:gd name="T99" fmla="*/ 1128347512 h 197"/>
                <a:gd name="T100" fmla="*/ 1323309262 w 164"/>
                <a:gd name="T101" fmla="*/ 1154284217 h 197"/>
                <a:gd name="T102" fmla="*/ 1271413228 w 164"/>
                <a:gd name="T103" fmla="*/ 1180224524 h 197"/>
                <a:gd name="T104" fmla="*/ 1232494804 w 164"/>
                <a:gd name="T105" fmla="*/ 1193192876 h 197"/>
                <a:gd name="T106" fmla="*/ 1206546786 w 164"/>
                <a:gd name="T107" fmla="*/ 1193192876 h 197"/>
                <a:gd name="T108" fmla="*/ 1167624760 w 164"/>
                <a:gd name="T109" fmla="*/ 1206164830 h 197"/>
                <a:gd name="T110" fmla="*/ 1128702734 w 164"/>
                <a:gd name="T111" fmla="*/ 1219133183 h 197"/>
                <a:gd name="T112" fmla="*/ 1063836293 w 164"/>
                <a:gd name="T113" fmla="*/ 1219133183 h 197"/>
                <a:gd name="T114" fmla="*/ 1063836293 w 164"/>
                <a:gd name="T115" fmla="*/ 1219133183 h 197"/>
                <a:gd name="T116" fmla="*/ 882207376 w 164"/>
                <a:gd name="T117" fmla="*/ 1193192876 h 197"/>
                <a:gd name="T118" fmla="*/ 843285350 w 164"/>
                <a:gd name="T119" fmla="*/ 1180224524 h 197"/>
                <a:gd name="T120" fmla="*/ 505971930 w 164"/>
                <a:gd name="T121" fmla="*/ 635506898 h 1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4" h="197">
                  <a:moveTo>
                    <a:pt x="116" y="116"/>
                  </a:moveTo>
                  <a:cubicBezTo>
                    <a:pt x="115" y="115"/>
                    <a:pt x="115" y="115"/>
                    <a:pt x="115" y="115"/>
                  </a:cubicBezTo>
                  <a:cubicBezTo>
                    <a:pt x="114" y="115"/>
                    <a:pt x="113" y="114"/>
                    <a:pt x="112" y="114"/>
                  </a:cubicBezTo>
                  <a:cubicBezTo>
                    <a:pt x="110" y="113"/>
                    <a:pt x="109" y="113"/>
                    <a:pt x="108" y="112"/>
                  </a:cubicBezTo>
                  <a:cubicBezTo>
                    <a:pt x="106" y="112"/>
                    <a:pt x="105" y="112"/>
                    <a:pt x="104" y="111"/>
                  </a:cubicBezTo>
                  <a:cubicBezTo>
                    <a:pt x="103" y="111"/>
                    <a:pt x="101" y="110"/>
                    <a:pt x="99" y="110"/>
                  </a:cubicBezTo>
                  <a:cubicBezTo>
                    <a:pt x="98" y="110"/>
                    <a:pt x="98" y="110"/>
                    <a:pt x="97" y="110"/>
                  </a:cubicBezTo>
                  <a:cubicBezTo>
                    <a:pt x="97" y="110"/>
                    <a:pt x="97" y="110"/>
                    <a:pt x="97" y="110"/>
                  </a:cubicBezTo>
                  <a:cubicBezTo>
                    <a:pt x="96" y="109"/>
                    <a:pt x="95" y="109"/>
                    <a:pt x="94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2" y="109"/>
                    <a:pt x="91" y="109"/>
                    <a:pt x="90" y="109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3" y="108"/>
                    <a:pt x="79" y="108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2" y="109"/>
                    <a:pt x="70" y="109"/>
                    <a:pt x="69" y="109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8" y="109"/>
                    <a:pt x="67" y="109"/>
                    <a:pt x="67" y="109"/>
                  </a:cubicBezTo>
                  <a:cubicBezTo>
                    <a:pt x="66" y="110"/>
                    <a:pt x="65" y="110"/>
                    <a:pt x="64" y="110"/>
                  </a:cubicBezTo>
                  <a:cubicBezTo>
                    <a:pt x="62" y="110"/>
                    <a:pt x="61" y="111"/>
                    <a:pt x="59" y="111"/>
                  </a:cubicBezTo>
                  <a:cubicBezTo>
                    <a:pt x="58" y="112"/>
                    <a:pt x="56" y="112"/>
                    <a:pt x="55" y="112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2" y="114"/>
                    <a:pt x="49" y="115"/>
                    <a:pt x="47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18" y="130"/>
                    <a:pt x="0" y="159"/>
                    <a:pt x="0" y="190"/>
                  </a:cubicBezTo>
                  <a:cubicBezTo>
                    <a:pt x="0" y="191"/>
                    <a:pt x="0" y="191"/>
                    <a:pt x="0" y="192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3" y="191"/>
                    <a:pt x="164" y="191"/>
                    <a:pt x="164" y="190"/>
                  </a:cubicBezTo>
                  <a:cubicBezTo>
                    <a:pt x="164" y="158"/>
                    <a:pt x="145" y="129"/>
                    <a:pt x="116" y="116"/>
                  </a:cubicBezTo>
                  <a:close/>
                  <a:moveTo>
                    <a:pt x="8" y="189"/>
                  </a:moveTo>
                  <a:cubicBezTo>
                    <a:pt x="8" y="161"/>
                    <a:pt x="25" y="135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3" y="122"/>
                    <a:pt x="55" y="121"/>
                    <a:pt x="57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9" y="120"/>
                    <a:pt x="60" y="119"/>
                    <a:pt x="61" y="119"/>
                  </a:cubicBezTo>
                  <a:cubicBezTo>
                    <a:pt x="63" y="119"/>
                    <a:pt x="64" y="118"/>
                    <a:pt x="66" y="118"/>
                  </a:cubicBezTo>
                  <a:cubicBezTo>
                    <a:pt x="66" y="118"/>
                    <a:pt x="67" y="117"/>
                    <a:pt x="68" y="117"/>
                  </a:cubicBezTo>
                  <a:cubicBezTo>
                    <a:pt x="69" y="117"/>
                    <a:pt x="69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1" y="117"/>
                    <a:pt x="73" y="117"/>
                    <a:pt x="74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80" y="116"/>
                    <a:pt x="83" y="116"/>
                    <a:pt x="87" y="116"/>
                  </a:cubicBezTo>
                  <a:cubicBezTo>
                    <a:pt x="89" y="116"/>
                    <a:pt x="89" y="116"/>
                    <a:pt x="89" y="116"/>
                  </a:cubicBezTo>
                  <a:cubicBezTo>
                    <a:pt x="90" y="117"/>
                    <a:pt x="91" y="117"/>
                    <a:pt x="91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3" y="117"/>
                    <a:pt x="94" y="117"/>
                    <a:pt x="95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96" y="118"/>
                    <a:pt x="97" y="118"/>
                    <a:pt x="97" y="118"/>
                  </a:cubicBezTo>
                  <a:cubicBezTo>
                    <a:pt x="99" y="118"/>
                    <a:pt x="100" y="119"/>
                    <a:pt x="102" y="119"/>
                  </a:cubicBezTo>
                  <a:cubicBezTo>
                    <a:pt x="103" y="119"/>
                    <a:pt x="104" y="120"/>
                    <a:pt x="105" y="120"/>
                  </a:cubicBezTo>
                  <a:cubicBezTo>
                    <a:pt x="106" y="120"/>
                    <a:pt x="107" y="121"/>
                    <a:pt x="109" y="121"/>
                  </a:cubicBezTo>
                  <a:cubicBezTo>
                    <a:pt x="110" y="122"/>
                    <a:pt x="111" y="122"/>
                    <a:pt x="112" y="123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38" y="135"/>
                    <a:pt x="155" y="161"/>
                    <a:pt x="156" y="189"/>
                  </a:cubicBezTo>
                  <a:lnTo>
                    <a:pt x="8" y="189"/>
                  </a:lnTo>
                  <a:close/>
                  <a:moveTo>
                    <a:pt x="62" y="98"/>
                  </a:moveTo>
                  <a:cubicBezTo>
                    <a:pt x="62" y="98"/>
                    <a:pt x="63" y="98"/>
                    <a:pt x="64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9"/>
                    <a:pt x="66" y="100"/>
                    <a:pt x="66" y="100"/>
                  </a:cubicBezTo>
                  <a:cubicBezTo>
                    <a:pt x="71" y="101"/>
                    <a:pt x="76" y="102"/>
                    <a:pt x="81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5" y="102"/>
                    <a:pt x="87" y="102"/>
                  </a:cubicBezTo>
                  <a:cubicBezTo>
                    <a:pt x="87" y="102"/>
                    <a:pt x="88" y="102"/>
                    <a:pt x="89" y="101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1"/>
                    <a:pt x="91" y="101"/>
                    <a:pt x="92" y="101"/>
                  </a:cubicBezTo>
                  <a:cubicBezTo>
                    <a:pt x="92" y="101"/>
                    <a:pt x="93" y="101"/>
                    <a:pt x="93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6" y="100"/>
                    <a:pt x="97" y="100"/>
                  </a:cubicBezTo>
                  <a:cubicBezTo>
                    <a:pt x="97" y="100"/>
                    <a:pt x="98" y="99"/>
                    <a:pt x="98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00" y="99"/>
                    <a:pt x="101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4" y="97"/>
                    <a:pt x="105" y="96"/>
                    <a:pt x="106" y="96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8" y="95"/>
                    <a:pt x="109" y="94"/>
                    <a:pt x="110" y="93"/>
                  </a:cubicBezTo>
                  <a:cubicBezTo>
                    <a:pt x="111" y="93"/>
                    <a:pt x="112" y="92"/>
                    <a:pt x="112" y="92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6" y="80"/>
                    <a:pt x="133" y="66"/>
                    <a:pt x="133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23"/>
                    <a:pt x="110" y="0"/>
                    <a:pt x="82" y="0"/>
                  </a:cubicBezTo>
                  <a:cubicBezTo>
                    <a:pt x="55" y="0"/>
                    <a:pt x="32" y="21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50"/>
                    <a:pt x="31" y="51"/>
                  </a:cubicBezTo>
                  <a:cubicBezTo>
                    <a:pt x="31" y="71"/>
                    <a:pt x="43" y="90"/>
                    <a:pt x="62" y="98"/>
                  </a:cubicBezTo>
                  <a:close/>
                  <a:moveTo>
                    <a:pt x="39" y="49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0" y="26"/>
                    <a:pt x="59" y="8"/>
                    <a:pt x="82" y="8"/>
                  </a:cubicBezTo>
                  <a:cubicBezTo>
                    <a:pt x="105" y="8"/>
                    <a:pt x="125" y="27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64"/>
                    <a:pt x="119" y="76"/>
                    <a:pt x="109" y="84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7" y="86"/>
                    <a:pt x="106" y="86"/>
                    <a:pt x="106" y="87"/>
                  </a:cubicBezTo>
                  <a:cubicBezTo>
                    <a:pt x="105" y="87"/>
                    <a:pt x="104" y="88"/>
                    <a:pt x="103" y="88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0" y="90"/>
                    <a:pt x="99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1"/>
                    <a:pt x="97" y="91"/>
                    <a:pt x="97" y="91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2"/>
                    <a:pt x="94" y="92"/>
                  </a:cubicBezTo>
                  <a:cubicBezTo>
                    <a:pt x="94" y="92"/>
                    <a:pt x="93" y="92"/>
                    <a:pt x="93" y="92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1" y="93"/>
                    <a:pt x="90" y="93"/>
                  </a:cubicBezTo>
                  <a:cubicBezTo>
                    <a:pt x="90" y="93"/>
                    <a:pt x="89" y="93"/>
                    <a:pt x="89" y="93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6" y="94"/>
                  </a:cubicBezTo>
                  <a:cubicBezTo>
                    <a:pt x="85" y="94"/>
                    <a:pt x="83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77" y="94"/>
                    <a:pt x="73" y="93"/>
                    <a:pt x="69" y="92"/>
                  </a:cubicBezTo>
                  <a:cubicBezTo>
                    <a:pt x="69" y="92"/>
                    <a:pt x="68" y="92"/>
                    <a:pt x="68" y="92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5" y="91"/>
                    <a:pt x="65" y="91"/>
                  </a:cubicBezTo>
                  <a:cubicBezTo>
                    <a:pt x="49" y="84"/>
                    <a:pt x="39" y="68"/>
                    <a:pt x="39" y="51"/>
                  </a:cubicBezTo>
                  <a:cubicBezTo>
                    <a:pt x="39" y="50"/>
                    <a:pt x="39" y="50"/>
                    <a:pt x="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269038" y="1771650"/>
            <a:ext cx="1728787" cy="1728788"/>
            <a:chOff x="6269753" y="1914525"/>
            <a:chExt cx="1728787" cy="1728787"/>
          </a:xfrm>
        </p:grpSpPr>
        <p:sp>
          <p:nvSpPr>
            <p:cNvPr id="7" name="椭圆 6"/>
            <p:cNvSpPr/>
            <p:nvPr/>
          </p:nvSpPr>
          <p:spPr>
            <a:xfrm>
              <a:off x="6269753" y="1914525"/>
              <a:ext cx="1728787" cy="17287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304" name="Freeform 139"/>
            <p:cNvSpPr>
              <a:spLocks noEditPoints="1"/>
            </p:cNvSpPr>
            <p:nvPr/>
          </p:nvSpPr>
          <p:spPr bwMode="auto">
            <a:xfrm>
              <a:off x="6734050" y="2493018"/>
              <a:ext cx="800192" cy="571800"/>
            </a:xfrm>
            <a:custGeom>
              <a:avLst/>
              <a:gdLst>
                <a:gd name="T0" fmla="*/ 2147483646 w 206"/>
                <a:gd name="T1" fmla="*/ 1724879433 h 147"/>
                <a:gd name="T2" fmla="*/ 2147483646 w 206"/>
                <a:gd name="T3" fmla="*/ 242089229 h 147"/>
                <a:gd name="T4" fmla="*/ 2147483646 w 206"/>
                <a:gd name="T5" fmla="*/ 0 h 147"/>
                <a:gd name="T6" fmla="*/ 482842068 w 206"/>
                <a:gd name="T7" fmla="*/ 0 h 147"/>
                <a:gd name="T8" fmla="*/ 241421034 w 206"/>
                <a:gd name="T9" fmla="*/ 242089229 h 147"/>
                <a:gd name="T10" fmla="*/ 241421034 w 206"/>
                <a:gd name="T11" fmla="*/ 1724879433 h 147"/>
                <a:gd name="T12" fmla="*/ 0 w 206"/>
                <a:gd name="T13" fmla="*/ 1724879433 h 147"/>
                <a:gd name="T14" fmla="*/ 0 w 206"/>
                <a:gd name="T15" fmla="*/ 1997227384 h 147"/>
                <a:gd name="T16" fmla="*/ 241421034 w 206"/>
                <a:gd name="T17" fmla="*/ 2147483646 h 147"/>
                <a:gd name="T18" fmla="*/ 2147483646 w 206"/>
                <a:gd name="T19" fmla="*/ 2147483646 h 147"/>
                <a:gd name="T20" fmla="*/ 2147483646 w 206"/>
                <a:gd name="T21" fmla="*/ 1997227384 h 147"/>
                <a:gd name="T22" fmla="*/ 2147483646 w 206"/>
                <a:gd name="T23" fmla="*/ 1724879433 h 147"/>
                <a:gd name="T24" fmla="*/ 2147483646 w 206"/>
                <a:gd name="T25" fmla="*/ 1724879433 h 147"/>
                <a:gd name="T26" fmla="*/ 362129609 w 206"/>
                <a:gd name="T27" fmla="*/ 242089229 h 147"/>
                <a:gd name="T28" fmla="*/ 482842068 w 206"/>
                <a:gd name="T29" fmla="*/ 121042669 h 147"/>
                <a:gd name="T30" fmla="*/ 2147483646 w 206"/>
                <a:gd name="T31" fmla="*/ 121042669 h 147"/>
                <a:gd name="T32" fmla="*/ 2147483646 w 206"/>
                <a:gd name="T33" fmla="*/ 242089229 h 147"/>
                <a:gd name="T34" fmla="*/ 2147483646 w 206"/>
                <a:gd name="T35" fmla="*/ 1724879433 h 147"/>
                <a:gd name="T36" fmla="*/ 362129609 w 206"/>
                <a:gd name="T37" fmla="*/ 1724879433 h 147"/>
                <a:gd name="T38" fmla="*/ 362129609 w 206"/>
                <a:gd name="T39" fmla="*/ 242089229 h 147"/>
                <a:gd name="T40" fmla="*/ 2147483646 w 206"/>
                <a:gd name="T41" fmla="*/ 1997227384 h 147"/>
                <a:gd name="T42" fmla="*/ 2147483646 w 206"/>
                <a:gd name="T43" fmla="*/ 2103142637 h 147"/>
                <a:gd name="T44" fmla="*/ 241421034 w 206"/>
                <a:gd name="T45" fmla="*/ 2103142637 h 147"/>
                <a:gd name="T46" fmla="*/ 120708575 w 206"/>
                <a:gd name="T47" fmla="*/ 1997227384 h 147"/>
                <a:gd name="T48" fmla="*/ 120708575 w 206"/>
                <a:gd name="T49" fmla="*/ 1845922102 h 147"/>
                <a:gd name="T50" fmla="*/ 241421034 w 206"/>
                <a:gd name="T51" fmla="*/ 1845922102 h 147"/>
                <a:gd name="T52" fmla="*/ 995858366 w 206"/>
                <a:gd name="T53" fmla="*/ 1845922102 h 147"/>
                <a:gd name="T54" fmla="*/ 1131657941 w 206"/>
                <a:gd name="T55" fmla="*/ 1936706049 h 147"/>
                <a:gd name="T56" fmla="*/ 1991716732 w 206"/>
                <a:gd name="T57" fmla="*/ 1936706049 h 147"/>
                <a:gd name="T58" fmla="*/ 2127516307 w 206"/>
                <a:gd name="T59" fmla="*/ 1845922102 h 147"/>
                <a:gd name="T60" fmla="*/ 2147483646 w 206"/>
                <a:gd name="T61" fmla="*/ 1845922102 h 147"/>
                <a:gd name="T62" fmla="*/ 2147483646 w 206"/>
                <a:gd name="T63" fmla="*/ 1845922102 h 147"/>
                <a:gd name="T64" fmla="*/ 2147483646 w 206"/>
                <a:gd name="T65" fmla="*/ 1997227384 h 1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6" h="147">
                  <a:moveTo>
                    <a:pt x="191" y="114"/>
                  </a:moveTo>
                  <a:cubicBezTo>
                    <a:pt x="191" y="16"/>
                    <a:pt x="191" y="16"/>
                    <a:pt x="191" y="16"/>
                  </a:cubicBezTo>
                  <a:cubicBezTo>
                    <a:pt x="191" y="8"/>
                    <a:pt x="184" y="0"/>
                    <a:pt x="17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8"/>
                    <a:pt x="16" y="16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0"/>
                    <a:pt x="7" y="147"/>
                    <a:pt x="16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9" y="147"/>
                    <a:pt x="206" y="140"/>
                    <a:pt x="206" y="132"/>
                  </a:cubicBezTo>
                  <a:cubicBezTo>
                    <a:pt x="206" y="114"/>
                    <a:pt x="206" y="114"/>
                    <a:pt x="206" y="114"/>
                  </a:cubicBezTo>
                  <a:lnTo>
                    <a:pt x="191" y="114"/>
                  </a:lnTo>
                  <a:close/>
                  <a:moveTo>
                    <a:pt x="24" y="16"/>
                  </a:moveTo>
                  <a:cubicBezTo>
                    <a:pt x="24" y="12"/>
                    <a:pt x="27" y="8"/>
                    <a:pt x="32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9" y="8"/>
                    <a:pt x="183" y="12"/>
                    <a:pt x="183" y="16"/>
                  </a:cubicBezTo>
                  <a:cubicBezTo>
                    <a:pt x="183" y="114"/>
                    <a:pt x="183" y="114"/>
                    <a:pt x="183" y="114"/>
                  </a:cubicBezTo>
                  <a:cubicBezTo>
                    <a:pt x="24" y="114"/>
                    <a:pt x="24" y="114"/>
                    <a:pt x="24" y="114"/>
                  </a:cubicBezTo>
                  <a:lnTo>
                    <a:pt x="24" y="16"/>
                  </a:lnTo>
                  <a:close/>
                  <a:moveTo>
                    <a:pt x="198" y="132"/>
                  </a:moveTo>
                  <a:cubicBezTo>
                    <a:pt x="198" y="136"/>
                    <a:pt x="195" y="139"/>
                    <a:pt x="191" y="139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1" y="139"/>
                    <a:pt x="8" y="136"/>
                    <a:pt x="8" y="13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7" y="126"/>
                    <a:pt x="71" y="128"/>
                    <a:pt x="75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6" y="128"/>
                    <a:pt x="140" y="126"/>
                    <a:pt x="14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98" y="122"/>
                    <a:pt x="198" y="122"/>
                    <a:pt x="198" y="122"/>
                  </a:cubicBezTo>
                  <a:lnTo>
                    <a:pt x="198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897938" y="1771650"/>
            <a:ext cx="1728787" cy="1728788"/>
            <a:chOff x="8898653" y="1914525"/>
            <a:chExt cx="1728787" cy="1728787"/>
          </a:xfrm>
        </p:grpSpPr>
        <p:sp>
          <p:nvSpPr>
            <p:cNvPr id="8" name="椭圆 7"/>
            <p:cNvSpPr/>
            <p:nvPr/>
          </p:nvSpPr>
          <p:spPr>
            <a:xfrm>
              <a:off x="8898653" y="1914525"/>
              <a:ext cx="1728787" cy="17287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302" name="Freeform 21"/>
            <p:cNvSpPr>
              <a:spLocks noEditPoints="1"/>
            </p:cNvSpPr>
            <p:nvPr/>
          </p:nvSpPr>
          <p:spPr bwMode="auto">
            <a:xfrm>
              <a:off x="9393974" y="2418097"/>
              <a:ext cx="738144" cy="721642"/>
            </a:xfrm>
            <a:custGeom>
              <a:avLst/>
              <a:gdLst>
                <a:gd name="T0" fmla="*/ 2147483646 w 208"/>
                <a:gd name="T1" fmla="*/ 1251085496 h 203"/>
                <a:gd name="T2" fmla="*/ 1612000033 w 208"/>
                <a:gd name="T3" fmla="*/ 568675225 h 203"/>
                <a:gd name="T4" fmla="*/ 843783762 w 208"/>
                <a:gd name="T5" fmla="*/ 404389691 h 203"/>
                <a:gd name="T6" fmla="*/ 264468478 w 208"/>
                <a:gd name="T7" fmla="*/ 745594827 h 203"/>
                <a:gd name="T8" fmla="*/ 214093699 w 208"/>
                <a:gd name="T9" fmla="*/ 1251085496 h 203"/>
                <a:gd name="T10" fmla="*/ 0 w 208"/>
                <a:gd name="T11" fmla="*/ 1857670033 h 203"/>
                <a:gd name="T12" fmla="*/ 617095482 w 208"/>
                <a:gd name="T13" fmla="*/ 2147483646 h 203"/>
                <a:gd name="T14" fmla="*/ 906749575 w 208"/>
                <a:gd name="T15" fmla="*/ 2147483646 h 203"/>
                <a:gd name="T16" fmla="*/ 1460875695 w 208"/>
                <a:gd name="T17" fmla="*/ 2147483646 h 203"/>
                <a:gd name="T18" fmla="*/ 1763127919 w 208"/>
                <a:gd name="T19" fmla="*/ 2147483646 h 203"/>
                <a:gd name="T20" fmla="*/ 2147483646 w 208"/>
                <a:gd name="T21" fmla="*/ 1465917964 h 203"/>
                <a:gd name="T22" fmla="*/ 2147483646 w 208"/>
                <a:gd name="T23" fmla="*/ 1263723118 h 203"/>
                <a:gd name="T24" fmla="*/ 2147483646 w 208"/>
                <a:gd name="T25" fmla="*/ 1402729853 h 203"/>
                <a:gd name="T26" fmla="*/ 2147483646 w 208"/>
                <a:gd name="T27" fmla="*/ 1326907674 h 203"/>
                <a:gd name="T28" fmla="*/ 2147483646 w 208"/>
                <a:gd name="T29" fmla="*/ 1314270052 h 203"/>
                <a:gd name="T30" fmla="*/ 1498659441 w 208"/>
                <a:gd name="T31" fmla="*/ 568675225 h 203"/>
                <a:gd name="T32" fmla="*/ 1473470277 w 208"/>
                <a:gd name="T33" fmla="*/ 593950470 h 203"/>
                <a:gd name="T34" fmla="*/ 1448281113 w 208"/>
                <a:gd name="T35" fmla="*/ 631859782 h 203"/>
                <a:gd name="T36" fmla="*/ 1360126137 w 208"/>
                <a:gd name="T37" fmla="*/ 682410270 h 203"/>
                <a:gd name="T38" fmla="*/ 1309751358 w 208"/>
                <a:gd name="T39" fmla="*/ 695047893 h 203"/>
                <a:gd name="T40" fmla="*/ 1246781996 w 208"/>
                <a:gd name="T41" fmla="*/ 707685515 h 203"/>
                <a:gd name="T42" fmla="*/ 1171221602 w 208"/>
                <a:gd name="T43" fmla="*/ 695047893 h 203"/>
                <a:gd name="T44" fmla="*/ 1133437856 w 208"/>
                <a:gd name="T45" fmla="*/ 682410270 h 203"/>
                <a:gd name="T46" fmla="*/ 1007502682 w 208"/>
                <a:gd name="T47" fmla="*/ 581312848 h 203"/>
                <a:gd name="T48" fmla="*/ 944533321 w 208"/>
                <a:gd name="T49" fmla="*/ 404389691 h 203"/>
                <a:gd name="T50" fmla="*/ 1763127919 w 208"/>
                <a:gd name="T51" fmla="*/ 2147483646 h 203"/>
                <a:gd name="T52" fmla="*/ 1574219836 w 208"/>
                <a:gd name="T53" fmla="*/ 2147483646 h 203"/>
                <a:gd name="T54" fmla="*/ 1498659441 w 208"/>
                <a:gd name="T55" fmla="*/ 2147483646 h 203"/>
                <a:gd name="T56" fmla="*/ 919344157 w 208"/>
                <a:gd name="T57" fmla="*/ 2147483646 h 203"/>
                <a:gd name="T58" fmla="*/ 717845040 w 208"/>
                <a:gd name="T59" fmla="*/ 2147483646 h 203"/>
                <a:gd name="T60" fmla="*/ 692655876 w 208"/>
                <a:gd name="T61" fmla="*/ 2147483646 h 203"/>
                <a:gd name="T62" fmla="*/ 151124338 w 208"/>
                <a:gd name="T63" fmla="*/ 1920858144 h 203"/>
                <a:gd name="T64" fmla="*/ 151124338 w 208"/>
                <a:gd name="T65" fmla="*/ 1352182919 h 203"/>
                <a:gd name="T66" fmla="*/ 453376562 w 208"/>
                <a:gd name="T67" fmla="*/ 985702539 h 203"/>
                <a:gd name="T68" fmla="*/ 541531538 w 208"/>
                <a:gd name="T69" fmla="*/ 846692249 h 203"/>
                <a:gd name="T70" fmla="*/ 944533321 w 208"/>
                <a:gd name="T71" fmla="*/ 669772648 h 203"/>
                <a:gd name="T72" fmla="*/ 969718936 w 208"/>
                <a:gd name="T73" fmla="*/ 695047893 h 203"/>
                <a:gd name="T74" fmla="*/ 1020093715 w 208"/>
                <a:gd name="T75" fmla="*/ 732957204 h 203"/>
                <a:gd name="T76" fmla="*/ 881563960 w 208"/>
                <a:gd name="T77" fmla="*/ 897242738 h 203"/>
                <a:gd name="T78" fmla="*/ 1674969394 w 208"/>
                <a:gd name="T79" fmla="*/ 909880361 h 203"/>
                <a:gd name="T80" fmla="*/ 1473470277 w 208"/>
                <a:gd name="T81" fmla="*/ 732957204 h 203"/>
                <a:gd name="T82" fmla="*/ 1511250474 w 208"/>
                <a:gd name="T83" fmla="*/ 695047893 h 203"/>
                <a:gd name="T84" fmla="*/ 1549034220 w 208"/>
                <a:gd name="T85" fmla="*/ 657135026 h 203"/>
                <a:gd name="T86" fmla="*/ 2147483646 w 208"/>
                <a:gd name="T87" fmla="*/ 1352182919 h 203"/>
                <a:gd name="T88" fmla="*/ 2147483646 w 208"/>
                <a:gd name="T89" fmla="*/ 1314270052 h 203"/>
                <a:gd name="T90" fmla="*/ 2147483646 w 208"/>
                <a:gd name="T91" fmla="*/ 1352182919 h 203"/>
                <a:gd name="T92" fmla="*/ 528936956 w 208"/>
                <a:gd name="T93" fmla="*/ 1301632430 h 2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08" h="203">
                  <a:moveTo>
                    <a:pt x="207" y="104"/>
                  </a:moveTo>
                  <a:cubicBezTo>
                    <a:pt x="206" y="103"/>
                    <a:pt x="204" y="102"/>
                    <a:pt x="201" y="101"/>
                  </a:cubicBezTo>
                  <a:cubicBezTo>
                    <a:pt x="201" y="100"/>
                    <a:pt x="200" y="99"/>
                    <a:pt x="200" y="99"/>
                  </a:cubicBezTo>
                  <a:cubicBezTo>
                    <a:pt x="199" y="96"/>
                    <a:pt x="197" y="95"/>
                    <a:pt x="195" y="95"/>
                  </a:cubicBezTo>
                  <a:cubicBezTo>
                    <a:pt x="190" y="94"/>
                    <a:pt x="185" y="96"/>
                    <a:pt x="182" y="98"/>
                  </a:cubicBezTo>
                  <a:cubicBezTo>
                    <a:pt x="175" y="74"/>
                    <a:pt x="155" y="54"/>
                    <a:pt x="128" y="45"/>
                  </a:cubicBezTo>
                  <a:cubicBezTo>
                    <a:pt x="130" y="41"/>
                    <a:pt x="131" y="37"/>
                    <a:pt x="131" y="32"/>
                  </a:cubicBezTo>
                  <a:cubicBezTo>
                    <a:pt x="131" y="14"/>
                    <a:pt x="117" y="0"/>
                    <a:pt x="99" y="0"/>
                  </a:cubicBezTo>
                  <a:cubicBezTo>
                    <a:pt x="81" y="0"/>
                    <a:pt x="67" y="14"/>
                    <a:pt x="67" y="32"/>
                  </a:cubicBezTo>
                  <a:cubicBezTo>
                    <a:pt x="67" y="37"/>
                    <a:pt x="68" y="42"/>
                    <a:pt x="70" y="46"/>
                  </a:cubicBezTo>
                  <a:cubicBezTo>
                    <a:pt x="61" y="49"/>
                    <a:pt x="52" y="53"/>
                    <a:pt x="45" y="59"/>
                  </a:cubicBezTo>
                  <a:cubicBezTo>
                    <a:pt x="36" y="54"/>
                    <a:pt x="27" y="54"/>
                    <a:pt x="21" y="5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3" y="83"/>
                    <a:pt x="19" y="91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99"/>
                    <a:pt x="0" y="105"/>
                    <a:pt x="0" y="11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4"/>
                    <a:pt x="6" y="160"/>
                    <a:pt x="12" y="16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5" y="166"/>
                    <a:pt x="42" y="172"/>
                    <a:pt x="49" y="177"/>
                  </a:cubicBezTo>
                  <a:cubicBezTo>
                    <a:pt x="49" y="194"/>
                    <a:pt x="49" y="194"/>
                    <a:pt x="49" y="194"/>
                  </a:cubicBezTo>
                  <a:cubicBezTo>
                    <a:pt x="49" y="199"/>
                    <a:pt x="53" y="203"/>
                    <a:pt x="5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7" y="203"/>
                    <a:pt x="81" y="199"/>
                    <a:pt x="81" y="194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92" y="192"/>
                    <a:pt x="104" y="193"/>
                    <a:pt x="116" y="190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9"/>
                    <a:pt x="120" y="203"/>
                    <a:pt x="125" y="203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4" y="203"/>
                    <a:pt x="148" y="199"/>
                    <a:pt x="148" y="194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71" y="164"/>
                    <a:pt x="185" y="141"/>
                    <a:pt x="185" y="116"/>
                  </a:cubicBezTo>
                  <a:cubicBezTo>
                    <a:pt x="185" y="112"/>
                    <a:pt x="184" y="107"/>
                    <a:pt x="183" y="102"/>
                  </a:cubicBezTo>
                  <a:cubicBezTo>
                    <a:pt x="186" y="100"/>
                    <a:pt x="191" y="98"/>
                    <a:pt x="194" y="98"/>
                  </a:cubicBezTo>
                  <a:cubicBezTo>
                    <a:pt x="195" y="99"/>
                    <a:pt x="196" y="99"/>
                    <a:pt x="196" y="100"/>
                  </a:cubicBezTo>
                  <a:cubicBezTo>
                    <a:pt x="194" y="100"/>
                    <a:pt x="192" y="100"/>
                    <a:pt x="191" y="101"/>
                  </a:cubicBezTo>
                  <a:cubicBezTo>
                    <a:pt x="189" y="102"/>
                    <a:pt x="188" y="105"/>
                    <a:pt x="189" y="107"/>
                  </a:cubicBezTo>
                  <a:cubicBezTo>
                    <a:pt x="189" y="109"/>
                    <a:pt x="191" y="111"/>
                    <a:pt x="194" y="111"/>
                  </a:cubicBezTo>
                  <a:cubicBezTo>
                    <a:pt x="194" y="111"/>
                    <a:pt x="195" y="111"/>
                    <a:pt x="195" y="111"/>
                  </a:cubicBezTo>
                  <a:cubicBezTo>
                    <a:pt x="196" y="111"/>
                    <a:pt x="198" y="110"/>
                    <a:pt x="199" y="109"/>
                  </a:cubicBezTo>
                  <a:cubicBezTo>
                    <a:pt x="200" y="108"/>
                    <a:pt x="200" y="107"/>
                    <a:pt x="201" y="105"/>
                  </a:cubicBezTo>
                  <a:cubicBezTo>
                    <a:pt x="202" y="106"/>
                    <a:pt x="204" y="106"/>
                    <a:pt x="204" y="107"/>
                  </a:cubicBezTo>
                  <a:cubicBezTo>
                    <a:pt x="205" y="108"/>
                    <a:pt x="206" y="108"/>
                    <a:pt x="207" y="107"/>
                  </a:cubicBezTo>
                  <a:cubicBezTo>
                    <a:pt x="208" y="106"/>
                    <a:pt x="208" y="105"/>
                    <a:pt x="207" y="104"/>
                  </a:cubicBezTo>
                  <a:close/>
                  <a:moveTo>
                    <a:pt x="99" y="8"/>
                  </a:moveTo>
                  <a:cubicBezTo>
                    <a:pt x="112" y="8"/>
                    <a:pt x="123" y="18"/>
                    <a:pt x="123" y="32"/>
                  </a:cubicBezTo>
                  <a:cubicBezTo>
                    <a:pt x="123" y="37"/>
                    <a:pt x="121" y="41"/>
                    <a:pt x="119" y="45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5"/>
                    <a:pt x="119" y="46"/>
                    <a:pt x="118" y="46"/>
                  </a:cubicBezTo>
                  <a:cubicBezTo>
                    <a:pt x="118" y="46"/>
                    <a:pt x="117" y="47"/>
                    <a:pt x="117" y="47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5" y="49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2" y="52"/>
                    <a:pt x="110" y="53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3"/>
                    <a:pt x="108" y="54"/>
                    <a:pt x="108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6" y="54"/>
                    <a:pt x="106" y="55"/>
                    <a:pt x="105" y="55"/>
                  </a:cubicBezTo>
                  <a:cubicBezTo>
                    <a:pt x="105" y="55"/>
                    <a:pt x="105" y="55"/>
                    <a:pt x="104" y="55"/>
                  </a:cubicBezTo>
                  <a:cubicBezTo>
                    <a:pt x="104" y="55"/>
                    <a:pt x="103" y="55"/>
                    <a:pt x="102" y="55"/>
                  </a:cubicBezTo>
                  <a:cubicBezTo>
                    <a:pt x="102" y="55"/>
                    <a:pt x="102" y="55"/>
                    <a:pt x="102" y="56"/>
                  </a:cubicBezTo>
                  <a:cubicBezTo>
                    <a:pt x="101" y="56"/>
                    <a:pt x="100" y="56"/>
                    <a:pt x="99" y="56"/>
                  </a:cubicBezTo>
                  <a:cubicBezTo>
                    <a:pt x="98" y="56"/>
                    <a:pt x="97" y="56"/>
                    <a:pt x="96" y="5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5" y="55"/>
                    <a:pt x="94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2" y="55"/>
                    <a:pt x="92" y="54"/>
                    <a:pt x="91" y="54"/>
                  </a:cubicBezTo>
                  <a:cubicBezTo>
                    <a:pt x="91" y="54"/>
                    <a:pt x="91" y="54"/>
                    <a:pt x="90" y="54"/>
                  </a:cubicBezTo>
                  <a:cubicBezTo>
                    <a:pt x="87" y="53"/>
                    <a:pt x="84" y="51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7"/>
                    <a:pt x="80" y="47"/>
                    <a:pt x="80" y="46"/>
                  </a:cubicBezTo>
                  <a:cubicBezTo>
                    <a:pt x="79" y="46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6" y="41"/>
                    <a:pt x="75" y="37"/>
                    <a:pt x="75" y="32"/>
                  </a:cubicBezTo>
                  <a:cubicBezTo>
                    <a:pt x="75" y="18"/>
                    <a:pt x="86" y="8"/>
                    <a:pt x="99" y="8"/>
                  </a:cubicBezTo>
                  <a:close/>
                  <a:moveTo>
                    <a:pt x="142" y="173"/>
                  </a:moveTo>
                  <a:cubicBezTo>
                    <a:pt x="140" y="174"/>
                    <a:pt x="140" y="174"/>
                    <a:pt x="140" y="174"/>
                  </a:cubicBezTo>
                  <a:cubicBezTo>
                    <a:pt x="140" y="194"/>
                    <a:pt x="140" y="194"/>
                    <a:pt x="140" y="194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25" y="195"/>
                    <a:pt x="124" y="195"/>
                    <a:pt x="124" y="194"/>
                  </a:cubicBezTo>
                  <a:cubicBezTo>
                    <a:pt x="124" y="180"/>
                    <a:pt x="124" y="180"/>
                    <a:pt x="124" y="180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05" y="185"/>
                    <a:pt x="91" y="185"/>
                    <a:pt x="78" y="181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2" y="195"/>
                    <a:pt x="72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4"/>
                    <a:pt x="57" y="194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5" y="171"/>
                    <a:pt x="55" y="171"/>
                    <a:pt x="55" y="171"/>
                  </a:cubicBezTo>
                  <a:cubicBezTo>
                    <a:pt x="47" y="167"/>
                    <a:pt x="41" y="161"/>
                    <a:pt x="35" y="153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0" y="152"/>
                    <a:pt x="8" y="150"/>
                    <a:pt x="8" y="147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09"/>
                    <a:pt x="10" y="107"/>
                    <a:pt x="12" y="107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6" y="95"/>
                    <a:pt x="30" y="86"/>
                    <a:pt x="36" y="78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3" y="63"/>
                    <a:pt x="38" y="64"/>
                    <a:pt x="43" y="67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6" y="60"/>
                    <a:pt x="65" y="56"/>
                    <a:pt x="7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6" y="54"/>
                    <a:pt x="76" y="54"/>
                    <a:pt x="77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8" y="56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8"/>
                    <a:pt x="81" y="58"/>
                    <a:pt x="81" y="58"/>
                  </a:cubicBezTo>
                  <a:cubicBezTo>
                    <a:pt x="76" y="59"/>
                    <a:pt x="71" y="61"/>
                    <a:pt x="66" y="64"/>
                  </a:cubicBezTo>
                  <a:cubicBezTo>
                    <a:pt x="64" y="65"/>
                    <a:pt x="63" y="67"/>
                    <a:pt x="64" y="69"/>
                  </a:cubicBezTo>
                  <a:cubicBezTo>
                    <a:pt x="65" y="71"/>
                    <a:pt x="68" y="72"/>
                    <a:pt x="70" y="71"/>
                  </a:cubicBezTo>
                  <a:cubicBezTo>
                    <a:pt x="79" y="66"/>
                    <a:pt x="89" y="64"/>
                    <a:pt x="100" y="64"/>
                  </a:cubicBezTo>
                  <a:cubicBezTo>
                    <a:pt x="111" y="64"/>
                    <a:pt x="122" y="67"/>
                    <a:pt x="131" y="72"/>
                  </a:cubicBezTo>
                  <a:cubicBezTo>
                    <a:pt x="132" y="72"/>
                    <a:pt x="132" y="72"/>
                    <a:pt x="133" y="72"/>
                  </a:cubicBezTo>
                  <a:cubicBezTo>
                    <a:pt x="135" y="72"/>
                    <a:pt x="136" y="71"/>
                    <a:pt x="137" y="70"/>
                  </a:cubicBezTo>
                  <a:cubicBezTo>
                    <a:pt x="138" y="68"/>
                    <a:pt x="137" y="66"/>
                    <a:pt x="135" y="65"/>
                  </a:cubicBezTo>
                  <a:cubicBezTo>
                    <a:pt x="129" y="62"/>
                    <a:pt x="123" y="59"/>
                    <a:pt x="117" y="58"/>
                  </a:cubicBezTo>
                  <a:cubicBezTo>
                    <a:pt x="117" y="58"/>
                    <a:pt x="118" y="58"/>
                    <a:pt x="118" y="57"/>
                  </a:cubicBezTo>
                  <a:cubicBezTo>
                    <a:pt x="118" y="57"/>
                    <a:pt x="118" y="57"/>
                    <a:pt x="119" y="57"/>
                  </a:cubicBezTo>
                  <a:cubicBezTo>
                    <a:pt x="119" y="56"/>
                    <a:pt x="120" y="56"/>
                    <a:pt x="120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2" y="54"/>
                    <a:pt x="122" y="53"/>
                    <a:pt x="123" y="53"/>
                  </a:cubicBezTo>
                  <a:cubicBezTo>
                    <a:pt x="123" y="53"/>
                    <a:pt x="123" y="52"/>
                    <a:pt x="123" y="52"/>
                  </a:cubicBezTo>
                  <a:cubicBezTo>
                    <a:pt x="155" y="61"/>
                    <a:pt x="177" y="87"/>
                    <a:pt x="177" y="116"/>
                  </a:cubicBezTo>
                  <a:cubicBezTo>
                    <a:pt x="177" y="139"/>
                    <a:pt x="164" y="160"/>
                    <a:pt x="142" y="173"/>
                  </a:cubicBezTo>
                  <a:close/>
                  <a:moveTo>
                    <a:pt x="196" y="107"/>
                  </a:moveTo>
                  <a:cubicBezTo>
                    <a:pt x="195" y="107"/>
                    <a:pt x="195" y="107"/>
                    <a:pt x="195" y="107"/>
                  </a:cubicBezTo>
                  <a:cubicBezTo>
                    <a:pt x="194" y="107"/>
                    <a:pt x="193" y="107"/>
                    <a:pt x="193" y="106"/>
                  </a:cubicBezTo>
                  <a:cubicBezTo>
                    <a:pt x="192" y="105"/>
                    <a:pt x="193" y="104"/>
                    <a:pt x="193" y="104"/>
                  </a:cubicBezTo>
                  <a:cubicBezTo>
                    <a:pt x="193" y="104"/>
                    <a:pt x="194" y="104"/>
                    <a:pt x="194" y="104"/>
                  </a:cubicBezTo>
                  <a:cubicBezTo>
                    <a:pt x="195" y="104"/>
                    <a:pt x="196" y="104"/>
                    <a:pt x="197" y="104"/>
                  </a:cubicBezTo>
                  <a:cubicBezTo>
                    <a:pt x="196" y="105"/>
                    <a:pt x="196" y="106"/>
                    <a:pt x="196" y="107"/>
                  </a:cubicBezTo>
                  <a:close/>
                  <a:moveTo>
                    <a:pt x="55" y="103"/>
                  </a:moveTo>
                  <a:cubicBezTo>
                    <a:pt x="55" y="107"/>
                    <a:pt x="52" y="110"/>
                    <a:pt x="49" y="110"/>
                  </a:cubicBezTo>
                  <a:cubicBezTo>
                    <a:pt x="45" y="110"/>
                    <a:pt x="42" y="107"/>
                    <a:pt x="42" y="103"/>
                  </a:cubicBezTo>
                  <a:cubicBezTo>
                    <a:pt x="42" y="99"/>
                    <a:pt x="45" y="96"/>
                    <a:pt x="49" y="96"/>
                  </a:cubicBezTo>
                  <a:cubicBezTo>
                    <a:pt x="52" y="96"/>
                    <a:pt x="55" y="99"/>
                    <a:pt x="55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640138" y="1771650"/>
            <a:ext cx="1728787" cy="1728788"/>
            <a:chOff x="3640853" y="1914525"/>
            <a:chExt cx="1728787" cy="1728787"/>
          </a:xfrm>
        </p:grpSpPr>
        <p:sp>
          <p:nvSpPr>
            <p:cNvPr id="6" name="椭圆 5"/>
            <p:cNvSpPr/>
            <p:nvPr/>
          </p:nvSpPr>
          <p:spPr>
            <a:xfrm>
              <a:off x="3640853" y="1914525"/>
              <a:ext cx="1728787" cy="1728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300" name="Freeform 133"/>
            <p:cNvSpPr>
              <a:spLocks noEditPoints="1"/>
            </p:cNvSpPr>
            <p:nvPr/>
          </p:nvSpPr>
          <p:spPr bwMode="auto">
            <a:xfrm>
              <a:off x="4112754" y="2386427"/>
              <a:ext cx="784984" cy="784982"/>
            </a:xfrm>
            <a:custGeom>
              <a:avLst/>
              <a:gdLst>
                <a:gd name="T0" fmla="*/ 0 w 80"/>
                <a:gd name="T1" fmla="*/ 2147483646 h 80"/>
                <a:gd name="T2" fmla="*/ 2147483646 w 80"/>
                <a:gd name="T3" fmla="*/ 2147483646 h 80"/>
                <a:gd name="T4" fmla="*/ 2147483646 w 80"/>
                <a:gd name="T5" fmla="*/ 2147483646 h 80"/>
                <a:gd name="T6" fmla="*/ 2147483646 w 80"/>
                <a:gd name="T7" fmla="*/ 2147483646 h 80"/>
                <a:gd name="T8" fmla="*/ 2147483646 w 80"/>
                <a:gd name="T9" fmla="*/ 2147483646 h 80"/>
                <a:gd name="T10" fmla="*/ 1733058238 w 80"/>
                <a:gd name="T11" fmla="*/ 2147483646 h 80"/>
                <a:gd name="T12" fmla="*/ 770245925 w 80"/>
                <a:gd name="T13" fmla="*/ 2147483646 h 80"/>
                <a:gd name="T14" fmla="*/ 2147483646 w 80"/>
                <a:gd name="T15" fmla="*/ 1829331865 h 80"/>
                <a:gd name="T16" fmla="*/ 2147483646 w 80"/>
                <a:gd name="T17" fmla="*/ 288843939 h 80"/>
                <a:gd name="T18" fmla="*/ 2147483646 w 80"/>
                <a:gd name="T19" fmla="*/ 1829331865 h 80"/>
                <a:gd name="T20" fmla="*/ 2147483646 w 80"/>
                <a:gd name="T21" fmla="*/ 2147483646 h 80"/>
                <a:gd name="T22" fmla="*/ 2147483646 w 80"/>
                <a:gd name="T23" fmla="*/ 2118175804 h 80"/>
                <a:gd name="T24" fmla="*/ 2147483646 w 80"/>
                <a:gd name="T25" fmla="*/ 1829331865 h 80"/>
                <a:gd name="T26" fmla="*/ 2147483646 w 80"/>
                <a:gd name="T27" fmla="*/ 288843939 h 80"/>
                <a:gd name="T28" fmla="*/ 2147483646 w 80"/>
                <a:gd name="T29" fmla="*/ 1829331865 h 80"/>
                <a:gd name="T30" fmla="*/ 2147483646 w 80"/>
                <a:gd name="T31" fmla="*/ 2147483646 h 80"/>
                <a:gd name="T32" fmla="*/ 2147483646 w 80"/>
                <a:gd name="T33" fmla="*/ 2118175804 h 80"/>
                <a:gd name="T34" fmla="*/ 1733058238 w 80"/>
                <a:gd name="T35" fmla="*/ 2147483646 h 80"/>
                <a:gd name="T36" fmla="*/ 770245925 w 80"/>
                <a:gd name="T37" fmla="*/ 2118175804 h 80"/>
                <a:gd name="T38" fmla="*/ 1733058238 w 80"/>
                <a:gd name="T39" fmla="*/ 2147483646 h 80"/>
                <a:gd name="T40" fmla="*/ 2147483646 w 80"/>
                <a:gd name="T41" fmla="*/ 2147483646 h 80"/>
                <a:gd name="T42" fmla="*/ 2147483646 w 80"/>
                <a:gd name="T43" fmla="*/ 2147483646 h 80"/>
                <a:gd name="T44" fmla="*/ 2147483646 w 80"/>
                <a:gd name="T45" fmla="*/ 2147483646 h 80"/>
                <a:gd name="T46" fmla="*/ 2147483646 w 80"/>
                <a:gd name="T47" fmla="*/ 2147483646 h 80"/>
                <a:gd name="T48" fmla="*/ 2147483646 w 80"/>
                <a:gd name="T49" fmla="*/ 2147483646 h 80"/>
                <a:gd name="T50" fmla="*/ 2147483646 w 80"/>
                <a:gd name="T51" fmla="*/ 2147483646 h 80"/>
                <a:gd name="T52" fmla="*/ 2147483646 w 80"/>
                <a:gd name="T53" fmla="*/ 2147483646 h 80"/>
                <a:gd name="T54" fmla="*/ 2147483646 w 80"/>
                <a:gd name="T55" fmla="*/ 2147483646 h 80"/>
                <a:gd name="T56" fmla="*/ 2147483646 w 80"/>
                <a:gd name="T57" fmla="*/ 2147483646 h 80"/>
                <a:gd name="T58" fmla="*/ 2147483646 w 80"/>
                <a:gd name="T59" fmla="*/ 2147483646 h 80"/>
                <a:gd name="T60" fmla="*/ 2147483646 w 80"/>
                <a:gd name="T61" fmla="*/ 2147483646 h 80"/>
                <a:gd name="T62" fmla="*/ 2147483646 w 80"/>
                <a:gd name="T63" fmla="*/ 2118175804 h 80"/>
                <a:gd name="T64" fmla="*/ 2147483646 w 80"/>
                <a:gd name="T65" fmla="*/ 2147483646 h 80"/>
                <a:gd name="T66" fmla="*/ 2147483646 w 80"/>
                <a:gd name="T67" fmla="*/ 1829331865 h 80"/>
                <a:gd name="T68" fmla="*/ 2147483646 w 80"/>
                <a:gd name="T69" fmla="*/ 1251653799 h 80"/>
                <a:gd name="T70" fmla="*/ 1347935276 w 80"/>
                <a:gd name="T71" fmla="*/ 1251653799 h 80"/>
                <a:gd name="T72" fmla="*/ 2118191013 w 80"/>
                <a:gd name="T73" fmla="*/ 1829331865 h 80"/>
                <a:gd name="T74" fmla="*/ 1347935276 w 80"/>
                <a:gd name="T75" fmla="*/ 1251653799 h 80"/>
                <a:gd name="T76" fmla="*/ 2118191013 w 80"/>
                <a:gd name="T77" fmla="*/ 2147483646 h 80"/>
                <a:gd name="T78" fmla="*/ 1347935276 w 80"/>
                <a:gd name="T79" fmla="*/ 2147483646 h 80"/>
                <a:gd name="T80" fmla="*/ 2147483646 w 80"/>
                <a:gd name="T81" fmla="*/ 2147483646 h 80"/>
                <a:gd name="T82" fmla="*/ 2147483646 w 80"/>
                <a:gd name="T83" fmla="*/ 2147483646 h 80"/>
                <a:gd name="T84" fmla="*/ 2147483646 w 80"/>
                <a:gd name="T85" fmla="*/ 2147483646 h 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29305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5594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81883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849313" y="3609974"/>
            <a:ext cx="1990725" cy="1138713"/>
            <a:chOff x="940651" y="3609990"/>
            <a:chExt cx="1989370" cy="1138780"/>
          </a:xfrm>
        </p:grpSpPr>
        <p:sp>
          <p:nvSpPr>
            <p:cNvPr id="20" name="文本框 19"/>
            <p:cNvSpPr txBox="1"/>
            <p:nvPr/>
          </p:nvSpPr>
          <p:spPr>
            <a:xfrm>
              <a:off x="958011" y="3609990"/>
              <a:ext cx="1954654" cy="4001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选择论文题目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40651" y="4010063"/>
              <a:ext cx="1989370" cy="7387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在预先给的题目中选择，尽量每人都选择不同的研究主题。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509963" y="3609981"/>
            <a:ext cx="1990725" cy="1569601"/>
            <a:chOff x="3510560" y="3609990"/>
            <a:chExt cx="1989370" cy="1569691"/>
          </a:xfrm>
        </p:grpSpPr>
        <p:sp>
          <p:nvSpPr>
            <p:cNvPr id="21" name="文本框 20"/>
            <p:cNvSpPr txBox="1"/>
            <p:nvPr/>
          </p:nvSpPr>
          <p:spPr>
            <a:xfrm>
              <a:off x="3784226" y="3609990"/>
              <a:ext cx="1442042" cy="40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2.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收集资料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510560" y="4010063"/>
              <a:ext cx="1989370" cy="11696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提取出题目中的关键字搜索，尽可能多的收集与论文相关的资料，包括现有论文、学术报刊等等。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6027997" y="3609983"/>
            <a:ext cx="2212465" cy="1785045"/>
            <a:chOff x="6028673" y="3609990"/>
            <a:chExt cx="2210959" cy="1785146"/>
          </a:xfrm>
        </p:grpSpPr>
        <p:sp>
          <p:nvSpPr>
            <p:cNvPr id="22" name="文本框 21"/>
            <p:cNvSpPr txBox="1"/>
            <p:nvPr/>
          </p:nvSpPr>
          <p:spPr>
            <a:xfrm>
              <a:off x="6028673" y="3609990"/>
              <a:ext cx="2210959" cy="40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3.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写摘要、定目录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139463" y="4010063"/>
              <a:ext cx="1989370" cy="13850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摘要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——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论文之灵魂！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目录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——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论文之骨架！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始终围绕三个问题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What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？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Why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？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How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？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8656101" y="3609979"/>
            <a:ext cx="2212465" cy="1354157"/>
            <a:chOff x="8656442" y="3609990"/>
            <a:chExt cx="2212723" cy="1354793"/>
          </a:xfrm>
        </p:grpSpPr>
        <p:sp>
          <p:nvSpPr>
            <p:cNvPr id="23" name="文本框 22"/>
            <p:cNvSpPr txBox="1"/>
            <p:nvPr/>
          </p:nvSpPr>
          <p:spPr>
            <a:xfrm>
              <a:off x="8656442" y="3609990"/>
              <a:ext cx="2212723" cy="4002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4.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丰富你的论文！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709372" y="4010228"/>
              <a:ext cx="1989370" cy="9545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补血补肉补能量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让你的论文丰富生动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事例、图表数据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注意格式的规范性！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</a:p>
          </p:txBody>
        </p:sp>
      </p:grpSp>
      <p:sp>
        <p:nvSpPr>
          <p:cNvPr id="32" name="椭圆 31"/>
          <p:cNvSpPr/>
          <p:nvPr/>
        </p:nvSpPr>
        <p:spPr>
          <a:xfrm>
            <a:off x="942975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09600" y="2559050"/>
            <a:ext cx="153988" cy="153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63825" y="3236913"/>
            <a:ext cx="153988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843338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451475" y="3108325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214938" y="3236913"/>
            <a:ext cx="153987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椭圆 49"/>
          <p:cNvSpPr/>
          <p:nvPr/>
        </p:nvSpPr>
        <p:spPr>
          <a:xfrm rot="10800000">
            <a:off x="7642225" y="3192463"/>
            <a:ext cx="231775" cy="23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椭圆 50"/>
          <p:cNvSpPr/>
          <p:nvPr/>
        </p:nvSpPr>
        <p:spPr>
          <a:xfrm rot="10800000">
            <a:off x="6161088" y="2025650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椭圆 51"/>
          <p:cNvSpPr/>
          <p:nvPr/>
        </p:nvSpPr>
        <p:spPr>
          <a:xfrm rot="10800000">
            <a:off x="7997825" y="3046413"/>
            <a:ext cx="155575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椭圆 53"/>
          <p:cNvSpPr/>
          <p:nvPr/>
        </p:nvSpPr>
        <p:spPr>
          <a:xfrm rot="10800000">
            <a:off x="10817225" y="2755900"/>
            <a:ext cx="231775" cy="231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椭圆 54"/>
          <p:cNvSpPr/>
          <p:nvPr/>
        </p:nvSpPr>
        <p:spPr>
          <a:xfrm rot="10800000">
            <a:off x="10247313" y="3160713"/>
            <a:ext cx="315912" cy="315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椭圆 55"/>
          <p:cNvSpPr/>
          <p:nvPr/>
        </p:nvSpPr>
        <p:spPr>
          <a:xfrm rot="10800000">
            <a:off x="10720388" y="2481263"/>
            <a:ext cx="153987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文本框 45"/>
          <p:cNvSpPr txBox="1"/>
          <p:nvPr/>
        </p:nvSpPr>
        <p:spPr bwMode="auto">
          <a:xfrm>
            <a:off x="401638" y="242888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如何写好一篇论文？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2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8477CBD-9230-41AA-AD60-A751BEE4EEEA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6000750" y="1014413"/>
            <a:ext cx="5451475" cy="4954587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196548" y="1317924"/>
            <a:ext cx="5109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第一次写学术论文无从下手怎么办？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6457950" y="1871663"/>
            <a:ext cx="458628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272213" y="2055811"/>
            <a:ext cx="49720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查找、阅读文献，用文献管理软件管理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写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proposal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伦理委员会审批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做预研究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正式研究，收集数据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根据数据结果完善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intro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按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method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discussion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abstract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的顺序完成文章。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初稿完成，然后做好起码改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次的准备。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 bwMode="auto">
          <a:xfrm>
            <a:off x="401638" y="242888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如何写好一篇论文？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0" y="862403"/>
            <a:ext cx="4800923" cy="59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2740740" cy="461962"/>
            <a:chOff x="0" y="242888"/>
            <a:chExt cx="2741456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2339713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如何阅读文献？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39416" y="3368966"/>
            <a:ext cx="1674934" cy="1674934"/>
            <a:chOff x="4539416" y="3368966"/>
            <a:chExt cx="1674934" cy="1674934"/>
          </a:xfrm>
          <a:solidFill>
            <a:schemeClr val="accent2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13347" y="4056329"/>
              <a:ext cx="1115709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Reading</a:t>
              </a:r>
              <a:endPara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413805" y="1328877"/>
            <a:ext cx="5038418" cy="1733272"/>
            <a:chOff x="6639013" y="1549333"/>
            <a:chExt cx="4820607" cy="1733066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5231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阅读文献的目的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913611" y="2082213"/>
              <a:ext cx="4538069" cy="12001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如何表述我的观点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如何扩充我不了解的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学习写作技巧：论文的结构和论证方法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阅读参考文献的文献</a:t>
              </a:r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413805" y="3612058"/>
            <a:ext cx="5024626" cy="1684636"/>
            <a:chOff x="6639013" y="4154731"/>
            <a:chExt cx="4820607" cy="1683517"/>
          </a:xfrm>
        </p:grpSpPr>
        <p:sp>
          <p:nvSpPr>
            <p:cNvPr id="64" name="矩形 63"/>
            <p:cNvSpPr/>
            <p:nvPr/>
          </p:nvSpPr>
          <p:spPr>
            <a:xfrm>
              <a:off x="6921551" y="4638716"/>
              <a:ext cx="4538069" cy="11995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图书馆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知网、万方等数据库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谷歌文库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维基百科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9013" y="4154731"/>
              <a:ext cx="4820607" cy="5228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获得文献的渠道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1986105">
            <a:off x="4691517" y="3509295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rcRect l="15987" t="309" r="20936" b="54406"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" y="1294566"/>
            <a:ext cx="3745552" cy="375289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theme/theme1.xml><?xml version="1.0" encoding="utf-8"?>
<a:theme xmlns:a="http://schemas.openxmlformats.org/drawingml/2006/main" name="微软雅黑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微软雅黑" id="{3E5E0507-0DD5-4F3F-BEAB-EA1E7E1D7A0F}" vid="{617B5E1D-EDAA-47A6-85A5-3E9FA5C64B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1468</TotalTime>
  <Words>963</Words>
  <Application>Microsoft Office PowerPoint</Application>
  <PresentationFormat>宽屏</PresentationFormat>
  <Paragraphs>163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Lantinghei SC Demibold</vt:lpstr>
      <vt:lpstr>Microsoft YaHei UI Light</vt:lpstr>
      <vt:lpstr>方正清刻本悦宋简体</vt:lpstr>
      <vt:lpstr>宋体</vt:lpstr>
      <vt:lpstr>Microsoft YaHei</vt:lpstr>
      <vt:lpstr>Microsoft YaHei</vt:lpstr>
      <vt:lpstr>微软雅黑 Light</vt:lpstr>
      <vt:lpstr>Arial</vt:lpstr>
      <vt:lpstr>Calibri</vt:lpstr>
      <vt:lpstr>Century Gothic</vt:lpstr>
      <vt:lpstr>Wingdings</vt:lpstr>
      <vt:lpstr>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杨桉楠</dc:creator>
  <cp:lastModifiedBy>Hanxu Zhao</cp:lastModifiedBy>
  <cp:revision>163</cp:revision>
  <dcterms:created xsi:type="dcterms:W3CDTF">2015-02-01T03:08:30Z</dcterms:created>
  <dcterms:modified xsi:type="dcterms:W3CDTF">2017-11-14T02:56:59Z</dcterms:modified>
</cp:coreProperties>
</file>