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528" r:id="rId2"/>
    <p:sldId id="2529" r:id="rId3"/>
    <p:sldId id="2530" r:id="rId4"/>
    <p:sldId id="2566" r:id="rId5"/>
    <p:sldId id="2564" r:id="rId6"/>
    <p:sldId id="2560" r:id="rId7"/>
    <p:sldId id="2561" r:id="rId8"/>
    <p:sldId id="2565" r:id="rId9"/>
    <p:sldId id="2567" r:id="rId10"/>
    <p:sldId id="2576" r:id="rId11"/>
    <p:sldId id="2577" r:id="rId12"/>
    <p:sldId id="2578" r:id="rId13"/>
    <p:sldId id="2579" r:id="rId14"/>
    <p:sldId id="2568" r:id="rId15"/>
    <p:sldId id="2534" r:id="rId16"/>
    <p:sldId id="2570" r:id="rId17"/>
    <p:sldId id="2532" r:id="rId18"/>
    <p:sldId id="2571" r:id="rId19"/>
    <p:sldId id="2572" r:id="rId20"/>
    <p:sldId id="2574" r:id="rId21"/>
    <p:sldId id="2575" r:id="rId22"/>
    <p:sldId id="2573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95317" autoAdjust="0"/>
  </p:normalViewPr>
  <p:slideViewPr>
    <p:cSldViewPr>
      <p:cViewPr varScale="1">
        <p:scale>
          <a:sx n="79" d="100"/>
          <a:sy n="79" d="100"/>
        </p:scale>
        <p:origin x="672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4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6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28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5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69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25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44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2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20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2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7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9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3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5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6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5" y="4604731"/>
            <a:ext cx="12858395" cy="2701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848135" y="1735729"/>
            <a:ext cx="91621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accent1"/>
                </a:solidFill>
                <a:cs typeface="Arial" panose="020B0604020202020204" pitchFamily="34" charset="0"/>
              </a:rPr>
              <a:t>电子政务</a:t>
            </a:r>
            <a:r>
              <a:rPr lang="en-US" altLang="zh-CN" sz="3600" cap="all" dirty="0">
                <a:solidFill>
                  <a:schemeClr val="accent1"/>
                </a:solidFill>
                <a:cs typeface="Arial" panose="020B0604020202020204" pitchFamily="34" charset="0"/>
              </a:rPr>
              <a:t>CIO</a:t>
            </a:r>
            <a:r>
              <a:rPr lang="zh-CN" altLang="en-US" sz="3600" cap="all" dirty="0">
                <a:solidFill>
                  <a:schemeClr val="accent1"/>
                </a:solidFill>
                <a:cs typeface="Arial" panose="020B0604020202020204" pitchFamily="34" charset="0"/>
              </a:rPr>
              <a:t>制度缺失带来的问题与对策研究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540764" y="3005609"/>
            <a:ext cx="777686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Problems Caused by the Lack of E-government CIO System and Countermeasures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08816" y="5488533"/>
            <a:ext cx="6840760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作者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：赵寒旭</a:t>
            </a:r>
            <a:endParaRPr lang="en-US" altLang="zh-CN" sz="16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中山大学</a:t>
            </a:r>
            <a:r>
              <a:rPr lang="zh-CN" altLang="zh-CN" dirty="0"/>
              <a:t> </a:t>
            </a:r>
            <a:r>
              <a:rPr lang="zh-CN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数字</a:t>
            </a:r>
            <a:r>
              <a:rPr lang="zh-CN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媒体技术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方向</a:t>
            </a:r>
            <a:endParaRPr lang="en-US" altLang="zh-CN" sz="16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邮箱：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807174205@qq.com</a:t>
            </a:r>
            <a:endParaRPr lang="en-US" altLang="zh-CN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2995" y="862281"/>
            <a:ext cx="9812404" cy="2854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36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prestig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1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95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03291" y="1729813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16139" y="2655790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81030" y="5231479"/>
            <a:ext cx="2452753" cy="547063"/>
            <a:chOff x="8512415" y="2327889"/>
            <a:chExt cx="3256083" cy="518753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1951008" cy="49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信息资源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整合</a:t>
              </a:r>
              <a:endParaRPr lang="en-US" altLang="zh-CN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难以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endParaRPr lang="zh-CN" altLang="en-US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214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4879631" y="1293487"/>
            <a:ext cx="2552722" cy="547065"/>
            <a:chOff x="8255399" y="2327888"/>
            <a:chExt cx="3513099" cy="518755"/>
          </a:xfrm>
        </p:grpSpPr>
        <p:sp>
          <p:nvSpPr>
            <p:cNvPr id="28" name="TextBox 27"/>
            <p:cNvSpPr txBox="1"/>
            <p:nvPr/>
          </p:nvSpPr>
          <p:spPr>
            <a:xfrm>
              <a:off x="8255398" y="2327888"/>
              <a:ext cx="2299523" cy="4961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zh-CN" sz="1400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信息资源管理</a:t>
              </a:r>
              <a:endParaRPr lang="en-US" altLang="zh-CN" sz="14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zh-CN" sz="1400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责任人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不明确</a:t>
              </a:r>
              <a:endParaRPr lang="zh-CN" altLang="en-US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214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2939294" y="5297182"/>
            <a:ext cx="4764481" cy="954107"/>
            <a:chOff x="8512415" y="2327888"/>
            <a:chExt cx="6608326" cy="904733"/>
          </a:xfrm>
        </p:grpSpPr>
        <p:sp>
          <p:nvSpPr>
            <p:cNvPr id="32" name="TextBox 31"/>
            <p:cNvSpPr txBox="1"/>
            <p:nvPr/>
          </p:nvSpPr>
          <p:spPr>
            <a:xfrm>
              <a:off x="12742374" y="2327888"/>
              <a:ext cx="2378367" cy="9047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indent="266700"/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政府</a:t>
              </a:r>
              <a:r>
                <a:rPr lang="en-US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CIO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职位</a:t>
              </a:r>
              <a:endParaRPr lang="en-US" altLang="zh-CN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66700"/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职权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不清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endParaRPr lang="en-US" altLang="zh-CN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66700"/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无法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专心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投入</a:t>
              </a:r>
              <a:endParaRPr lang="en-US" altLang="zh-CN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66700"/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信息化</a:t>
              </a:r>
              <a:r>
                <a:rPr lang="zh-CN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建设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4" cy="214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023" y="266575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信息化黑洞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6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60"/>
          <p:cNvSpPr/>
          <p:nvPr/>
        </p:nvSpPr>
        <p:spPr>
          <a:xfrm>
            <a:off x="2075729" y="2216769"/>
            <a:ext cx="2351333" cy="235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999552" y="2259198"/>
            <a:ext cx="660366" cy="66036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Shape 1468"/>
          <p:cNvSpPr/>
          <p:nvPr/>
        </p:nvSpPr>
        <p:spPr>
          <a:xfrm>
            <a:off x="5061223" y="2176165"/>
            <a:ext cx="2391937" cy="2391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471"/>
          <p:cNvSpPr/>
          <p:nvPr/>
        </p:nvSpPr>
        <p:spPr>
          <a:xfrm>
            <a:off x="8138063" y="2176164"/>
            <a:ext cx="2391938" cy="2391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40"/>
          <p:cNvGrpSpPr/>
          <p:nvPr/>
        </p:nvGrpSpPr>
        <p:grpSpPr>
          <a:xfrm>
            <a:off x="8043068" y="2216769"/>
            <a:ext cx="673149" cy="673149"/>
            <a:chOff x="8994965" y="2088733"/>
            <a:chExt cx="474017" cy="474017"/>
          </a:xfrm>
        </p:grpSpPr>
        <p:sp>
          <p:nvSpPr>
            <p:cNvPr id="19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2292716" y="3104921"/>
            <a:ext cx="1822586" cy="5433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政府机构组织形式分散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3967571" y="2860475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501145" y="3175146"/>
            <a:ext cx="1727904" cy="5538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政府工作人员信息资源共享观念淡薄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5422955" y="3104921"/>
            <a:ext cx="1727904" cy="5538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电子政务标准缺失和滞后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4974086" y="2218447"/>
            <a:ext cx="673149" cy="67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5125432" y="2348223"/>
            <a:ext cx="264631" cy="264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915" y="306165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信息孤岛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8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1" grpId="0" build="p"/>
      <p:bldP spid="23" grpId="0"/>
      <p:bldP spid="24" grpId="0"/>
      <p:bldP spid="29" grpId="0"/>
      <p:bldP spid="30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4161076" y="4049055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712742" y="4679890"/>
            <a:ext cx="1161779" cy="1161778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6077389" y="2761498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29055" y="2213562"/>
            <a:ext cx="1161779" cy="1161778"/>
          </a:xfrm>
          <a:prstGeom prst="ellipse">
            <a:avLst/>
          </a:prstGeom>
          <a:solidFill>
            <a:schemeClr val="accent2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1" y="3967987"/>
            <a:ext cx="12870360" cy="8745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9" rIns="96417" bIns="48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endParaRPr lang="en-US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4789284" y="5064149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政策法律未建立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705599" y="2597821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缺乏有效协调机制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24"/>
          <p:cNvSpPr txBox="1"/>
          <p:nvPr/>
        </p:nvSpPr>
        <p:spPr>
          <a:xfrm>
            <a:off x="3173697" y="2758123"/>
            <a:ext cx="2159566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各部门出于对自身利益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或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多种因素的考虑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限制信息的传递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TextBox 24"/>
          <p:cNvSpPr txBox="1"/>
          <p:nvPr/>
        </p:nvSpPr>
        <p:spPr>
          <a:xfrm>
            <a:off x="7851673" y="4483812"/>
            <a:ext cx="2159566" cy="5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在政府内部考核机制下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各个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部门间存在竞争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2711" y="306165"/>
            <a:ext cx="28725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部门垄断公共信息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59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8" grpId="0" animBg="1"/>
      <p:bldP spid="29" grpId="0"/>
      <p:bldP spid="30" grpId="0"/>
      <p:bldP spid="86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4161076" y="4049055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712742" y="4679890"/>
            <a:ext cx="1161779" cy="1161778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6077389" y="2761498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29055" y="2213562"/>
            <a:ext cx="1161779" cy="1161778"/>
          </a:xfrm>
          <a:prstGeom prst="ellipse">
            <a:avLst/>
          </a:prstGeom>
          <a:solidFill>
            <a:schemeClr val="accent2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1" y="3967987"/>
            <a:ext cx="12870360" cy="8745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9" rIns="96417" bIns="48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endParaRPr lang="en-US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4789284" y="5064149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未展开双向互动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705599" y="2597821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政府绩效评判重心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24"/>
          <p:cNvSpPr txBox="1"/>
          <p:nvPr/>
        </p:nvSpPr>
        <p:spPr>
          <a:xfrm>
            <a:off x="3173697" y="2758123"/>
            <a:ext cx="19800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不能根据民情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民意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进行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决策和管理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从而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不能将公民的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要求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切实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转化为现实的利益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TextBox 24"/>
          <p:cNvSpPr txBox="1"/>
          <p:nvPr/>
        </p:nvSpPr>
        <p:spPr>
          <a:xfrm>
            <a:off x="7293471" y="4282287"/>
            <a:ext cx="3595856" cy="5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民众才是政府绩效的评判者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公众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参与是建立公共需求导向型政府的关键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2711" y="306165"/>
            <a:ext cx="28725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忽视建立需求导向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02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8" grpId="0" animBg="1"/>
      <p:bldP spid="29" grpId="0"/>
      <p:bldP spid="30" grpId="0"/>
      <p:bldP spid="86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652970" y="3060294"/>
            <a:ext cx="4416594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制度缺失带来问题</a:t>
            </a:r>
            <a:endParaRPr lang="en-US" sz="3375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应对策略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1498808" y="2506360"/>
            <a:ext cx="5570756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组织结构、人才培养、法律保障和信息资源管理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5391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6253" y="3632063"/>
            <a:ext cx="5281210" cy="2200527"/>
            <a:chOff x="3960309" y="3165179"/>
            <a:chExt cx="4579147" cy="1908000"/>
          </a:xfrm>
        </p:grpSpPr>
        <p:sp>
          <p:nvSpPr>
            <p:cNvPr id="7" name="Freeform 17"/>
            <p:cNvSpPr>
              <a:spLocks noChangeAspect="1"/>
            </p:cNvSpPr>
            <p:nvPr/>
          </p:nvSpPr>
          <p:spPr bwMode="auto">
            <a:xfrm>
              <a:off x="6601270" y="3165179"/>
              <a:ext cx="1938186" cy="1908000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5601916" y="3404365"/>
              <a:ext cx="1481733" cy="1458656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4682222" y="3523355"/>
              <a:ext cx="1295485" cy="126581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3960309" y="3649946"/>
              <a:ext cx="1028477" cy="1041662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任意多边形 100"/>
          <p:cNvSpPr/>
          <p:nvPr/>
        </p:nvSpPr>
        <p:spPr bwMode="auto">
          <a:xfrm>
            <a:off x="8551234" y="4096105"/>
            <a:ext cx="2940691" cy="330755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任意多边形 108"/>
          <p:cNvSpPr/>
          <p:nvPr/>
        </p:nvSpPr>
        <p:spPr bwMode="auto">
          <a:xfrm flipH="1">
            <a:off x="1346827" y="4451572"/>
            <a:ext cx="2942591" cy="330755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任意多边形 112"/>
          <p:cNvSpPr/>
          <p:nvPr/>
        </p:nvSpPr>
        <p:spPr>
          <a:xfrm>
            <a:off x="6714958" y="3288222"/>
            <a:ext cx="775566" cy="115574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任意多边形 113"/>
          <p:cNvSpPr/>
          <p:nvPr/>
        </p:nvSpPr>
        <p:spPr>
          <a:xfrm flipH="1">
            <a:off x="4739926" y="3280619"/>
            <a:ext cx="775566" cy="115574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26"/>
          <p:cNvSpPr>
            <a:spLocks noChangeAspect="1"/>
          </p:cNvSpPr>
          <p:nvPr/>
        </p:nvSpPr>
        <p:spPr bwMode="auto">
          <a:xfrm>
            <a:off x="8161666" y="4636899"/>
            <a:ext cx="280240" cy="29063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1" tIns="52729" rIns="105461" bIns="5272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1810172" y="2591435"/>
            <a:ext cx="1969847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组织体系构建</a:t>
            </a:r>
            <a:endParaRPr lang="zh-CN" altLang="en-US" sz="2400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1501193" y="3118633"/>
            <a:ext cx="2292110" cy="5783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必须在中央层面决策层建立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机制，整合权力，使其具有规划、立项、实施管理的能力，在向下纵向协调的同时组织横向协调，构建完善的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制度体系。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4379330" y="1805952"/>
            <a:ext cx="2125945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责任关系确立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4213165" y="2351651"/>
            <a:ext cx="2292110" cy="5783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要在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组织结构中给</a:t>
            </a:r>
            <a:r>
              <a:rPr lang="en-US" altLang="zh-CN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职位以较高的地位，进入最高决策层，使其权威性得到保证。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797527" y="2208356"/>
            <a:ext cx="1882273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完善政府CIO运行程序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7992186" y="2845282"/>
            <a:ext cx="1703528" cy="10285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应制定</a:t>
            </a:r>
            <a:r>
              <a:rPr lang="en-US" altLang="zh-CN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行驶职权制定决策时应该遵循的方式方法详细规范，构建</a:t>
            </a:r>
            <a:r>
              <a:rPr lang="en-US" altLang="zh-CN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运行的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合法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966630" y="4374192"/>
            <a:ext cx="1849028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完善政府CIO交流方式</a:t>
            </a: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381703" y="5011118"/>
            <a:ext cx="2292110" cy="10647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职位轮换</a:t>
            </a:r>
            <a:endParaRPr lang="en-US" altLang="zh-CN" sz="12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政府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委员会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政府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信息官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联席会议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电子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政务学术交流</a:t>
            </a: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799" y="259999"/>
            <a:ext cx="3993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政府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CIO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组织结构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2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/>
          <p:cNvSpPr>
            <a:spLocks noChangeArrowheads="1"/>
          </p:cNvSpPr>
          <p:nvPr/>
        </p:nvSpPr>
        <p:spPr bwMode="auto">
          <a:xfrm>
            <a:off x="5576684" y="1984815"/>
            <a:ext cx="1459844" cy="1287965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8"/>
          <p:cNvSpPr>
            <a:spLocks noChangeArrowheads="1"/>
          </p:cNvSpPr>
          <p:nvPr/>
        </p:nvSpPr>
        <p:spPr bwMode="auto">
          <a:xfrm>
            <a:off x="4130233" y="3272779"/>
            <a:ext cx="1446451" cy="1392879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4960604" y="4665659"/>
            <a:ext cx="1343770" cy="1468772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6304374" y="4665659"/>
            <a:ext cx="1348235" cy="1468772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1"/>
          <p:cNvSpPr>
            <a:spLocks noChangeArrowheads="1"/>
          </p:cNvSpPr>
          <p:nvPr/>
        </p:nvSpPr>
        <p:spPr bwMode="auto">
          <a:xfrm>
            <a:off x="7036527" y="3272779"/>
            <a:ext cx="1446451" cy="1392879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6052139" y="2574110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402605" y="3536179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6898133" y="5138882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10"/>
          <p:cNvSpPr>
            <a:spLocks noChangeArrowheads="1"/>
          </p:cNvSpPr>
          <p:nvPr/>
        </p:nvSpPr>
        <p:spPr bwMode="auto">
          <a:xfrm>
            <a:off x="5128018" y="5158971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4708368" y="3549571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2"/>
          <p:cNvSpPr>
            <a:spLocks noChangeArrowheads="1"/>
          </p:cNvSpPr>
          <p:nvPr/>
        </p:nvSpPr>
        <p:spPr bwMode="auto">
          <a:xfrm>
            <a:off x="5427755" y="3746003"/>
            <a:ext cx="1773573" cy="98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政府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CIO</a:t>
            </a: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基本素质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537" y="292688"/>
            <a:ext cx="5614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64278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建立健全的信息化人才培养体系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662" y="1350761"/>
            <a:ext cx="250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熟悉政府业务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80962" y="332382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精通信息技术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9266" y="5737534"/>
            <a:ext cx="23391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信息化战略</a:t>
            </a:r>
            <a:r>
              <a:rPr lang="zh-CN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2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2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紧密</a:t>
            </a:r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4232" y="3108380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zh-CN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  <a:endParaRPr lang="en-US" altLang="zh-CN" sz="2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1625" y="603716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懂得现代管理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9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52" grpId="0" bldLvl="0" autoUpdateAnimBg="0"/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1678" y="349107"/>
            <a:ext cx="42736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完善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CIO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制度的法律保障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02236" y="3846775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椭圆 26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14"/>
          <p:cNvSpPr/>
          <p:nvPr/>
        </p:nvSpPr>
        <p:spPr>
          <a:xfrm>
            <a:off x="2079" y="3271869"/>
            <a:ext cx="7594539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654875" y="1659421"/>
            <a:ext cx="1883484" cy="1883593"/>
            <a:chOff x="6131016" y="674750"/>
            <a:chExt cx="1735762" cy="1735763"/>
          </a:xfrm>
        </p:grpSpPr>
        <p:sp>
          <p:nvSpPr>
            <p:cNvPr id="31" name="椭圆 30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35" name="椭圆 34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35446" y="2318674"/>
            <a:ext cx="34996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确认政府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CIO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的合法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地位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权责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分明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49209" y="4287254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提高公众对信息化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建设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认知和理念的更新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1106" y="4287254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有利于信息化发展战略规划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实施计划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的制定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4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3" grpId="0" animBg="1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4"/>
          <p:cNvSpPr>
            <a:spLocks/>
          </p:cNvSpPr>
          <p:nvPr/>
        </p:nvSpPr>
        <p:spPr bwMode="auto">
          <a:xfrm>
            <a:off x="4764697" y="3567054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6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7509437" y="4120354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6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6" name="AutoShape 8"/>
          <p:cNvSpPr>
            <a:spLocks/>
          </p:cNvSpPr>
          <p:nvPr/>
        </p:nvSpPr>
        <p:spPr bwMode="auto">
          <a:xfrm>
            <a:off x="4751303" y="2174175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686" b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0" name="AutoShape 12"/>
          <p:cNvSpPr>
            <a:spLocks/>
          </p:cNvSpPr>
          <p:nvPr/>
        </p:nvSpPr>
        <p:spPr bwMode="auto">
          <a:xfrm>
            <a:off x="7504415" y="2727476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614317" y="3910252"/>
            <a:ext cx="1625583" cy="547441"/>
          </a:xfrm>
          <a:prstGeom prst="lin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5617665" y="3082392"/>
            <a:ext cx="1590426" cy="831207"/>
          </a:xfrm>
          <a:prstGeom prst="lin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630222" y="2507328"/>
            <a:ext cx="1574522" cy="56250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9" name="AutoShape 21"/>
          <p:cNvSpPr>
            <a:spLocks/>
          </p:cNvSpPr>
          <p:nvPr/>
        </p:nvSpPr>
        <p:spPr bwMode="auto">
          <a:xfrm>
            <a:off x="7090066" y="295181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0" name="AutoShape 22"/>
          <p:cNvSpPr>
            <a:spLocks/>
          </p:cNvSpPr>
          <p:nvPr/>
        </p:nvSpPr>
        <p:spPr bwMode="auto">
          <a:xfrm>
            <a:off x="7125222" y="433548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2" name="AutoShape 24"/>
          <p:cNvSpPr>
            <a:spLocks/>
          </p:cNvSpPr>
          <p:nvPr/>
        </p:nvSpPr>
        <p:spPr bwMode="auto">
          <a:xfrm>
            <a:off x="5533123" y="238930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3" name="AutoShape 25"/>
          <p:cNvSpPr>
            <a:spLocks/>
          </p:cNvSpPr>
          <p:nvPr/>
        </p:nvSpPr>
        <p:spPr bwMode="auto">
          <a:xfrm>
            <a:off x="5514707" y="3782180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2684959" y="1652119"/>
            <a:ext cx="2066344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加快政府组织机构改革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2684959" y="4424402"/>
            <a:ext cx="222349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统一电子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政务工作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标准</a:t>
            </a:r>
          </a:p>
        </p:txBody>
      </p:sp>
      <p:sp>
        <p:nvSpPr>
          <p:cNvPr id="47" name="TextBox 24"/>
          <p:cNvSpPr txBox="1"/>
          <p:nvPr/>
        </p:nvSpPr>
        <p:spPr>
          <a:xfrm>
            <a:off x="8380826" y="2411598"/>
            <a:ext cx="2153005" cy="94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引进评估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endParaRPr lang="en-US" altLang="zh-CN" sz="2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绩效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考核制度</a:t>
            </a:r>
          </a:p>
        </p:txBody>
      </p:sp>
      <p:sp>
        <p:nvSpPr>
          <p:cNvPr id="49" name="TextBox 24"/>
          <p:cNvSpPr txBox="1"/>
          <p:nvPr/>
        </p:nvSpPr>
        <p:spPr>
          <a:xfrm>
            <a:off x="8246056" y="4496785"/>
            <a:ext cx="2954655" cy="940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树立政府工作人员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endParaRPr lang="en-US" altLang="zh-CN" sz="2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正确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观念</a:t>
            </a: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4440" y="341398"/>
            <a:ext cx="471122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信息资源的开发和利用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0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nimBg="1" autoUpdateAnimBg="0"/>
      <p:bldP spid="63500" grpId="0" animBg="1"/>
      <p:bldP spid="41" grpId="0"/>
      <p:bldP spid="43" grpId="0"/>
      <p:bldP spid="47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938851" y="3319980"/>
            <a:ext cx="2130713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576656" y="2506360"/>
            <a:ext cx="1492908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5688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61143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53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53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制度基本介绍</a:t>
            </a:r>
            <a:endParaRPr lang="zh-CN" altLang="en-US" sz="253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30660"/>
            <a:ext cx="422066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制度缺失带来的主要问题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700176"/>
            <a:ext cx="422066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制度缺失问题的应对策略</a:t>
            </a: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41157" y="4569691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4034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8751460" y="3649911"/>
            <a:ext cx="418533" cy="418533"/>
            <a:chOff x="0" y="0"/>
            <a:chExt cx="812800" cy="812800"/>
          </a:xfrm>
        </p:grpSpPr>
        <p:sp>
          <p:nvSpPr>
            <p:cNvPr id="10284" name="椭圆 32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5" name="任意多边形 33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3735589" y="3616982"/>
            <a:ext cx="418533" cy="418533"/>
            <a:chOff x="0" y="0"/>
            <a:chExt cx="812800" cy="812800"/>
          </a:xfrm>
        </p:grpSpPr>
        <p:sp>
          <p:nvSpPr>
            <p:cNvPr id="10282" name="椭圆 35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3" name="任意多边形 36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6220110" y="1144981"/>
            <a:ext cx="418533" cy="418533"/>
            <a:chOff x="0" y="0"/>
            <a:chExt cx="812800" cy="812800"/>
          </a:xfrm>
        </p:grpSpPr>
        <p:sp>
          <p:nvSpPr>
            <p:cNvPr id="10280" name="椭圆 38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1" name="任意多边形 39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0"/>
          <p:cNvGrpSpPr>
            <a:grpSpLocks/>
          </p:cNvGrpSpPr>
          <p:nvPr/>
        </p:nvGrpSpPr>
        <p:grpSpPr bwMode="auto">
          <a:xfrm>
            <a:off x="6220110" y="6126474"/>
            <a:ext cx="418533" cy="418533"/>
            <a:chOff x="0" y="0"/>
            <a:chExt cx="812800" cy="812800"/>
          </a:xfrm>
        </p:grpSpPr>
        <p:sp>
          <p:nvSpPr>
            <p:cNvPr id="10278" name="椭圆 41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79" name="任意多边形 42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66"/>
          <p:cNvGrpSpPr>
            <a:grpSpLocks/>
          </p:cNvGrpSpPr>
          <p:nvPr/>
        </p:nvGrpSpPr>
        <p:grpSpPr bwMode="auto">
          <a:xfrm>
            <a:off x="3736506" y="1148284"/>
            <a:ext cx="5428244" cy="5259331"/>
            <a:chOff x="0" y="0"/>
            <a:chExt cx="4392474" cy="4393594"/>
          </a:xfrm>
        </p:grpSpPr>
        <p:grpSp>
          <p:nvGrpSpPr>
            <p:cNvPr id="10256" name="组合 44"/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10261" name="组合 30"/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10263" name="Freeform 5"/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4" name="Freeform 6"/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5" name="Freeform 7"/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6" name="Freeform 8"/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7" name="Freeform 9"/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8" name="Freeform 10"/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9" name="Freeform 11"/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0262" name="Freeform 12"/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257" name="文本框 62"/>
            <p:cNvSpPr txBox="1">
              <a:spLocks noChangeArrowheads="1"/>
            </p:cNvSpPr>
            <p:nvPr/>
          </p:nvSpPr>
          <p:spPr bwMode="auto">
            <a:xfrm>
              <a:off x="1194650" y="923099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58" name="文本框 63"/>
            <p:cNvSpPr txBox="1">
              <a:spLocks noChangeArrowheads="1"/>
            </p:cNvSpPr>
            <p:nvPr/>
          </p:nvSpPr>
          <p:spPr bwMode="auto">
            <a:xfrm>
              <a:off x="939877" y="2659858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59" name="文本框 64"/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60" name="文本框 65"/>
            <p:cNvSpPr txBox="1">
              <a:spLocks noChangeArrowheads="1"/>
            </p:cNvSpPr>
            <p:nvPr/>
          </p:nvSpPr>
          <p:spPr bwMode="auto">
            <a:xfrm>
              <a:off x="2913358" y="1212606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24"/>
          <p:cNvSpPr txBox="1"/>
          <p:nvPr/>
        </p:nvSpPr>
        <p:spPr>
          <a:xfrm>
            <a:off x="3146251" y="1106569"/>
            <a:ext cx="2954655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时代发展的必然选择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1658055" y="3616982"/>
            <a:ext cx="2031326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电子政务建设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9300526" y="3616982"/>
            <a:ext cx="2031326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推行电子政务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6814103" y="6092305"/>
            <a:ext cx="1345241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0703" y="306165"/>
            <a:ext cx="8239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结语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2300" y="3273272"/>
            <a:ext cx="12222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顺应潮流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5" grpId="0"/>
      <p:bldP spid="57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216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900983" y="605299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参考文献</a:t>
            </a:r>
            <a:endParaRPr lang="zh-CN" altLang="en-US" sz="3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333750" y="4167261"/>
            <a:ext cx="6191250" cy="2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257799" y="2355325"/>
            <a:ext cx="27557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9600" b="1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450" y="4664660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8775" y="447973"/>
            <a:ext cx="10873208" cy="63367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4959" y="1816125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《浅析我国政府信息化建设中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制度的建立》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赵静（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《我国政府首席信息官（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）体制建设探析》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郑银华（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《我国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制度的发展现状及发展对策》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胡永辉（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《论政府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制度对我国政府信息化建设的促进作用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项基于制度视角的分析》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姚中进（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《政府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内涵 、起源与意义》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宋琳（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《我国政府首席信息官制度的构建》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莫亚之（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《我国政府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角色设立及制度建设刍议》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郝蔷（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《我国政府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组织结构及其完善路径探讨》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井西晓（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《论政府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制度建设：以上海市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区为例》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孙文平（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《从政府供给到公共需求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公共服务的导向问题研究》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陈国权（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《解析我国电子政务中的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信息孤岛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邹永利（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《电子政务信息生态系统失衡及其应对措施》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谢佳（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 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《国内信息垄断研究综述》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张坤晶（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29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3731210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电子政务导论</a:t>
            </a:r>
            <a:endParaRPr lang="zh-CN" altLang="en-US" sz="3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989215" y="2271447"/>
            <a:ext cx="27557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2017</a:t>
            </a:r>
            <a:endParaRPr lang="zh-CN" altLang="en-US" sz="9600" b="1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845199" y="4398627"/>
            <a:ext cx="34259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感谢观看！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31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</a:t>
            </a:r>
            <a:endParaRPr lang="en-US" sz="3375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基本介绍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1354537" y="2506360"/>
            <a:ext cx="571502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制度含义、基本责任和我国</a:t>
            </a:r>
            <a:r>
              <a:rPr lang="en-US" altLang="zh-CN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002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制度发展现状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998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4919109" y="3058715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8622802" y="3112982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5238121" y="2173908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8960658" y="2228318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5151579" y="2216334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含义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222477" y="4227175"/>
            <a:ext cx="2544436" cy="1196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Chief Information Officer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首席</a:t>
            </a:r>
            <a:r>
              <a:rPr lang="zh-CN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</a:t>
            </a:r>
            <a:endParaRPr lang="en-US" altLang="zh-CN" sz="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5522223" y="2858218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责任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5229360" y="44226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政府首席信息官的责任关系应该是一个矩阵结构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8953389" y="4370179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我国的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CIO</a:t>
            </a:r>
            <a:r>
              <a:rPr lang="zh-CN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制度并未得到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完善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组织</a:t>
            </a:r>
            <a:r>
              <a:rPr lang="zh-CN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结构仍需进一步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9237687" y="2912485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发展现状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8873522" y="2270601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9024867" y="2400376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9489" y="317158"/>
            <a:ext cx="7923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制度含义、基本责任和我国</a:t>
            </a: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制度发展现状</a:t>
            </a:r>
          </a:p>
        </p:txBody>
      </p:sp>
    </p:spTree>
    <p:extLst>
      <p:ext uri="{BB962C8B-B14F-4D97-AF65-F5344CB8AC3E}">
        <p14:creationId xmlns:p14="http://schemas.microsoft.com/office/powerpoint/2010/main" val="2757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1" grpId="0" animBg="1"/>
      <p:bldP spid="21" grpId="0" build="p"/>
      <p:bldP spid="22" grpId="0" build="p"/>
      <p:bldP spid="23" grpId="0"/>
      <p:bldP spid="25" grpId="0"/>
      <p:bldP spid="26" grpId="0"/>
      <p:bldP spid="29" grpId="0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CIO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制度缺失带来的</a:t>
            </a:r>
            <a:endParaRPr lang="en-US" altLang="zh-CN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主要问题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781211" y="2506360"/>
            <a:ext cx="4288353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制度建设、人才管理和信息资源利用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3050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1071857" y="3607396"/>
            <a:ext cx="1176868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2551872" y="3210047"/>
            <a:ext cx="774607" cy="77684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42"/>
          <p:cNvGrpSpPr>
            <a:grpSpLocks/>
          </p:cNvGrpSpPr>
          <p:nvPr/>
        </p:nvGrpSpPr>
        <p:grpSpPr bwMode="auto">
          <a:xfrm>
            <a:off x="5674858" y="3210047"/>
            <a:ext cx="774609" cy="77684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组合 55"/>
          <p:cNvGrpSpPr>
            <a:grpSpLocks/>
          </p:cNvGrpSpPr>
          <p:nvPr/>
        </p:nvGrpSpPr>
        <p:grpSpPr bwMode="auto">
          <a:xfrm>
            <a:off x="8938480" y="3210047"/>
            <a:ext cx="776840" cy="77684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30" name="组合 7"/>
          <p:cNvGrpSpPr>
            <a:grpSpLocks/>
          </p:cNvGrpSpPr>
          <p:nvPr/>
        </p:nvGrpSpPr>
        <p:grpSpPr bwMode="auto">
          <a:xfrm>
            <a:off x="1283029" y="1536830"/>
            <a:ext cx="3286076" cy="1559127"/>
            <a:chOff x="4252543" y="927727"/>
            <a:chExt cx="2335386" cy="869081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42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实际情况下，组织这样一个完善而运行良好的部门并非易事，常常出现统筹协调不够、缺乏常设有效的顶层协调机构、组织地位低、上下级关系不清晰等问题。</a:t>
              </a:r>
              <a:endParaRPr lang="en-GB" altLang="zh-CN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52543" y="927727"/>
              <a:ext cx="2172759" cy="2821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3200" dirty="0"/>
                <a:t>信息化领导小组</a:t>
              </a:r>
            </a:p>
          </p:txBody>
        </p:sp>
      </p:grp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5101366" y="4347417"/>
            <a:ext cx="3264840" cy="1733323"/>
            <a:chOff x="4267635" y="880115"/>
            <a:chExt cx="2320294" cy="1194372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69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兼管信息化的副职领导虽然可以弥补</a:t>
              </a:r>
              <a:r>
                <a:rPr lang="en-US" altLang="zh-CN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CIO</a:t>
              </a:r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职位缺失造成的工作任务缺口，但因为并非专职人员，投入精力有限，重视程度不够，得到的授权不足以使其达到</a:t>
              </a:r>
              <a:r>
                <a:rPr lang="en-US" altLang="zh-CN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CIO</a:t>
              </a:r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制度构想中参与信息化建设决策的作用。</a:t>
              </a:r>
              <a:endParaRPr lang="en-GB" altLang="zh-CN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609975" cy="3113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zh-CN" sz="3200" dirty="0"/>
                <a:t>兼职</a:t>
              </a:r>
              <a:r>
                <a:rPr lang="en-US" altLang="zh-CN" sz="3200" dirty="0"/>
                <a:t>CIO</a:t>
              </a:r>
              <a:r>
                <a:rPr lang="zh-CN" altLang="zh-CN" sz="3200" dirty="0"/>
                <a:t>类型</a:t>
              </a:r>
              <a:endParaRPr lang="zh-CN" altLang="en-US" sz="3200" dirty="0"/>
            </a:p>
          </p:txBody>
        </p:sp>
      </p:grpSp>
      <p:grpSp>
        <p:nvGrpSpPr>
          <p:cNvPr id="40" name="组合 7"/>
          <p:cNvGrpSpPr>
            <a:grpSpLocks/>
          </p:cNvGrpSpPr>
          <p:nvPr/>
        </p:nvGrpSpPr>
        <p:grpSpPr bwMode="auto">
          <a:xfrm>
            <a:off x="8013551" y="982002"/>
            <a:ext cx="3753996" cy="2089804"/>
            <a:chOff x="4231040" y="819586"/>
            <a:chExt cx="3131078" cy="888854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726137" cy="333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多数信息中心主任职位不高，虽然参与组织和实施信息化建设的许多工作，但并不能在决策层面对管理流程整合施加足够的影响，也难以尽到与</a:t>
              </a:r>
              <a:r>
                <a:rPr lang="en-US" altLang="zh-CN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CIO</a:t>
              </a:r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同等的职责。</a:t>
              </a:r>
              <a:endParaRPr lang="en-GB" altLang="zh-CN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31040" y="819586"/>
              <a:ext cx="3131078" cy="4581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3200" dirty="0"/>
                <a:t>信息中心主任</a:t>
              </a:r>
              <a:r>
                <a:rPr lang="zh-CN" altLang="en-US" sz="3200" dirty="0" smtClean="0"/>
                <a:t>或</a:t>
              </a:r>
              <a:endParaRPr lang="en-US" altLang="zh-CN" sz="3200" dirty="0" smtClean="0"/>
            </a:p>
            <a:p>
              <a:r>
                <a:rPr lang="zh-CN" altLang="en-US" sz="3200" dirty="0" smtClean="0"/>
                <a:t>信息化</a:t>
              </a:r>
              <a:r>
                <a:rPr lang="zh-CN" altLang="en-US" sz="3200" dirty="0"/>
                <a:t>办公室主任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5941" y="370498"/>
            <a:ext cx="60687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政府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CIO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职位设立和制度建设的问题</a:t>
            </a:r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82638" y="2683224"/>
            <a:ext cx="1848344" cy="18483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10809" y="3542661"/>
            <a:ext cx="9391284" cy="64736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469206" y="3210047"/>
            <a:ext cx="774609" cy="77684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4652465" y="3210047"/>
            <a:ext cx="776840" cy="77684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96730" y="4300974"/>
            <a:ext cx="3960093" cy="1763624"/>
            <a:chOff x="2989865" y="607026"/>
            <a:chExt cx="2814868" cy="1265616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9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无法对已有人员相关素质进行系统提升，更使我国信息化建设受阻</a:t>
              </a:r>
              <a:endParaRPr lang="en-GB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8" y="607026"/>
              <a:ext cx="2318965" cy="59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政府系统无法吸引高级</a:t>
              </a:r>
              <a:endParaRPr lang="en-US" altLang="zh-CN" sz="2400" dirty="0" smtClean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zh-CN" altLang="en-US" sz="2400" dirty="0" smtClean="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信息化建设和管理人才</a:t>
              </a:r>
              <a:endParaRPr lang="zh-CN" altLang="en-US" sz="2400" dirty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8918390" y="3210047"/>
            <a:ext cx="776840" cy="77684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8477068" y="4148679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998" y="293732"/>
            <a:ext cx="6691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人才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管理与开发体系和制度建设的问题</a:t>
            </a:r>
          </a:p>
        </p:txBody>
      </p:sp>
      <p:grpSp>
        <p:nvGrpSpPr>
          <p:cNvPr id="38" name="组合 7"/>
          <p:cNvGrpSpPr>
            <a:grpSpLocks/>
          </p:cNvGrpSpPr>
          <p:nvPr/>
        </p:nvGrpSpPr>
        <p:grpSpPr bwMode="auto">
          <a:xfrm>
            <a:off x="658479" y="1606356"/>
            <a:ext cx="4185761" cy="1335090"/>
            <a:chOff x="4261159" y="884246"/>
            <a:chExt cx="2974783" cy="902126"/>
          </a:xfrm>
        </p:grpSpPr>
        <p:sp>
          <p:nvSpPr>
            <p:cNvPr id="39" name="文本框 66"/>
            <p:cNvSpPr txBox="1">
              <a:spLocks noChangeArrowheads="1"/>
            </p:cNvSpPr>
            <p:nvPr/>
          </p:nvSpPr>
          <p:spPr bwMode="auto">
            <a:xfrm>
              <a:off x="4267634" y="1374629"/>
              <a:ext cx="2670035" cy="41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信息化建设队伍中人员的职责权限，素质能力都缺乏精确控制和管理</a:t>
              </a:r>
              <a:endParaRPr lang="en-GB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261159" y="884246"/>
              <a:ext cx="2974783" cy="25733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400" dirty="0"/>
                <a:t>管理</a:t>
              </a:r>
              <a:r>
                <a:rPr lang="zh-CN" altLang="en-US" sz="2400" dirty="0" smtClean="0"/>
                <a:t>措施和管理体制</a:t>
              </a:r>
              <a:r>
                <a:rPr lang="zh-CN" altLang="en-US" sz="2400" dirty="0"/>
                <a:t>严重缺乏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7797527" y="1473223"/>
            <a:ext cx="4154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建立一套符合我国实际情况</a:t>
            </a:r>
            <a:r>
              <a:rPr lang="zh-CN" altLang="zh-CN" sz="2400" dirty="0" smtClean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的</a:t>
            </a:r>
            <a:endParaRPr lang="en-US" altLang="zh-CN" sz="2400" dirty="0" smtClean="0">
              <a:latin typeface="Simply City Light" panose="020B030302020208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zh-CN" sz="2400" dirty="0" smtClean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人才</a:t>
            </a:r>
            <a:r>
              <a:rPr lang="zh-CN" altLang="zh-CN" sz="2400" dirty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管理与开发体系和制度</a:t>
            </a:r>
            <a:r>
              <a:rPr lang="zh-CN" altLang="zh-CN" sz="2400" dirty="0" smtClean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sz="2400" dirty="0" smtClean="0">
              <a:latin typeface="Simply City Light" panose="020B030302020208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zh-CN" sz="2400" dirty="0" smtClean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zh-CN" sz="2400" dirty="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政府信息化长远发展的关键</a:t>
            </a:r>
            <a:endParaRPr lang="zh-CN" altLang="en-US" sz="2400" dirty="0">
              <a:latin typeface="Simply City Light" panose="020B030302020208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5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236" y="3846775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2079" y="3271869"/>
            <a:ext cx="7594539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54875" y="165942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866" y="274991"/>
            <a:ext cx="597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政府信息资源管理开发利用的问题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3829" y="814933"/>
            <a:ext cx="5796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6866" y="932212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当前信息资源开发利用中出现的问题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96087" y="2294270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政府信息资源管理</a:t>
            </a:r>
            <a:r>
              <a:rPr lang="zh-CN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模式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r"/>
            <a:r>
              <a:rPr lang="zh-CN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落后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718" y="4287254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信息资源管理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规划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缺乏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11106" y="4287254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信息资源相关法律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法规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健全</a:t>
            </a:r>
          </a:p>
        </p:txBody>
      </p:sp>
    </p:spTree>
    <p:extLst>
      <p:ext uri="{BB962C8B-B14F-4D97-AF65-F5344CB8AC3E}">
        <p14:creationId xmlns:p14="http://schemas.microsoft.com/office/powerpoint/2010/main" val="22903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236" y="3846775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2079" y="3276251"/>
            <a:ext cx="4739011" cy="262265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90642" y="165740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866" y="274991"/>
            <a:ext cx="597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64278"/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政府信息资源管理开发利用的问题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3829" y="814933"/>
            <a:ext cx="5796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6866" y="932212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由信息资源管理缺失导致的典型问题及具体成因</a:t>
            </a:r>
          </a:p>
        </p:txBody>
      </p:sp>
      <p:sp>
        <p:nvSpPr>
          <p:cNvPr id="27" name="矩形 26"/>
          <p:cNvSpPr/>
          <p:nvPr/>
        </p:nvSpPr>
        <p:spPr>
          <a:xfrm>
            <a:off x="1780622" y="2691704"/>
            <a:ext cx="2153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信息化黑洞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59791" y="43372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信息孤岛</a:t>
            </a:r>
          </a:p>
        </p:txBody>
      </p:sp>
      <p:sp>
        <p:nvSpPr>
          <p:cNvPr id="29" name="矩形 28"/>
          <p:cNvSpPr/>
          <p:nvPr/>
        </p:nvSpPr>
        <p:spPr>
          <a:xfrm>
            <a:off x="7811106" y="439522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部门垄断公共信息</a:t>
            </a:r>
          </a:p>
        </p:txBody>
      </p:sp>
      <p:sp>
        <p:nvSpPr>
          <p:cNvPr id="21" name="矩形 14"/>
          <p:cNvSpPr/>
          <p:nvPr/>
        </p:nvSpPr>
        <p:spPr>
          <a:xfrm>
            <a:off x="6837786" y="3250919"/>
            <a:ext cx="6026267" cy="28759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950060" y="1654923"/>
            <a:ext cx="1883484" cy="1883593"/>
            <a:chOff x="6131016" y="674750"/>
            <a:chExt cx="1735762" cy="1735763"/>
          </a:xfrm>
        </p:grpSpPr>
        <p:sp>
          <p:nvSpPr>
            <p:cNvPr id="24" name="椭圆 23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209478" y="26761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忽视建立需求导向</a:t>
            </a:r>
          </a:p>
        </p:txBody>
      </p:sp>
    </p:spTree>
    <p:extLst>
      <p:ext uri="{BB962C8B-B14F-4D97-AF65-F5344CB8AC3E}">
        <p14:creationId xmlns:p14="http://schemas.microsoft.com/office/powerpoint/2010/main" val="26695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27" grpId="0"/>
      <p:bldP spid="28" grpId="0"/>
      <p:bldP spid="29" grpId="0"/>
      <p:bldP spid="21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3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1116</Words>
  <Application>Microsoft Office PowerPoint</Application>
  <PresentationFormat>自定义</PresentationFormat>
  <Paragraphs>203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Lato Regular</vt:lpstr>
      <vt:lpstr>Open Sans</vt:lpstr>
      <vt:lpstr>Simply City Light</vt:lpstr>
      <vt:lpstr>SimSun-ExtB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简洁商务汇报</dc:title>
  <dc:creator/>
  <cp:keywords>第一PPT模板网：www.1ppt.com</cp:keywords>
  <cp:lastModifiedBy/>
  <cp:revision>1</cp:revision>
  <dcterms:created xsi:type="dcterms:W3CDTF">2016-09-26T19:01:29Z</dcterms:created>
  <dcterms:modified xsi:type="dcterms:W3CDTF">2017-11-19T14:11:35Z</dcterms:modified>
</cp:coreProperties>
</file>