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0" r:id="rId2"/>
    <p:sldId id="278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47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30B0D-B7DD-44CA-ABAF-AF745A20F2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0DCEC-F42A-43E1-9A84-D9C8BB78DF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817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13F287-3984-494D-91B9-BF289C03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5068872-1B7A-43FE-883C-29DEE6C51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0BB6E2E-3D4D-4BF4-B64C-28F86DE9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A0BF-DCCC-4B32-A98F-F29802DFB3DF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EBAAA49-6718-4049-A8B2-325BD752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0A9A992-EE25-458F-BD75-99423F66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BDD-8519-4272-86A2-32A63F08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406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D40D3A-D190-4864-B8A3-725FDE38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E5A3C3F-01C7-452E-B68F-5B1302BA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B58E1C-E343-4AA7-8E95-41D55771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A0BF-DCCC-4B32-A98F-F29802DFB3DF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107875A-5030-4BD1-855E-04621290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BE5F758-3BE3-44E6-A17D-0A3F4F5E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BDD-8519-4272-86A2-32A63F08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57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140272C-F483-4B0D-A8E3-9F4BF6437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F01CF05-821E-4689-A403-9A931D77E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7A6723D-9F1F-4A1E-8841-4E05C51C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A0BF-DCCC-4B32-A98F-F29802DFB3DF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275FC64-292E-4D60-A47E-FB2805E3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7CF6A39-AF1A-4DB5-A086-BFDDD073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BDD-8519-4272-86A2-32A63F08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497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DAE25A-DB02-48BB-82E4-8711E3B7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138B40F-6CD0-498A-8ECA-899778E1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439354-4153-4435-84D8-D073C437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A0BF-DCCC-4B32-A98F-F29802DFB3DF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952F41-94FB-4F80-9066-820BE9FA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6F6F5C7-C217-469D-AFBA-EEA18D62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BDD-8519-4272-86A2-32A63F08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402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63B7E5-4436-4107-8758-0940D189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80100E6-E1A9-4525-B4E5-1216A17D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980195-B783-4993-BA8C-D596D68C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A0BF-DCCC-4B32-A98F-F29802DFB3DF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02FFCC-05B5-4F06-AE8D-91344F60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2A74B4-A589-4EB3-9043-00F56DCF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BDD-8519-4272-86A2-32A63F08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933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2FD901-2523-4534-B419-C93F1551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97CE757-0DED-45E1-82FD-E1AA96DC1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E902F9A-C5F0-4067-A077-0EC16947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C3AC61A-E7EC-4C8F-A53A-63187E2E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A0BF-DCCC-4B32-A98F-F29802DFB3DF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436B38-7535-4BF5-A859-DE9EFDB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F6DFF56-DE22-47FE-AF94-DC7CA863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BDD-8519-4272-86A2-32A63F08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56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408CF1-F44C-4300-BE08-AF71C549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AEEDCC5-E406-42D2-9DA1-B3D346B8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9F8AE72-CC3A-4A4A-9D82-CA952310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D72B005-AF53-4E54-9C02-39DD8AEDE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30FFF4C-3605-41EE-8586-F0271397B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E63E906-E877-4FA8-9D3B-99551E2D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A0BF-DCCC-4B32-A98F-F29802DFB3DF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5AA431C-EE8C-48D5-99C6-3B78DCCE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A66006A-C06A-4AB3-B486-C9F8D791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BDD-8519-4272-86A2-32A63F08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266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E3540C-2F2D-46A2-8540-B58E524D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28CBD92-7348-4B0B-B8C1-6E50FA3F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A0BF-DCCC-4B32-A98F-F29802DFB3DF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92E4B16-385F-4D54-97BF-DAD16411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445EF6-88B5-415A-B1FE-2EC02CAB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BDD-8519-4272-86A2-32A63F08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8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1743A69-6BEA-45CE-9D85-7E954776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A0BF-DCCC-4B32-A98F-F29802DFB3DF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16A49CC-BEC4-41D6-92A4-21B63FC1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29DA665-5377-4FF9-B053-E77E24B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BDD-8519-4272-86A2-32A63F08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4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16386-A4DD-4374-A441-30E28916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44D63EB-F540-4856-9DB5-63690E2B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2FCAA22-ADD6-4D49-B189-3B0FACF72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9F431DA-AAFD-4B03-B2DC-6818A608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A0BF-DCCC-4B32-A98F-F29802DFB3DF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9979BCA-41E3-475C-92DE-B8CCC976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19716D3-B4E7-4A0A-BA5D-F5B48B78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BDD-8519-4272-86A2-32A63F08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89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7699DC-4580-45EC-9C17-CA2C054E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E5723F2-7E97-4615-A891-8BF059F7C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CD262CC-0772-4F27-9988-8536FE4D5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CAABAA9-C13F-4266-83FB-BD95A0BE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A0BF-DCCC-4B32-A98F-F29802DFB3DF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05B8213-45B1-4633-A0B6-5C08D43D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E9B72E0-78E5-43C3-9849-CA2FB62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BDD-8519-4272-86A2-32A63F08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228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CDBAC66-E020-40F9-B57F-1AB1807B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5301304-549E-457E-9950-BF88DBB5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E19EB7-27DB-4C80-945E-16C96F576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A0BF-DCCC-4B32-A98F-F29802DFB3DF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E17A56-C23B-40A3-B000-405E3DD7D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677B14-AA81-466E-A97D-E8B84A972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7BDD-8519-4272-86A2-32A63F08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801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8000" dirty="0" smtClean="0"/>
              <a:t>大作业</a:t>
            </a:r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第五题 </a:t>
            </a:r>
            <a:r>
              <a:rPr lang="en-US" altLang="zh-CN" dirty="0" smtClean="0"/>
              <a:t>Super-Resolution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对这些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进行聚类，类别个数为</a:t>
            </a:r>
            <a:r>
              <a:rPr lang="en-US" altLang="zh-CN" b="1" dirty="0" smtClean="0"/>
              <a:t>K</a:t>
            </a:r>
          </a:p>
          <a:p>
            <a:endParaRPr lang="en-US" altLang="zh-CN" i="1" dirty="0" smtClean="0"/>
          </a:p>
          <a:p>
            <a:endParaRPr lang="en-US" altLang="zh-CN" i="1" dirty="0" smtClean="0"/>
          </a:p>
          <a:p>
            <a:pPr>
              <a:buNone/>
            </a:pPr>
            <a:endParaRPr lang="en-US" altLang="zh-CN" sz="1800" i="1" dirty="0" smtClean="0"/>
          </a:p>
          <a:p>
            <a:pPr>
              <a:buNone/>
            </a:pPr>
            <a:endParaRPr lang="en-US" altLang="zh-CN" sz="1800" i="1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对于每个类，求出矩阵</a:t>
            </a:r>
            <a:r>
              <a:rPr lang="en-US" altLang="zh-CN" b="1" i="1" dirty="0" err="1" smtClean="0">
                <a:latin typeface="Book Antiqua" pitchFamily="18" charset="0"/>
              </a:rPr>
              <a:t>C</a:t>
            </a:r>
            <a:r>
              <a:rPr lang="en-US" altLang="zh-CN" sz="1800" b="1" i="1" dirty="0" err="1" smtClean="0">
                <a:latin typeface="Book Antiqua" pitchFamily="18" charset="0"/>
              </a:rPr>
              <a:t>i</a:t>
            </a:r>
            <a:endParaRPr lang="zh-CN" altLang="en-US" b="1" i="1" dirty="0">
              <a:latin typeface="Book Antiqua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544" y="2298383"/>
            <a:ext cx="2726055" cy="185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5040" y="4770121"/>
            <a:ext cx="4693920" cy="193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3106738" y="6075363"/>
          <a:ext cx="1485900" cy="581025"/>
        </p:xfrm>
        <a:graphic>
          <a:graphicData uri="http://schemas.openxmlformats.org/presentationml/2006/ole">
            <p:oleObj spid="_x0000_s37891" name="Equation" r:id="rId5" imgW="583920" imgH="228600" progId="Equation.DSMT4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241030" y="3953193"/>
          <a:ext cx="1863090" cy="657561"/>
        </p:xfrm>
        <a:graphic>
          <a:graphicData uri="http://schemas.openxmlformats.org/presentationml/2006/ole">
            <p:oleObj spid="_x0000_s37892" name="Equation" r:id="rId6" imgW="647640" imgH="228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08520" y="4815840"/>
            <a:ext cx="49834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1" i="1" dirty="0" smtClean="0"/>
              <a:t>W</a:t>
            </a:r>
            <a:r>
              <a:rPr lang="zh-CN" altLang="en-US" dirty="0" smtClean="0"/>
              <a:t>是一个矩阵，对应着第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个类高分辨率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集合，行数为</a:t>
            </a:r>
            <a:r>
              <a:rPr lang="en-US" altLang="zh-CN" dirty="0" smtClean="0"/>
              <a:t>144</a:t>
            </a:r>
            <a:r>
              <a:rPr lang="zh-CN" altLang="en-US" dirty="0" smtClean="0"/>
              <a:t>，列数为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b="1" i="1" dirty="0" smtClean="0"/>
              <a:t>V</a:t>
            </a:r>
            <a:r>
              <a:rPr lang="zh-CN" altLang="en-US" dirty="0" smtClean="0"/>
              <a:t>是一个矩阵，对应着第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个类低分辨率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集合，行数为</a:t>
            </a:r>
            <a:r>
              <a:rPr lang="en-US" altLang="zh-CN" dirty="0" smtClean="0"/>
              <a:t>45</a:t>
            </a:r>
            <a:r>
              <a:rPr lang="zh-CN" altLang="en-US" dirty="0" smtClean="0"/>
              <a:t>，列数为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b="1" i="1" dirty="0" err="1" smtClean="0">
                <a:latin typeface="Book Antiqua" pitchFamily="18" charset="0"/>
              </a:rPr>
              <a:t>C</a:t>
            </a:r>
            <a:r>
              <a:rPr lang="en-US" altLang="zh-CN" sz="1200" b="1" i="1" dirty="0" err="1" smtClean="0">
                <a:latin typeface="Book Antiqua" pitchFamily="18" charset="0"/>
              </a:rPr>
              <a:t>i</a:t>
            </a:r>
            <a:r>
              <a:rPr lang="zh-CN" altLang="en-US" dirty="0" smtClean="0">
                <a:latin typeface="Book Antiqua" pitchFamily="18" charset="0"/>
              </a:rPr>
              <a:t>是要求的矩阵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第五题 </a:t>
            </a:r>
            <a:r>
              <a:rPr lang="en-US" altLang="zh-CN" dirty="0" smtClean="0"/>
              <a:t>Super-Resolution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3200" dirty="0" smtClean="0"/>
              <a:t>获得超分辨率图像的步骤</a:t>
            </a:r>
            <a:endParaRPr lang="en-US" altLang="zh-CN" sz="3200" dirty="0" smtClean="0"/>
          </a:p>
          <a:p>
            <a:pPr marL="971550" lvl="1" indent="-514350">
              <a:buAutoNum type="arabicPeriod"/>
            </a:pPr>
            <a:r>
              <a:rPr lang="zh-CN" altLang="en-US" sz="2800" dirty="0" smtClean="0"/>
              <a:t>对于每个低分辨率</a:t>
            </a:r>
            <a:r>
              <a:rPr lang="en-US" altLang="zh-CN" sz="2800" dirty="0" smtClean="0"/>
              <a:t>patch</a:t>
            </a:r>
            <a:r>
              <a:rPr lang="zh-CN" altLang="en-US" sz="2800" dirty="0" smtClean="0"/>
              <a:t>，通过计算它与每个类别的距离，得到它所从属的类别 </a:t>
            </a:r>
            <a:r>
              <a:rPr lang="en-US" altLang="zh-CN" sz="2800" b="1" i="1" dirty="0" smtClean="0">
                <a:latin typeface="Book Antiqua" pitchFamily="18" charset="0"/>
              </a:rPr>
              <a:t>j</a:t>
            </a:r>
            <a:endParaRPr lang="en-US" altLang="zh-CN" sz="2000" b="1" i="1" dirty="0" smtClean="0">
              <a:latin typeface="Book Antiqua" pitchFamily="18" charset="0"/>
            </a:endParaRPr>
          </a:p>
          <a:p>
            <a:pPr marL="971550" lvl="1" indent="-514350">
              <a:buAutoNum type="arabicPeriod"/>
            </a:pPr>
            <a:r>
              <a:rPr lang="zh-CN" altLang="en-US" sz="2800" dirty="0" smtClean="0"/>
              <a:t>根据公式                    计算出它对应的高分辨率</a:t>
            </a:r>
            <a:r>
              <a:rPr lang="en-US" altLang="zh-CN" sz="2800" dirty="0" smtClean="0"/>
              <a:t>patch</a:t>
            </a:r>
            <a:endParaRPr lang="en-US" altLang="zh-CN" sz="3200" dirty="0" smtClean="0"/>
          </a:p>
          <a:p>
            <a:pPr marL="971550" lvl="1" indent="-514350">
              <a:buAutoNum type="arabicPeriod"/>
            </a:pPr>
            <a:r>
              <a:rPr lang="zh-CN" altLang="en-US" sz="2800" dirty="0" smtClean="0"/>
              <a:t>重复上述两个步骤，直到遍历完所有低分辨率</a:t>
            </a:r>
            <a:r>
              <a:rPr lang="en-US" altLang="zh-CN" sz="2800" dirty="0" smtClean="0"/>
              <a:t>patch</a:t>
            </a:r>
            <a:endParaRPr lang="zh-CN" altLang="en-US" sz="2800" dirty="0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507423" y="3128010"/>
          <a:ext cx="1460817" cy="565937"/>
        </p:xfrm>
        <a:graphic>
          <a:graphicData uri="http://schemas.openxmlformats.org/presentationml/2006/ole">
            <p:oleObj spid="_x0000_s38915" name="Equation" r:id="rId3" imgW="62208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0A60A60-DEC2-423A-9C6E-E393FD3BFD15}"/>
              </a:ext>
            </a:extLst>
          </p:cNvPr>
          <p:cNvSpPr txBox="1"/>
          <p:nvPr/>
        </p:nvSpPr>
        <p:spPr>
          <a:xfrm>
            <a:off x="5235828" y="2723371"/>
            <a:ext cx="1720343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dirty="0"/>
              <a:t>Thanks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4530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i="1" dirty="0" smtClean="0"/>
              <a:t>第一题：</a:t>
            </a:r>
            <a:r>
              <a:rPr lang="en-US" altLang="zh-CN" sz="3600" i="1" dirty="0" smtClean="0"/>
              <a:t>PSNR</a:t>
            </a:r>
            <a:r>
              <a:rPr lang="en-US" altLang="zh-CN" sz="3600" dirty="0" smtClean="0"/>
              <a:t>(input_img1, input_img2)-&gt;output</a:t>
            </a:r>
            <a:endParaRPr lang="zh-CN" altLang="en-US" sz="36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385" y="1460183"/>
            <a:ext cx="4421556" cy="96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5453" y="1462088"/>
            <a:ext cx="3847147" cy="85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" y="2398993"/>
            <a:ext cx="4724400" cy="38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91189" y="6260068"/>
            <a:ext cx="1292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input_img1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42949" y="6244828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input_img2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425196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imdff</a:t>
            </a:r>
            <a:r>
              <a:rPr lang="en-US" altLang="zh-CN" dirty="0" smtClean="0"/>
              <a:t> = double(input_img1) - double(input_img2); </a:t>
            </a:r>
            <a:r>
              <a:rPr lang="en-US" altLang="zh-CN" dirty="0" err="1" smtClean="0"/>
              <a:t>imdff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imdff</a:t>
            </a:r>
            <a:r>
              <a:rPr lang="en-US" altLang="zh-CN" dirty="0" smtClean="0"/>
              <a:t>(:);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rmse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(mean(imdff.^2));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psnr</a:t>
            </a:r>
            <a:r>
              <a:rPr lang="en-US" altLang="zh-CN" dirty="0" smtClean="0"/>
              <a:t> = 20*log10(255/</a:t>
            </a:r>
            <a:r>
              <a:rPr lang="en-US" altLang="zh-CN" dirty="0" err="1" smtClean="0"/>
              <a:t>rmse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i="1" dirty="0" smtClean="0"/>
              <a:t>第二题： </a:t>
            </a:r>
            <a:r>
              <a:rPr lang="en-US" altLang="zh-CN" sz="3600" i="1" dirty="0" smtClean="0"/>
              <a:t>SSIM </a:t>
            </a:r>
            <a:r>
              <a:rPr lang="en-US" altLang="zh-CN" sz="3600" dirty="0" smtClean="0"/>
              <a:t>(input_img1, input_img2)-&gt; output </a:t>
            </a:r>
            <a:endParaRPr lang="zh-CN" altLang="en-US" sz="3600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130" y="1897221"/>
            <a:ext cx="4126230" cy="80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555" y="2795588"/>
            <a:ext cx="45910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3584" y="2124075"/>
            <a:ext cx="5880735" cy="467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8300" y="1465898"/>
            <a:ext cx="6697980" cy="54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i="1" dirty="0" smtClean="0"/>
              <a:t>第三题： 双三次插值</a:t>
            </a:r>
            <a:endParaRPr lang="zh-CN" altLang="en-US" sz="36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94" y="2069105"/>
            <a:ext cx="5526405" cy="47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405" y="3058478"/>
            <a:ext cx="5467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4711" y="4422828"/>
            <a:ext cx="5149031" cy="156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i="1" dirty="0" smtClean="0"/>
              <a:t>第三题： 双三次插值</a:t>
            </a:r>
            <a:endParaRPr lang="zh-CN" altLang="en-US" sz="3600" dirty="0"/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032" y="2111386"/>
            <a:ext cx="5707033" cy="7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3030" y="1683283"/>
            <a:ext cx="122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Matlab</a:t>
            </a:r>
            <a:endParaRPr lang="en-US" altLang="zh-CN" b="1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7173" y="2876574"/>
            <a:ext cx="4772026" cy="398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i="1" dirty="0" smtClean="0"/>
              <a:t>第三题： 双三次插值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0150" y="1302283"/>
            <a:ext cx="249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Matlab</a:t>
            </a:r>
            <a:r>
              <a:rPr lang="zh-CN" altLang="en-US" sz="2400" b="1" dirty="0" smtClean="0"/>
              <a:t>参考代码</a:t>
            </a:r>
            <a:endParaRPr lang="en-US" altLang="zh-CN" b="1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280" y="1830935"/>
            <a:ext cx="9700260" cy="499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第五题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kmeans</a:t>
            </a:r>
            <a:endParaRPr lang="zh-CN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220" y="2912524"/>
            <a:ext cx="4378659" cy="394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255" y="2601247"/>
            <a:ext cx="7239745" cy="371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92806" y="1666257"/>
            <a:ext cx="283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stanford machine learning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3509" y="2073447"/>
            <a:ext cx="9679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http://openclassroom.stanford.edu/MainFolder/CoursePage.php?course=MachineLearning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第五题 </a:t>
            </a:r>
            <a:r>
              <a:rPr lang="en-US" altLang="zh-CN" dirty="0" smtClean="0"/>
              <a:t>Super-Resolution </a:t>
            </a:r>
            <a:endParaRPr lang="zh-CN" altLang="en-US" dirty="0"/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821" y="1385636"/>
            <a:ext cx="7839844" cy="417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206875" y="3700780"/>
          <a:ext cx="1387475" cy="452438"/>
        </p:xfrm>
        <a:graphic>
          <a:graphicData uri="http://schemas.openxmlformats.org/presentationml/2006/ole">
            <p:oleObj spid="_x0000_s35844" name="Equation" r:id="rId4" imgW="545760" imgH="1774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" y="4705147"/>
            <a:ext cx="6583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latin typeface="Book Antiqua" pitchFamily="18" charset="0"/>
              </a:rPr>
              <a:t>每一个低分辨率</a:t>
            </a:r>
            <a:r>
              <a:rPr lang="en-US" altLang="zh-CN" sz="2000" dirty="0" smtClean="0">
                <a:latin typeface="Book Antiqua" pitchFamily="18" charset="0"/>
              </a:rPr>
              <a:t>patch</a:t>
            </a:r>
            <a:r>
              <a:rPr lang="zh-CN" altLang="en-US" sz="2000" dirty="0" smtClean="0">
                <a:latin typeface="Book Antiqua" pitchFamily="18" charset="0"/>
              </a:rPr>
              <a:t>都有一个对应的高分辨率</a:t>
            </a:r>
            <a:r>
              <a:rPr lang="en-US" altLang="zh-CN" sz="2000" dirty="0" smtClean="0">
                <a:latin typeface="Book Antiqua" pitchFamily="18" charset="0"/>
              </a:rPr>
              <a:t>patch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i="1" dirty="0" smtClean="0">
                <a:latin typeface="Book Antiqua" pitchFamily="18" charset="0"/>
              </a:rPr>
              <a:t>v</a:t>
            </a:r>
            <a:r>
              <a:rPr lang="zh-CN" altLang="en-US" sz="2000" dirty="0" smtClean="0"/>
              <a:t>是一个</a:t>
            </a:r>
            <a:r>
              <a:rPr lang="en-US" altLang="zh-CN" sz="2000" dirty="0" smtClean="0"/>
              <a:t>45</a:t>
            </a:r>
            <a:r>
              <a:rPr lang="zh-CN" altLang="en-US" sz="2000" dirty="0" smtClean="0"/>
              <a:t>维的向量，对应这低分辨率的</a:t>
            </a:r>
            <a:r>
              <a:rPr lang="en-US" altLang="zh-CN" sz="2000" dirty="0" smtClean="0"/>
              <a:t>patch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i="1" dirty="0" smtClean="0">
                <a:latin typeface="Book Antiqua" pitchFamily="18" charset="0"/>
              </a:rPr>
              <a:t>w</a:t>
            </a:r>
            <a:r>
              <a:rPr lang="zh-CN" altLang="en-US" sz="2000" dirty="0" smtClean="0">
                <a:latin typeface="Book Antiqua" pitchFamily="18" charset="0"/>
              </a:rPr>
              <a:t>是一个</a:t>
            </a:r>
            <a:r>
              <a:rPr lang="en-US" altLang="zh-CN" sz="2000" dirty="0" smtClean="0">
                <a:latin typeface="Book Antiqua" pitchFamily="18" charset="0"/>
              </a:rPr>
              <a:t>144</a:t>
            </a:r>
            <a:r>
              <a:rPr lang="zh-CN" altLang="en-US" sz="2000" dirty="0" smtClean="0">
                <a:latin typeface="Book Antiqua" pitchFamily="18" charset="0"/>
              </a:rPr>
              <a:t>维的向量，对应着高分辨率的</a:t>
            </a:r>
            <a:r>
              <a:rPr lang="en-US" altLang="zh-CN" sz="2000" dirty="0" smtClean="0">
                <a:latin typeface="Book Antiqua" pitchFamily="18" charset="0"/>
              </a:rPr>
              <a:t>patch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i="1" dirty="0" smtClean="0">
                <a:latin typeface="Book Antiqua" pitchFamily="18" charset="0"/>
              </a:rPr>
              <a:t>C</a:t>
            </a:r>
            <a:r>
              <a:rPr lang="zh-CN" altLang="en-US" sz="2000" dirty="0" smtClean="0">
                <a:latin typeface="Book Antiqua" pitchFamily="18" charset="0"/>
              </a:rPr>
              <a:t>是一个行数为</a:t>
            </a:r>
            <a:r>
              <a:rPr lang="en-US" altLang="zh-CN" sz="2000" dirty="0" smtClean="0">
                <a:latin typeface="Book Antiqua" pitchFamily="18" charset="0"/>
              </a:rPr>
              <a:t>144</a:t>
            </a:r>
            <a:r>
              <a:rPr lang="zh-CN" altLang="en-US" sz="2000" dirty="0" smtClean="0">
                <a:latin typeface="Book Antiqua" pitchFamily="18" charset="0"/>
              </a:rPr>
              <a:t>列数为</a:t>
            </a:r>
            <a:r>
              <a:rPr lang="en-US" altLang="zh-CN" sz="2000" dirty="0" smtClean="0">
                <a:latin typeface="Book Antiqua" pitchFamily="18" charset="0"/>
              </a:rPr>
              <a:t>45</a:t>
            </a:r>
            <a:r>
              <a:rPr lang="zh-CN" altLang="en-US" sz="2000" dirty="0" smtClean="0">
                <a:latin typeface="Book Antiqua" pitchFamily="18" charset="0"/>
              </a:rPr>
              <a:t>的矩阵</a:t>
            </a:r>
            <a:endParaRPr lang="en-US" altLang="zh-CN" sz="2000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Book Antiqua" pitchFamily="18" charset="0"/>
              </a:rPr>
              <a:t>Patch</a:t>
            </a:r>
            <a:r>
              <a:rPr lang="zh-CN" altLang="en-US" sz="2000" dirty="0" smtClean="0">
                <a:latin typeface="Book Antiqua" pitchFamily="18" charset="0"/>
              </a:rPr>
              <a:t>是图像的一个小块，一张图像包含非常多个</a:t>
            </a:r>
            <a:r>
              <a:rPr lang="en-US" altLang="zh-CN" sz="2000" dirty="0" smtClean="0">
                <a:latin typeface="Book Antiqua" pitchFamily="18" charset="0"/>
              </a:rPr>
              <a:t>patch</a:t>
            </a:r>
            <a:endParaRPr lang="zh-CN" altLang="en-US" sz="2000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2" y="6335375"/>
            <a:ext cx="33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目标</a:t>
            </a:r>
            <a:r>
              <a:rPr lang="zh-CN" altLang="en-US" sz="2400" dirty="0" smtClean="0"/>
              <a:t>：求出矩阵</a:t>
            </a:r>
            <a:r>
              <a:rPr lang="en-US" altLang="zh-CN" sz="2400" i="1" dirty="0" smtClean="0"/>
              <a:t>C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第五题 </a:t>
            </a:r>
            <a:r>
              <a:rPr lang="en-US" altLang="zh-CN" dirty="0" smtClean="0"/>
              <a:t>Super-Resolution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从训练集</a:t>
            </a:r>
            <a:r>
              <a:rPr lang="en-US" altLang="zh-CN" dirty="0" smtClean="0"/>
              <a:t>(Train</a:t>
            </a:r>
            <a:r>
              <a:rPr lang="zh-CN" altLang="en-US" dirty="0" smtClean="0"/>
              <a:t>文件夹里的图像</a:t>
            </a:r>
            <a:r>
              <a:rPr lang="en-US" altLang="zh-CN" dirty="0" smtClean="0"/>
              <a:t>)</a:t>
            </a:r>
            <a:r>
              <a:rPr lang="zh-CN" altLang="en-US" dirty="0" smtClean="0"/>
              <a:t>提出若干个低分辨率的</a:t>
            </a:r>
            <a:r>
              <a:rPr lang="en-US" altLang="zh-CN" dirty="0" smtClean="0"/>
              <a:t>patch</a:t>
            </a:r>
            <a:endParaRPr lang="zh-CN" alt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368" y="2579494"/>
            <a:ext cx="10120312" cy="42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309</Words>
  <Application>Microsoft Office PowerPoint</Application>
  <PresentationFormat>自定义</PresentationFormat>
  <Paragraphs>41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主题​​</vt:lpstr>
      <vt:lpstr>Equation</vt:lpstr>
      <vt:lpstr>幻灯片 1</vt:lpstr>
      <vt:lpstr>第一题：PSNR(input_img1, input_img2)-&gt;output</vt:lpstr>
      <vt:lpstr>第二题： SSIM (input_img1, input_img2)-&gt; output </vt:lpstr>
      <vt:lpstr>第三题： 双三次插值</vt:lpstr>
      <vt:lpstr>第三题： 双三次插值</vt:lpstr>
      <vt:lpstr>第三题： 双三次插值</vt:lpstr>
      <vt:lpstr>第五题  kmeans</vt:lpstr>
      <vt:lpstr>第五题 Super-Resolution </vt:lpstr>
      <vt:lpstr>第五题 Super-Resolution </vt:lpstr>
      <vt:lpstr>第五题 Super-Resolution </vt:lpstr>
      <vt:lpstr>第五题 Super-Resolution 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杨绮明</dc:creator>
  <cp:lastModifiedBy>140729</cp:lastModifiedBy>
  <cp:revision>88</cp:revision>
  <dcterms:created xsi:type="dcterms:W3CDTF">2017-12-10T03:25:20Z</dcterms:created>
  <dcterms:modified xsi:type="dcterms:W3CDTF">2017-12-19T19:07:48Z</dcterms:modified>
</cp:coreProperties>
</file>