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9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36.jpg" ContentType="image/jpe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8.jpg" ContentType="image/jpeg"/>
  <Override PartName="/ppt/media/image39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media/image53.jpg" ContentType="image/jpeg"/>
  <Override PartName="/ppt/notesSlides/notesSlide31.xml" ContentType="application/vnd.openxmlformats-officedocument.presentationml.notesSlide+xml"/>
  <Override PartName="/ppt/media/image54.jpg" ContentType="image/jpeg"/>
  <Override PartName="/ppt/media/image55.jpg" ContentType="image/jpeg"/>
  <Override PartName="/ppt/media/image56.jpg" ContentType="image/jpeg"/>
  <Override PartName="/ppt/notesSlides/notesSlide32.xml" ContentType="application/vnd.openxmlformats-officedocument.presentationml.notesSlide+xml"/>
  <Override PartName="/ppt/media/image57.jpg" ContentType="image/jpeg"/>
  <Override PartName="/ppt/media/image58.jpg" ContentType="image/jpeg"/>
  <Override PartName="/ppt/media/image59.jpg" ContentType="image/jpeg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64.jpg" ContentType="image/jpe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media/image69.jpg" ContentType="image/jpeg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media/image70.jpg" ContentType="image/jpeg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media/image72.jpg" ContentType="image/jpeg"/>
  <Override PartName="/ppt/notesSlides/notesSlide47.xml" ContentType="application/vnd.openxmlformats-officedocument.presentationml.notesSlide+xml"/>
  <Override PartName="/ppt/media/image73.jpg" ContentType="image/jpeg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media/image75.jpg" ContentType="image/jpeg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71" r:id="rId11"/>
    <p:sldId id="269" r:id="rId12"/>
    <p:sldId id="270" r:id="rId13"/>
    <p:sldId id="385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386" r:id="rId26"/>
    <p:sldId id="284" r:id="rId27"/>
    <p:sldId id="288" r:id="rId28"/>
    <p:sldId id="289" r:id="rId29"/>
    <p:sldId id="290" r:id="rId30"/>
    <p:sldId id="384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77" r:id="rId39"/>
    <p:sldId id="378" r:id="rId40"/>
    <p:sldId id="298" r:id="rId41"/>
    <p:sldId id="299" r:id="rId42"/>
    <p:sldId id="300" r:id="rId43"/>
    <p:sldId id="301" r:id="rId44"/>
    <p:sldId id="302" r:id="rId45"/>
    <p:sldId id="387" r:id="rId46"/>
    <p:sldId id="303" r:id="rId47"/>
    <p:sldId id="305" r:id="rId48"/>
    <p:sldId id="306" r:id="rId49"/>
    <p:sldId id="388" r:id="rId50"/>
    <p:sldId id="307" r:id="rId51"/>
    <p:sldId id="309" r:id="rId52"/>
    <p:sldId id="310" r:id="rId53"/>
    <p:sldId id="381" r:id="rId54"/>
    <p:sldId id="311" r:id="rId55"/>
    <p:sldId id="312" r:id="rId56"/>
    <p:sldId id="396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13" r:id="rId65"/>
    <p:sldId id="314" r:id="rId66"/>
    <p:sldId id="315" r:id="rId67"/>
    <p:sldId id="316" r:id="rId68"/>
    <p:sldId id="317" r:id="rId69"/>
    <p:sldId id="318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80" r:id="rId102"/>
    <p:sldId id="351" r:id="rId103"/>
    <p:sldId id="352" r:id="rId104"/>
    <p:sldId id="355" r:id="rId105"/>
    <p:sldId id="356" r:id="rId106"/>
    <p:sldId id="357" r:id="rId107"/>
    <p:sldId id="358" r:id="rId108"/>
    <p:sldId id="359" r:id="rId109"/>
    <p:sldId id="360" r:id="rId110"/>
    <p:sldId id="382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희상" initials="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71474"/>
  </p:normalViewPr>
  <p:slideViewPr>
    <p:cSldViewPr>
      <p:cViewPr>
        <p:scale>
          <a:sx n="55" d="100"/>
          <a:sy n="55" d="100"/>
        </p:scale>
        <p:origin x="211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notesMaster" Target="notesMasters/notesMaster1.xml"/><Relationship Id="rId129" Type="http://schemas.openxmlformats.org/officeDocument/2006/relationships/commentAuthors" Target="commentAuthor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presProps" Target="presProps.xml"/><Relationship Id="rId131" Type="http://schemas.openxmlformats.org/officeDocument/2006/relationships/viewProps" Target="viewProps.xml"/><Relationship Id="rId132" Type="http://schemas.openxmlformats.org/officeDocument/2006/relationships/theme" Target="theme/theme1.xml"/><Relationship Id="rId13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C0862-02D8-E14F-9E75-193881F1BF11}" type="datetimeFigureOut">
              <a:rPr kumimoji="1" lang="ko-KR" altLang="en-US" smtClean="0"/>
              <a:t>2017. 9. 12.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652BE-06D7-0143-9347-E941107E18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28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3 </a:t>
            </a:r>
            <a:r>
              <a:rPr kumimoji="1" lang="ko-KR" altLang="en-US" baseline="0" dirty="0" smtClean="0"/>
              <a:t>를 가르치기로 함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띄어쓰기 준수 바람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용어</a:t>
            </a:r>
            <a:endParaRPr kumimoji="1" lang="en-US" altLang="ko-KR" dirty="0" smtClean="0"/>
          </a:p>
          <a:p>
            <a:pPr marL="171450" indent="-171450">
              <a:buFontTx/>
              <a:buChar char="-"/>
            </a:pPr>
            <a:r>
              <a:rPr kumimoji="1" lang="en-US" altLang="ko-KR" dirty="0" smtClean="0"/>
              <a:t>Python (not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</a:t>
            </a:r>
            <a:r>
              <a:rPr kumimoji="1"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84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알고리즘에 대한 설명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실생활 예제 필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안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알고리즘 제거 및 설명 변경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알고리즘 </a:t>
            </a:r>
            <a:r>
              <a:rPr kumimoji="1" lang="ko-KR" altLang="en-US" dirty="0" smtClean="0">
                <a:sym typeface="Wingdings"/>
              </a:rPr>
              <a:t> 실행순서</a:t>
            </a:r>
            <a:r>
              <a:rPr kumimoji="1" lang="en-US" altLang="ko-KR" dirty="0" smtClean="0">
                <a:sym typeface="Wingdings"/>
              </a:rPr>
              <a:t>)</a:t>
            </a:r>
            <a:r>
              <a:rPr kumimoji="1" lang="ko-KR" altLang="en-US" dirty="0" smtClean="0">
                <a:sym typeface="Wingdings"/>
              </a:rPr>
              <a:t> </a:t>
            </a:r>
            <a:endParaRPr kumimoji="1" lang="en-US" altLang="ko-KR" dirty="0" smtClean="0">
              <a:sym typeface="Wingdings"/>
            </a:endParaRPr>
          </a:p>
          <a:p>
            <a:endParaRPr kumimoji="1" lang="en-US" altLang="ko-KR" dirty="0" smtClean="0">
              <a:sym typeface="Wingding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79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띄어쓰기</a:t>
            </a:r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/>
              <a:t>Process</a:t>
            </a:r>
            <a:r>
              <a:rPr kumimoji="1" lang="en-US" altLang="ko-KR" baseline="0" dirty="0" smtClean="0"/>
              <a:t> -&gt; process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3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Decision</a:t>
            </a:r>
            <a:r>
              <a:rPr kumimoji="1" lang="en-US" altLang="ko-KR" baseline="0" dirty="0" smtClean="0"/>
              <a:t> -&gt; decision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5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9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어떻게 사용하지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어떻게 담지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과일상자로 바꾸면 좋을듯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85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47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Underscore</a:t>
            </a:r>
            <a:r>
              <a:rPr kumimoji="1" lang="en-US" altLang="ko-KR" baseline="0" dirty="0" smtClean="0"/>
              <a:t> -&gt; under bar </a:t>
            </a:r>
            <a:r>
              <a:rPr kumimoji="1" lang="ko-KR" altLang="en-US" baseline="0" dirty="0" smtClean="0"/>
              <a:t>혹은 밑줄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번항목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번항목 바뀌었으면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번항목은 슬라이드를 새로 만드는 편이 좋을 듯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코드블럭에 대한 설명</a:t>
            </a:r>
            <a:endParaRPr kumimoji="1" lang="en-US" altLang="ko-KR" dirty="0" smtClean="0"/>
          </a:p>
          <a:p>
            <a:r>
              <a:rPr kumimoji="1" lang="ko-KR" altLang="en-US" dirty="0" smtClean="0"/>
              <a:t>들여쓰기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에 대한 설명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4</a:t>
            </a:r>
            <a:r>
              <a:rPr kumimoji="1" lang="en-US" altLang="ko-KR" baseline="0" dirty="0" smtClean="0">
                <a:sym typeface="Wingdings"/>
              </a:rPr>
              <a:t> space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91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4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</a:t>
            </a:r>
            <a:r>
              <a:rPr kumimoji="1" lang="ko-KR" altLang="en-US" baseline="0" dirty="0" smtClean="0"/>
              <a:t> 언어와 비교하지 말 것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자료형  </a:t>
            </a:r>
            <a:r>
              <a:rPr kumimoji="1" lang="en-US" altLang="ko-KR" dirty="0" err="1" smtClean="0"/>
              <a:t>boolean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추가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05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smtClean="0"/>
              <a:t>하단 문장들 제거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자료형으로 변경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자료형에 대한 설명이 앞 슬라이드에 필요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24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47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00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다음 슬라이드에 한번 지정된 자료형은 변경될 수 없음을 예시로 보여주라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문자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문자열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301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대한 슬라이드가 필요할 듯 합니당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예제를 사용하기 위함</a:t>
            </a:r>
            <a:r>
              <a:rPr kumimoji="1" lang="en-US" altLang="ko-KR" baseline="0" dirty="0" smtClean="0"/>
              <a:t>)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슬라이드의 내용 </a:t>
            </a:r>
            <a:r>
              <a:rPr kumimoji="1" lang="en-US" altLang="ko-KR" baseline="0" dirty="0" smtClean="0"/>
              <a:t>(list) </a:t>
            </a:r>
            <a:r>
              <a:rPr kumimoji="1" lang="ko-KR" altLang="en-US" baseline="0" dirty="0" smtClean="0"/>
              <a:t>를 제거하고 위의 내용으로 변경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57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산술연산자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논리연산자로 나누어서 필요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비교연산자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논리연산자 슬라이드 추가 설명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837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문자열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정수형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</a:t>
            </a:r>
            <a:endParaRPr kumimoji="1" lang="en-US" altLang="ko-KR" dirty="0" smtClean="0"/>
          </a:p>
          <a:p>
            <a:r>
              <a:rPr kumimoji="1" lang="ko-KR" altLang="en-US" dirty="0" smtClean="0"/>
              <a:t>실수형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문자열 </a:t>
            </a:r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예제 필요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5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마음속으로 숫자 하나를 떠올려보세요</a:t>
            </a:r>
            <a:r>
              <a:rPr kumimoji="1" lang="mr-IN" altLang="ko-KR" dirty="0" smtClean="0"/>
              <a:t>…</a:t>
            </a:r>
            <a:r>
              <a:rPr kumimoji="1" lang="ko-KR" altLang="en-US" dirty="0" smtClean="0"/>
              <a:t> 류의 예제를 통해 </a:t>
            </a:r>
            <a:r>
              <a:rPr kumimoji="1" lang="en-US" altLang="ko-KR" dirty="0" smtClean="0"/>
              <a:t>input </a:t>
            </a:r>
            <a:r>
              <a:rPr kumimoji="1" lang="ko-KR" altLang="en-US" dirty="0" smtClean="0"/>
              <a:t>에 친숙하도록 한다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44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함수를 뒤쪽으로 빼는게 어때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예제로 구구단 만들기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319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Input</a:t>
            </a:r>
            <a:r>
              <a:rPr kumimoji="1" lang="en-US" altLang="ko-KR" baseline="0" dirty="0" smtClean="0"/>
              <a:t> / Output -&gt; </a:t>
            </a:r>
            <a:r>
              <a:rPr kumimoji="1" lang="ko-KR" altLang="en-US" baseline="0" dirty="0" smtClean="0"/>
              <a:t>입력 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 출력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Notaion</a:t>
            </a:r>
            <a:r>
              <a:rPr kumimoji="1" lang="en-US" altLang="ko-KR" baseline="0" dirty="0" smtClean="0"/>
              <a:t> -&gt; </a:t>
            </a:r>
            <a:r>
              <a:rPr kumimoji="1" lang="ko-KR" altLang="en-US" baseline="0" dirty="0" smtClean="0"/>
              <a:t>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30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출력값이 있을수도 없을수도 있다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과자사와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과자사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2137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번만 보여줘도 충분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나머지는 제거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쉼표 와 반복문을 활용해서 </a:t>
            </a:r>
            <a:r>
              <a:rPr kumimoji="1" lang="en-US" altLang="ko-KR" dirty="0" smtClean="0"/>
              <a:t>1~100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줄로 표현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9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참고자료가 너우 없다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파이선을 사용하고 있는 프로그램의 실생활 예시가 필요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실례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 smtClean="0"/>
          </a:p>
          <a:p>
            <a:r>
              <a:rPr kumimoji="1" lang="en-US" altLang="ko-KR" baseline="0" dirty="0" smtClean="0"/>
              <a:t>  ex) </a:t>
            </a:r>
            <a:r>
              <a:rPr kumimoji="1" lang="ko-KR" altLang="en-US" baseline="0" dirty="0" smtClean="0"/>
              <a:t>알파고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 </a:t>
            </a:r>
            <a:r>
              <a:rPr kumimoji="1" lang="en-US" altLang="ko-KR" baseline="0" dirty="0" smtClean="0"/>
              <a:t>ex) </a:t>
            </a:r>
            <a:r>
              <a:rPr kumimoji="1" lang="ko-KR" altLang="en-US" baseline="0" dirty="0" smtClean="0"/>
              <a:t>아래아한글</a:t>
            </a:r>
            <a:endParaRPr kumimoji="1" lang="en-US" altLang="ko-KR" baseline="0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14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파이선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 문법으로 변경 </a:t>
            </a:r>
            <a:r>
              <a:rPr kumimoji="1" lang="en-US" altLang="ko-KR" dirty="0" smtClean="0"/>
              <a:t>(print)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직접정의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내장함수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특정모듈  설명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131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내장함수의경우 </a:t>
            </a:r>
            <a:r>
              <a:rPr kumimoji="1" lang="en-US" altLang="ko-KR" dirty="0" smtClean="0"/>
              <a:t>~</a:t>
            </a:r>
            <a:r>
              <a:rPr kumimoji="1" lang="ko-KR" altLang="en-US" dirty="0" smtClean="0"/>
              <a:t> 라인 지우는 것이 좋을 듯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3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슬라이드 제거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993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슬라이드 제거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5795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 수정 필요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raw</a:t>
            </a:r>
            <a:r>
              <a:rPr kumimoji="1" lang="en-US" altLang="ko-KR" baseline="0" dirty="0" smtClean="0"/>
              <a:t> input </a:t>
            </a:r>
            <a:r>
              <a:rPr kumimoji="1" lang="ko-KR" altLang="en-US" baseline="0" dirty="0" smtClean="0"/>
              <a:t>제거 </a:t>
            </a:r>
            <a:r>
              <a:rPr kumimoji="1" lang="en-US" altLang="ko-KR" baseline="0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45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로또 자동 발급기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다음 슬라이드가 출력 예제이므로 슬라이드 합치자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(https://</a:t>
            </a:r>
            <a:r>
              <a:rPr kumimoji="1" lang="en-US" altLang="ko-KR" dirty="0" err="1" smtClean="0"/>
              <a:t>www.acmicpc.net</a:t>
            </a:r>
            <a:r>
              <a:rPr kumimoji="1" lang="en-US" altLang="ko-KR" dirty="0" smtClean="0"/>
              <a:t>/problem/10947)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7665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이거 맨 마지막으로 빼자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670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플로우차트 언급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863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결정의 기준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나는 짜장면이 짬뽕보다 더 좋은가</a:t>
            </a:r>
            <a:r>
              <a:rPr kumimoji="1" lang="en-US" altLang="ko-KR" dirty="0" smtClean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46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024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참고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https://</a:t>
            </a:r>
            <a:r>
              <a:rPr kumimoji="1" lang="en-US" altLang="ko-KR" dirty="0" err="1" smtClean="0"/>
              <a:t>www.slideshare.net</a:t>
            </a:r>
            <a:r>
              <a:rPr kumimoji="1" lang="en-US" altLang="ko-KR" dirty="0" smtClean="0"/>
              <a:t>/</a:t>
            </a:r>
            <a:r>
              <a:rPr kumimoji="1" lang="en-US" altLang="ko-KR" dirty="0" err="1" smtClean="0"/>
              <a:t>AmitUdhwani</a:t>
            </a:r>
            <a:r>
              <a:rPr kumimoji="1" lang="en-US" altLang="ko-KR" dirty="0" smtClean="0"/>
              <a:t>/software-engineering-47680375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45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48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046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4792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연산자 단원으로 가버렷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9597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/ else </a:t>
            </a:r>
            <a:r>
              <a:rPr kumimoji="1" lang="ko-KR" altLang="en-US" baseline="0" dirty="0" smtClean="0"/>
              <a:t>없어도 된다는 것을 설명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--&gt;</a:t>
            </a:r>
            <a:r>
              <a:rPr kumimoji="1" lang="ko-KR" altLang="en-US" baseline="0" dirty="0" smtClean="0"/>
              <a:t> 설명두 바뀌었으면 좋겠다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else </a:t>
            </a:r>
            <a:r>
              <a:rPr kumimoji="1" lang="ko-KR" altLang="en-US" baseline="0" dirty="0" smtClean="0"/>
              <a:t>를 먼저 설명 후에 </a:t>
            </a:r>
            <a:r>
              <a:rPr kumimoji="1" lang="en-US" altLang="ko-KR" baseline="0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는 </a:t>
            </a:r>
            <a:r>
              <a:rPr kumimoji="1" lang="en-US" altLang="ko-KR" baseline="0" dirty="0" smtClean="0"/>
              <a:t>else if </a:t>
            </a:r>
            <a:r>
              <a:rPr kumimoji="1" lang="ko-KR" altLang="en-US" baseline="0" dirty="0" smtClean="0"/>
              <a:t>라는 것을 설명한다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655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마치기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써주기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3980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158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 smtClean="0"/>
              <a:t>Printf</a:t>
            </a:r>
            <a:r>
              <a:rPr kumimoji="1" lang="en-US" altLang="ko-KR" dirty="0" smtClean="0"/>
              <a:t> -&gt; print,</a:t>
            </a:r>
            <a:r>
              <a:rPr kumimoji="1" lang="en-US" altLang="ko-KR" baseline="0" dirty="0" smtClean="0"/>
              <a:t> python3 </a:t>
            </a:r>
            <a:r>
              <a:rPr kumimoji="1" lang="ko-KR" altLang="en-US" baseline="0" dirty="0" smtClean="0"/>
              <a:t>문법으로 변경 요망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026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Else </a:t>
            </a:r>
            <a:r>
              <a:rPr kumimoji="1" lang="ko-KR" altLang="en-US" dirty="0" smtClean="0"/>
              <a:t>를 위로 올리는 것이 좋지 않을까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675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Elif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를 제거하여 보여주는게</a:t>
            </a:r>
            <a:r>
              <a:rPr kumimoji="1" lang="mr-IN" altLang="ko-KR" baseline="0" dirty="0" smtClean="0"/>
              <a:t>…</a:t>
            </a:r>
            <a:r>
              <a:rPr kumimoji="1" lang="en-US" altLang="ko-KR" baseline="0" dirty="0" smtClean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0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이런데서 실제로 무슨 프로그램이 파이선으로 이루어져 있는가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49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예외처리도 명시할것 </a:t>
            </a:r>
            <a:r>
              <a:rPr kumimoji="1" lang="en-US" altLang="ko-KR" dirty="0" smtClean="0"/>
              <a:t>(100</a:t>
            </a:r>
            <a:r>
              <a:rPr kumimoji="1" lang="ko-KR" altLang="en-US" dirty="0" smtClean="0"/>
              <a:t>점초과 혹은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점 미만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63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반복문과 연계하면 재미짐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탈출게임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--&gt;</a:t>
            </a:r>
            <a:r>
              <a:rPr kumimoji="1" lang="ko-KR" altLang="en-US" dirty="0" smtClean="0"/>
              <a:t> 반복문으로 가버렷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1919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더이상 복붙하지마라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0540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문을 먼저 가르칩시다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while -&gt; continue / break -&gt; for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그리고 </a:t>
            </a:r>
            <a:r>
              <a:rPr kumimoji="1" lang="en-US" altLang="ko-KR" baseline="0" dirty="0" smtClean="0"/>
              <a:t>for</a:t>
            </a:r>
            <a:r>
              <a:rPr kumimoji="1" lang="ko-KR" altLang="en-US" baseline="0" dirty="0" smtClean="0"/>
              <a:t> 에서도 </a:t>
            </a:r>
            <a:r>
              <a:rPr kumimoji="1" lang="en-US" altLang="ko-KR" baseline="0" dirty="0" smtClean="0"/>
              <a:t>continue / break </a:t>
            </a:r>
            <a:r>
              <a:rPr kumimoji="1" lang="ko-KR" altLang="en-US" baseline="0" dirty="0" smtClean="0"/>
              <a:t>예제 </a:t>
            </a:r>
            <a:r>
              <a:rPr kumimoji="1" lang="en-US" altLang="ko-KR" baseline="0" dirty="0" smtClean="0"/>
              <a:t>) </a:t>
            </a:r>
            <a:r>
              <a:rPr kumimoji="1" lang="ko-KR" altLang="en-US" baseline="0" dirty="0" smtClean="0"/>
              <a:t>순서로 변경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89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9466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부터 </a:t>
            </a:r>
            <a:r>
              <a:rPr kumimoji="1" lang="en-US" altLang="ko-KR" dirty="0" smtClean="0"/>
              <a:t>10</a:t>
            </a:r>
            <a:r>
              <a:rPr kumimoji="1" lang="ko-KR" altLang="en-US" dirty="0" smtClean="0"/>
              <a:t>까지 출력하는 것으로 변경하자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Range </a:t>
            </a:r>
            <a:r>
              <a:rPr kumimoji="1" lang="ko-KR" altLang="en-US" dirty="0" smtClean="0">
                <a:sym typeface="Wingdings"/>
              </a:rPr>
              <a:t>설명</a:t>
            </a:r>
            <a:r>
              <a:rPr kumimoji="1" lang="en-US" altLang="ko-KR" dirty="0" smtClean="0">
                <a:sym typeface="Wingding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7299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슬라이드 제거 요망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2600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212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9107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40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while </a:t>
            </a:r>
            <a:r>
              <a:rPr kumimoji="1" lang="ko-KR" altLang="en-US" dirty="0" smtClean="0"/>
              <a:t>추가</a:t>
            </a:r>
            <a:endParaRPr kumimoji="1"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41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파이선 파이썬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782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smtClean="0"/>
              <a:t>for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에 </a:t>
            </a:r>
            <a:r>
              <a:rPr kumimoji="1" lang="en-US" altLang="ko-KR" baseline="0" dirty="0" smtClean="0"/>
              <a:t>:</a:t>
            </a:r>
            <a:r>
              <a:rPr kumimoji="1" lang="ko-KR" altLang="en-US" baseline="0" dirty="0" smtClean="0"/>
              <a:t> 필요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625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제거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005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제거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6762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대문자로 씁시다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Index</a:t>
            </a:r>
            <a:r>
              <a:rPr kumimoji="1" lang="ko-KR" altLang="en-US" baseline="0" dirty="0" smtClean="0"/>
              <a:t> 개념 설명 필요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 그 후에 </a:t>
            </a:r>
            <a:r>
              <a:rPr kumimoji="1" lang="en-US" altLang="ko-KR" baseline="0" dirty="0" smtClean="0"/>
              <a:t>Indexing </a:t>
            </a:r>
            <a:r>
              <a:rPr kumimoji="1" lang="ko-KR" altLang="en-US" baseline="0" dirty="0" smtClean="0"/>
              <a:t>설명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7261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부터 시작함을 강조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컴퓨터는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시작</a:t>
            </a:r>
            <a:r>
              <a:rPr kumimoji="1" lang="en-US" altLang="ko-KR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5478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포함하는 범위에 대한 설명 추가 필요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109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433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string </a:t>
            </a:r>
            <a:r>
              <a:rPr kumimoji="1" lang="ko-KR" altLang="en-US" dirty="0" smtClean="0"/>
              <a:t>도 </a:t>
            </a:r>
            <a:r>
              <a:rPr kumimoji="1" lang="en-US" altLang="ko-KR" dirty="0" smtClean="0"/>
              <a:t>list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처럼 사용할 수 있긴 한데 같진 않음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3616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Insert</a:t>
            </a:r>
            <a:r>
              <a:rPr kumimoji="1" lang="en-US" altLang="ko-KR" baseline="0" dirty="0" smtClean="0"/>
              <a:t> list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extend list </a:t>
            </a:r>
            <a:r>
              <a:rPr kumimoji="1" lang="ko-KR" altLang="en-US" baseline="0" dirty="0" smtClean="0"/>
              <a:t>구별하긔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80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예제에 괄호 필요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9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Python 3 </a:t>
            </a:r>
            <a:r>
              <a:rPr kumimoji="1" lang="ko-KR" altLang="en-US" dirty="0" smtClean="0"/>
              <a:t>문법 필요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775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뒤쪽에 플로우차트로 문법 활용 예시 추가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“</a:t>
            </a:r>
            <a:r>
              <a:rPr kumimoji="1" lang="ko-KR" altLang="en-US" dirty="0" smtClean="0"/>
              <a:t>플로우 차트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띄어쓰기 준수 바람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652BE-06D7-0143-9347-E941107E183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03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9004" y="3492500"/>
            <a:ext cx="8606790" cy="199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44500"/>
            <a:ext cx="7344409" cy="1628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9064C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340" y="3530600"/>
            <a:ext cx="7564119" cy="504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9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81.jpg"/><Relationship Id="rId5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8.jp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4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2.png"/><Relationship Id="rId3" Type="http://schemas.openxmlformats.org/officeDocument/2006/relationships/image" Target="../media/image103.jp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jpg"/><Relationship Id="rId3" Type="http://schemas.openxmlformats.org/officeDocument/2006/relationships/image" Target="../media/image105.jp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3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4" Type="http://schemas.openxmlformats.org/officeDocument/2006/relationships/image" Target="../media/image58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jpg"/><Relationship Id="rId3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62.jpg"/><Relationship Id="rId5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64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65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6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4" Type="http://schemas.openxmlformats.org/officeDocument/2006/relationships/image" Target="../media/image68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0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2.jp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477520"/>
          </a:xfrm>
          <a:custGeom>
            <a:avLst/>
            <a:gdLst/>
            <a:ahLst/>
            <a:cxnLst/>
            <a:rect l="l" t="t" r="r" b="b"/>
            <a:pathLst>
              <a:path w="13004800" h="477520">
                <a:moveTo>
                  <a:pt x="0" y="477520"/>
                </a:moveTo>
                <a:lnTo>
                  <a:pt x="13004800" y="477520"/>
                </a:lnTo>
                <a:lnTo>
                  <a:pt x="13004800" y="0"/>
                </a:lnTo>
                <a:lnTo>
                  <a:pt x="0" y="0"/>
                </a:lnTo>
                <a:lnTo>
                  <a:pt x="0" y="47752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04519"/>
            <a:ext cx="13004800" cy="8416290"/>
          </a:xfrm>
          <a:custGeom>
            <a:avLst/>
            <a:gdLst/>
            <a:ahLst/>
            <a:cxnLst/>
            <a:rect l="l" t="t" r="r" b="b"/>
            <a:pathLst>
              <a:path w="13004800" h="8416290">
                <a:moveTo>
                  <a:pt x="0" y="8415867"/>
                </a:moveTo>
                <a:lnTo>
                  <a:pt x="13004800" y="8415867"/>
                </a:lnTo>
                <a:lnTo>
                  <a:pt x="13004800" y="0"/>
                </a:lnTo>
                <a:lnTo>
                  <a:pt x="0" y="0"/>
                </a:lnTo>
                <a:lnTo>
                  <a:pt x="0" y="8415867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147387"/>
            <a:ext cx="13004800" cy="101600"/>
          </a:xfrm>
          <a:custGeom>
            <a:avLst/>
            <a:gdLst/>
            <a:ahLst/>
            <a:cxnLst/>
            <a:rect l="l" t="t" r="r" b="b"/>
            <a:pathLst>
              <a:path w="13004800" h="101600">
                <a:moveTo>
                  <a:pt x="0" y="101599"/>
                </a:moveTo>
                <a:lnTo>
                  <a:pt x="13004800" y="101599"/>
                </a:lnTo>
                <a:lnTo>
                  <a:pt x="1300480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375987"/>
            <a:ext cx="13004800" cy="377825"/>
          </a:xfrm>
          <a:custGeom>
            <a:avLst/>
            <a:gdLst/>
            <a:ahLst/>
            <a:cxnLst/>
            <a:rect l="l" t="t" r="r" b="b"/>
            <a:pathLst>
              <a:path w="13004800" h="377825">
                <a:moveTo>
                  <a:pt x="0" y="377612"/>
                </a:moveTo>
                <a:lnTo>
                  <a:pt x="13004800" y="377612"/>
                </a:lnTo>
                <a:lnTo>
                  <a:pt x="13004800" y="0"/>
                </a:lnTo>
                <a:lnTo>
                  <a:pt x="0" y="0"/>
                </a:lnTo>
                <a:lnTo>
                  <a:pt x="0" y="377612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25700" y="6616700"/>
            <a:ext cx="8151495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000" spc="-960" dirty="0">
                <a:solidFill>
                  <a:srgbClr val="FFFFFF"/>
                </a:solidFill>
                <a:latin typeface="Malgun Gothic"/>
                <a:cs typeface="Malgun Gothic"/>
              </a:rPr>
              <a:t>한양대학교  </a:t>
            </a:r>
            <a:r>
              <a:rPr sz="6000" spc="-985" dirty="0">
                <a:solidFill>
                  <a:srgbClr val="FFFFFF"/>
                </a:solidFill>
                <a:latin typeface="Malgun Gothic"/>
                <a:cs typeface="Malgun Gothic"/>
              </a:rPr>
              <a:t>소프트웨어</a:t>
            </a:r>
            <a:r>
              <a:rPr sz="6000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000" spc="-1140" dirty="0">
                <a:solidFill>
                  <a:srgbClr val="FFFFFF"/>
                </a:solidFill>
                <a:latin typeface="Malgun Gothic"/>
                <a:cs typeface="Malgun Gothic"/>
              </a:rPr>
              <a:t>교육</a:t>
            </a:r>
            <a:endParaRPr sz="6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201</a:t>
            </a:r>
            <a:r>
              <a:rPr lang="en-US" altLang="ko-KR" sz="2500" spc="65" dirty="0">
                <a:solidFill>
                  <a:srgbClr val="C4C4C4"/>
                </a:solidFill>
                <a:latin typeface="Dotum"/>
                <a:cs typeface="Dotum"/>
              </a:rPr>
              <a:t>7</a:t>
            </a:r>
            <a:r>
              <a:rPr sz="2500" spc="65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한양대학교 소프트웨어</a:t>
            </a:r>
            <a:r>
              <a:rPr sz="2500" spc="-560" dirty="0">
                <a:solidFill>
                  <a:srgbClr val="C4C4C4"/>
                </a:solidFill>
                <a:latin typeface="Dotum"/>
                <a:cs typeface="Dotum"/>
              </a:rPr>
              <a:t> </a:t>
            </a:r>
            <a:r>
              <a:rPr sz="2500" spc="-225" dirty="0">
                <a:solidFill>
                  <a:srgbClr val="C4C4C4"/>
                </a:solidFill>
                <a:latin typeface="Dotum"/>
                <a:cs typeface="Dotum"/>
              </a:rPr>
              <a:t>봉사단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2600" y="1498600"/>
            <a:ext cx="4419600" cy="443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7519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799" h="127000">
                <a:moveTo>
                  <a:pt x="0" y="127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0203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248987"/>
            <a:ext cx="13004800" cy="127000"/>
          </a:xfrm>
          <a:custGeom>
            <a:avLst/>
            <a:gdLst/>
            <a:ahLst/>
            <a:cxnLst/>
            <a:rect l="l" t="t" r="r" b="b"/>
            <a:pathLst>
              <a:path w="13004800" h="127000">
                <a:moveTo>
                  <a:pt x="0" y="12699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900" y="2324100"/>
            <a:ext cx="6311900" cy="627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3200" y="5041900"/>
            <a:ext cx="83566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700" y="3390900"/>
            <a:ext cx="4761230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600"/>
              </a:lnSpc>
            </a:pPr>
            <a:r>
              <a:rPr sz="5000" spc="95" dirty="0">
                <a:solidFill>
                  <a:srgbClr val="E9775A"/>
                </a:solidFill>
                <a:latin typeface="Malgun Gothic"/>
                <a:cs typeface="Malgun Gothic"/>
              </a:rPr>
              <a:t>interactive</a:t>
            </a:r>
            <a:r>
              <a:rPr sz="5000" spc="-17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459" dirty="0">
                <a:solidFill>
                  <a:srgbClr val="E9775A"/>
                </a:solidFill>
                <a:latin typeface="Malgun Gothic"/>
                <a:cs typeface="Malgun Gothic"/>
              </a:rPr>
              <a:t>mode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ts val="5600"/>
              </a:lnSpc>
            </a:pPr>
            <a:r>
              <a:rPr sz="5000" spc="-885" dirty="0">
                <a:solidFill>
                  <a:srgbClr val="E9775A"/>
                </a:solidFill>
                <a:latin typeface="Malgun Gothic"/>
                <a:cs typeface="Malgun Gothic"/>
              </a:rPr>
              <a:t>=  </a:t>
            </a:r>
            <a:r>
              <a:rPr sz="5000" spc="-575" dirty="0">
                <a:solidFill>
                  <a:srgbClr val="797979"/>
                </a:solidFill>
                <a:latin typeface="Malgun Gothic"/>
                <a:cs typeface="Malgun Gothic"/>
              </a:rPr>
              <a:t>대화형</a:t>
            </a:r>
            <a:r>
              <a:rPr sz="5000" spc="-31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5000" spc="-805" dirty="0">
                <a:solidFill>
                  <a:srgbClr val="797979"/>
                </a:solidFill>
                <a:latin typeface="Malgun Gothic"/>
                <a:cs typeface="Malgun Gothic"/>
              </a:rPr>
              <a:t>모드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700" y="7505700"/>
            <a:ext cx="444436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코드  </a:t>
            </a:r>
            <a:r>
              <a:rPr sz="3600" spc="-750" dirty="0">
                <a:latin typeface="Malgun Gothic"/>
                <a:cs typeface="Malgun Gothic"/>
              </a:rPr>
              <a:t>한줄마다  </a:t>
            </a:r>
            <a:r>
              <a:rPr sz="3600" spc="-775" dirty="0">
                <a:latin typeface="Malgun Gothic"/>
                <a:cs typeface="Malgun Gothic"/>
              </a:rPr>
              <a:t>바로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620" dirty="0">
                <a:latin typeface="Malgun Gothic"/>
                <a:cs typeface="Malgun Gothic"/>
              </a:rPr>
              <a:t>실행됨!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5" dirty="0">
                <a:latin typeface="Malgun Gothic"/>
                <a:cs typeface="Malgun Gothic"/>
              </a:rPr>
              <a:t>3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4876800"/>
            <a:ext cx="83566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1</a:t>
            </a:r>
            <a:r>
              <a:rPr lang="ko-KR" altLang="en-US" sz="3200" spc="-240" dirty="0">
                <a:latin typeface="Malgun Gothic"/>
                <a:cs typeface="Malgun Gothic"/>
              </a:rPr>
              <a:t> 부터 </a:t>
            </a:r>
            <a:r>
              <a:rPr lang="en-US" altLang="ko-KR" sz="3200" spc="-240" dirty="0">
                <a:latin typeface="Malgun Gothic"/>
                <a:cs typeface="Malgun Gothic"/>
              </a:rPr>
              <a:t>10</a:t>
            </a:r>
            <a:r>
              <a:rPr lang="ko-KR" altLang="en-US" sz="3200" spc="-240" dirty="0">
                <a:latin typeface="Malgun Gothic"/>
                <a:cs typeface="Malgun Gothic"/>
              </a:rPr>
              <a:t>까지의 숫자를 더해 합을 출력하는 </a:t>
            </a:r>
            <a:endParaRPr lang="en-US" altLang="ko-KR" sz="3200" spc="-24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200" spc="-240" dirty="0">
                <a:latin typeface="Malgun Gothic"/>
                <a:cs typeface="Malgun Gothic"/>
              </a:rPr>
              <a:t>프로그램을 작성합니다</a:t>
            </a:r>
            <a:r>
              <a:rPr lang="en-US" altLang="ko-KR" sz="3200" spc="-240" dirty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</a:pPr>
            <a:r>
              <a:rPr lang="en-US" altLang="ko-KR" sz="3200" spc="-240" dirty="0">
                <a:latin typeface="Malgun Gothic"/>
                <a:cs typeface="Malgun Gothic"/>
              </a:rPr>
              <a:t>(while,</a:t>
            </a:r>
            <a:r>
              <a:rPr lang="ko-KR" altLang="en-US" sz="3200" spc="-240" dirty="0">
                <a:latin typeface="Malgun Gothic"/>
                <a:cs typeface="Malgun Gothic"/>
              </a:rPr>
              <a:t> </a:t>
            </a:r>
            <a:r>
              <a:rPr lang="en-US" altLang="ko-KR" sz="3200" spc="-240" dirty="0">
                <a:latin typeface="Malgun Gothic"/>
                <a:cs typeface="Malgun Gothic"/>
              </a:rPr>
              <a:t>for</a:t>
            </a:r>
            <a:r>
              <a:rPr lang="ko-KR" altLang="en-US" sz="3200" spc="-240" dirty="0">
                <a:latin typeface="Malgun Gothic"/>
                <a:cs typeface="Malgun Gothic"/>
              </a:rPr>
              <a:t> 중 원하는 것으로 만들어 보세요</a:t>
            </a:r>
            <a:r>
              <a:rPr lang="en-US" altLang="ko-KR" sz="3200" spc="-240" dirty="0">
                <a:latin typeface="Malgun Gothic"/>
                <a:cs typeface="Malgun Gothic"/>
              </a:rPr>
              <a:t>)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3693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 err="1">
                <a:solidFill>
                  <a:srgbClr val="1A69B5"/>
                </a:solidFill>
              </a:rPr>
              <a:t>실습</a:t>
            </a:r>
            <a:r>
              <a:rPr sz="12000" spc="-2039" baseline="-16666" dirty="0">
                <a:solidFill>
                  <a:srgbClr val="1A69B5"/>
                </a:solidFill>
              </a:rPr>
              <a:t> </a:t>
            </a:r>
            <a:r>
              <a:rPr lang="en-US" altLang="ko-KR" sz="5000" spc="-15" dirty="0">
                <a:solidFill>
                  <a:srgbClr val="1A69B5"/>
                </a:solidFill>
              </a:rPr>
              <a:t>1~10</a:t>
            </a:r>
            <a:r>
              <a:rPr lang="ko-KR" altLang="en-US" sz="5000" spc="-15" dirty="0">
                <a:solidFill>
                  <a:srgbClr val="1A69B5"/>
                </a:solidFill>
              </a:rPr>
              <a:t>까지 숫자 더하기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8904188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3733800"/>
            <a:ext cx="8356600" cy="3640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 dirty="0">
              <a:latin typeface="Malgun Gothic"/>
              <a:cs typeface="Malgun Gothic"/>
            </a:endParaRPr>
          </a:p>
          <a:p>
            <a:pPr marL="12700" marR="1431925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80" dirty="0">
                <a:latin typeface="Malgun Gothic"/>
                <a:cs typeface="Malgun Gothic"/>
              </a:rPr>
              <a:t>임의로 </a:t>
            </a:r>
            <a:r>
              <a:rPr sz="3200" spc="-720" dirty="0">
                <a:latin typeface="Malgun Gothic"/>
                <a:cs typeface="Malgun Gothic"/>
              </a:rPr>
              <a:t>정한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730" dirty="0">
                <a:latin typeface="Malgun Gothic"/>
                <a:cs typeface="Malgun Gothic"/>
              </a:rPr>
              <a:t>추측하여 </a:t>
            </a:r>
            <a:r>
              <a:rPr sz="3200" b="1" spc="-610" dirty="0">
                <a:latin typeface="Malgun Gothic"/>
                <a:cs typeface="Malgun Gothic"/>
              </a:rPr>
              <a:t>입력</a:t>
            </a:r>
            <a:r>
              <a:rPr sz="3200" spc="-610" dirty="0">
                <a:latin typeface="Malgun Gothic"/>
                <a:cs typeface="Malgun Gothic"/>
              </a:rPr>
              <a:t>하고,  </a:t>
            </a: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spc="-730" dirty="0">
                <a:latin typeface="Malgun Gothic"/>
                <a:cs typeface="Malgun Gothic"/>
              </a:rPr>
              <a:t>맞는지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585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780" dirty="0">
                <a:latin typeface="Malgun Gothic"/>
                <a:cs typeface="Malgun Gothic"/>
              </a:rPr>
              <a:t>기회는 </a:t>
            </a:r>
            <a:r>
              <a:rPr sz="3200" spc="-720" dirty="0">
                <a:latin typeface="Malgun Gothic"/>
                <a:cs typeface="Malgun Gothic"/>
              </a:rPr>
              <a:t> </a:t>
            </a:r>
            <a:r>
              <a:rPr sz="3200" b="1" spc="-240" dirty="0">
                <a:latin typeface="Malgun Gothic"/>
                <a:cs typeface="Malgun Gothic"/>
              </a:rPr>
              <a:t>6번</a:t>
            </a:r>
            <a:r>
              <a:rPr sz="3200" spc="-240" dirty="0">
                <a:latin typeface="Malgun Gothic"/>
                <a:cs typeface="Malgun Gothic"/>
              </a:rPr>
              <a:t>!!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6666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346200" y="2933573"/>
            <a:ext cx="7231380" cy="612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70985">
              <a:lnSpc>
                <a:spcPct val="106700"/>
              </a:lnSpc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40" dirty="0">
                <a:solidFill>
                  <a:srgbClr val="F3B431"/>
                </a:solidFill>
                <a:latin typeface="Malgun Gothic"/>
                <a:cs typeface="Malgun Gothic"/>
              </a:rPr>
              <a:t>5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low.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70" dirty="0">
                <a:solidFill>
                  <a:srgbClr val="F3B431"/>
                </a:solidFill>
                <a:latin typeface="Malgun Gothic"/>
                <a:cs typeface="Malgun Gothic"/>
              </a:rPr>
              <a:t>7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 guess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80" dirty="0">
                <a:solidFill>
                  <a:srgbClr val="005F9F"/>
                </a:solidFill>
                <a:latin typeface="Malgun Gothic"/>
                <a:cs typeface="Malgun Gothic"/>
              </a:rPr>
              <a:t>too</a:t>
            </a:r>
            <a:r>
              <a:rPr sz="25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high.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200" dirty="0">
                <a:solidFill>
                  <a:srgbClr val="F3B431"/>
                </a:solidFill>
                <a:latin typeface="Malgun Gothic"/>
                <a:cs typeface="Malgun Gothic"/>
              </a:rPr>
              <a:t>6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Good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job,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Hanyang! </a:t>
            </a:r>
            <a:r>
              <a:rPr sz="2500" spc="-300" dirty="0">
                <a:solidFill>
                  <a:srgbClr val="005F9F"/>
                </a:solidFill>
                <a:latin typeface="Malgun Gothic"/>
                <a:cs typeface="Malgun Gothic"/>
              </a:rPr>
              <a:t>you </a:t>
            </a: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guessed </a:t>
            </a:r>
            <a:r>
              <a:rPr sz="2500" spc="-365" dirty="0">
                <a:solidFill>
                  <a:srgbClr val="005F9F"/>
                </a:solidFill>
                <a:latin typeface="Malgun Gothic"/>
                <a:cs typeface="Malgun Gothic"/>
              </a:rPr>
              <a:t>my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00" dirty="0">
                <a:solidFill>
                  <a:srgbClr val="005F9F"/>
                </a:solidFill>
                <a:latin typeface="Malgun Gothic"/>
                <a:cs typeface="Malgun Gothic"/>
              </a:rPr>
              <a:t>in </a:t>
            </a:r>
            <a:r>
              <a:rPr sz="2500" spc="-4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r>
              <a:rPr sz="2500" spc="3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guesses!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129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1A69B5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1A69B5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3949700"/>
            <a:ext cx="11353800" cy="270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우리가  </a:t>
            </a:r>
            <a:r>
              <a:rPr sz="3200" spc="-770" dirty="0">
                <a:latin typeface="Malgun Gothic"/>
                <a:cs typeface="Malgun Gothic"/>
              </a:rPr>
              <a:t>흔히  </a:t>
            </a:r>
            <a:r>
              <a:rPr sz="3200" spc="-690" dirty="0">
                <a:latin typeface="Malgun Gothic"/>
                <a:cs typeface="Malgun Gothic"/>
              </a:rPr>
              <a:t>아는  </a:t>
            </a:r>
            <a:r>
              <a:rPr sz="3200" spc="-220" dirty="0">
                <a:latin typeface="Malgun Gothic"/>
                <a:cs typeface="Malgun Gothic"/>
              </a:rPr>
              <a:t>3,6,9 </a:t>
            </a:r>
            <a:r>
              <a:rPr sz="3200" spc="-705" dirty="0">
                <a:latin typeface="Malgun Gothic"/>
                <a:cs typeface="Malgun Gothic"/>
              </a:rPr>
              <a:t>게임대로  </a:t>
            </a:r>
            <a:r>
              <a:rPr sz="3200" spc="-760" dirty="0">
                <a:latin typeface="Malgun Gothic"/>
                <a:cs typeface="Malgun Gothic"/>
              </a:rPr>
              <a:t>출력을 </a:t>
            </a:r>
            <a:r>
              <a:rPr sz="3200" spc="-68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한다.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  <a:p>
            <a:pPr marL="12700" marR="2239645">
              <a:lnSpc>
                <a:spcPct val="106800"/>
              </a:lnSpc>
            </a:pPr>
            <a:r>
              <a:rPr sz="3200" b="1" spc="-705" dirty="0">
                <a:latin typeface="Malgun Gothic"/>
                <a:cs typeface="Malgun Gothic"/>
              </a:rPr>
              <a:t>제일 </a:t>
            </a:r>
            <a:r>
              <a:rPr sz="3200" b="1" spc="-720" dirty="0">
                <a:latin typeface="Malgun Gothic"/>
                <a:cs typeface="Malgun Gothic"/>
              </a:rPr>
              <a:t>처음에 </a:t>
            </a:r>
            <a:r>
              <a:rPr sz="3200" b="1" spc="-690" dirty="0">
                <a:latin typeface="Malgun Gothic"/>
                <a:cs typeface="Malgun Gothic"/>
              </a:rPr>
              <a:t>숫자 </a:t>
            </a:r>
            <a:r>
              <a:rPr sz="3200" b="1" spc="-695" dirty="0">
                <a:latin typeface="Malgun Gothic"/>
                <a:cs typeface="Malgun Gothic"/>
              </a:rPr>
              <a:t>N을 </a:t>
            </a:r>
            <a:r>
              <a:rPr sz="3200" b="1" spc="-800" dirty="0">
                <a:latin typeface="Malgun Gothic"/>
                <a:cs typeface="Malgun Gothic"/>
              </a:rPr>
              <a:t>입력 </a:t>
            </a:r>
            <a:r>
              <a:rPr sz="3200" b="1" spc="-695" dirty="0">
                <a:latin typeface="Malgun Gothic"/>
                <a:cs typeface="Malgun Gothic"/>
              </a:rPr>
              <a:t>받아서 </a:t>
            </a:r>
            <a:r>
              <a:rPr sz="3200" spc="-700" dirty="0">
                <a:latin typeface="Malgun Gothic"/>
                <a:cs typeface="Malgun Gothic"/>
              </a:rPr>
              <a:t>N이라는 </a:t>
            </a:r>
            <a:r>
              <a:rPr sz="3200" spc="-705" dirty="0">
                <a:latin typeface="Malgun Gothic"/>
                <a:cs typeface="Malgun Gothic"/>
              </a:rPr>
              <a:t>숫자까지  </a:t>
            </a:r>
            <a:r>
              <a:rPr lang="en-US" sz="3200" spc="-409" dirty="0">
                <a:latin typeface="Malgun Gothic"/>
                <a:cs typeface="Malgun Gothic"/>
              </a:rPr>
              <a:t>3, </a:t>
            </a:r>
            <a:r>
              <a:rPr sz="3200" spc="-409" dirty="0">
                <a:latin typeface="Malgun Gothic"/>
                <a:cs typeface="Malgun Gothic"/>
              </a:rPr>
              <a:t>6,</a:t>
            </a:r>
            <a:r>
              <a:rPr lang="en-US" sz="3200" spc="-409" dirty="0">
                <a:latin typeface="Malgun Gothic"/>
                <a:cs typeface="Malgun Gothic"/>
              </a:rPr>
              <a:t> </a:t>
            </a:r>
            <a:r>
              <a:rPr sz="3200" spc="-409" dirty="0">
                <a:latin typeface="Malgun Gothic"/>
                <a:cs typeface="Malgun Gothic"/>
              </a:rPr>
              <a:t>9게임을 </a:t>
            </a:r>
            <a:r>
              <a:rPr sz="3200" spc="-695" dirty="0">
                <a:latin typeface="Malgun Gothic"/>
                <a:cs typeface="Malgun Gothic"/>
              </a:rPr>
              <a:t>실행한  </a:t>
            </a:r>
            <a:r>
              <a:rPr sz="3200" spc="-720" dirty="0">
                <a:latin typeface="Malgun Gothic"/>
                <a:cs typeface="Malgun Gothic"/>
              </a:rPr>
              <a:t>결과를  </a:t>
            </a:r>
            <a:r>
              <a:rPr sz="3200" spc="-790" dirty="0">
                <a:latin typeface="Malgun Gothic"/>
                <a:cs typeface="Malgun Gothic"/>
              </a:rPr>
              <a:t>출력시키면 </a:t>
            </a:r>
            <a:r>
              <a:rPr sz="3200" spc="-600" dirty="0">
                <a:latin typeface="Malgun Gothic"/>
                <a:cs typeface="Malgun Gothic"/>
              </a:rPr>
              <a:t> </a:t>
            </a:r>
            <a:r>
              <a:rPr sz="3200" spc="-545" dirty="0">
                <a:latin typeface="Malgun Gothic"/>
                <a:cs typeface="Malgun Gothic"/>
              </a:rPr>
              <a:t>된다.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235" dirty="0">
                <a:solidFill>
                  <a:srgbClr val="1A69B5"/>
                </a:solidFill>
              </a:rPr>
              <a:t>3,6,9게임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430" dirty="0">
                <a:solidFill>
                  <a:srgbClr val="000000"/>
                </a:solidFill>
              </a:rPr>
              <a:t>반복문과  </a:t>
            </a:r>
            <a:r>
              <a:rPr sz="2000" spc="-470" dirty="0">
                <a:solidFill>
                  <a:srgbClr val="000000"/>
                </a:solidFill>
              </a:rPr>
              <a:t>조건문을  </a:t>
            </a:r>
            <a:r>
              <a:rPr sz="2000" spc="-465" dirty="0">
                <a:solidFill>
                  <a:srgbClr val="000000"/>
                </a:solidFill>
              </a:rPr>
              <a:t>이용하여</a:t>
            </a:r>
            <a:r>
              <a:rPr sz="2000" spc="-229" dirty="0">
                <a:solidFill>
                  <a:srgbClr val="000000"/>
                </a:solidFill>
              </a:rPr>
              <a:t> 3,6,9게임</a:t>
            </a:r>
            <a:endParaRPr sz="2000"/>
          </a:p>
        </p:txBody>
      </p:sp>
      <p:sp>
        <p:nvSpPr>
          <p:cNvPr id="7" name="TextBox 6"/>
          <p:cNvSpPr txBox="1"/>
          <p:nvPr/>
        </p:nvSpPr>
        <p:spPr>
          <a:xfrm>
            <a:off x="1778000" y="7772400"/>
            <a:ext cx="817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(</a:t>
            </a:r>
            <a:r>
              <a:rPr lang="ko-KR" altLang="en-US" sz="3000" dirty="0"/>
              <a:t>힌트</a:t>
            </a:r>
            <a:r>
              <a:rPr lang="en-US" altLang="ko-KR" sz="3000" dirty="0"/>
              <a:t>. </a:t>
            </a:r>
            <a:r>
              <a:rPr lang="ko-KR" altLang="en-US" sz="3000" dirty="0"/>
              <a:t>숫자들을 문자열이라고 생각하면 편하다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20" baseline="-15972" dirty="0">
                <a:solidFill>
                  <a:srgbClr val="1A69B5"/>
                </a:solidFill>
              </a:rPr>
              <a:t> </a:t>
            </a:r>
            <a:r>
              <a:rPr sz="5000" spc="-235" dirty="0">
                <a:solidFill>
                  <a:srgbClr val="1A69B5"/>
                </a:solidFill>
              </a:rPr>
              <a:t>3,6,9게임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095500" y="2705100"/>
            <a:ext cx="3263900" cy="6181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 dirty="0">
              <a:latin typeface="Gulim"/>
              <a:cs typeface="Gulim"/>
            </a:endParaRPr>
          </a:p>
          <a:p>
            <a:pPr marL="469900">
              <a:lnSpc>
                <a:spcPct val="100000"/>
              </a:lnSpc>
              <a:spcBef>
                <a:spcPts val="1400"/>
              </a:spcBef>
            </a:pPr>
            <a:r>
              <a:rPr sz="3000" spc="-204" dirty="0">
                <a:solidFill>
                  <a:srgbClr val="0365C0"/>
                </a:solidFill>
                <a:latin typeface="Malgun Gothic"/>
                <a:cs typeface="Malgun Gothic"/>
              </a:rPr>
              <a:t>input:</a:t>
            </a:r>
            <a:r>
              <a:rPr sz="3000" spc="-360" dirty="0">
                <a:solidFill>
                  <a:srgbClr val="0365C0"/>
                </a:solidFill>
                <a:latin typeface="Malgun Gothic"/>
                <a:cs typeface="Malgun Gothic"/>
              </a:rPr>
              <a:t> </a:t>
            </a:r>
            <a:r>
              <a:rPr sz="3000" spc="-465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60" dirty="0">
                <a:solidFill>
                  <a:srgbClr val="005F9F"/>
                </a:solidFill>
                <a:latin typeface="Malgun Gothic"/>
                <a:cs typeface="Malgun Gothic"/>
              </a:rPr>
              <a:t>1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310" dirty="0">
                <a:solidFill>
                  <a:srgbClr val="005F9F"/>
                </a:solidFill>
                <a:latin typeface="Malgun Gothic"/>
                <a:cs typeface="Malgun Gothic"/>
              </a:rPr>
              <a:t>2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55" dirty="0">
                <a:solidFill>
                  <a:srgbClr val="005F9F"/>
                </a:solidFill>
                <a:latin typeface="Malgun Gothic"/>
                <a:cs typeface="Malgun Gothic"/>
              </a:rPr>
              <a:t>4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409" dirty="0">
                <a:solidFill>
                  <a:srgbClr val="005F9F"/>
                </a:solidFill>
                <a:latin typeface="Malgun Gothic"/>
                <a:cs typeface="Malgun Gothic"/>
              </a:rPr>
              <a:t>5</a:t>
            </a:r>
            <a:endParaRPr sz="3000" dirty="0"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45" dirty="0">
                <a:solidFill>
                  <a:srgbClr val="005F9F"/>
                </a:solidFill>
                <a:latin typeface="Malgun Gothic"/>
                <a:cs typeface="Malgun Gothic"/>
              </a:rPr>
              <a:t>짝  </a:t>
            </a:r>
            <a:endParaRPr lang="en-US" sz="3000" spc="-34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469900" marR="1036955">
              <a:lnSpc>
                <a:spcPts val="3800"/>
              </a:lnSpc>
              <a:spcBef>
                <a:spcPts val="160"/>
              </a:spcBef>
            </a:pPr>
            <a:r>
              <a:rPr sz="3000" spc="-325" dirty="0">
                <a:solidFill>
                  <a:srgbClr val="005F9F"/>
                </a:solidFill>
                <a:latin typeface="Malgun Gothic"/>
                <a:cs typeface="Malgun Gothic"/>
              </a:rPr>
              <a:t>7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40"/>
              </a:spcBef>
            </a:pPr>
            <a:r>
              <a:rPr sz="3000" spc="-250" dirty="0">
                <a:solidFill>
                  <a:srgbClr val="005F9F"/>
                </a:solidFill>
                <a:latin typeface="Malgun Gothic"/>
                <a:cs typeface="Malgun Gothic"/>
              </a:rPr>
              <a:t>8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600" dirty="0">
                <a:solidFill>
                  <a:srgbClr val="005F9F"/>
                </a:solidFill>
                <a:latin typeface="Malgun Gothic"/>
                <a:cs typeface="Malgun Gothic"/>
              </a:rPr>
              <a:t>짝</a:t>
            </a:r>
            <a:endParaRPr sz="3000" dirty="0">
              <a:latin typeface="Malgun Gothic"/>
              <a:cs typeface="Malgun Gothic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3000" spc="-465" dirty="0">
                <a:solidFill>
                  <a:srgbClr val="005F9F"/>
                </a:solidFill>
                <a:latin typeface="Malgun Gothic"/>
                <a:cs typeface="Malgun Gothic"/>
              </a:rPr>
              <a:t>10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341693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0" dirty="0">
                <a:latin typeface="Malgun Gothic"/>
                <a:cs typeface="Malgun Gothic"/>
              </a:rPr>
              <a:t>반복문과  </a:t>
            </a:r>
            <a:r>
              <a:rPr sz="2000" spc="-470" dirty="0">
                <a:latin typeface="Malgun Gothic"/>
                <a:cs typeface="Malgun Gothic"/>
              </a:rPr>
              <a:t>조건문을  </a:t>
            </a:r>
            <a:r>
              <a:rPr sz="2000" spc="-465" dirty="0">
                <a:latin typeface="Malgun Gothic"/>
                <a:cs typeface="Malgun Gothic"/>
              </a:rPr>
              <a:t>이용하여</a:t>
            </a:r>
            <a:r>
              <a:rPr sz="2000" spc="-229" dirty="0">
                <a:latin typeface="Malgun Gothic"/>
                <a:cs typeface="Malgun Gothic"/>
              </a:rPr>
              <a:t> 3,6,9게임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0595">
              <a:lnSpc>
                <a:spcPct val="100000"/>
              </a:lnSpc>
            </a:pPr>
            <a:r>
              <a:rPr sz="12000" spc="265" dirty="0"/>
              <a:t>09</a:t>
            </a:r>
            <a:r>
              <a:rPr sz="12000" spc="-360" dirty="0"/>
              <a:t> </a:t>
            </a:r>
            <a:r>
              <a:rPr sz="9000" spc="405" dirty="0"/>
              <a:t>List</a:t>
            </a:r>
            <a:endParaRPr sz="9000"/>
          </a:p>
        </p:txBody>
      </p:sp>
      <p:sp>
        <p:nvSpPr>
          <p:cNvPr id="4" name="object 4"/>
          <p:cNvSpPr/>
          <p:nvPr/>
        </p:nvSpPr>
        <p:spPr>
          <a:xfrm>
            <a:off x="3241713" y="5379402"/>
            <a:ext cx="6521450" cy="0"/>
          </a:xfrm>
          <a:custGeom>
            <a:avLst/>
            <a:gdLst/>
            <a:ahLst/>
            <a:cxnLst/>
            <a:rect l="l" t="t" r="r" b="b"/>
            <a:pathLst>
              <a:path w="6521450">
                <a:moveTo>
                  <a:pt x="0" y="0"/>
                </a:moveTo>
                <a:lnTo>
                  <a:pt x="652137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3800" y="5499100"/>
            <a:ext cx="55187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5" dirty="0">
                <a:solidFill>
                  <a:srgbClr val="FFFFFF"/>
                </a:solidFill>
                <a:latin typeface="Malgun Gothic"/>
                <a:cs typeface="Malgun Gothic"/>
              </a:rPr>
              <a:t>인덱싱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15" dirty="0">
                <a:solidFill>
                  <a:srgbClr val="FFFFFF"/>
                </a:solidFill>
                <a:latin typeface="Malgun Gothic"/>
                <a:cs typeface="Malgun Gothic"/>
              </a:rPr>
              <a:t>슬라이싱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34" dirty="0">
                <a:solidFill>
                  <a:srgbClr val="FFFFFF"/>
                </a:solidFill>
                <a:latin typeface="Malgun Gothic"/>
                <a:cs typeface="Malgun Gothic"/>
              </a:rPr>
              <a:t>연산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395" dirty="0">
                <a:solidFill>
                  <a:srgbClr val="FFFFFF"/>
                </a:solidFill>
                <a:latin typeface="Malgun Gothic"/>
                <a:cs typeface="Malgun Gothic"/>
              </a:rPr>
              <a:t>관련</a:t>
            </a:r>
            <a:r>
              <a:rPr sz="3000" spc="-2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기능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946400"/>
            <a:ext cx="4361180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-157" baseline="-3333" dirty="0">
                <a:solidFill>
                  <a:srgbClr val="CE69A6"/>
                </a:solidFill>
                <a:latin typeface="Malgun Gothic"/>
                <a:cs typeface="Malgun Gothic"/>
              </a:rPr>
              <a:t>list란 </a:t>
            </a:r>
            <a:r>
              <a:rPr sz="7500" spc="472" baseline="-3333" dirty="0">
                <a:solidFill>
                  <a:srgbClr val="CE69A6"/>
                </a:solidFill>
                <a:latin typeface="Malgun Gothic"/>
                <a:cs typeface="Malgun Gothic"/>
              </a:rPr>
              <a:t>? </a:t>
            </a:r>
            <a:r>
              <a:rPr sz="3500" spc="-825" dirty="0">
                <a:latin typeface="Malgun Gothic"/>
                <a:cs typeface="Malgun Gothic"/>
              </a:rPr>
              <a:t>요소들의 </a:t>
            </a:r>
            <a:r>
              <a:rPr sz="3500" spc="-795" dirty="0">
                <a:latin typeface="Malgun Gothic"/>
                <a:cs typeface="Malgun Gothic"/>
              </a:rPr>
              <a:t> </a:t>
            </a:r>
            <a:r>
              <a:rPr sz="3500" b="1" spc="-840" dirty="0">
                <a:latin typeface="Malgun Gothic"/>
                <a:cs typeface="Malgun Gothic"/>
              </a:rPr>
              <a:t>모임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3048000"/>
            <a:ext cx="5549900" cy="594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5100" y="4533900"/>
            <a:ext cx="4648200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1900"/>
              </a:spcBef>
            </a:pPr>
            <a:r>
              <a:rPr sz="3500" spc="-760" dirty="0">
                <a:latin typeface="Malgun Gothic"/>
                <a:cs typeface="Malgun Gothic"/>
              </a:rPr>
              <a:t>각각의  </a:t>
            </a:r>
            <a:r>
              <a:rPr sz="3500" spc="-750" dirty="0">
                <a:latin typeface="Malgun Gothic"/>
                <a:cs typeface="Malgun Gothic"/>
              </a:rPr>
              <a:t>요소에게  </a:t>
            </a:r>
            <a:r>
              <a:rPr sz="3500" b="1" spc="-830" dirty="0">
                <a:latin typeface="Malgun Gothic"/>
                <a:cs typeface="Malgun Gothic"/>
              </a:rPr>
              <a:t>번호</a:t>
            </a:r>
            <a:r>
              <a:rPr sz="3500" spc="-830" dirty="0">
                <a:latin typeface="Malgun Gothic"/>
                <a:cs typeface="Malgun Gothic"/>
              </a:rPr>
              <a:t>를</a:t>
            </a:r>
            <a:r>
              <a:rPr sz="3500" spc="-500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부여</a:t>
            </a:r>
            <a:endParaRPr sz="3500" dirty="0">
              <a:latin typeface="Malgun Gothic"/>
              <a:cs typeface="Malgun Gothic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3500" spc="-840" dirty="0">
                <a:latin typeface="Malgun Gothic"/>
                <a:cs typeface="Malgun Gothic"/>
              </a:rPr>
              <a:t>특정  </a:t>
            </a:r>
            <a:r>
              <a:rPr sz="3500" spc="-830" dirty="0">
                <a:latin typeface="Malgun Gothic"/>
                <a:cs typeface="Malgun Gothic"/>
              </a:rPr>
              <a:t>요소의 </a:t>
            </a:r>
            <a:r>
              <a:rPr sz="3500" spc="-680" dirty="0">
                <a:latin typeface="Malgun Gothic"/>
                <a:cs typeface="Malgun Gothic"/>
              </a:rPr>
              <a:t> </a:t>
            </a:r>
            <a:r>
              <a:rPr sz="3500" b="1" spc="-875" dirty="0">
                <a:latin typeface="Malgun Gothic"/>
                <a:cs typeface="Malgun Gothic"/>
              </a:rPr>
              <a:t>위치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14616" y="4485906"/>
            <a:ext cx="378460" cy="483870"/>
          </a:xfrm>
          <a:custGeom>
            <a:avLst/>
            <a:gdLst/>
            <a:ahLst/>
            <a:cxnLst/>
            <a:rect l="l" t="t" r="r" b="b"/>
            <a:pathLst>
              <a:path w="378459" h="483870">
                <a:moveTo>
                  <a:pt x="0" y="0"/>
                </a:moveTo>
                <a:lnTo>
                  <a:pt x="378332" y="0"/>
                </a:lnTo>
                <a:lnTo>
                  <a:pt x="378332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7900" y="4457700"/>
            <a:ext cx="1638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65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7285" y="5065877"/>
            <a:ext cx="333375" cy="483870"/>
          </a:xfrm>
          <a:custGeom>
            <a:avLst/>
            <a:gdLst/>
            <a:ahLst/>
            <a:cxnLst/>
            <a:rect l="l" t="t" r="r" b="b"/>
            <a:pathLst>
              <a:path w="333375" h="483870">
                <a:moveTo>
                  <a:pt x="0" y="0"/>
                </a:moveTo>
                <a:lnTo>
                  <a:pt x="332994" y="0"/>
                </a:lnTo>
                <a:lnTo>
                  <a:pt x="332994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77100" y="5041900"/>
            <a:ext cx="2444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6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64653" y="4753241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43557" y="46237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4653" y="5307812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378912" y="0"/>
                </a:lnTo>
                <a:lnTo>
                  <a:pt x="410662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3557" y="5178272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79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7231" y="5798096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06" y="0"/>
                </a:lnTo>
              </a:path>
            </a:pathLst>
          </a:custGeom>
          <a:ln w="128548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9229" y="5612485"/>
            <a:ext cx="278765" cy="254635"/>
          </a:xfrm>
          <a:custGeom>
            <a:avLst/>
            <a:gdLst/>
            <a:ahLst/>
            <a:cxnLst/>
            <a:rect l="l" t="t" r="r" b="b"/>
            <a:pathLst>
              <a:path w="278765" h="254635">
                <a:moveTo>
                  <a:pt x="0" y="0"/>
                </a:moveTo>
                <a:lnTo>
                  <a:pt x="48336" y="254533"/>
                </a:lnTo>
                <a:lnTo>
                  <a:pt x="278701" y="7893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40333" y="5644578"/>
            <a:ext cx="327025" cy="483870"/>
          </a:xfrm>
          <a:custGeom>
            <a:avLst/>
            <a:gdLst/>
            <a:ahLst/>
            <a:cxnLst/>
            <a:rect l="l" t="t" r="r" b="b"/>
            <a:pathLst>
              <a:path w="327025" h="483870">
                <a:moveTo>
                  <a:pt x="0" y="0"/>
                </a:moveTo>
                <a:lnTo>
                  <a:pt x="326898" y="0"/>
                </a:lnTo>
                <a:lnTo>
                  <a:pt x="326898" y="483870"/>
                </a:lnTo>
                <a:lnTo>
                  <a:pt x="0" y="48387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89800" y="5626100"/>
            <a:ext cx="23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108" y="4348213"/>
            <a:ext cx="978535" cy="0"/>
          </a:xfrm>
          <a:custGeom>
            <a:avLst/>
            <a:gdLst/>
            <a:ahLst/>
            <a:cxnLst/>
            <a:rect l="l" t="t" r="r" b="b"/>
            <a:pathLst>
              <a:path w="978535">
                <a:moveTo>
                  <a:pt x="0" y="0"/>
                </a:moveTo>
                <a:lnTo>
                  <a:pt x="946785" y="0"/>
                </a:lnTo>
                <a:lnTo>
                  <a:pt x="978535" y="0"/>
                </a:lnTo>
              </a:path>
            </a:pathLst>
          </a:custGeom>
          <a:ln w="63500">
            <a:solidFill>
              <a:srgbClr val="CE69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3893" y="42186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0" y="0"/>
                </a:moveTo>
                <a:lnTo>
                  <a:pt x="0" y="259080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5627" y="3989438"/>
          <a:ext cx="8600958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2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39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2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5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2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25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2400" b="1" spc="-27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39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A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[ </a:t>
                      </a:r>
                      <a:r>
                        <a:rPr sz="2400" b="1" spc="-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sz="2400" b="1" spc="-280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400" b="1" spc="-45" dirty="0">
                          <a:solidFill>
                            <a:srgbClr val="020202"/>
                          </a:solidFill>
                          <a:latin typeface="Malgun Gothic"/>
                          <a:cs typeface="Malgun Gothic"/>
                        </a:rPr>
                        <a:t>]</a:t>
                      </a:r>
                      <a:endParaRPr sz="24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4700" y="2794000"/>
            <a:ext cx="3757929" cy="195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40" dirty="0">
                <a:solidFill>
                  <a:srgbClr val="CE69A6"/>
                </a:solidFill>
                <a:latin typeface="Malgun Gothic"/>
                <a:cs typeface="Malgun Gothic"/>
              </a:rPr>
              <a:t>인덱싱</a:t>
            </a:r>
            <a:r>
              <a:rPr sz="5000" spc="-20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10" dirty="0">
                <a:solidFill>
                  <a:srgbClr val="CE69A6"/>
                </a:solidFill>
                <a:latin typeface="Malgun Gothic"/>
                <a:cs typeface="Malgun Gothic"/>
              </a:rPr>
              <a:t>[index]</a:t>
            </a:r>
            <a:endParaRPr sz="5000">
              <a:latin typeface="Malgun Gothic"/>
              <a:cs typeface="Malgun Gothic"/>
            </a:endParaRPr>
          </a:p>
          <a:p>
            <a:pPr marL="355600">
              <a:lnSpc>
                <a:spcPct val="100000"/>
              </a:lnSpc>
              <a:spcBef>
                <a:spcPts val="2800"/>
              </a:spcBef>
            </a:pPr>
            <a:r>
              <a:rPr sz="5000" spc="170" dirty="0">
                <a:solidFill>
                  <a:srgbClr val="CE69A6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600" y="6845300"/>
            <a:ext cx="9335135" cy="160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490" dirty="0">
                <a:latin typeface="Malgun Gothic"/>
                <a:cs typeface="Malgun Gothic"/>
              </a:rPr>
              <a:t>1. </a:t>
            </a:r>
            <a:r>
              <a:rPr sz="3500" spc="-395" dirty="0">
                <a:latin typeface="Malgun Gothic"/>
                <a:cs typeface="Malgun Gothic"/>
              </a:rPr>
              <a:t>index는 </a:t>
            </a:r>
            <a:r>
              <a:rPr sz="3500" b="1" spc="-670" dirty="0">
                <a:latin typeface="Malgun Gothic"/>
                <a:cs typeface="Malgun Gothic"/>
              </a:rPr>
              <a:t>0부터</a:t>
            </a:r>
            <a:r>
              <a:rPr sz="3500" b="1" spc="-135" dirty="0">
                <a:latin typeface="Malgun Gothic"/>
                <a:cs typeface="Malgun Gothic"/>
              </a:rPr>
              <a:t> </a:t>
            </a:r>
            <a:r>
              <a:rPr sz="3500" b="1" spc="-790" dirty="0">
                <a:latin typeface="Malgun Gothic"/>
                <a:cs typeface="Malgun Gothic"/>
              </a:rPr>
              <a:t>시작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500" spc="-285" dirty="0">
                <a:latin typeface="Malgun Gothic"/>
                <a:cs typeface="Malgun Gothic"/>
              </a:rPr>
              <a:t>2. </a:t>
            </a:r>
            <a:r>
              <a:rPr sz="3500" spc="-800" dirty="0">
                <a:latin typeface="Malgun Gothic"/>
                <a:cs typeface="Malgun Gothic"/>
              </a:rPr>
              <a:t>자료형은  </a:t>
            </a:r>
            <a:r>
              <a:rPr sz="3500" spc="-585" dirty="0">
                <a:latin typeface="Malgun Gothic"/>
                <a:cs typeface="Malgun Gothic"/>
              </a:rPr>
              <a:t>정수, 실수, </a:t>
            </a:r>
            <a:r>
              <a:rPr sz="3500" spc="-490" dirty="0">
                <a:latin typeface="Malgun Gothic"/>
                <a:cs typeface="Malgun Gothic"/>
              </a:rPr>
              <a:t>문자...등 </a:t>
            </a:r>
            <a:r>
              <a:rPr sz="3500" spc="-700" dirty="0">
                <a:latin typeface="Malgun Gothic"/>
                <a:cs typeface="Malgun Gothic"/>
              </a:rPr>
              <a:t>다양한  </a:t>
            </a:r>
            <a:r>
              <a:rPr sz="3500" spc="-795" dirty="0">
                <a:latin typeface="Malgun Gothic"/>
                <a:cs typeface="Malgun Gothic"/>
              </a:rPr>
              <a:t>타입을  </a:t>
            </a:r>
            <a:r>
              <a:rPr sz="3500" b="1" spc="-780" dirty="0">
                <a:latin typeface="Malgun Gothic"/>
                <a:cs typeface="Malgun Gothic"/>
              </a:rPr>
              <a:t>혼용</a:t>
            </a:r>
            <a:r>
              <a:rPr sz="3500" spc="-780" dirty="0">
                <a:latin typeface="Malgun Gothic"/>
                <a:cs typeface="Malgun Gothic"/>
              </a:rPr>
              <a:t>해도  </a:t>
            </a:r>
            <a:r>
              <a:rPr sz="3500" spc="-725" dirty="0">
                <a:latin typeface="Malgun Gothic"/>
                <a:cs typeface="Malgun Gothic"/>
              </a:rPr>
              <a:t> </a:t>
            </a:r>
            <a:r>
              <a:rPr sz="3500" spc="-409" dirty="0">
                <a:latin typeface="Malgun Gothic"/>
                <a:cs typeface="Malgun Gothic"/>
              </a:rPr>
              <a:t>됨!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146" y="5866219"/>
            <a:ext cx="1407160" cy="742950"/>
          </a:xfrm>
          <a:prstGeom prst="rect">
            <a:avLst/>
          </a:prstGeom>
          <a:solidFill>
            <a:srgbClr val="CE69A6"/>
          </a:solidFill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5410"/>
              </a:lnSpc>
            </a:pPr>
            <a:r>
              <a:rPr sz="5000" spc="-42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45631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5" dirty="0">
                <a:solidFill>
                  <a:srgbClr val="CE69A6"/>
                </a:solidFill>
                <a:latin typeface="Malgun Gothic"/>
                <a:cs typeface="Malgun Gothic"/>
              </a:rPr>
              <a:t>슬라이싱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5000" spc="-25" dirty="0">
                <a:solidFill>
                  <a:srgbClr val="CE69A6"/>
                </a:solidFill>
                <a:latin typeface="Malgun Gothic"/>
                <a:cs typeface="Malgun Gothic"/>
              </a:rPr>
              <a:t>[Slicing]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0" y="2679700"/>
            <a:ext cx="31305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85" dirty="0">
                <a:latin typeface="Malgun Gothic"/>
                <a:cs typeface="Malgun Gothic"/>
              </a:rPr>
              <a:t>특정요소들을  </a:t>
            </a:r>
            <a:r>
              <a:rPr sz="2500" b="1" spc="-540" dirty="0">
                <a:latin typeface="Malgun Gothic"/>
                <a:cs typeface="Malgun Gothic"/>
              </a:rPr>
              <a:t>뽑아내는</a:t>
            </a:r>
            <a:r>
              <a:rPr sz="2500" b="1" spc="-250" dirty="0">
                <a:latin typeface="Malgun Gothic"/>
                <a:cs typeface="Malgun Gothic"/>
              </a:rPr>
              <a:t> </a:t>
            </a:r>
            <a:r>
              <a:rPr sz="2500" spc="-600" dirty="0">
                <a:latin typeface="Malgun Gothic"/>
                <a:cs typeface="Malgun Gothic"/>
              </a:rPr>
              <a:t>기능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3771900"/>
            <a:ext cx="48888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4255" algn="l"/>
                <a:tab pos="3188335" algn="l"/>
              </a:tabLst>
            </a:pPr>
            <a:r>
              <a:rPr sz="3500" spc="-445" dirty="0">
                <a:solidFill>
                  <a:srgbClr val="CE69A6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30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835" dirty="0">
                <a:solidFill>
                  <a:srgbClr val="CE69A6"/>
                </a:solidFill>
                <a:latin typeface="Malgun Gothic"/>
                <a:cs typeface="Malgun Gothic"/>
              </a:rPr>
              <a:t>리스트이름	</a:t>
            </a:r>
            <a:r>
              <a:rPr sz="3500" b="1" spc="-545" dirty="0">
                <a:solidFill>
                  <a:srgbClr val="CE69A6"/>
                </a:solidFill>
                <a:latin typeface="Malgun Gothic"/>
                <a:cs typeface="Malgun Gothic"/>
              </a:rPr>
              <a:t>[</a:t>
            </a:r>
            <a:r>
              <a:rPr sz="3500" b="1" spc="-545" dirty="0">
                <a:solidFill>
                  <a:srgbClr val="797979"/>
                </a:solidFill>
                <a:latin typeface="Malgun Gothic"/>
                <a:cs typeface="Malgun Gothic"/>
              </a:rPr>
              <a:t>시작 </a:t>
            </a:r>
            <a:r>
              <a:rPr sz="3500" b="1" spc="5" dirty="0">
                <a:solidFill>
                  <a:srgbClr val="CE69A6"/>
                </a:solidFill>
                <a:latin typeface="Malgun Gothic"/>
                <a:cs typeface="Malgun Gothic"/>
              </a:rPr>
              <a:t>:</a:t>
            </a:r>
            <a:r>
              <a:rPr sz="3500" b="1" spc="-16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5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끝</a:t>
            </a:r>
            <a:r>
              <a:rPr sz="3500" b="1" spc="-434" dirty="0">
                <a:solidFill>
                  <a:srgbClr val="CE69A6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6100" y="4927600"/>
            <a:ext cx="46482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6100" y="6781800"/>
            <a:ext cx="46482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8200" y="4953000"/>
            <a:ext cx="4648200" cy="318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" y="1879600"/>
            <a:ext cx="69215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1500" y="1879600"/>
            <a:ext cx="7150100" cy="535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632" y="37907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8" y="0"/>
                </a:moveTo>
                <a:lnTo>
                  <a:pt x="299758" y="0"/>
                </a:lnTo>
                <a:lnTo>
                  <a:pt x="255040" y="6271"/>
                </a:lnTo>
                <a:lnTo>
                  <a:pt x="211383" y="18815"/>
                </a:lnTo>
                <a:lnTo>
                  <a:pt x="169493" y="37630"/>
                </a:lnTo>
                <a:lnTo>
                  <a:pt x="130076" y="62717"/>
                </a:lnTo>
                <a:lnTo>
                  <a:pt x="93839" y="94075"/>
                </a:lnTo>
                <a:lnTo>
                  <a:pt x="62559" y="130396"/>
                </a:lnTo>
                <a:lnTo>
                  <a:pt x="37535" y="169906"/>
                </a:lnTo>
                <a:lnTo>
                  <a:pt x="18767" y="211895"/>
                </a:lnTo>
                <a:lnTo>
                  <a:pt x="6255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5" y="390481"/>
                </a:lnTo>
                <a:lnTo>
                  <a:pt x="18767" y="434242"/>
                </a:lnTo>
                <a:lnTo>
                  <a:pt x="37535" y="476232"/>
                </a:lnTo>
                <a:lnTo>
                  <a:pt x="62559" y="515741"/>
                </a:lnTo>
                <a:lnTo>
                  <a:pt x="93839" y="552062"/>
                </a:lnTo>
                <a:lnTo>
                  <a:pt x="130076" y="583421"/>
                </a:lnTo>
                <a:lnTo>
                  <a:pt x="169493" y="608508"/>
                </a:lnTo>
                <a:lnTo>
                  <a:pt x="211383" y="627323"/>
                </a:lnTo>
                <a:lnTo>
                  <a:pt x="255040" y="639866"/>
                </a:lnTo>
                <a:lnTo>
                  <a:pt x="299758" y="646138"/>
                </a:lnTo>
                <a:lnTo>
                  <a:pt x="344828" y="646138"/>
                </a:lnTo>
                <a:lnTo>
                  <a:pt x="389545" y="639866"/>
                </a:lnTo>
                <a:lnTo>
                  <a:pt x="433202" y="627323"/>
                </a:lnTo>
                <a:lnTo>
                  <a:pt x="475093" y="608508"/>
                </a:lnTo>
                <a:lnTo>
                  <a:pt x="514510" y="583421"/>
                </a:lnTo>
                <a:lnTo>
                  <a:pt x="550747" y="552062"/>
                </a:lnTo>
                <a:lnTo>
                  <a:pt x="582027" y="515741"/>
                </a:lnTo>
                <a:lnTo>
                  <a:pt x="607050" y="476232"/>
                </a:lnTo>
                <a:lnTo>
                  <a:pt x="625818" y="434242"/>
                </a:lnTo>
                <a:lnTo>
                  <a:pt x="638330" y="390481"/>
                </a:lnTo>
                <a:lnTo>
                  <a:pt x="644586" y="345658"/>
                </a:lnTo>
                <a:lnTo>
                  <a:pt x="644586" y="300480"/>
                </a:lnTo>
                <a:lnTo>
                  <a:pt x="638330" y="255656"/>
                </a:lnTo>
                <a:lnTo>
                  <a:pt x="625818" y="211895"/>
                </a:lnTo>
                <a:lnTo>
                  <a:pt x="607050" y="169906"/>
                </a:lnTo>
                <a:lnTo>
                  <a:pt x="582027" y="130396"/>
                </a:lnTo>
                <a:lnTo>
                  <a:pt x="550747" y="94075"/>
                </a:lnTo>
                <a:lnTo>
                  <a:pt x="514510" y="62717"/>
                </a:lnTo>
                <a:lnTo>
                  <a:pt x="475093" y="37630"/>
                </a:lnTo>
                <a:lnTo>
                  <a:pt x="433202" y="18815"/>
                </a:lnTo>
                <a:lnTo>
                  <a:pt x="389545" y="6271"/>
                </a:lnTo>
                <a:lnTo>
                  <a:pt x="3448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00" y="3923309"/>
            <a:ext cx="1270000" cy="381000"/>
          </a:xfrm>
          <a:custGeom>
            <a:avLst/>
            <a:gdLst/>
            <a:ahLst/>
            <a:cxnLst/>
            <a:rect l="l" t="t" r="r" b="b"/>
            <a:pathLst>
              <a:path w="1270000" h="381000">
                <a:moveTo>
                  <a:pt x="0" y="0"/>
                </a:moveTo>
                <a:lnTo>
                  <a:pt x="1270000" y="0"/>
                </a:lnTo>
                <a:lnTo>
                  <a:pt x="1270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8164" y="5797340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59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5"/>
                </a:lnTo>
                <a:lnTo>
                  <a:pt x="169496" y="37630"/>
                </a:lnTo>
                <a:lnTo>
                  <a:pt x="130082" y="62717"/>
                </a:lnTo>
                <a:lnTo>
                  <a:pt x="93848" y="94075"/>
                </a:lnTo>
                <a:lnTo>
                  <a:pt x="62565" y="130396"/>
                </a:lnTo>
                <a:lnTo>
                  <a:pt x="37539" y="169906"/>
                </a:lnTo>
                <a:lnTo>
                  <a:pt x="18769" y="211895"/>
                </a:lnTo>
                <a:lnTo>
                  <a:pt x="6256" y="255656"/>
                </a:lnTo>
                <a:lnTo>
                  <a:pt x="0" y="300480"/>
                </a:lnTo>
                <a:lnTo>
                  <a:pt x="0" y="345658"/>
                </a:lnTo>
                <a:lnTo>
                  <a:pt x="6256" y="390481"/>
                </a:lnTo>
                <a:lnTo>
                  <a:pt x="18769" y="434242"/>
                </a:lnTo>
                <a:lnTo>
                  <a:pt x="37539" y="476232"/>
                </a:lnTo>
                <a:lnTo>
                  <a:pt x="62565" y="515741"/>
                </a:lnTo>
                <a:lnTo>
                  <a:pt x="93848" y="552062"/>
                </a:lnTo>
                <a:lnTo>
                  <a:pt x="130082" y="583421"/>
                </a:lnTo>
                <a:lnTo>
                  <a:pt x="169496" y="608508"/>
                </a:lnTo>
                <a:lnTo>
                  <a:pt x="211385" y="627323"/>
                </a:lnTo>
                <a:lnTo>
                  <a:pt x="255040" y="639866"/>
                </a:lnTo>
                <a:lnTo>
                  <a:pt x="299756" y="646138"/>
                </a:lnTo>
                <a:lnTo>
                  <a:pt x="344826" y="646138"/>
                </a:lnTo>
                <a:lnTo>
                  <a:pt x="389543" y="639866"/>
                </a:lnTo>
                <a:lnTo>
                  <a:pt x="433199" y="627323"/>
                </a:lnTo>
                <a:lnTo>
                  <a:pt x="475090" y="608508"/>
                </a:lnTo>
                <a:lnTo>
                  <a:pt x="514507" y="583421"/>
                </a:lnTo>
                <a:lnTo>
                  <a:pt x="550744" y="552062"/>
                </a:lnTo>
                <a:lnTo>
                  <a:pt x="582026" y="515741"/>
                </a:lnTo>
                <a:lnTo>
                  <a:pt x="607053" y="476232"/>
                </a:lnTo>
                <a:lnTo>
                  <a:pt x="625823" y="434242"/>
                </a:lnTo>
                <a:lnTo>
                  <a:pt x="638336" y="390481"/>
                </a:lnTo>
                <a:lnTo>
                  <a:pt x="644592" y="345658"/>
                </a:lnTo>
                <a:lnTo>
                  <a:pt x="644592" y="300480"/>
                </a:lnTo>
                <a:lnTo>
                  <a:pt x="638336" y="255656"/>
                </a:lnTo>
                <a:lnTo>
                  <a:pt x="625823" y="211895"/>
                </a:lnTo>
                <a:lnTo>
                  <a:pt x="607053" y="169906"/>
                </a:lnTo>
                <a:lnTo>
                  <a:pt x="582026" y="130396"/>
                </a:lnTo>
                <a:lnTo>
                  <a:pt x="550744" y="94075"/>
                </a:lnTo>
                <a:lnTo>
                  <a:pt x="514507" y="62717"/>
                </a:lnTo>
                <a:lnTo>
                  <a:pt x="475090" y="37630"/>
                </a:lnTo>
                <a:lnTo>
                  <a:pt x="433199" y="18815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9800" y="3898900"/>
            <a:ext cx="7668895" cy="240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60"/>
              </a:spcBef>
            </a:pPr>
            <a:r>
              <a:rPr sz="3600" spc="25" dirty="0">
                <a:solidFill>
                  <a:srgbClr val="E9775A"/>
                </a:solidFill>
                <a:latin typeface="Malgun Gothic"/>
                <a:cs typeface="Malgun Gothic"/>
              </a:rPr>
              <a:t>f</a:t>
            </a:r>
            <a:r>
              <a:rPr sz="3600" spc="-20" dirty="0">
                <a:solidFill>
                  <a:srgbClr val="E9775A"/>
                </a:solidFill>
                <a:latin typeface="Malgun Gothic"/>
                <a:cs typeface="Malgun Gothic"/>
              </a:rPr>
              <a:t>i</a:t>
            </a:r>
            <a:r>
              <a:rPr sz="3600" spc="5" dirty="0">
                <a:solidFill>
                  <a:srgbClr val="E9775A"/>
                </a:solidFill>
                <a:latin typeface="Malgun Gothic"/>
                <a:cs typeface="Malgun Gothic"/>
              </a:rPr>
              <a:t>l</a:t>
            </a:r>
            <a:r>
              <a:rPr sz="3600" spc="-409" dirty="0">
                <a:solidFill>
                  <a:srgbClr val="E9775A"/>
                </a:solidFill>
                <a:latin typeface="Malgun Gothic"/>
                <a:cs typeface="Malgun Gothic"/>
              </a:rPr>
              <a:t>ename.py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R="1435735" algn="r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2324100"/>
            <a:ext cx="114935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리스트는 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+</a:t>
            </a: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를 이용해 </a:t>
            </a:r>
            <a:endParaRPr lang="en-US" altLang="ko-KR" sz="5000" spc="-204" dirty="0">
              <a:solidFill>
                <a:srgbClr val="CE69A6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하나의 리스트로 결합이 가능합니다</a:t>
            </a:r>
            <a:r>
              <a:rPr lang="en-US" altLang="ko-KR"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.</a:t>
            </a:r>
            <a:r>
              <a:rPr sz="5000" spc="-204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92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lang="ko-KR" altLang="en-US" sz="2000" b="1" spc="-465" dirty="0" err="1">
                <a:solidFill>
                  <a:srgbClr val="797979"/>
                </a:solidFill>
              </a:rPr>
              <a:t>슬라이싱</a:t>
            </a:r>
            <a:r>
              <a:rPr lang="ko-KR" altLang="en-US" sz="2000" b="1" spc="-465" dirty="0">
                <a:solidFill>
                  <a:srgbClr val="797979"/>
                </a:solidFill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chemeClr val="tx1"/>
                </a:solidFill>
                <a:latin typeface="Malgun Gothic"/>
                <a:cs typeface="Malgun Gothic"/>
              </a:rPr>
              <a:t>연산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관련기능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4553961"/>
            <a:ext cx="6159500" cy="28476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16800" y="8915400"/>
            <a:ext cx="537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* </a:t>
            </a:r>
            <a:r>
              <a:rPr lang="ko-KR" altLang="en-US" sz="3000" dirty="0"/>
              <a:t>다중리스트라는 것도 있어요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76861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1320800"/>
            <a:ext cx="32956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66700"/>
            <a:ext cx="4013200" cy="323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220" dirty="0">
                <a:solidFill>
                  <a:srgbClr val="CE69A6"/>
                </a:solidFill>
                <a:latin typeface="Malgun Gothic"/>
                <a:cs typeface="Malgun Gothic"/>
              </a:rPr>
              <a:t>09</a:t>
            </a:r>
            <a:endParaRPr sz="10000">
              <a:latin typeface="Malgun Gothic"/>
              <a:cs typeface="Malgun Gothic"/>
            </a:endParaRPr>
          </a:p>
          <a:p>
            <a:pPr marL="711200">
              <a:lnSpc>
                <a:spcPct val="100000"/>
              </a:lnSpc>
              <a:spcBef>
                <a:spcPts val="3600"/>
              </a:spcBef>
            </a:pPr>
            <a:r>
              <a:rPr sz="4000" spc="-650" dirty="0">
                <a:solidFill>
                  <a:srgbClr val="F3B431"/>
                </a:solidFill>
                <a:latin typeface="Malgun Gothic"/>
                <a:cs typeface="Malgun Gothic"/>
              </a:rPr>
              <a:t>수정</a:t>
            </a:r>
            <a:endParaRPr sz="4000">
              <a:latin typeface="Malgun Gothic"/>
              <a:cs typeface="Malgun Gothic"/>
            </a:endParaRPr>
          </a:p>
          <a:p>
            <a:pPr marL="1244600">
              <a:lnSpc>
                <a:spcPct val="100000"/>
              </a:lnSpc>
              <a:spcBef>
                <a:spcPts val="2500"/>
              </a:spcBef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4200" y="3644900"/>
            <a:ext cx="4241800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4200" y="5981700"/>
            <a:ext cx="42418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1500" y="5600700"/>
            <a:ext cx="29400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90" dirty="0">
                <a:latin typeface="Malgun Gothic"/>
                <a:cs typeface="Malgun Gothic"/>
              </a:rPr>
              <a:t>연속된  </a:t>
            </a:r>
            <a:r>
              <a:rPr sz="2000" b="1" spc="-500" dirty="0">
                <a:latin typeface="Malgun Gothic"/>
                <a:cs typeface="Malgun Gothic"/>
              </a:rPr>
              <a:t>범위 </a:t>
            </a:r>
            <a:r>
              <a:rPr sz="2000" b="1" spc="-310" dirty="0">
                <a:latin typeface="Malgun Gothic"/>
                <a:cs typeface="Malgun Gothic"/>
              </a:rPr>
              <a:t> </a:t>
            </a:r>
            <a:r>
              <a:rPr sz="2000" spc="-465" dirty="0">
                <a:latin typeface="Malgun Gothic"/>
                <a:cs typeface="Malgun Gothic"/>
              </a:rPr>
              <a:t>수정하기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91500" y="3721100"/>
            <a:ext cx="3200400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5200" y="2247900"/>
            <a:ext cx="2453640" cy="133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55" dirty="0">
                <a:solidFill>
                  <a:srgbClr val="F3B431"/>
                </a:solidFill>
                <a:latin typeface="Malgun Gothic"/>
                <a:cs typeface="Malgun Gothic"/>
              </a:rPr>
              <a:t>삭제</a:t>
            </a:r>
            <a:endParaRPr sz="4000">
              <a:latin typeface="Malgun Gothic"/>
              <a:cs typeface="Malgun Gothic"/>
            </a:endParaRPr>
          </a:p>
          <a:p>
            <a:pPr marL="889000">
              <a:lnSpc>
                <a:spcPct val="100000"/>
              </a:lnSpc>
              <a:spcBef>
                <a:spcPts val="3100"/>
              </a:spcBef>
            </a:pPr>
            <a:r>
              <a:rPr sz="2000" spc="25" dirty="0">
                <a:latin typeface="Malgun Gothic"/>
                <a:cs typeface="Malgun Gothic"/>
              </a:rPr>
              <a:t>[ </a:t>
            </a:r>
            <a:r>
              <a:rPr sz="2000" spc="-220" dirty="0">
                <a:latin typeface="Malgun Gothic"/>
                <a:cs typeface="Malgun Gothic"/>
              </a:rPr>
              <a:t>]를 </a:t>
            </a:r>
            <a:r>
              <a:rPr sz="2000" spc="-455" dirty="0">
                <a:latin typeface="Malgun Gothic"/>
                <a:cs typeface="Malgun Gothic"/>
              </a:rPr>
              <a:t>이용한</a:t>
            </a:r>
            <a:r>
              <a:rPr sz="2000" spc="-44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1500" y="6057900"/>
            <a:ext cx="3200400" cy="233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91500" y="5638800"/>
            <a:ext cx="341566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75" dirty="0">
                <a:latin typeface="Malgun Gothic"/>
                <a:cs typeface="Malgun Gothic"/>
              </a:rPr>
              <a:t>del </a:t>
            </a:r>
            <a:r>
              <a:rPr sz="2000" spc="-430" dirty="0">
                <a:latin typeface="Malgun Gothic"/>
                <a:cs typeface="Malgun Gothic"/>
              </a:rPr>
              <a:t>함수  </a:t>
            </a:r>
            <a:r>
              <a:rPr sz="2000" spc="-420" dirty="0">
                <a:latin typeface="Malgun Gothic"/>
                <a:cs typeface="Malgun Gothic"/>
              </a:rPr>
              <a:t>사용해  </a:t>
            </a:r>
            <a:r>
              <a:rPr sz="2000" spc="-475" dirty="0">
                <a:latin typeface="Malgun Gothic"/>
                <a:cs typeface="Malgun Gothic"/>
              </a:rPr>
              <a:t>리스트  </a:t>
            </a:r>
            <a:r>
              <a:rPr sz="2000" spc="-459" dirty="0">
                <a:latin typeface="Malgun Gothic"/>
                <a:cs typeface="Malgun Gothic"/>
              </a:rPr>
              <a:t>요소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삭제하기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5854700"/>
            <a:ext cx="2794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434" dirty="0">
                <a:latin typeface="Malgun Gothic"/>
                <a:cs typeface="Malgun Gothic"/>
              </a:rPr>
              <a:t>하나의  </a:t>
            </a:r>
            <a:r>
              <a:rPr sz="2000" b="1" spc="-400" dirty="0">
                <a:latin typeface="Malgun Gothic"/>
                <a:cs typeface="Malgun Gothic"/>
              </a:rPr>
              <a:t>값</a:t>
            </a:r>
            <a:r>
              <a:rPr sz="2000" b="1" spc="-23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6426200"/>
            <a:ext cx="41783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4114800"/>
            <a:ext cx="4178300" cy="170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0" y="2400300"/>
            <a:ext cx="293941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 algn="ctr">
              <a:lnSpc>
                <a:spcPct val="100000"/>
              </a:lnSpc>
            </a:pPr>
            <a:r>
              <a:rPr sz="4000" spc="-10" dirty="0">
                <a:solidFill>
                  <a:srgbClr val="F3B431"/>
                </a:solidFill>
                <a:latin typeface="Malgun Gothic"/>
                <a:cs typeface="Malgun Gothic"/>
              </a:rPr>
              <a:t>a.append(x)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x추가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900" y="7848600"/>
            <a:ext cx="250825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spc="-475" dirty="0">
                <a:latin typeface="Malgun Gothic"/>
                <a:cs typeface="Malgun Gothic"/>
              </a:rPr>
              <a:t>리스트 </a:t>
            </a:r>
            <a:r>
              <a:rPr sz="2000" spc="-45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3100" y="1752600"/>
            <a:ext cx="251650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a.sort(</a:t>
            </a:r>
            <a:r>
              <a:rPr sz="4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70" dirty="0">
                <a:latin typeface="Malgun Gothic"/>
                <a:cs typeface="Malgun Gothic"/>
              </a:rPr>
              <a:t>순서대로</a:t>
            </a:r>
            <a:r>
              <a:rPr sz="2500" spc="-455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정렬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6900" y="4876800"/>
            <a:ext cx="2717800" cy="198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180" algn="ctr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정리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4750"/>
              </a:lnSpc>
            </a:pPr>
            <a:r>
              <a:rPr sz="4000" spc="125" dirty="0">
                <a:solidFill>
                  <a:srgbClr val="F3B431"/>
                </a:solidFill>
                <a:latin typeface="Malgun Gothic"/>
                <a:cs typeface="Malgun Gothic"/>
              </a:rPr>
              <a:t>a.reverse(</a:t>
            </a:r>
            <a:r>
              <a:rPr sz="4000" spc="-15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F3B431"/>
                </a:solidFill>
                <a:latin typeface="Malgun Gothic"/>
                <a:cs typeface="Malgun Gothic"/>
              </a:rPr>
              <a:t>)</a:t>
            </a:r>
            <a:endParaRPr sz="4000" dirty="0">
              <a:latin typeface="Malgun Gothic"/>
              <a:cs typeface="Malgun Gothic"/>
            </a:endParaRPr>
          </a:p>
          <a:p>
            <a:pPr marR="56515" algn="ctr">
              <a:lnSpc>
                <a:spcPts val="2950"/>
              </a:lnSpc>
            </a:pPr>
            <a:r>
              <a:rPr sz="2500" spc="-490" dirty="0">
                <a:latin typeface="Malgun Gothic"/>
                <a:cs typeface="Malgun Gothic"/>
              </a:rPr>
              <a:t>리스트  </a:t>
            </a:r>
            <a:r>
              <a:rPr sz="2500" spc="-525" dirty="0">
                <a:latin typeface="Malgun Gothic"/>
                <a:cs typeface="Malgun Gothic"/>
              </a:rPr>
              <a:t>반대로</a:t>
            </a:r>
            <a:r>
              <a:rPr sz="2500" spc="-459" dirty="0">
                <a:latin typeface="Malgun Gothic"/>
                <a:cs typeface="Malgun Gothic"/>
              </a:rPr>
              <a:t> </a:t>
            </a:r>
            <a:r>
              <a:rPr sz="2500" spc="-625" dirty="0">
                <a:latin typeface="Malgun Gothic"/>
                <a:cs typeface="Malgun Gothic"/>
              </a:rPr>
              <a:t>뒤집기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4600" y="8813800"/>
            <a:ext cx="1358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</a:t>
            </a:r>
            <a:r>
              <a:rPr sz="2000" spc="-275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뒤집기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1900" y="3073400"/>
            <a:ext cx="3949700" cy="168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4100" y="7124700"/>
            <a:ext cx="42926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667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5105400"/>
            <a:ext cx="3644900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3530600"/>
            <a:ext cx="331724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 algn="ctr">
              <a:lnSpc>
                <a:spcPct val="100000"/>
              </a:lnSpc>
            </a:pPr>
            <a:r>
              <a:rPr sz="4000" spc="135" dirty="0">
                <a:solidFill>
                  <a:srgbClr val="F3B431"/>
                </a:solidFill>
                <a:latin typeface="Malgun Gothic"/>
                <a:cs typeface="Malgun Gothic"/>
              </a:rPr>
              <a:t>a.insert(x,y)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415" dirty="0">
                <a:latin typeface="Malgun Gothic"/>
                <a:cs typeface="Malgun Gothic"/>
              </a:rPr>
              <a:t>x번째에</a:t>
            </a:r>
            <a:r>
              <a:rPr sz="2500" spc="-365" dirty="0">
                <a:latin typeface="Malgun Gothic"/>
                <a:cs typeface="Malgun Gothic"/>
              </a:rPr>
              <a:t> </a:t>
            </a:r>
            <a:r>
              <a:rPr sz="2500" spc="-470" dirty="0">
                <a:latin typeface="Malgun Gothic"/>
                <a:cs typeface="Malgun Gothic"/>
              </a:rPr>
              <a:t>y추가하기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6515100"/>
            <a:ext cx="278384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65" dirty="0">
                <a:latin typeface="Malgun Gothic"/>
                <a:cs typeface="Malgun Gothic"/>
              </a:rPr>
              <a:t>리스트에서  </a:t>
            </a:r>
            <a:r>
              <a:rPr sz="2000" b="1" spc="-370" dirty="0">
                <a:latin typeface="Malgun Gothic"/>
                <a:cs typeface="Malgun Gothic"/>
              </a:rPr>
              <a:t>0</a:t>
            </a:r>
            <a:r>
              <a:rPr sz="2000" spc="-370" dirty="0">
                <a:latin typeface="Malgun Gothic"/>
                <a:cs typeface="Malgun Gothic"/>
              </a:rPr>
              <a:t>번째에</a:t>
            </a:r>
            <a:r>
              <a:rPr sz="2000" spc="-220" dirty="0">
                <a:latin typeface="Malgun Gothic"/>
                <a:cs typeface="Malgun Gothic"/>
              </a:rPr>
              <a:t> </a:t>
            </a:r>
            <a:r>
              <a:rPr sz="2000" spc="-360" dirty="0">
                <a:latin typeface="Malgun Gothic"/>
                <a:cs typeface="Malgun Gothic"/>
              </a:rPr>
              <a:t>4추가하기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3530600"/>
            <a:ext cx="2927985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55" dirty="0">
                <a:solidFill>
                  <a:srgbClr val="F3B431"/>
                </a:solidFill>
                <a:latin typeface="Malgun Gothic"/>
                <a:cs typeface="Malgun Gothic"/>
              </a:rPr>
              <a:t>a.remove(x)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</a:t>
            </a:r>
            <a:r>
              <a:rPr lang="en-US" altLang="ko-KR" sz="2500" spc="-520" dirty="0">
                <a:latin typeface="Malgun Gothic"/>
                <a:cs typeface="Malgun Gothic"/>
              </a:rPr>
              <a:t> </a:t>
            </a:r>
            <a:r>
              <a:rPr sz="2500" spc="-520" dirty="0">
                <a:latin typeface="Malgun Gothic"/>
                <a:cs typeface="Malgun Gothic"/>
              </a:rPr>
              <a:t> </a:t>
            </a:r>
            <a:r>
              <a:rPr sz="2500" spc="-465" dirty="0">
                <a:latin typeface="Malgun Gothic"/>
                <a:cs typeface="Malgun Gothic"/>
              </a:rPr>
              <a:t>x</a:t>
            </a:r>
            <a:r>
              <a:rPr lang="ko-KR" altLang="en-US" sz="2500" spc="-465" dirty="0">
                <a:latin typeface="Malgun Gothic"/>
                <a:cs typeface="Malgun Gothic"/>
              </a:rPr>
              <a:t>값</a:t>
            </a:r>
            <a:r>
              <a:rPr sz="2500" spc="-385" dirty="0">
                <a:latin typeface="Malgun Gothic"/>
                <a:cs typeface="Malgun Gothic"/>
              </a:rPr>
              <a:t> </a:t>
            </a:r>
            <a:r>
              <a:rPr sz="2500" spc="-500" dirty="0">
                <a:latin typeface="Malgun Gothic"/>
                <a:cs typeface="Malgun Gothic"/>
              </a:rPr>
              <a:t>삭제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00" y="5168900"/>
            <a:ext cx="40513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6600" y="5130800"/>
            <a:ext cx="28829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5000" y="6515100"/>
            <a:ext cx="21456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lang="en-US" altLang="ko-KR" sz="2000" spc="-395" dirty="0">
                <a:latin typeface="Malgun Gothic"/>
                <a:cs typeface="Malgun Gothic"/>
              </a:rPr>
              <a:t> </a:t>
            </a:r>
            <a:r>
              <a:rPr lang="ko-KR" altLang="en-US" sz="2000" spc="-395" dirty="0">
                <a:latin typeface="Malgun Gothic"/>
                <a:cs typeface="Malgun Gothic"/>
              </a:rPr>
              <a:t>첫번째  </a:t>
            </a:r>
            <a:r>
              <a:rPr lang="en-US" altLang="ko-KR" sz="2000" spc="-395" dirty="0">
                <a:latin typeface="Malgun Gothic"/>
                <a:cs typeface="Malgun Gothic"/>
              </a:rPr>
              <a:t>3</a:t>
            </a:r>
            <a:r>
              <a:rPr sz="2000" spc="-370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제거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7200" y="3479800"/>
            <a:ext cx="3262629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1915" algn="ctr">
              <a:lnSpc>
                <a:spcPct val="100000"/>
              </a:lnSpc>
            </a:pPr>
            <a:r>
              <a:rPr sz="4000" spc="-60" dirty="0">
                <a:solidFill>
                  <a:srgbClr val="F3B431"/>
                </a:solidFill>
                <a:latin typeface="Malgun Gothic"/>
                <a:cs typeface="Malgun Gothic"/>
              </a:rPr>
              <a:t>a.pop()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55" dirty="0">
                <a:latin typeface="Malgun Gothic"/>
                <a:cs typeface="Malgun Gothic"/>
              </a:rPr>
              <a:t>마지막요소</a:t>
            </a:r>
            <a:r>
              <a:rPr sz="2500" spc="-380" dirty="0">
                <a:latin typeface="Malgun Gothic"/>
                <a:cs typeface="Malgun Gothic"/>
              </a:rPr>
              <a:t> </a:t>
            </a:r>
            <a:r>
              <a:rPr sz="2500" spc="-585" dirty="0">
                <a:latin typeface="Malgun Gothic"/>
                <a:cs typeface="Malgun Gothic"/>
              </a:rPr>
              <a:t>꺼내기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100" y="7035800"/>
            <a:ext cx="24250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95" dirty="0">
                <a:latin typeface="Malgun Gothic"/>
                <a:cs typeface="Malgun Gothic"/>
              </a:rPr>
              <a:t>리스트  </a:t>
            </a:r>
            <a:r>
              <a:rPr sz="2000" spc="-445" dirty="0">
                <a:latin typeface="Malgun Gothic"/>
                <a:cs typeface="Malgun Gothic"/>
              </a:rPr>
              <a:t>마지막요소</a:t>
            </a:r>
            <a:r>
              <a:rPr sz="2000" spc="-360" dirty="0">
                <a:latin typeface="Malgun Gothic"/>
                <a:cs typeface="Malgun Gothic"/>
              </a:rPr>
              <a:t> </a:t>
            </a:r>
            <a:r>
              <a:rPr sz="2000" spc="-470" dirty="0">
                <a:latin typeface="Malgun Gothic"/>
                <a:cs typeface="Malgun Gothic"/>
              </a:rPr>
              <a:t>꺼내기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88900"/>
            <a:ext cx="148082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CE69A6"/>
                </a:solidFill>
                <a:latin typeface="Malgun Gothic"/>
                <a:cs typeface="Malgun Gothic"/>
              </a:rPr>
              <a:t>0</a:t>
            </a:r>
            <a:r>
              <a:rPr sz="10000" spc="-150" dirty="0">
                <a:solidFill>
                  <a:srgbClr val="CE69A6"/>
                </a:solidFill>
                <a:latin typeface="Malgun Gothic"/>
                <a:cs typeface="Malgun Gothic"/>
              </a:rPr>
              <a:t>9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7400" y="4889500"/>
            <a:ext cx="3556000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4813300"/>
            <a:ext cx="3556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787900"/>
            <a:ext cx="33020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3441700"/>
            <a:ext cx="2948940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algn="ctr">
              <a:lnSpc>
                <a:spcPct val="100000"/>
              </a:lnSpc>
            </a:pPr>
            <a:r>
              <a:rPr sz="4000" spc="95" dirty="0">
                <a:solidFill>
                  <a:srgbClr val="F3B431"/>
                </a:solidFill>
                <a:latin typeface="Malgun Gothic"/>
                <a:cs typeface="Malgun Gothic"/>
              </a:rPr>
              <a:t>a.extend(x)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520" dirty="0">
                <a:latin typeface="Malgun Gothic"/>
                <a:cs typeface="Malgun Gothic"/>
              </a:rPr>
              <a:t>리스트의  </a:t>
            </a:r>
            <a:r>
              <a:rPr sz="2500" spc="-530" dirty="0">
                <a:latin typeface="Malgun Gothic"/>
                <a:cs typeface="Malgun Gothic"/>
              </a:rPr>
              <a:t>마지막에</a:t>
            </a:r>
            <a:r>
              <a:rPr sz="2500" spc="-375" dirty="0">
                <a:latin typeface="Malgun Gothic"/>
                <a:cs typeface="Malgun Gothic"/>
              </a:rPr>
              <a:t> </a:t>
            </a:r>
            <a:r>
              <a:rPr sz="2500" spc="-350" dirty="0">
                <a:latin typeface="Malgun Gothic"/>
                <a:cs typeface="Malgun Gothic"/>
              </a:rPr>
              <a:t>x확장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0" y="3467100"/>
            <a:ext cx="3437254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</a:pPr>
            <a:r>
              <a:rPr sz="4000" spc="80" dirty="0">
                <a:solidFill>
                  <a:srgbClr val="F3B431"/>
                </a:solidFill>
                <a:latin typeface="Malgun Gothic"/>
                <a:cs typeface="Malgun Gothic"/>
              </a:rPr>
              <a:t>a.index(x)</a:t>
            </a:r>
            <a:endParaRPr sz="4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20" dirty="0">
                <a:latin typeface="Malgun Gothic"/>
                <a:cs typeface="Malgun Gothic"/>
              </a:rPr>
              <a:t>x가 </a:t>
            </a:r>
            <a:r>
              <a:rPr sz="2000" spc="-445" dirty="0">
                <a:latin typeface="Malgun Gothic"/>
                <a:cs typeface="Malgun Gothic"/>
              </a:rPr>
              <a:t>리스트안에  </a:t>
            </a:r>
            <a:r>
              <a:rPr sz="2000" spc="-490" dirty="0">
                <a:latin typeface="Malgun Gothic"/>
                <a:cs typeface="Malgun Gothic"/>
              </a:rPr>
              <a:t>있으면  </a:t>
            </a:r>
            <a:r>
              <a:rPr sz="2000" spc="-455" dirty="0">
                <a:latin typeface="Malgun Gothic"/>
                <a:cs typeface="Malgun Gothic"/>
              </a:rPr>
              <a:t>인덱스  </a:t>
            </a:r>
            <a:r>
              <a:rPr sz="2000" spc="-400" dirty="0">
                <a:latin typeface="Malgun Gothic"/>
                <a:cs typeface="Malgun Gothic"/>
              </a:rPr>
              <a:t>값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spc="-400" dirty="0">
                <a:latin typeface="Malgun Gothic"/>
                <a:cs typeface="Malgun Gothic"/>
              </a:rPr>
              <a:t>반환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400" y="3416300"/>
            <a:ext cx="234188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65" dirty="0">
                <a:solidFill>
                  <a:srgbClr val="F3B431"/>
                </a:solidFill>
                <a:latin typeface="Malgun Gothic"/>
                <a:cs typeface="Malgun Gothic"/>
              </a:rPr>
              <a:t>a.count(x)</a:t>
            </a:r>
            <a:endParaRPr sz="4000" dirty="0">
              <a:latin typeface="Malgun Gothic"/>
              <a:cs typeface="Malgun Gothic"/>
            </a:endParaRPr>
          </a:p>
          <a:p>
            <a:pPr marR="72390" algn="ctr">
              <a:lnSpc>
                <a:spcPct val="100000"/>
              </a:lnSpc>
              <a:spcBef>
                <a:spcPts val="500"/>
              </a:spcBef>
            </a:pPr>
            <a:r>
              <a:rPr sz="2500" spc="-520" dirty="0">
                <a:latin typeface="Malgun Gothic"/>
                <a:cs typeface="Malgun Gothic"/>
              </a:rPr>
              <a:t>리스트의</a:t>
            </a:r>
            <a:r>
              <a:rPr sz="2500" spc="-315" dirty="0">
                <a:latin typeface="Malgun Gothic"/>
                <a:cs typeface="Malgun Gothic"/>
              </a:rPr>
              <a:t> </a:t>
            </a:r>
            <a:r>
              <a:rPr sz="2500" spc="-375" dirty="0">
                <a:latin typeface="Malgun Gothic"/>
                <a:cs typeface="Malgun Gothic"/>
              </a:rPr>
              <a:t>x갯수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6070600"/>
            <a:ext cx="10136505" cy="150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2800">
              <a:lnSpc>
                <a:spcPct val="100000"/>
              </a:lnSpc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470" dirty="0">
                <a:latin typeface="Malgun Gothic"/>
                <a:cs typeface="Malgun Gothic"/>
              </a:rPr>
              <a:t>1의</a:t>
            </a:r>
            <a:r>
              <a:rPr sz="2000" spc="-340" dirty="0">
                <a:latin typeface="Malgun Gothic"/>
                <a:cs typeface="Malgun Gothic"/>
              </a:rPr>
              <a:t> </a:t>
            </a:r>
            <a:r>
              <a:rPr sz="2000" spc="-430" dirty="0">
                <a:latin typeface="Malgun Gothic"/>
                <a:cs typeface="Malgun Gothic"/>
              </a:rPr>
              <a:t>갯수</a:t>
            </a:r>
            <a:endParaRPr sz="2000" dirty="0">
              <a:latin typeface="Malgun Gothic"/>
              <a:cs typeface="Malgun Gothic"/>
            </a:endParaRPr>
          </a:p>
          <a:p>
            <a:pPr marL="3949700">
              <a:lnSpc>
                <a:spcPct val="100000"/>
              </a:lnSpc>
              <a:spcBef>
                <a:spcPts val="1400"/>
              </a:spcBef>
            </a:pPr>
            <a:r>
              <a:rPr sz="2000" spc="-415" dirty="0">
                <a:latin typeface="Malgun Gothic"/>
                <a:cs typeface="Malgun Gothic"/>
              </a:rPr>
              <a:t>리스트의  </a:t>
            </a:r>
            <a:r>
              <a:rPr sz="2000" spc="-295" dirty="0">
                <a:latin typeface="Malgun Gothic"/>
                <a:cs typeface="Malgun Gothic"/>
              </a:rPr>
              <a:t>3과 </a:t>
            </a:r>
            <a:r>
              <a:rPr sz="2000" spc="-470" dirty="0">
                <a:latin typeface="Malgun Gothic"/>
                <a:cs typeface="Malgun Gothic"/>
              </a:rPr>
              <a:t>1의 </a:t>
            </a:r>
            <a:r>
              <a:rPr sz="2000" spc="-459" dirty="0">
                <a:latin typeface="Malgun Gothic"/>
                <a:cs typeface="Malgun Gothic"/>
              </a:rPr>
              <a:t> </a:t>
            </a:r>
            <a:r>
              <a:rPr sz="2000" spc="-500" dirty="0">
                <a:latin typeface="Malgun Gothic"/>
                <a:cs typeface="Malgun Gothic"/>
              </a:rPr>
              <a:t>위치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455" dirty="0">
                <a:latin typeface="Malgun Gothic"/>
                <a:cs typeface="Malgun Gothic"/>
              </a:rPr>
              <a:t>리스트에</a:t>
            </a:r>
            <a:r>
              <a:rPr sz="2000" spc="-254" dirty="0">
                <a:latin typeface="Malgun Gothic"/>
                <a:cs typeface="Malgun Gothic"/>
              </a:rPr>
              <a:t> </a:t>
            </a:r>
            <a:r>
              <a:rPr sz="2000" spc="-459" dirty="0">
                <a:latin typeface="Malgun Gothic"/>
                <a:cs typeface="Malgun Gothic"/>
              </a:rPr>
              <a:t>리스트추가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225" dirty="0">
                <a:solidFill>
                  <a:srgbClr val="CE69A6"/>
                </a:solidFill>
              </a:rPr>
              <a:t>List</a:t>
            </a:r>
          </a:p>
          <a:p>
            <a:pPr marL="1866900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solidFill>
                  <a:srgbClr val="797979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65" dirty="0">
                <a:solidFill>
                  <a:srgbClr val="000000"/>
                </a:solidFill>
                <a:latin typeface="Malgun Gothic"/>
                <a:cs typeface="Malgun Gothic"/>
              </a:rPr>
              <a:t>관련기능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3594100"/>
            <a:ext cx="6156960" cy="385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48935" algn="l"/>
              </a:tabLst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220" dirty="0">
                <a:latin typeface="Malgun Gothic"/>
                <a:cs typeface="Malgun Gothic"/>
              </a:rPr>
              <a:t>‘He</a:t>
            </a:r>
            <a:r>
              <a:rPr sz="3200" spc="-90" dirty="0">
                <a:latin typeface="Malgun Gothic"/>
                <a:cs typeface="Malgun Gothic"/>
              </a:rPr>
              <a:t>l</a:t>
            </a:r>
            <a:r>
              <a:rPr sz="3200" spc="-75" dirty="0">
                <a:latin typeface="Malgun Gothic"/>
                <a:cs typeface="Malgun Gothic"/>
              </a:rPr>
              <a:t>lo’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295" dirty="0">
                <a:latin typeface="Malgun Gothic"/>
                <a:cs typeface="Malgun Gothic"/>
              </a:rPr>
              <a:t> </a:t>
            </a:r>
            <a:r>
              <a:rPr sz="3200" spc="-434" dirty="0">
                <a:latin typeface="Malgun Gothic"/>
                <a:cs typeface="Malgun Gothic"/>
              </a:rPr>
              <a:t>5</a:t>
            </a:r>
            <a:r>
              <a:rPr sz="3200" spc="45" dirty="0">
                <a:latin typeface="Malgun Gothic"/>
                <a:cs typeface="Malgun Gothic"/>
              </a:rPr>
              <a:t>]</a:t>
            </a:r>
            <a:r>
              <a:rPr sz="3200" dirty="0">
                <a:latin typeface="Malgun Gothic"/>
                <a:cs typeface="Malgun Gothic"/>
              </a:rPr>
              <a:t>	</a:t>
            </a:r>
            <a:r>
              <a:rPr sz="3200" spc="-545" dirty="0">
                <a:latin typeface="Malgun Gothic"/>
                <a:cs typeface="Malgun Gothic"/>
              </a:rPr>
              <a:t>이다.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690" dirty="0">
                <a:solidFill>
                  <a:srgbClr val="CE69A6"/>
                </a:solidFill>
                <a:latin typeface="Malgun Gothic"/>
                <a:cs typeface="Malgun Gothic"/>
              </a:rPr>
              <a:t>다음  </a:t>
            </a:r>
            <a:r>
              <a:rPr sz="3200" spc="-780" dirty="0">
                <a:solidFill>
                  <a:srgbClr val="CE69A6"/>
                </a:solidFill>
                <a:latin typeface="Malgun Gothic"/>
                <a:cs typeface="Malgun Gothic"/>
              </a:rPr>
              <a:t>미션을 </a:t>
            </a:r>
            <a:r>
              <a:rPr sz="3200" spc="-75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695" dirty="0">
                <a:solidFill>
                  <a:srgbClr val="CE69A6"/>
                </a:solidFill>
                <a:latin typeface="Malgun Gothic"/>
                <a:cs typeface="Malgun Gothic"/>
              </a:rPr>
              <a:t>수행하여라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b="1" spc="-55" dirty="0">
                <a:latin typeface="Malgun Gothic"/>
                <a:cs typeface="Malgun Gothic"/>
              </a:rPr>
              <a:t>[ </a:t>
            </a:r>
            <a:r>
              <a:rPr sz="3200" b="1" spc="-245" dirty="0">
                <a:latin typeface="Malgun Gothic"/>
                <a:cs typeface="Malgun Gothic"/>
              </a:rPr>
              <a:t>6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520" dirty="0">
                <a:latin typeface="Malgun Gothic"/>
                <a:cs typeface="Malgun Gothic"/>
              </a:rPr>
              <a:t>10 </a:t>
            </a:r>
            <a:r>
              <a:rPr sz="3200" b="1" spc="-114" dirty="0">
                <a:latin typeface="Malgun Gothic"/>
                <a:cs typeface="Malgun Gothic"/>
              </a:rPr>
              <a:t>, </a:t>
            </a:r>
            <a:r>
              <a:rPr sz="3200" b="1" spc="-185" dirty="0">
                <a:latin typeface="Malgun Gothic"/>
                <a:cs typeface="Malgun Gothic"/>
              </a:rPr>
              <a:t>‘Hello’ </a:t>
            </a:r>
            <a:r>
              <a:rPr sz="3200" b="1" spc="-350" dirty="0">
                <a:latin typeface="Malgun Gothic"/>
                <a:cs typeface="Malgun Gothic"/>
              </a:rPr>
              <a:t>]</a:t>
            </a:r>
            <a:r>
              <a:rPr sz="3200" spc="-350" dirty="0">
                <a:latin typeface="Malgun Gothic"/>
                <a:cs typeface="Malgun Gothic"/>
              </a:rPr>
              <a:t>만</a:t>
            </a:r>
            <a:r>
              <a:rPr sz="3200" spc="-635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뽑아내기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15" dirty="0">
                <a:latin typeface="Malgun Gothic"/>
                <a:cs typeface="Malgun Gothic"/>
              </a:rPr>
              <a:t>‘c’</a:t>
            </a:r>
            <a:r>
              <a:rPr sz="3200" b="1" spc="-360" dirty="0">
                <a:latin typeface="Malgun Gothic"/>
                <a:cs typeface="Malgun Gothic"/>
              </a:rPr>
              <a:t> </a:t>
            </a:r>
            <a:r>
              <a:rPr sz="3200" spc="-640" dirty="0">
                <a:latin typeface="Malgun Gothic"/>
                <a:cs typeface="Malgun Gothic"/>
              </a:rPr>
              <a:t>삭제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spc="-260" dirty="0">
                <a:latin typeface="Malgun Gothic"/>
                <a:cs typeface="Malgun Gothic"/>
              </a:rPr>
              <a:t>3. </a:t>
            </a:r>
            <a:r>
              <a:rPr sz="3200" spc="-740" dirty="0">
                <a:latin typeface="Malgun Gothic"/>
                <a:cs typeface="Malgun Gothic"/>
              </a:rPr>
              <a:t>요소  </a:t>
            </a:r>
            <a:r>
              <a:rPr sz="3200" b="1" spc="-735" dirty="0">
                <a:latin typeface="Malgun Gothic"/>
                <a:cs typeface="Malgun Gothic"/>
              </a:rPr>
              <a:t>1  </a:t>
            </a:r>
            <a:r>
              <a:rPr sz="3200" b="1" spc="-495" dirty="0">
                <a:latin typeface="Malgun Gothic"/>
                <a:cs typeface="Malgun Gothic"/>
              </a:rPr>
              <a:t>-&gt; </a:t>
            </a:r>
            <a:r>
              <a:rPr sz="3200" b="1" spc="-180" dirty="0">
                <a:latin typeface="Malgun Gothic"/>
                <a:cs typeface="Malgun Gothic"/>
              </a:rPr>
              <a:t>‘x’</a:t>
            </a:r>
            <a:r>
              <a:rPr sz="3200" spc="-180" dirty="0">
                <a:latin typeface="Malgun Gothic"/>
                <a:cs typeface="Malgun Gothic"/>
              </a:rPr>
              <a:t>로</a:t>
            </a:r>
            <a:r>
              <a:rPr sz="3200" spc="-50" dirty="0">
                <a:latin typeface="Malgun Gothic"/>
                <a:cs typeface="Malgun Gothic"/>
              </a:rPr>
              <a:t> </a:t>
            </a:r>
            <a:r>
              <a:rPr sz="3200" spc="-800" dirty="0">
                <a:latin typeface="Malgun Gothic"/>
                <a:cs typeface="Malgun Gothic"/>
              </a:rPr>
              <a:t>변경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CE69A6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CE69A6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120" dirty="0">
                <a:solidFill>
                  <a:srgbClr val="CE69A6"/>
                </a:solidFill>
              </a:rPr>
              <a:t>List미션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165" dirty="0">
                <a:solidFill>
                  <a:srgbClr val="000000"/>
                </a:solidFill>
              </a:rPr>
              <a:t>list에서 </a:t>
            </a:r>
            <a:r>
              <a:rPr sz="2000" spc="-430" dirty="0">
                <a:solidFill>
                  <a:srgbClr val="000000"/>
                </a:solidFill>
              </a:rPr>
              <a:t>문자  </a:t>
            </a:r>
            <a:r>
              <a:rPr sz="2000" spc="-325" dirty="0">
                <a:solidFill>
                  <a:srgbClr val="000000"/>
                </a:solidFill>
              </a:rPr>
              <a:t>추출, </a:t>
            </a:r>
            <a:r>
              <a:rPr sz="2000" spc="-285" dirty="0">
                <a:solidFill>
                  <a:srgbClr val="000000"/>
                </a:solidFill>
              </a:rPr>
              <a:t>삭제, </a:t>
            </a:r>
            <a:r>
              <a:rPr sz="2000" spc="-500" dirty="0">
                <a:solidFill>
                  <a:srgbClr val="000000"/>
                </a:solidFill>
              </a:rPr>
              <a:t>변경  </a:t>
            </a:r>
            <a:r>
              <a:rPr sz="2000" spc="-465" dirty="0">
                <a:solidFill>
                  <a:srgbClr val="000000"/>
                </a:solidFill>
              </a:rPr>
              <a:t> </a:t>
            </a:r>
            <a:r>
              <a:rPr sz="2000" spc="-480" dirty="0">
                <a:solidFill>
                  <a:srgbClr val="000000"/>
                </a:solidFill>
              </a:rPr>
              <a:t>실습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320800" y="4102100"/>
            <a:ext cx="514540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40" dirty="0">
                <a:latin typeface="Malgun Gothic"/>
                <a:cs typeface="Malgun Gothic"/>
              </a:rPr>
              <a:t>a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865" dirty="0">
                <a:latin typeface="Malgun Gothic"/>
                <a:cs typeface="Malgun Gothic"/>
              </a:rPr>
              <a:t>=  </a:t>
            </a:r>
            <a:r>
              <a:rPr sz="3200" spc="-819" dirty="0">
                <a:latin typeface="Malgun Gothic"/>
                <a:cs typeface="Malgun Gothic"/>
              </a:rPr>
              <a:t> </a:t>
            </a:r>
            <a:r>
              <a:rPr sz="3200" spc="45" dirty="0">
                <a:latin typeface="Malgun Gothic"/>
                <a:cs typeface="Malgun Gothic"/>
              </a:rPr>
              <a:t>[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320" dirty="0">
                <a:latin typeface="Malgun Gothic"/>
                <a:cs typeface="Malgun Gothic"/>
              </a:rPr>
              <a:t>3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90" dirty="0">
                <a:latin typeface="Malgun Gothic"/>
                <a:cs typeface="Malgun Gothic"/>
              </a:rPr>
              <a:t>‘c’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260" dirty="0">
                <a:latin typeface="Malgun Gothic"/>
                <a:cs typeface="Malgun Gothic"/>
              </a:rPr>
              <a:t>6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495" dirty="0">
                <a:latin typeface="Malgun Gothic"/>
                <a:cs typeface="Malgun Gothic"/>
              </a:rPr>
              <a:t>10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40" dirty="0">
                <a:latin typeface="Malgun Gothic"/>
                <a:cs typeface="Malgun Gothic"/>
              </a:rPr>
              <a:t>‘Hello’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5" dirty="0">
                <a:latin typeface="Malgun Gothic"/>
                <a:cs typeface="Malgun Gothic"/>
              </a:rPr>
              <a:t>1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70" dirty="0">
                <a:latin typeface="Malgun Gothic"/>
                <a:cs typeface="Malgun Gothic"/>
              </a:rPr>
              <a:t>,</a:t>
            </a:r>
            <a:r>
              <a:rPr sz="3200" spc="-30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50" dirty="0">
                <a:latin typeface="Malgun Gothic"/>
                <a:cs typeface="Malgun Gothic"/>
              </a:rPr>
              <a:t>‘c’,</a:t>
            </a:r>
            <a:r>
              <a:rPr sz="3200" spc="-470" dirty="0">
                <a:latin typeface="Malgun Gothic"/>
                <a:cs typeface="Malgun Gothic"/>
              </a:rPr>
              <a:t> </a:t>
            </a:r>
            <a:r>
              <a:rPr sz="3200" spc="-385" dirty="0">
                <a:latin typeface="Malgun Gothic"/>
                <a:cs typeface="Malgun Gothic"/>
              </a:rPr>
              <a:t>1,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385" dirty="0">
                <a:latin typeface="Malgun Gothic"/>
                <a:cs typeface="Malgun Gothic"/>
              </a:rPr>
              <a:t>1,</a:t>
            </a:r>
            <a:r>
              <a:rPr sz="3200" spc="-570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240" dirty="0">
                <a:latin typeface="Malgun Gothic"/>
                <a:cs typeface="Malgun Gothic"/>
              </a:rPr>
              <a:t>a </a:t>
            </a:r>
            <a:r>
              <a:rPr sz="3200" spc="-865" dirty="0">
                <a:latin typeface="Malgun Gothic"/>
                <a:cs typeface="Malgun Gothic"/>
              </a:rPr>
              <a:t>=   </a:t>
            </a:r>
            <a:r>
              <a:rPr sz="3200" spc="-114" dirty="0">
                <a:latin typeface="Malgun Gothic"/>
                <a:cs typeface="Malgun Gothic"/>
              </a:rPr>
              <a:t>[3, </a:t>
            </a:r>
            <a:r>
              <a:rPr sz="3200" spc="-65" dirty="0">
                <a:latin typeface="Malgun Gothic"/>
                <a:cs typeface="Malgun Gothic"/>
              </a:rPr>
              <a:t>x,</a:t>
            </a:r>
            <a:r>
              <a:rPr sz="3200" spc="-565" dirty="0">
                <a:latin typeface="Malgun Gothic"/>
                <a:cs typeface="Malgun Gothic"/>
              </a:rPr>
              <a:t> </a:t>
            </a:r>
            <a:r>
              <a:rPr sz="3200" spc="-195" dirty="0">
                <a:latin typeface="Malgun Gothic"/>
                <a:cs typeface="Malgun Gothic"/>
              </a:rPr>
              <a:t>5]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784600"/>
            <a:ext cx="10769600" cy="3064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30" dirty="0">
                <a:latin typeface="Malgun Gothic"/>
                <a:cs typeface="Malgun Gothic"/>
              </a:rPr>
              <a:t>단어들을  </a:t>
            </a:r>
            <a:r>
              <a:rPr sz="3200" spc="-705" dirty="0">
                <a:latin typeface="Malgun Gothic"/>
                <a:cs typeface="Malgun Gothic"/>
              </a:rPr>
              <a:t>모아둔  </a:t>
            </a:r>
            <a:r>
              <a:rPr sz="3200" spc="-740" dirty="0">
                <a:latin typeface="Malgun Gothic"/>
                <a:cs typeface="Malgun Gothic"/>
              </a:rPr>
              <a:t>리스트에서  </a:t>
            </a:r>
            <a:r>
              <a:rPr sz="3200" spc="-730" dirty="0">
                <a:latin typeface="Malgun Gothic"/>
                <a:cs typeface="Malgun Gothic"/>
              </a:rPr>
              <a:t>랜덤으로  </a:t>
            </a:r>
            <a:r>
              <a:rPr sz="3200" spc="-640" dirty="0">
                <a:latin typeface="Malgun Gothic"/>
                <a:cs typeface="Malgun Gothic"/>
              </a:rPr>
              <a:t>한  </a:t>
            </a:r>
            <a:r>
              <a:rPr sz="3200" spc="-730" dirty="0">
                <a:latin typeface="Malgun Gothic"/>
                <a:cs typeface="Malgun Gothic"/>
              </a:rPr>
              <a:t>단어를  뽑아서 </a:t>
            </a:r>
            <a:r>
              <a:rPr sz="3200" spc="-705" dirty="0">
                <a:latin typeface="Malgun Gothic"/>
                <a:cs typeface="Malgun Gothic"/>
              </a:rPr>
              <a:t> </a:t>
            </a:r>
            <a:r>
              <a:rPr sz="3200" spc="-730" dirty="0">
                <a:latin typeface="Malgun Gothic"/>
                <a:cs typeface="Malgun Gothic"/>
              </a:rPr>
              <a:t>출력하고</a:t>
            </a:r>
            <a:endParaRPr sz="3200" dirty="0">
              <a:latin typeface="Malgun Gothic"/>
              <a:cs typeface="Malgun Gothic"/>
            </a:endParaRPr>
          </a:p>
          <a:p>
            <a:pPr marL="12700" marR="803275">
              <a:lnSpc>
                <a:spcPct val="216100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780" dirty="0">
                <a:latin typeface="Malgun Gothic"/>
                <a:cs typeface="Malgun Gothic"/>
              </a:rPr>
              <a:t>출력된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705" dirty="0">
                <a:latin typeface="Malgun Gothic"/>
                <a:cs typeface="Malgun Gothic"/>
              </a:rPr>
              <a:t>동일하게 </a:t>
            </a:r>
            <a:r>
              <a:rPr sz="3200" spc="-760" dirty="0">
                <a:latin typeface="Malgun Gothic"/>
                <a:cs typeface="Malgun Gothic"/>
              </a:rPr>
              <a:t>입력하면 </a:t>
            </a:r>
            <a:r>
              <a:rPr sz="3200" spc="-440" dirty="0">
                <a:latin typeface="Malgun Gothic"/>
                <a:cs typeface="Malgun Gothic"/>
              </a:rPr>
              <a:t>통과!  </a:t>
            </a:r>
            <a:r>
              <a:rPr sz="3200" spc="-620" dirty="0">
                <a:latin typeface="Malgun Gothic"/>
                <a:cs typeface="Malgun Gothic"/>
              </a:rPr>
              <a:t>5번</a:t>
            </a:r>
            <a:r>
              <a:rPr sz="3200" spc="-380" dirty="0">
                <a:latin typeface="Malgun Gothic"/>
                <a:cs typeface="Malgun Gothic"/>
              </a:rPr>
              <a:t> </a:t>
            </a:r>
            <a:r>
              <a:rPr sz="3200" spc="-445" dirty="0">
                <a:latin typeface="Malgun Gothic"/>
                <a:cs typeface="Malgun Gothic"/>
              </a:rPr>
              <a:t>반복!</a:t>
            </a:r>
            <a:endParaRPr sz="3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0" dirty="0">
                <a:solidFill>
                  <a:srgbClr val="CE69A6"/>
                </a:solidFill>
                <a:latin typeface="Malgun Gothic"/>
                <a:cs typeface="Malgun Gothic"/>
              </a:rPr>
              <a:t>*random_choice()함수를</a:t>
            </a:r>
            <a:r>
              <a:rPr sz="3200" spc="-365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3200" spc="-715" dirty="0">
                <a:solidFill>
                  <a:srgbClr val="CE69A6"/>
                </a:solidFill>
                <a:latin typeface="Malgun Gothic"/>
                <a:cs typeface="Malgun Gothic"/>
              </a:rPr>
              <a:t>이용하세요</a:t>
            </a:r>
            <a:endParaRPr sz="3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500" spc="-285" dirty="0">
                <a:solidFill>
                  <a:srgbClr val="CE69A6"/>
                </a:solidFill>
                <a:latin typeface="Malgun Gothic"/>
                <a:cs typeface="Malgun Gothic"/>
              </a:rPr>
              <a:t>random_choice(리스트 </a:t>
            </a:r>
            <a:r>
              <a:rPr sz="2500" spc="-365" dirty="0">
                <a:solidFill>
                  <a:srgbClr val="CE69A6"/>
                </a:solidFill>
                <a:latin typeface="Malgun Gothic"/>
                <a:cs typeface="Malgun Gothic"/>
              </a:rPr>
              <a:t>이름) </a:t>
            </a:r>
            <a:r>
              <a:rPr sz="2500" spc="-765" dirty="0">
                <a:solidFill>
                  <a:srgbClr val="CE69A6"/>
                </a:solidFill>
                <a:latin typeface="Malgun Gothic"/>
                <a:cs typeface="Malgun Gothic"/>
              </a:rPr>
              <a:t>=&gt;      </a:t>
            </a:r>
            <a:r>
              <a:rPr sz="2500" spc="-580" dirty="0">
                <a:solidFill>
                  <a:srgbClr val="CE69A6"/>
                </a:solidFill>
                <a:latin typeface="Malgun Gothic"/>
                <a:cs typeface="Malgun Gothic"/>
              </a:rPr>
              <a:t>리스트에서  </a:t>
            </a:r>
            <a:r>
              <a:rPr sz="2500" spc="-570" dirty="0">
                <a:solidFill>
                  <a:srgbClr val="CE69A6"/>
                </a:solidFill>
                <a:latin typeface="Malgun Gothic"/>
                <a:cs typeface="Malgun Gothic"/>
              </a:rPr>
              <a:t>랜덤으로  </a:t>
            </a:r>
            <a:r>
              <a:rPr sz="2500" spc="-545" dirty="0">
                <a:solidFill>
                  <a:srgbClr val="CE69A6"/>
                </a:solidFill>
                <a:latin typeface="Malgun Gothic"/>
                <a:cs typeface="Malgun Gothic"/>
              </a:rPr>
              <a:t>하나의 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요소 </a:t>
            </a:r>
            <a:r>
              <a:rPr sz="2500" spc="-310" dirty="0">
                <a:solidFill>
                  <a:srgbClr val="CE69A6"/>
                </a:solidFill>
                <a:latin typeface="Malgun Gothic"/>
                <a:cs typeface="Malgun Gothic"/>
              </a:rPr>
              <a:t> </a:t>
            </a:r>
            <a:r>
              <a:rPr sz="2500" spc="-575" dirty="0">
                <a:solidFill>
                  <a:srgbClr val="CE69A6"/>
                </a:solidFill>
                <a:latin typeface="Malgun Gothic"/>
                <a:cs typeface="Malgun Gothic"/>
              </a:rPr>
              <a:t>추출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E69A6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CE69A6"/>
                </a:solidFill>
              </a:rPr>
              <a:t>실습</a:t>
            </a:r>
            <a:r>
              <a:rPr sz="12000" spc="-2835" baseline="-15972" dirty="0">
                <a:solidFill>
                  <a:srgbClr val="CE69A6"/>
                </a:solidFill>
              </a:rPr>
              <a:t> </a:t>
            </a:r>
            <a:r>
              <a:rPr sz="5000" spc="-760" dirty="0">
                <a:solidFill>
                  <a:srgbClr val="CE69A6"/>
                </a:solidFill>
              </a:rPr>
              <a:t>타자게임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92300" y="3136900"/>
            <a:ext cx="3164840" cy="539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0" dirty="0">
                <a:solidFill>
                  <a:srgbClr val="1A69B5"/>
                </a:solidFill>
                <a:latin typeface="Malgun Gothic"/>
                <a:cs typeface="Malgun Gothic"/>
              </a:rPr>
              <a:t>타자게임을</a:t>
            </a:r>
            <a:r>
              <a:rPr sz="3000" spc="-36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580" dirty="0">
                <a:solidFill>
                  <a:srgbClr val="1A69B5"/>
                </a:solidFill>
                <a:latin typeface="Malgun Gothic"/>
                <a:cs typeface="Malgun Gothic"/>
              </a:rPr>
              <a:t>시작합니다.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325" dirty="0">
                <a:solidFill>
                  <a:srgbClr val="1A69B5"/>
                </a:solidFill>
                <a:latin typeface="Malgun Gothic"/>
                <a:cs typeface="Malgun Gothic"/>
              </a:rPr>
              <a:t>#1  </a:t>
            </a:r>
            <a:r>
              <a:rPr sz="3000" spc="-730" dirty="0">
                <a:solidFill>
                  <a:srgbClr val="1A69B5"/>
                </a:solidFill>
                <a:latin typeface="Malgun Gothic"/>
                <a:cs typeface="Malgun Gothic"/>
              </a:rPr>
              <a:t>거북이  </a:t>
            </a:r>
            <a:r>
              <a:rPr sz="3000" spc="-730" dirty="0">
                <a:solidFill>
                  <a:srgbClr val="F3B431"/>
                </a:solidFill>
                <a:latin typeface="Malgun Gothic"/>
                <a:cs typeface="Malgun Gothic"/>
              </a:rPr>
              <a:t>거북이  </a:t>
            </a: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2700" marR="2042795">
              <a:lnSpc>
                <a:spcPct val="105600"/>
              </a:lnSpc>
            </a:pPr>
            <a:r>
              <a:rPr sz="3000" spc="-645" dirty="0">
                <a:solidFill>
                  <a:srgbClr val="1A69B5"/>
                </a:solidFill>
                <a:latin typeface="Malgun Gothic"/>
                <a:cs typeface="Malgun Gothic"/>
              </a:rPr>
              <a:t>문제 </a:t>
            </a:r>
            <a:r>
              <a:rPr sz="3000" spc="-150" dirty="0">
                <a:solidFill>
                  <a:srgbClr val="1A69B5"/>
                </a:solidFill>
                <a:latin typeface="Malgun Gothic"/>
                <a:cs typeface="Malgun Gothic"/>
              </a:rPr>
              <a:t>#2  </a:t>
            </a: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토끼  </a:t>
            </a:r>
            <a:endParaRPr lang="en-US" sz="3000" spc="-720" dirty="0">
              <a:solidFill>
                <a:srgbClr val="1A69B5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720" dirty="0">
                <a:solidFill>
                  <a:srgbClr val="F3B431"/>
                </a:solidFill>
                <a:latin typeface="Malgun Gothic"/>
                <a:cs typeface="Malgun Gothic"/>
              </a:rPr>
              <a:t>토끼 </a:t>
            </a:r>
            <a:endParaRPr lang="en-US" sz="3000" spc="-720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042795">
              <a:lnSpc>
                <a:spcPct val="105600"/>
              </a:lnSpc>
            </a:pPr>
            <a:r>
              <a:rPr sz="3000" spc="-409" dirty="0">
                <a:solidFill>
                  <a:srgbClr val="1A69B5"/>
                </a:solidFill>
                <a:latin typeface="Malgun Gothic"/>
                <a:cs typeface="Malgun Gothic"/>
              </a:rPr>
              <a:t>통과!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8435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75" dirty="0">
                <a:latin typeface="Malgun Gothic"/>
                <a:cs typeface="Malgun Gothic"/>
              </a:rPr>
              <a:t>list추출기능을 </a:t>
            </a:r>
            <a:r>
              <a:rPr sz="2000" spc="-420" dirty="0">
                <a:latin typeface="Malgun Gothic"/>
                <a:cs typeface="Malgun Gothic"/>
              </a:rPr>
              <a:t>사용한</a:t>
            </a:r>
            <a:r>
              <a:rPr sz="2000" spc="-155" dirty="0">
                <a:latin typeface="Malgun Gothic"/>
                <a:cs typeface="Malgun Gothic"/>
              </a:rPr>
              <a:t> </a:t>
            </a:r>
            <a:r>
              <a:rPr sz="2000" spc="-425" dirty="0">
                <a:latin typeface="Malgun Gothic"/>
                <a:cs typeface="Malgun Gothic"/>
              </a:rPr>
              <a:t>타자게임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5994">
              <a:lnSpc>
                <a:spcPct val="100000"/>
              </a:lnSpc>
            </a:pPr>
            <a:r>
              <a:rPr sz="12000" spc="-775" dirty="0"/>
              <a:t>10</a:t>
            </a:r>
            <a:r>
              <a:rPr sz="12000" spc="-325" dirty="0"/>
              <a:t> </a:t>
            </a:r>
            <a:r>
              <a:rPr spc="15" dirty="0"/>
              <a:t>Dictionary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778000"/>
            <a:ext cx="11557000" cy="621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2700" y="3962400"/>
            <a:ext cx="9182100" cy="567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0870" y="3635438"/>
            <a:ext cx="2022475" cy="381000"/>
          </a:xfrm>
          <a:custGeom>
            <a:avLst/>
            <a:gdLst/>
            <a:ahLst/>
            <a:cxnLst/>
            <a:rect l="l" t="t" r="r" b="b"/>
            <a:pathLst>
              <a:path w="2022475" h="381000">
                <a:moveTo>
                  <a:pt x="0" y="0"/>
                </a:moveTo>
                <a:lnTo>
                  <a:pt x="2021878" y="0"/>
                </a:lnTo>
                <a:lnTo>
                  <a:pt x="202187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6964" y="3502878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9200" y="3619500"/>
            <a:ext cx="1708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529" y="6166980"/>
            <a:ext cx="5189855" cy="1262380"/>
          </a:xfrm>
          <a:custGeom>
            <a:avLst/>
            <a:gdLst/>
            <a:ahLst/>
            <a:cxnLst/>
            <a:rect l="l" t="t" r="r" b="b"/>
            <a:pathLst>
              <a:path w="5189855" h="1262379">
                <a:moveTo>
                  <a:pt x="0" y="0"/>
                </a:moveTo>
                <a:lnTo>
                  <a:pt x="5189855" y="0"/>
                </a:lnTo>
                <a:lnTo>
                  <a:pt x="5189855" y="1261798"/>
                </a:lnTo>
                <a:lnTo>
                  <a:pt x="0" y="126179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293" y="6474805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35" y="0"/>
                </a:moveTo>
                <a:lnTo>
                  <a:pt x="299766" y="0"/>
                </a:lnTo>
                <a:lnTo>
                  <a:pt x="255049" y="6271"/>
                </a:lnTo>
                <a:lnTo>
                  <a:pt x="211392" y="18813"/>
                </a:lnTo>
                <a:lnTo>
                  <a:pt x="169502" y="37626"/>
                </a:lnTo>
                <a:lnTo>
                  <a:pt x="130085" y="62710"/>
                </a:lnTo>
                <a:lnTo>
                  <a:pt x="93848" y="94066"/>
                </a:lnTo>
                <a:lnTo>
                  <a:pt x="62565" y="130390"/>
                </a:lnTo>
                <a:lnTo>
                  <a:pt x="37539" y="169902"/>
                </a:lnTo>
                <a:lnTo>
                  <a:pt x="18769" y="211894"/>
                </a:lnTo>
                <a:lnTo>
                  <a:pt x="6256" y="255656"/>
                </a:lnTo>
                <a:lnTo>
                  <a:pt x="0" y="300481"/>
                </a:lnTo>
                <a:lnTo>
                  <a:pt x="0" y="345660"/>
                </a:lnTo>
                <a:lnTo>
                  <a:pt x="6256" y="390484"/>
                </a:lnTo>
                <a:lnTo>
                  <a:pt x="18769" y="434245"/>
                </a:lnTo>
                <a:lnTo>
                  <a:pt x="37539" y="476235"/>
                </a:lnTo>
                <a:lnTo>
                  <a:pt x="62565" y="515744"/>
                </a:lnTo>
                <a:lnTo>
                  <a:pt x="93848" y="552066"/>
                </a:lnTo>
                <a:lnTo>
                  <a:pt x="130085" y="583421"/>
                </a:lnTo>
                <a:lnTo>
                  <a:pt x="169502" y="608505"/>
                </a:lnTo>
                <a:lnTo>
                  <a:pt x="211392" y="627319"/>
                </a:lnTo>
                <a:lnTo>
                  <a:pt x="255049" y="639861"/>
                </a:lnTo>
                <a:lnTo>
                  <a:pt x="299766" y="646132"/>
                </a:lnTo>
                <a:lnTo>
                  <a:pt x="344835" y="646132"/>
                </a:lnTo>
                <a:lnTo>
                  <a:pt x="389551" y="639861"/>
                </a:lnTo>
                <a:lnTo>
                  <a:pt x="433207" y="627319"/>
                </a:lnTo>
                <a:lnTo>
                  <a:pt x="475095" y="608505"/>
                </a:lnTo>
                <a:lnTo>
                  <a:pt x="514510" y="583421"/>
                </a:lnTo>
                <a:lnTo>
                  <a:pt x="550744" y="552066"/>
                </a:lnTo>
                <a:lnTo>
                  <a:pt x="582026" y="515744"/>
                </a:lnTo>
                <a:lnTo>
                  <a:pt x="607053" y="476235"/>
                </a:lnTo>
                <a:lnTo>
                  <a:pt x="625823" y="434245"/>
                </a:lnTo>
                <a:lnTo>
                  <a:pt x="638336" y="390484"/>
                </a:lnTo>
                <a:lnTo>
                  <a:pt x="644592" y="345660"/>
                </a:lnTo>
                <a:lnTo>
                  <a:pt x="644592" y="300481"/>
                </a:lnTo>
                <a:lnTo>
                  <a:pt x="638336" y="255656"/>
                </a:lnTo>
                <a:lnTo>
                  <a:pt x="625823" y="211894"/>
                </a:lnTo>
                <a:lnTo>
                  <a:pt x="607053" y="169902"/>
                </a:lnTo>
                <a:lnTo>
                  <a:pt x="582026" y="130390"/>
                </a:lnTo>
                <a:lnTo>
                  <a:pt x="550744" y="94066"/>
                </a:lnTo>
                <a:lnTo>
                  <a:pt x="514510" y="62710"/>
                </a:lnTo>
                <a:lnTo>
                  <a:pt x="475095" y="37626"/>
                </a:lnTo>
                <a:lnTo>
                  <a:pt x="433207" y="18813"/>
                </a:lnTo>
                <a:lnTo>
                  <a:pt x="389551" y="6271"/>
                </a:lnTo>
                <a:lnTo>
                  <a:pt x="34483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6600" y="6591300"/>
            <a:ext cx="1924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0" dirty="0">
                <a:solidFill>
                  <a:srgbClr val="FFFFFF"/>
                </a:solidFill>
                <a:latin typeface="Malgun Gothic"/>
                <a:cs typeface="Malgun Gothic"/>
              </a:rPr>
              <a:t>4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0" y="2921000"/>
            <a:ext cx="9738995" cy="171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9064CC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774700">
              <a:lnSpc>
                <a:spcPct val="100000"/>
              </a:lnSpc>
              <a:spcBef>
                <a:spcPts val="3100"/>
              </a:spcBef>
            </a:pPr>
            <a:r>
              <a:rPr sz="3500" spc="-865" dirty="0">
                <a:latin typeface="Malgun Gothic"/>
                <a:cs typeface="Malgun Gothic"/>
              </a:rPr>
              <a:t>딕셔너리는   </a:t>
            </a:r>
            <a:r>
              <a:rPr sz="3500" b="1" spc="-440" dirty="0">
                <a:latin typeface="Malgun Gothic"/>
                <a:cs typeface="Malgun Gothic"/>
              </a:rPr>
              <a:t>Key</a:t>
            </a:r>
            <a:r>
              <a:rPr sz="3500" spc="-440" dirty="0">
                <a:latin typeface="Malgun Gothic"/>
                <a:cs typeface="Malgun Gothic"/>
              </a:rPr>
              <a:t>와 </a:t>
            </a:r>
            <a:r>
              <a:rPr sz="3500" b="1" spc="-445" dirty="0">
                <a:latin typeface="Malgun Gothic"/>
                <a:cs typeface="Malgun Gothic"/>
              </a:rPr>
              <a:t>Value</a:t>
            </a:r>
            <a:r>
              <a:rPr sz="3500" spc="-445" dirty="0">
                <a:latin typeface="Malgun Gothic"/>
                <a:cs typeface="Malgun Gothic"/>
              </a:rPr>
              <a:t>라는 </a:t>
            </a:r>
            <a:r>
              <a:rPr sz="3500" spc="-840" dirty="0">
                <a:latin typeface="Malgun Gothic"/>
                <a:cs typeface="Malgun Gothic"/>
              </a:rPr>
              <a:t>것을  </a:t>
            </a:r>
            <a:r>
              <a:rPr sz="3500" spc="-700" dirty="0">
                <a:latin typeface="Malgun Gothic"/>
                <a:cs typeface="Malgun Gothic"/>
              </a:rPr>
              <a:t>한  </a:t>
            </a:r>
            <a:r>
              <a:rPr sz="3500" spc="-770" dirty="0">
                <a:latin typeface="Malgun Gothic"/>
                <a:cs typeface="Malgun Gothic"/>
              </a:rPr>
              <a:t>쌍으로  </a:t>
            </a:r>
            <a:r>
              <a:rPr sz="3500" spc="-755" dirty="0">
                <a:latin typeface="Malgun Gothic"/>
                <a:cs typeface="Malgun Gothic"/>
              </a:rPr>
              <a:t>갖는</a:t>
            </a:r>
            <a:r>
              <a:rPr sz="3500" spc="-350" dirty="0">
                <a:latin typeface="Malgun Gothic"/>
                <a:cs typeface="Malgun Gothic"/>
              </a:rPr>
              <a:t> </a:t>
            </a:r>
            <a:r>
              <a:rPr sz="3500" spc="-795" dirty="0">
                <a:latin typeface="Malgun Gothic"/>
                <a:cs typeface="Malgun Gothic"/>
              </a:rPr>
              <a:t>자료형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1600" y="6070600"/>
            <a:ext cx="1939925" cy="161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000" spc="-690" dirty="0">
                <a:latin typeface="Malgun Gothic"/>
                <a:cs typeface="Malgun Gothic"/>
              </a:rPr>
              <a:t>B</a:t>
            </a:r>
            <a:r>
              <a:rPr sz="5000" spc="-335" dirty="0">
                <a:latin typeface="Malgun Gothic"/>
                <a:cs typeface="Malgun Gothic"/>
              </a:rPr>
              <a:t>ase</a:t>
            </a:r>
            <a:r>
              <a:rPr sz="5000" spc="-919" dirty="0">
                <a:latin typeface="Malgun Gothic"/>
                <a:cs typeface="Malgun Gothic"/>
              </a:rPr>
              <a:t>b</a:t>
            </a:r>
            <a:r>
              <a:rPr sz="5000" spc="-475" dirty="0">
                <a:latin typeface="Malgun Gothic"/>
                <a:cs typeface="Malgun Gothic"/>
              </a:rPr>
              <a:t>a</a:t>
            </a:r>
            <a:r>
              <a:rPr sz="5000" spc="-140" dirty="0">
                <a:latin typeface="Malgun Gothic"/>
                <a:cs typeface="Malgun Gothic"/>
              </a:rPr>
              <a:t>l</a:t>
            </a:r>
            <a:r>
              <a:rPr sz="5000" spc="60" dirty="0">
                <a:latin typeface="Malgun Gothic"/>
                <a:cs typeface="Malgun Gothic"/>
              </a:rPr>
              <a:t>l</a:t>
            </a:r>
            <a:endParaRPr sz="5000">
              <a:latin typeface="Malgun Gothic"/>
              <a:cs typeface="Malgun Gothic"/>
            </a:endParaRPr>
          </a:p>
          <a:p>
            <a:pPr marR="1905" algn="ctr">
              <a:lnSpc>
                <a:spcPct val="100000"/>
              </a:lnSpc>
              <a:spcBef>
                <a:spcPts val="500"/>
              </a:spcBef>
            </a:pPr>
            <a:r>
              <a:rPr sz="5000" b="1" spc="-520" dirty="0">
                <a:solidFill>
                  <a:srgbClr val="9064CC"/>
                </a:solidFill>
                <a:latin typeface="Malgun Gothic"/>
                <a:cs typeface="Malgun Gothic"/>
              </a:rPr>
              <a:t>KEY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6070600"/>
            <a:ext cx="2320290" cy="158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927100">
              <a:lnSpc>
                <a:spcPct val="100000"/>
              </a:lnSpc>
              <a:tabLst>
                <a:tab pos="1142365" algn="l"/>
              </a:tabLst>
            </a:pPr>
            <a:r>
              <a:rPr sz="5000" spc="-1350" dirty="0">
                <a:latin typeface="Malgun Gothic"/>
                <a:cs typeface="Malgun Gothic"/>
              </a:rPr>
              <a:t>=		</a:t>
            </a:r>
            <a:r>
              <a:rPr sz="5000" spc="-1075" dirty="0">
                <a:latin typeface="Malgun Gothic"/>
                <a:cs typeface="Malgun Gothic"/>
              </a:rPr>
              <a:t>야구</a:t>
            </a:r>
            <a:endParaRPr sz="5000">
              <a:latin typeface="Malgun Gothic"/>
              <a:cs typeface="Malgun Gothic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50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V</a:t>
            </a:r>
            <a:r>
              <a:rPr sz="5000" b="1" spc="-445" dirty="0">
                <a:solidFill>
                  <a:srgbClr val="9064CC"/>
                </a:solidFill>
                <a:latin typeface="Malgun Gothic"/>
                <a:cs typeface="Malgun Gothic"/>
              </a:rPr>
              <a:t>a</a:t>
            </a:r>
            <a:r>
              <a:rPr sz="5000" b="1" spc="-335" dirty="0">
                <a:solidFill>
                  <a:srgbClr val="9064CC"/>
                </a:solidFill>
                <a:latin typeface="Malgun Gothic"/>
                <a:cs typeface="Malgun Gothic"/>
              </a:rPr>
              <a:t>lue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0881" y="5569737"/>
            <a:ext cx="8443036" cy="274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0731" y="5614174"/>
            <a:ext cx="8303895" cy="2604770"/>
          </a:xfrm>
          <a:custGeom>
            <a:avLst/>
            <a:gdLst/>
            <a:ahLst/>
            <a:cxnLst/>
            <a:rect l="l" t="t" r="r" b="b"/>
            <a:pathLst>
              <a:path w="8303895" h="2604770">
                <a:moveTo>
                  <a:pt x="0" y="0"/>
                </a:moveTo>
                <a:lnTo>
                  <a:pt x="8303336" y="0"/>
                </a:lnTo>
                <a:lnTo>
                  <a:pt x="8303336" y="2604389"/>
                </a:lnTo>
                <a:lnTo>
                  <a:pt x="0" y="260438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06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2362200"/>
            <a:ext cx="612457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선언</a:t>
            </a:r>
            <a:endParaRPr sz="5000">
              <a:latin typeface="Malgun Gothic"/>
              <a:cs typeface="Malgun Gothic"/>
            </a:endParaRPr>
          </a:p>
          <a:p>
            <a:pPr marL="558800">
              <a:lnSpc>
                <a:spcPct val="100000"/>
              </a:lnSpc>
              <a:spcBef>
                <a:spcPts val="3500"/>
              </a:spcBef>
              <a:tabLst>
                <a:tab pos="15703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  </a:t>
            </a:r>
            <a:r>
              <a:rPr sz="3500" b="1" spc="80" dirty="0">
                <a:solidFill>
                  <a:srgbClr val="9064CC"/>
                </a:solidFill>
                <a:latin typeface="Malgun Gothic"/>
                <a:cs typeface="Malgun Gothic"/>
              </a:rPr>
              <a:t>{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320" dirty="0">
                <a:solidFill>
                  <a:srgbClr val="797979"/>
                </a:solidFill>
                <a:latin typeface="Malgun Gothic"/>
                <a:cs typeface="Malgun Gothic"/>
              </a:rPr>
              <a:t>Value </a:t>
            </a:r>
            <a:r>
              <a:rPr sz="3500" b="1" spc="105" dirty="0">
                <a:solidFill>
                  <a:srgbClr val="9064CC"/>
                </a:solidFill>
                <a:latin typeface="Malgun Gothic"/>
                <a:cs typeface="Malgun Gothic"/>
              </a:rPr>
              <a:t>}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1500" y="7391400"/>
            <a:ext cx="10426700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6900" y="4787900"/>
            <a:ext cx="37973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4200" y="6121400"/>
            <a:ext cx="45720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6400" y="6273800"/>
            <a:ext cx="316992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265" dirty="0">
                <a:latin typeface="Malgun Gothic"/>
                <a:cs typeface="Malgun Gothic"/>
              </a:rPr>
              <a:t>Value에 </a:t>
            </a:r>
            <a:r>
              <a:rPr sz="2500" spc="-590" dirty="0">
                <a:latin typeface="Malgun Gothic"/>
                <a:cs typeface="Malgun Gothic"/>
              </a:rPr>
              <a:t>리스트도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425" dirty="0">
                <a:latin typeface="Malgun Gothic"/>
                <a:cs typeface="Malgun Gothic"/>
              </a:rPr>
              <a:t>추가가능!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34036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19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65" dirty="0">
                <a:solidFill>
                  <a:srgbClr val="9064CC"/>
                </a:solidFill>
                <a:latin typeface="Malgun Gothic"/>
                <a:cs typeface="Malgun Gothic"/>
              </a:rPr>
              <a:t>추가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600" y="5803900"/>
            <a:ext cx="3784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9900" y="3479800"/>
            <a:ext cx="5039995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5000" spc="10" dirty="0">
                <a:solidFill>
                  <a:srgbClr val="9064CC"/>
                </a:solidFill>
                <a:latin typeface="Malgun Gothic"/>
                <a:cs typeface="Malgun Gothic"/>
              </a:rPr>
              <a:t>Dictionary</a:t>
            </a:r>
            <a:r>
              <a:rPr sz="5000" spc="-2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565" dirty="0">
                <a:solidFill>
                  <a:srgbClr val="9064CC"/>
                </a:solidFill>
                <a:latin typeface="Malgun Gothic"/>
                <a:cs typeface="Malgun Gothic"/>
              </a:rPr>
              <a:t>삭제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  <a:tabLst>
                <a:tab pos="10242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 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 </a:t>
            </a:r>
            <a:r>
              <a:rPr sz="3500" b="1" spc="-960" dirty="0">
                <a:solidFill>
                  <a:srgbClr val="9064CC"/>
                </a:solidFill>
                <a:latin typeface="Malgun Gothic"/>
                <a:cs typeface="Malgun Gothic"/>
              </a:rPr>
              <a:t>= </a:t>
            </a:r>
            <a:r>
              <a:rPr sz="3500" b="1" spc="-95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value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4800" y="6083300"/>
            <a:ext cx="596900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2641600"/>
            <a:ext cx="8853170" cy="449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68265" algn="ctr">
              <a:lnSpc>
                <a:spcPct val="100000"/>
              </a:lnSpc>
            </a:pPr>
            <a:r>
              <a:rPr sz="5000" spc="-830" dirty="0">
                <a:solidFill>
                  <a:srgbClr val="9064CC"/>
                </a:solidFill>
                <a:latin typeface="Malgun Gothic"/>
                <a:cs typeface="Malgun Gothic"/>
              </a:rPr>
              <a:t>사전</a:t>
            </a:r>
            <a:r>
              <a:rPr sz="5000" spc="-204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919" dirty="0">
                <a:solidFill>
                  <a:srgbClr val="9064CC"/>
                </a:solidFill>
                <a:latin typeface="Malgun Gothic"/>
                <a:cs typeface="Malgun Gothic"/>
              </a:rPr>
              <a:t>찾기</a:t>
            </a:r>
            <a:endParaRPr sz="5000">
              <a:latin typeface="Malgun Gothic"/>
              <a:cs typeface="Malgun Gothic"/>
            </a:endParaRPr>
          </a:p>
          <a:p>
            <a:pPr marR="5185410" algn="ctr">
              <a:lnSpc>
                <a:spcPct val="100000"/>
              </a:lnSpc>
              <a:spcBef>
                <a:spcPts val="2400"/>
              </a:spcBef>
              <a:tabLst>
                <a:tab pos="1011555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815" dirty="0">
                <a:solidFill>
                  <a:srgbClr val="9064CC"/>
                </a:solidFill>
                <a:latin typeface="Malgun Gothic"/>
                <a:cs typeface="Malgun Gothic"/>
              </a:rPr>
              <a:t>사전이름</a:t>
            </a:r>
            <a:r>
              <a:rPr sz="3500" b="1" spc="-70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[</a:t>
            </a:r>
            <a:r>
              <a:rPr sz="35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key</a:t>
            </a:r>
            <a:r>
              <a:rPr sz="3500" b="1" spc="-225" dirty="0">
                <a:solidFill>
                  <a:srgbClr val="9064CC"/>
                </a:solidFill>
                <a:latin typeface="Malgun Gothic"/>
                <a:cs typeface="Malgun Gothic"/>
              </a:rPr>
              <a:t>]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</a:pPr>
            <a:r>
              <a:rPr sz="5000" spc="-155" dirty="0">
                <a:solidFill>
                  <a:srgbClr val="9064CC"/>
                </a:solidFill>
                <a:latin typeface="Malgun Gothic"/>
                <a:cs typeface="Malgun Gothic"/>
              </a:rPr>
              <a:t>key가 </a:t>
            </a:r>
            <a:r>
              <a:rPr sz="5000" spc="-705" dirty="0">
                <a:solidFill>
                  <a:srgbClr val="9064CC"/>
                </a:solidFill>
                <a:latin typeface="Malgun Gothic"/>
                <a:cs typeface="Malgun Gothic"/>
              </a:rPr>
              <a:t>사전안에  </a:t>
            </a:r>
            <a:r>
              <a:rPr sz="5000" spc="-940" dirty="0">
                <a:solidFill>
                  <a:srgbClr val="9064CC"/>
                </a:solidFill>
                <a:latin typeface="Malgun Gothic"/>
                <a:cs typeface="Malgun Gothic"/>
              </a:rPr>
              <a:t>있는지</a:t>
            </a:r>
            <a:r>
              <a:rPr sz="5000" spc="-62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9064CC"/>
                </a:solidFill>
                <a:latin typeface="Malgun Gothic"/>
                <a:cs typeface="Malgun Gothic"/>
              </a:rPr>
              <a:t>확인</a:t>
            </a:r>
            <a:endParaRPr sz="5000">
              <a:latin typeface="Malgun Gothic"/>
              <a:cs typeface="Malgun Gothic"/>
            </a:endParaRPr>
          </a:p>
          <a:p>
            <a:pPr marL="3098800">
              <a:lnSpc>
                <a:spcPct val="100000"/>
              </a:lnSpc>
              <a:spcBef>
                <a:spcPts val="2400"/>
              </a:spcBef>
              <a:tabLst>
                <a:tab pos="4110354" algn="l"/>
              </a:tabLst>
            </a:pPr>
            <a:r>
              <a:rPr sz="3500" spc="-445" dirty="0">
                <a:solidFill>
                  <a:srgbClr val="9064CC"/>
                </a:solidFill>
                <a:latin typeface="Malgun Gothic"/>
                <a:cs typeface="Malgun Gothic"/>
              </a:rPr>
              <a:t>방법	</a:t>
            </a:r>
            <a:r>
              <a:rPr sz="3500" b="1" spc="5" dirty="0">
                <a:solidFill>
                  <a:srgbClr val="9064CC"/>
                </a:solidFill>
                <a:latin typeface="Malgun Gothic"/>
                <a:cs typeface="Malgun Gothic"/>
              </a:rPr>
              <a:t>: </a:t>
            </a:r>
            <a:r>
              <a:rPr sz="3500" b="1" spc="-335" dirty="0">
                <a:solidFill>
                  <a:srgbClr val="797979"/>
                </a:solidFill>
                <a:latin typeface="Malgun Gothic"/>
                <a:cs typeface="Malgun Gothic"/>
              </a:rPr>
              <a:t>key </a:t>
            </a:r>
            <a:r>
              <a:rPr sz="3500" b="1" spc="-305" dirty="0">
                <a:solidFill>
                  <a:srgbClr val="9064CC"/>
                </a:solidFill>
                <a:latin typeface="Malgun Gothic"/>
                <a:cs typeface="Malgun Gothic"/>
              </a:rPr>
              <a:t>in</a:t>
            </a:r>
            <a:r>
              <a:rPr sz="3500" b="1" spc="-67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15" dirty="0">
                <a:solidFill>
                  <a:srgbClr val="797979"/>
                </a:solidFill>
                <a:latin typeface="Malgun Gothic"/>
                <a:cs typeface="Malgun Gothic"/>
              </a:rPr>
              <a:t>사전이름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100" y="2552700"/>
            <a:ext cx="5651500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3300" y="7391400"/>
            <a:ext cx="91948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9064CC"/>
                </a:solidFill>
                <a:latin typeface="Malgun Gothic"/>
                <a:cs typeface="Malgun Gothic"/>
              </a:rPr>
              <a:t>10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66900">
              <a:lnSpc>
                <a:spcPct val="100000"/>
              </a:lnSpc>
            </a:pPr>
            <a:r>
              <a:rPr spc="10" dirty="0"/>
              <a:t>Dictionary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b="1" spc="-470" dirty="0">
                <a:solidFill>
                  <a:srgbClr val="000000"/>
                </a:solidFill>
                <a:latin typeface="Malgun Gothic"/>
                <a:cs typeface="Malgun Gothic"/>
              </a:rPr>
              <a:t>인덱싱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65" dirty="0">
                <a:solidFill>
                  <a:srgbClr val="797979"/>
                </a:solidFill>
                <a:latin typeface="Malgun Gothic"/>
                <a:cs typeface="Malgun Gothic"/>
              </a:rPr>
              <a:t>슬라이싱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수정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및</a:t>
            </a:r>
            <a:r>
              <a:rPr sz="2000" b="1" spc="-509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90" dirty="0">
                <a:solidFill>
                  <a:srgbClr val="797979"/>
                </a:solidFill>
                <a:latin typeface="Malgun Gothic"/>
                <a:cs typeface="Malgun Gothic"/>
              </a:rPr>
              <a:t>삭제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100" y="2489200"/>
            <a:ext cx="4161790" cy="191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ct val="100000"/>
              </a:lnSpc>
            </a:pPr>
            <a:r>
              <a:rPr sz="5000" spc="-229" dirty="0">
                <a:solidFill>
                  <a:srgbClr val="9064CC"/>
                </a:solidFill>
                <a:latin typeface="Malgun Gothic"/>
                <a:cs typeface="Malgun Gothic"/>
              </a:rPr>
              <a:t>주의!!</a:t>
            </a:r>
            <a:endParaRPr sz="5000">
              <a:latin typeface="Malgun Gothic"/>
              <a:cs typeface="Malgun Gothic"/>
            </a:endParaRPr>
          </a:p>
          <a:p>
            <a:pPr marL="12700" marR="5080" indent="-9525" algn="ctr">
              <a:lnSpc>
                <a:spcPts val="4500"/>
              </a:lnSpc>
            </a:pPr>
            <a:r>
              <a:rPr sz="3500" b="1" spc="-455" dirty="0">
                <a:solidFill>
                  <a:srgbClr val="9064CC"/>
                </a:solidFill>
                <a:latin typeface="Malgun Gothic"/>
                <a:cs typeface="Malgun Gothic"/>
              </a:rPr>
              <a:t>key는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고유한 </a:t>
            </a:r>
            <a:r>
              <a:rPr sz="3500" b="1" spc="-800" dirty="0">
                <a:solidFill>
                  <a:srgbClr val="9064CC"/>
                </a:solidFill>
                <a:latin typeface="Malgun Gothic"/>
                <a:cs typeface="Malgun Gothic"/>
              </a:rPr>
              <a:t>값이므로  </a:t>
            </a:r>
            <a:r>
              <a:rPr sz="3500" b="1" spc="-840" dirty="0">
                <a:solidFill>
                  <a:srgbClr val="9064CC"/>
                </a:solidFill>
                <a:latin typeface="Malgun Gothic"/>
                <a:cs typeface="Malgun Gothic"/>
              </a:rPr>
              <a:t>중복되지  </a:t>
            </a:r>
            <a:r>
              <a:rPr sz="3500" b="1" spc="-700" dirty="0">
                <a:solidFill>
                  <a:srgbClr val="9064CC"/>
                </a:solidFill>
                <a:latin typeface="Malgun Gothic"/>
                <a:cs typeface="Malgun Gothic"/>
              </a:rPr>
              <a:t>않게  </a:t>
            </a:r>
            <a:r>
              <a:rPr sz="3500" b="1" spc="-770" dirty="0">
                <a:solidFill>
                  <a:srgbClr val="9064CC"/>
                </a:solidFill>
                <a:latin typeface="Malgun Gothic"/>
                <a:cs typeface="Malgun Gothic"/>
              </a:rPr>
              <a:t>만들어야</a:t>
            </a:r>
            <a:r>
              <a:rPr sz="3500" b="1" spc="-400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6800" y="4817745"/>
            <a:ext cx="607949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700" y="7937500"/>
            <a:ext cx="519938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819" dirty="0">
                <a:solidFill>
                  <a:srgbClr val="9064CC"/>
                </a:solidFill>
                <a:latin typeface="Malgun Gothic"/>
                <a:cs typeface="Malgun Gothic"/>
              </a:rPr>
              <a:t>어떤게  </a:t>
            </a:r>
            <a:r>
              <a:rPr sz="3500" b="1" spc="-855" dirty="0">
                <a:solidFill>
                  <a:srgbClr val="9064CC"/>
                </a:solidFill>
                <a:latin typeface="Malgun Gothic"/>
                <a:cs typeface="Malgun Gothic"/>
              </a:rPr>
              <a:t>무시될  </a:t>
            </a:r>
            <a:r>
              <a:rPr sz="3500" b="1" spc="-875" dirty="0">
                <a:solidFill>
                  <a:srgbClr val="9064CC"/>
                </a:solidFill>
                <a:latin typeface="Malgun Gothic"/>
                <a:cs typeface="Malgun Gothic"/>
              </a:rPr>
              <a:t>지   </a:t>
            </a:r>
            <a:r>
              <a:rPr sz="3500" b="1" spc="-730" dirty="0">
                <a:solidFill>
                  <a:srgbClr val="9064CC"/>
                </a:solidFill>
                <a:latin typeface="Malgun Gothic"/>
                <a:cs typeface="Malgun Gothic"/>
              </a:rPr>
              <a:t>예측할  </a:t>
            </a:r>
            <a:r>
              <a:rPr sz="3500" b="1" spc="-805" dirty="0">
                <a:solidFill>
                  <a:srgbClr val="9064CC"/>
                </a:solidFill>
                <a:latin typeface="Malgun Gothic"/>
                <a:cs typeface="Malgun Gothic"/>
              </a:rPr>
              <a:t>수 </a:t>
            </a:r>
            <a:r>
              <a:rPr sz="3500" b="1" spc="-745" dirty="0">
                <a:solidFill>
                  <a:srgbClr val="9064CC"/>
                </a:solidFill>
                <a:latin typeface="Malgun Gothic"/>
                <a:cs typeface="Malgun Gothic"/>
              </a:rPr>
              <a:t> </a:t>
            </a:r>
            <a:r>
              <a:rPr sz="3500" b="1" spc="-555" dirty="0">
                <a:solidFill>
                  <a:srgbClr val="9064CC"/>
                </a:solidFill>
                <a:latin typeface="Malgun Gothic"/>
                <a:cs typeface="Malgun Gothic"/>
              </a:rPr>
              <a:t>없음!</a:t>
            </a:r>
            <a:endParaRPr sz="3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736600"/>
            <a:ext cx="1713230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1500" dirty="0">
                <a:solidFill>
                  <a:srgbClr val="9064CC"/>
                </a:solidFill>
                <a:latin typeface="Malgun Gothic"/>
                <a:cs typeface="Malgun Gothic"/>
              </a:rPr>
              <a:t>실</a:t>
            </a:r>
            <a:r>
              <a:rPr sz="8000" spc="-1220" dirty="0">
                <a:solidFill>
                  <a:srgbClr val="9064CC"/>
                </a:solidFill>
                <a:latin typeface="Malgun Gothic"/>
                <a:cs typeface="Malgun Gothic"/>
              </a:rPr>
              <a:t>습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3980037"/>
            <a:ext cx="9849485" cy="263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</a:pPr>
            <a:r>
              <a:rPr sz="3200" spc="-450" dirty="0">
                <a:latin typeface="Malgun Gothic"/>
                <a:cs typeface="Malgun Gothic"/>
              </a:rPr>
              <a:t>1. </a:t>
            </a:r>
            <a:r>
              <a:rPr sz="3200" spc="-790" dirty="0">
                <a:latin typeface="Malgun Gothic"/>
                <a:cs typeface="Malgun Gothic"/>
              </a:rPr>
              <a:t>딕셔너리를 </a:t>
            </a:r>
            <a:r>
              <a:rPr sz="3200" spc="-745" dirty="0">
                <a:latin typeface="Malgun Gothic"/>
                <a:cs typeface="Malgun Gothic"/>
              </a:rPr>
              <a:t>이용하여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단어와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640" dirty="0">
                <a:latin typeface="Malgun Gothic"/>
                <a:cs typeface="Malgun Gothic"/>
              </a:rPr>
              <a:t>각각 </a:t>
            </a:r>
            <a:r>
              <a:rPr sz="3200" spc="-260" dirty="0">
                <a:latin typeface="Malgun Gothic"/>
                <a:cs typeface="Malgun Gothic"/>
              </a:rPr>
              <a:t>key </a:t>
            </a:r>
            <a:r>
              <a:rPr sz="3200" spc="-640" dirty="0">
                <a:latin typeface="Malgun Gothic"/>
                <a:cs typeface="Malgun Gothic"/>
              </a:rPr>
              <a:t>와 </a:t>
            </a:r>
            <a:r>
              <a:rPr sz="3200" spc="-310" dirty="0">
                <a:latin typeface="Malgun Gothic"/>
                <a:cs typeface="Malgun Gothic"/>
              </a:rPr>
              <a:t>value로  </a:t>
            </a:r>
            <a:r>
              <a:rPr sz="3200" spc="-720" dirty="0">
                <a:latin typeface="Malgun Gothic"/>
                <a:cs typeface="Malgun Gothic"/>
              </a:rPr>
              <a:t>하여  </a:t>
            </a:r>
            <a:r>
              <a:rPr sz="3200" spc="-690" dirty="0">
                <a:latin typeface="Malgun Gothic"/>
                <a:cs typeface="Malgun Gothic"/>
              </a:rPr>
              <a:t>쌍을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75" dirty="0">
                <a:latin typeface="Malgun Gothic"/>
                <a:cs typeface="Malgun Gothic"/>
              </a:rPr>
              <a:t>만들자</a:t>
            </a:r>
            <a:endParaRPr sz="3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marR="151130" indent="-342900">
              <a:lnSpc>
                <a:spcPct val="106800"/>
              </a:lnSpc>
            </a:pPr>
            <a:r>
              <a:rPr sz="3200" spc="-260" dirty="0">
                <a:latin typeface="Malgun Gothic"/>
                <a:cs typeface="Malgun Gothic"/>
              </a:rPr>
              <a:t>2. </a:t>
            </a:r>
            <a:r>
              <a:rPr sz="3200" spc="-800" dirty="0">
                <a:latin typeface="Malgun Gothic"/>
                <a:cs typeface="Malgun Gothic"/>
              </a:rPr>
              <a:t>영어 </a:t>
            </a:r>
            <a:r>
              <a:rPr sz="3200" spc="-695" dirty="0">
                <a:latin typeface="Malgun Gothic"/>
                <a:cs typeface="Malgun Gothic"/>
              </a:rPr>
              <a:t>단어가 </a:t>
            </a:r>
            <a:r>
              <a:rPr sz="3200" spc="-730" dirty="0">
                <a:latin typeface="Malgun Gothic"/>
                <a:cs typeface="Malgun Gothic"/>
              </a:rPr>
              <a:t>순차적으로 </a:t>
            </a:r>
            <a:r>
              <a:rPr sz="3200" spc="-690" dirty="0">
                <a:latin typeface="Malgun Gothic"/>
                <a:cs typeface="Malgun Gothic"/>
              </a:rPr>
              <a:t>화면에 </a:t>
            </a:r>
            <a:r>
              <a:rPr sz="3200" spc="-705" dirty="0">
                <a:latin typeface="Malgun Gothic"/>
                <a:cs typeface="Malgun Gothic"/>
              </a:rPr>
              <a:t>나오고 </a:t>
            </a:r>
            <a:r>
              <a:rPr sz="3200" spc="-800" dirty="0">
                <a:latin typeface="Malgun Gothic"/>
                <a:cs typeface="Malgun Gothic"/>
              </a:rPr>
              <a:t>이의 </a:t>
            </a:r>
            <a:r>
              <a:rPr sz="3200" spc="-675" dirty="0">
                <a:latin typeface="Malgun Gothic"/>
                <a:cs typeface="Malgun Gothic"/>
              </a:rPr>
              <a:t>한국말 </a:t>
            </a:r>
            <a:r>
              <a:rPr sz="3200" spc="-740" dirty="0">
                <a:latin typeface="Malgun Gothic"/>
                <a:cs typeface="Malgun Gothic"/>
              </a:rPr>
              <a:t>뜻을 </a:t>
            </a:r>
            <a:r>
              <a:rPr sz="3200" spc="-760" dirty="0">
                <a:latin typeface="Malgun Gothic"/>
                <a:cs typeface="Malgun Gothic"/>
              </a:rPr>
              <a:t>입력하여  </a:t>
            </a:r>
            <a:r>
              <a:rPr sz="3200" spc="-800" dirty="0">
                <a:latin typeface="Malgun Gothic"/>
                <a:cs typeface="Malgun Gothic"/>
              </a:rPr>
              <a:t>영어  </a:t>
            </a:r>
            <a:r>
              <a:rPr sz="3200" spc="-730" dirty="0">
                <a:latin typeface="Malgun Gothic"/>
                <a:cs typeface="Malgun Gothic"/>
              </a:rPr>
              <a:t>단어를 </a:t>
            </a:r>
            <a:r>
              <a:rPr sz="3200" spc="-595" dirty="0">
                <a:latin typeface="Malgun Gothic"/>
                <a:cs typeface="Malgun Gothic"/>
              </a:rPr>
              <a:t> </a:t>
            </a:r>
            <a:r>
              <a:rPr sz="3200" spc="-665" dirty="0">
                <a:latin typeface="Malgun Gothic"/>
                <a:cs typeface="Malgun Gothic"/>
              </a:rPr>
              <a:t>학습하자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828800">
              <a:lnSpc>
                <a:spcPct val="100000"/>
              </a:lnSpc>
            </a:pPr>
            <a:r>
              <a:rPr spc="-885" dirty="0"/>
              <a:t>영어단어</a:t>
            </a:r>
            <a:r>
              <a:rPr spc="-195" dirty="0"/>
              <a:t> </a:t>
            </a:r>
            <a:r>
              <a:rPr spc="-800" dirty="0"/>
              <a:t>학습프로그램</a:t>
            </a:r>
          </a:p>
          <a:p>
            <a:pPr marL="1866900">
              <a:lnSpc>
                <a:spcPct val="100000"/>
              </a:lnSpc>
              <a:spcBef>
                <a:spcPts val="300"/>
              </a:spcBef>
            </a:pPr>
            <a:r>
              <a:rPr sz="2000" spc="-225" dirty="0">
                <a:solidFill>
                  <a:srgbClr val="000000"/>
                </a:solidFill>
              </a:rPr>
              <a:t>Dictionary기능을 </a:t>
            </a:r>
            <a:r>
              <a:rPr sz="2000" spc="-420" dirty="0">
                <a:solidFill>
                  <a:srgbClr val="000000"/>
                </a:solidFill>
              </a:rPr>
              <a:t>사용한  </a:t>
            </a:r>
            <a:r>
              <a:rPr sz="2000" spc="-475" dirty="0">
                <a:solidFill>
                  <a:srgbClr val="000000"/>
                </a:solidFill>
              </a:rPr>
              <a:t>영어단어</a:t>
            </a:r>
            <a:r>
              <a:rPr sz="2000" spc="-295" dirty="0">
                <a:solidFill>
                  <a:srgbClr val="000000"/>
                </a:solidFill>
              </a:rPr>
              <a:t> </a:t>
            </a:r>
            <a:r>
              <a:rPr sz="2000" spc="-440" dirty="0">
                <a:solidFill>
                  <a:srgbClr val="000000"/>
                </a:solidFill>
              </a:rPr>
              <a:t>학습프로그램</a:t>
            </a:r>
            <a:endParaRPr sz="200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9064CC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/>
              <a:t>실습 </a:t>
            </a:r>
            <a:r>
              <a:rPr sz="5000" spc="-885" dirty="0"/>
              <a:t>영어단어</a:t>
            </a:r>
            <a:r>
              <a:rPr sz="5000" spc="-630" dirty="0"/>
              <a:t> </a:t>
            </a:r>
            <a:r>
              <a:rPr sz="5000" spc="-800" dirty="0"/>
              <a:t>학습프로그램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1866900" y="3187496"/>
            <a:ext cx="3122930" cy="490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5940">
              <a:lnSpc>
                <a:spcPct val="105600"/>
              </a:lnSpc>
            </a:pPr>
            <a:r>
              <a:rPr sz="3000" spc="-715" dirty="0">
                <a:solidFill>
                  <a:srgbClr val="1A69B5"/>
                </a:solidFill>
                <a:latin typeface="Malgun Gothic"/>
                <a:cs typeface="Malgun Gothic"/>
              </a:rPr>
              <a:t>영어단어 </a:t>
            </a:r>
            <a:r>
              <a:rPr sz="3000" spc="-520" dirty="0">
                <a:solidFill>
                  <a:srgbClr val="1A69B5"/>
                </a:solidFill>
                <a:latin typeface="Malgun Gothic"/>
                <a:cs typeface="Malgun Gothic"/>
              </a:rPr>
              <a:t>학습시작!  </a:t>
            </a:r>
            <a:r>
              <a:rPr sz="3000" spc="-180" dirty="0">
                <a:solidFill>
                  <a:srgbClr val="1A69B5"/>
                </a:solidFill>
                <a:latin typeface="Malgun Gothic"/>
                <a:cs typeface="Malgun Gothic"/>
              </a:rPr>
              <a:t>car</a:t>
            </a:r>
            <a:endParaRPr sz="3000" dirty="0"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자동</a:t>
            </a:r>
            <a:r>
              <a:rPr sz="3000" spc="-345" dirty="0">
                <a:solidFill>
                  <a:srgbClr val="F3B431"/>
                </a:solidFill>
                <a:latin typeface="Malgun Gothic"/>
                <a:cs typeface="Malgun Gothic"/>
              </a:rPr>
              <a:t>차  </a:t>
            </a:r>
            <a:r>
              <a:rPr sz="3000" spc="-305" dirty="0">
                <a:solidFill>
                  <a:srgbClr val="1A69B5"/>
                </a:solidFill>
                <a:latin typeface="Malgun Gothic"/>
                <a:cs typeface="Malgun Gothic"/>
              </a:rPr>
              <a:t>apple  </a:t>
            </a:r>
            <a:r>
              <a:rPr sz="3000" spc="-595" dirty="0">
                <a:solidFill>
                  <a:srgbClr val="F3B431"/>
                </a:solidFill>
                <a:latin typeface="Malgun Gothic"/>
                <a:cs typeface="Malgun Gothic"/>
              </a:rPr>
              <a:t>사과  </a:t>
            </a:r>
            <a:endParaRPr lang="en-US" sz="3000" spc="-595" dirty="0">
              <a:solidFill>
                <a:srgbClr val="F3B431"/>
              </a:solidFill>
              <a:latin typeface="Malgun Gothic"/>
              <a:cs typeface="Malgun Gothic"/>
            </a:endParaRPr>
          </a:p>
          <a:p>
            <a:pPr marL="12700" marR="2190115">
              <a:lnSpc>
                <a:spcPts val="3800"/>
              </a:lnSpc>
              <a:spcBef>
                <a:spcPts val="160"/>
              </a:spcBef>
            </a:pPr>
            <a:r>
              <a:rPr lang="en-US"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S</a:t>
            </a:r>
            <a:r>
              <a:rPr sz="3000" spc="-250" dirty="0" err="1">
                <a:solidFill>
                  <a:srgbClr val="1A69B5"/>
                </a:solidFill>
                <a:latin typeface="Malgun Gothic"/>
                <a:cs typeface="Malgun Gothic"/>
              </a:rPr>
              <a:t>chool</a:t>
            </a:r>
            <a:r>
              <a:rPr sz="3000" spc="-675" dirty="0" err="1">
                <a:solidFill>
                  <a:srgbClr val="F3B431"/>
                </a:solidFill>
                <a:latin typeface="Malgun Gothic"/>
                <a:cs typeface="Malgun Gothic"/>
              </a:rPr>
              <a:t>학겨</a:t>
            </a:r>
            <a:endParaRPr sz="3000" dirty="0">
              <a:latin typeface="Malgun Gothic"/>
              <a:cs typeface="Malgun Gothic"/>
            </a:endParaRPr>
          </a:p>
          <a:p>
            <a:pPr marL="12700" marR="1578610">
              <a:lnSpc>
                <a:spcPts val="3800"/>
              </a:lnSpc>
            </a:pPr>
            <a:r>
              <a:rPr sz="3000" spc="-720" dirty="0">
                <a:solidFill>
                  <a:srgbClr val="1A69B5"/>
                </a:solidFill>
                <a:latin typeface="Malgun Gothic"/>
                <a:cs typeface="Malgun Gothic"/>
              </a:rPr>
              <a:t>틀렸습니</a:t>
            </a:r>
            <a:r>
              <a:rPr sz="3000" spc="-310" dirty="0">
                <a:solidFill>
                  <a:srgbClr val="1A69B5"/>
                </a:solidFill>
                <a:latin typeface="Malgun Gothic"/>
                <a:cs typeface="Malgun Gothic"/>
              </a:rPr>
              <a:t>다.  </a:t>
            </a:r>
            <a:r>
              <a:rPr sz="3000" spc="-645" dirty="0">
                <a:solidFill>
                  <a:srgbClr val="F3B431"/>
                </a:solidFill>
                <a:latin typeface="Malgun Gothic"/>
                <a:cs typeface="Malgun Gothic"/>
              </a:rPr>
              <a:t>학교</a:t>
            </a:r>
            <a:endParaRPr sz="3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00" spc="-680" dirty="0">
                <a:solidFill>
                  <a:srgbClr val="1A69B5"/>
                </a:solidFill>
                <a:latin typeface="Malgun Gothic"/>
                <a:cs typeface="Malgun Gothic"/>
              </a:rPr>
              <a:t>학습이</a:t>
            </a:r>
            <a:r>
              <a:rPr sz="3000" spc="-34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000" spc="-630" dirty="0">
                <a:solidFill>
                  <a:srgbClr val="1A69B5"/>
                </a:solidFill>
                <a:latin typeface="Malgun Gothic"/>
                <a:cs typeface="Malgun Gothic"/>
              </a:rPr>
              <a:t>완료되었습니다.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434086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25" dirty="0">
                <a:latin typeface="Malgun Gothic"/>
                <a:cs typeface="Malgun Gothic"/>
              </a:rPr>
              <a:t>Dictionary기능을 </a:t>
            </a:r>
            <a:r>
              <a:rPr sz="2000" spc="-420" dirty="0">
                <a:latin typeface="Malgun Gothic"/>
                <a:cs typeface="Malgun Gothic"/>
              </a:rPr>
              <a:t>사용한  </a:t>
            </a:r>
            <a:r>
              <a:rPr sz="2000" spc="-475" dirty="0">
                <a:latin typeface="Malgun Gothic"/>
                <a:cs typeface="Malgun Gothic"/>
              </a:rPr>
              <a:t>영어단어</a:t>
            </a:r>
            <a:r>
              <a:rPr sz="2000" spc="-29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학습프로그램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2010" y="1218850"/>
            <a:ext cx="117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 Python!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57" y="2385836"/>
            <a:ext cx="4615223" cy="22623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166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3492500"/>
            <a:ext cx="693928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spc="490" dirty="0">
                <a:solidFill>
                  <a:srgbClr val="FFFFFF"/>
                </a:solidFill>
              </a:rPr>
              <a:t>0</a:t>
            </a:r>
            <a:r>
              <a:rPr sz="12000" u="heavy" spc="490" dirty="0">
                <a:solidFill>
                  <a:srgbClr val="FFFFFF"/>
                </a:solidFill>
              </a:rPr>
              <a:t>2 </a:t>
            </a:r>
            <a:r>
              <a:rPr sz="8000" u="heavy" spc="-1295" dirty="0">
                <a:solidFill>
                  <a:srgbClr val="FFFFFF"/>
                </a:solidFill>
              </a:rPr>
              <a:t>플로우</a:t>
            </a:r>
            <a:r>
              <a:rPr sz="8000" u="heavy" spc="-1000" dirty="0">
                <a:solidFill>
                  <a:srgbClr val="FFFFFF"/>
                </a:solidFill>
              </a:rPr>
              <a:t> </a:t>
            </a:r>
            <a:r>
              <a:rPr sz="8000" u="heavy" spc="-1250" dirty="0">
                <a:solidFill>
                  <a:srgbClr val="FFFFFF"/>
                </a:solidFill>
              </a:rPr>
              <a:t>차트</a:t>
            </a:r>
            <a:endParaRPr sz="8000" dirty="0"/>
          </a:p>
          <a:p>
            <a:pPr marR="33655" algn="ctr">
              <a:lnSpc>
                <a:spcPct val="100000"/>
              </a:lnSpc>
              <a:spcBef>
                <a:spcPts val="1400"/>
              </a:spcBef>
            </a:pPr>
            <a:r>
              <a:rPr sz="3000" spc="-390" dirty="0">
                <a:solidFill>
                  <a:srgbClr val="FFFFFF"/>
                </a:solidFill>
              </a:rPr>
              <a:t>플로우차트란?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50" dirty="0">
                <a:solidFill>
                  <a:srgbClr val="FFFFFF"/>
                </a:solidFill>
              </a:rPr>
              <a:t>순서도 </a:t>
            </a:r>
            <a:r>
              <a:rPr sz="3000" spc="-395" dirty="0">
                <a:solidFill>
                  <a:srgbClr val="FFFFFF"/>
                </a:solidFill>
              </a:rPr>
              <a:t> </a:t>
            </a:r>
            <a:r>
              <a:rPr sz="3000" spc="-550" dirty="0">
                <a:solidFill>
                  <a:srgbClr val="FFFFFF"/>
                </a:solidFill>
              </a:rPr>
              <a:t>기호</a:t>
            </a: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000000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000000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797979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000" y="3606800"/>
            <a:ext cx="3765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10" dirty="0">
                <a:solidFill>
                  <a:srgbClr val="F3B431"/>
                </a:solidFill>
                <a:latin typeface="Malgun Gothic"/>
                <a:cs typeface="Malgun Gothic"/>
              </a:rPr>
              <a:t>플로우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520" dirty="0">
                <a:solidFill>
                  <a:srgbClr val="F3B431"/>
                </a:solidFill>
                <a:latin typeface="Malgun Gothic"/>
                <a:cs typeface="Malgun Gothic"/>
              </a:rPr>
              <a:t>차트란?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1200" y="4990972"/>
            <a:ext cx="5359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699"/>
              </a:lnSpc>
            </a:pPr>
            <a:r>
              <a:rPr sz="2500" b="1" spc="-570" dirty="0">
                <a:latin typeface="Malgun Gothic"/>
                <a:cs typeface="Malgun Gothic"/>
              </a:rPr>
              <a:t>알고리즘</a:t>
            </a:r>
            <a:r>
              <a:rPr sz="2500" spc="-570" dirty="0">
                <a:latin typeface="Malgun Gothic"/>
                <a:cs typeface="Malgun Gothic"/>
              </a:rPr>
              <a:t>을 </a:t>
            </a:r>
            <a:r>
              <a:rPr sz="2500" spc="-560" dirty="0">
                <a:latin typeface="Malgun Gothic"/>
                <a:cs typeface="Malgun Gothic"/>
              </a:rPr>
              <a:t>프로그래머가 </a:t>
            </a:r>
            <a:r>
              <a:rPr sz="2500" spc="-565" dirty="0">
                <a:latin typeface="Malgun Gothic"/>
                <a:cs typeface="Malgun Gothic"/>
              </a:rPr>
              <a:t>쉽게 </a:t>
            </a:r>
            <a:r>
              <a:rPr sz="2500" spc="-525" dirty="0">
                <a:latin typeface="Malgun Gothic"/>
                <a:cs typeface="Malgun Gothic"/>
              </a:rPr>
              <a:t>알아볼 </a:t>
            </a:r>
            <a:r>
              <a:rPr sz="2500" spc="-575" dirty="0">
                <a:latin typeface="Malgun Gothic"/>
                <a:cs typeface="Malgun Gothic"/>
              </a:rPr>
              <a:t>수 </a:t>
            </a:r>
            <a:r>
              <a:rPr sz="2500" spc="-595" dirty="0">
                <a:latin typeface="Malgun Gothic"/>
                <a:cs typeface="Malgun Gothic"/>
              </a:rPr>
              <a:t>있도록  </a:t>
            </a:r>
            <a:r>
              <a:rPr sz="2500" spc="-585" dirty="0">
                <a:latin typeface="Malgun Gothic"/>
                <a:cs typeface="Malgun Gothic"/>
              </a:rPr>
              <a:t>정해진  </a:t>
            </a:r>
            <a:r>
              <a:rPr sz="2500" spc="-595" dirty="0">
                <a:latin typeface="Malgun Gothic"/>
                <a:cs typeface="Malgun Gothic"/>
              </a:rPr>
              <a:t>기호를  </a:t>
            </a:r>
            <a:r>
              <a:rPr sz="2500" spc="-550" dirty="0">
                <a:latin typeface="Malgun Gothic"/>
                <a:cs typeface="Malgun Gothic"/>
              </a:rPr>
              <a:t>사용하여  </a:t>
            </a:r>
            <a:r>
              <a:rPr sz="2500" b="1" spc="-590" dirty="0">
                <a:latin typeface="Malgun Gothic"/>
                <a:cs typeface="Malgun Gothic"/>
              </a:rPr>
              <a:t>그림으로  </a:t>
            </a:r>
            <a:r>
              <a:rPr sz="2500" b="1" spc="-500" dirty="0">
                <a:latin typeface="Malgun Gothic"/>
                <a:cs typeface="Malgun Gothic"/>
              </a:rPr>
              <a:t>나타낸 </a:t>
            </a:r>
            <a:r>
              <a:rPr sz="2500" b="1" spc="-459" dirty="0">
                <a:latin typeface="Malgun Gothic"/>
                <a:cs typeface="Malgun Gothic"/>
              </a:rPr>
              <a:t> </a:t>
            </a:r>
            <a:r>
              <a:rPr sz="2500" b="1" spc="-625" dirty="0">
                <a:latin typeface="Malgun Gothic"/>
                <a:cs typeface="Malgun Gothic"/>
              </a:rPr>
              <a:t>것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1200" y="6540500"/>
            <a:ext cx="34886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45" dirty="0">
                <a:latin typeface="Malgun Gothic"/>
                <a:cs typeface="Malgun Gothic"/>
              </a:rPr>
              <a:t>다른말로  </a:t>
            </a:r>
            <a:r>
              <a:rPr sz="3000" b="1" spc="-685" dirty="0">
                <a:latin typeface="Malgun Gothic"/>
                <a:cs typeface="Malgun Gothic"/>
              </a:rPr>
              <a:t>순서도</a:t>
            </a:r>
            <a:r>
              <a:rPr sz="3000" spc="-685" dirty="0">
                <a:latin typeface="Malgun Gothic"/>
                <a:cs typeface="Malgun Gothic"/>
              </a:rPr>
              <a:t>라고도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600" dirty="0">
                <a:latin typeface="Malgun Gothic"/>
                <a:cs typeface="Malgun Gothic"/>
              </a:rPr>
              <a:t>함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1493291" y="0"/>
                </a:moveTo>
                <a:lnTo>
                  <a:pt x="239458" y="0"/>
                </a:lnTo>
                <a:lnTo>
                  <a:pt x="191200" y="4865"/>
                </a:lnTo>
                <a:lnTo>
                  <a:pt x="146252" y="18818"/>
                </a:lnTo>
                <a:lnTo>
                  <a:pt x="105576" y="40896"/>
                </a:lnTo>
                <a:lnTo>
                  <a:pt x="70137" y="70137"/>
                </a:lnTo>
                <a:lnTo>
                  <a:pt x="40896" y="105576"/>
                </a:lnTo>
                <a:lnTo>
                  <a:pt x="18818" y="146252"/>
                </a:lnTo>
                <a:lnTo>
                  <a:pt x="4865" y="191200"/>
                </a:lnTo>
                <a:lnTo>
                  <a:pt x="0" y="239458"/>
                </a:lnTo>
                <a:lnTo>
                  <a:pt x="4865" y="287712"/>
                </a:lnTo>
                <a:lnTo>
                  <a:pt x="18818" y="332657"/>
                </a:lnTo>
                <a:lnTo>
                  <a:pt x="40896" y="373330"/>
                </a:lnTo>
                <a:lnTo>
                  <a:pt x="70137" y="408768"/>
                </a:lnTo>
                <a:lnTo>
                  <a:pt x="105576" y="438008"/>
                </a:lnTo>
                <a:lnTo>
                  <a:pt x="146252" y="460086"/>
                </a:lnTo>
                <a:lnTo>
                  <a:pt x="191200" y="474039"/>
                </a:lnTo>
                <a:lnTo>
                  <a:pt x="239458" y="478904"/>
                </a:lnTo>
                <a:lnTo>
                  <a:pt x="1493291" y="478904"/>
                </a:lnTo>
                <a:lnTo>
                  <a:pt x="1541548" y="474039"/>
                </a:lnTo>
                <a:lnTo>
                  <a:pt x="1586495" y="460086"/>
                </a:lnTo>
                <a:lnTo>
                  <a:pt x="1627169" y="438008"/>
                </a:lnTo>
                <a:lnTo>
                  <a:pt x="1662606" y="408768"/>
                </a:lnTo>
                <a:lnTo>
                  <a:pt x="1691844" y="373330"/>
                </a:lnTo>
                <a:lnTo>
                  <a:pt x="1713920" y="332657"/>
                </a:lnTo>
                <a:lnTo>
                  <a:pt x="1727872" y="287712"/>
                </a:lnTo>
                <a:lnTo>
                  <a:pt x="1732737" y="239458"/>
                </a:lnTo>
                <a:lnTo>
                  <a:pt x="1727872" y="191200"/>
                </a:lnTo>
                <a:lnTo>
                  <a:pt x="1713920" y="146252"/>
                </a:lnTo>
                <a:lnTo>
                  <a:pt x="1691844" y="105576"/>
                </a:lnTo>
                <a:lnTo>
                  <a:pt x="1662606" y="70137"/>
                </a:lnTo>
                <a:lnTo>
                  <a:pt x="1627169" y="40896"/>
                </a:lnTo>
                <a:lnTo>
                  <a:pt x="1586495" y="18818"/>
                </a:lnTo>
                <a:lnTo>
                  <a:pt x="1541548" y="4865"/>
                </a:lnTo>
                <a:lnTo>
                  <a:pt x="149329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2297" y="3231959"/>
            <a:ext cx="1732914" cy="479425"/>
          </a:xfrm>
          <a:custGeom>
            <a:avLst/>
            <a:gdLst/>
            <a:ahLst/>
            <a:cxnLst/>
            <a:rect l="l" t="t" r="r" b="b"/>
            <a:pathLst>
              <a:path w="1732914" h="479425">
                <a:moveTo>
                  <a:pt x="239450" y="0"/>
                </a:moveTo>
                <a:lnTo>
                  <a:pt x="1493291" y="0"/>
                </a:lnTo>
                <a:lnTo>
                  <a:pt x="1541548" y="4864"/>
                </a:lnTo>
                <a:lnTo>
                  <a:pt x="1586495" y="18817"/>
                </a:lnTo>
                <a:lnTo>
                  <a:pt x="1627169" y="40894"/>
                </a:lnTo>
                <a:lnTo>
                  <a:pt x="1662606" y="70133"/>
                </a:lnTo>
                <a:lnTo>
                  <a:pt x="1691844" y="105571"/>
                </a:lnTo>
                <a:lnTo>
                  <a:pt x="1713920" y="146245"/>
                </a:lnTo>
                <a:lnTo>
                  <a:pt x="1727872" y="191193"/>
                </a:lnTo>
                <a:lnTo>
                  <a:pt x="1732737" y="239450"/>
                </a:lnTo>
                <a:lnTo>
                  <a:pt x="1727872" y="287708"/>
                </a:lnTo>
                <a:lnTo>
                  <a:pt x="1713920" y="332655"/>
                </a:lnTo>
                <a:lnTo>
                  <a:pt x="1691844" y="373329"/>
                </a:lnTo>
                <a:lnTo>
                  <a:pt x="1662606" y="408767"/>
                </a:lnTo>
                <a:lnTo>
                  <a:pt x="1627169" y="438006"/>
                </a:lnTo>
                <a:lnTo>
                  <a:pt x="1586495" y="460083"/>
                </a:lnTo>
                <a:lnTo>
                  <a:pt x="1541548" y="474035"/>
                </a:lnTo>
                <a:lnTo>
                  <a:pt x="1493291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5700" y="3352800"/>
            <a:ext cx="32067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시작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0184" y="3993324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8500" y="4178300"/>
            <a:ext cx="12579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50" dirty="0">
                <a:latin typeface="Malgun Gothic"/>
                <a:cs typeface="Malgun Gothic"/>
              </a:rPr>
              <a:t>햄버거를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25" dirty="0">
                <a:latin typeface="Malgun Gothic"/>
                <a:cs typeface="Malgun Gothic"/>
              </a:rPr>
              <a:t>주문한다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1056817" y="0"/>
                </a:moveTo>
                <a:lnTo>
                  <a:pt x="0" y="424561"/>
                </a:lnTo>
                <a:lnTo>
                  <a:pt x="1056817" y="849122"/>
                </a:lnTo>
                <a:lnTo>
                  <a:pt x="2113635" y="424561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1198" y="4877180"/>
            <a:ext cx="2113915" cy="849630"/>
          </a:xfrm>
          <a:custGeom>
            <a:avLst/>
            <a:gdLst/>
            <a:ahLst/>
            <a:cxnLst/>
            <a:rect l="l" t="t" r="r" b="b"/>
            <a:pathLst>
              <a:path w="2113915" h="849629">
                <a:moveTo>
                  <a:pt x="0" y="424557"/>
                </a:moveTo>
                <a:lnTo>
                  <a:pt x="1056817" y="849114"/>
                </a:lnTo>
                <a:lnTo>
                  <a:pt x="2113635" y="424557"/>
                </a:lnTo>
                <a:lnTo>
                  <a:pt x="1056817" y="0"/>
                </a:lnTo>
                <a:lnTo>
                  <a:pt x="0" y="42455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0900" y="5181600"/>
            <a:ext cx="100520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95" dirty="0">
                <a:latin typeface="Malgun Gothic"/>
                <a:cs typeface="Malgun Gothic"/>
              </a:rPr>
              <a:t>감자튀김먹을래</a:t>
            </a:r>
            <a:r>
              <a:rPr sz="1500" spc="-25" dirty="0">
                <a:latin typeface="Malgun Gothic"/>
                <a:cs typeface="Malgun Gothic"/>
              </a:rPr>
              <a:t>?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1056817" y="0"/>
                </a:moveTo>
                <a:lnTo>
                  <a:pt x="0" y="419430"/>
                </a:lnTo>
                <a:lnTo>
                  <a:pt x="1056817" y="838873"/>
                </a:lnTo>
                <a:lnTo>
                  <a:pt x="2113635" y="419430"/>
                </a:lnTo>
                <a:lnTo>
                  <a:pt x="105681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1198" y="6001423"/>
            <a:ext cx="2113915" cy="839469"/>
          </a:xfrm>
          <a:custGeom>
            <a:avLst/>
            <a:gdLst/>
            <a:ahLst/>
            <a:cxnLst/>
            <a:rect l="l" t="t" r="r" b="b"/>
            <a:pathLst>
              <a:path w="2113915" h="839470">
                <a:moveTo>
                  <a:pt x="0" y="419439"/>
                </a:moveTo>
                <a:lnTo>
                  <a:pt x="1056817" y="838878"/>
                </a:lnTo>
                <a:lnTo>
                  <a:pt x="2113635" y="419439"/>
                </a:lnTo>
                <a:lnTo>
                  <a:pt x="1056817" y="0"/>
                </a:lnTo>
                <a:lnTo>
                  <a:pt x="0" y="4194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59000" y="6311900"/>
            <a:ext cx="91122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300" dirty="0">
                <a:latin typeface="Malgun Gothic"/>
                <a:cs typeface="Malgun Gothic"/>
              </a:rPr>
              <a:t>음료수</a:t>
            </a:r>
            <a:r>
              <a:rPr sz="1300" spc="-204" dirty="0">
                <a:latin typeface="Malgun Gothic"/>
                <a:cs typeface="Malgun Gothic"/>
              </a:rPr>
              <a:t> </a:t>
            </a:r>
            <a:r>
              <a:rPr sz="1300" spc="-220" dirty="0">
                <a:latin typeface="Malgun Gothic"/>
                <a:cs typeface="Malgun Gothic"/>
              </a:rPr>
              <a:t>마실래?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184" y="7124217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60600" y="7302500"/>
            <a:ext cx="67310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돈을</a:t>
            </a:r>
            <a:r>
              <a:rPr sz="1500" spc="-240" dirty="0">
                <a:latin typeface="Malgun Gothic"/>
                <a:cs typeface="Malgun Gothic"/>
              </a:rPr>
              <a:t> </a:t>
            </a:r>
            <a:r>
              <a:rPr sz="1500" spc="-300" dirty="0">
                <a:latin typeface="Malgun Gothic"/>
                <a:cs typeface="Malgun Gothic"/>
              </a:rPr>
              <a:t>낸다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1485404" y="0"/>
                </a:moveTo>
                <a:lnTo>
                  <a:pt x="239458" y="0"/>
                </a:lnTo>
                <a:lnTo>
                  <a:pt x="191200" y="4864"/>
                </a:lnTo>
                <a:lnTo>
                  <a:pt x="146252" y="18816"/>
                </a:lnTo>
                <a:lnTo>
                  <a:pt x="105576" y="40892"/>
                </a:lnTo>
                <a:lnTo>
                  <a:pt x="70137" y="70130"/>
                </a:lnTo>
                <a:lnTo>
                  <a:pt x="40896" y="105568"/>
                </a:lnTo>
                <a:lnTo>
                  <a:pt x="18818" y="146241"/>
                </a:lnTo>
                <a:lnTo>
                  <a:pt x="4865" y="191188"/>
                </a:lnTo>
                <a:lnTo>
                  <a:pt x="0" y="239445"/>
                </a:lnTo>
                <a:lnTo>
                  <a:pt x="4865" y="287703"/>
                </a:lnTo>
                <a:lnTo>
                  <a:pt x="18818" y="332650"/>
                </a:lnTo>
                <a:lnTo>
                  <a:pt x="40896" y="373324"/>
                </a:lnTo>
                <a:lnTo>
                  <a:pt x="70137" y="408762"/>
                </a:lnTo>
                <a:lnTo>
                  <a:pt x="105576" y="438001"/>
                </a:lnTo>
                <a:lnTo>
                  <a:pt x="146252" y="460078"/>
                </a:lnTo>
                <a:lnTo>
                  <a:pt x="191200" y="474030"/>
                </a:lnTo>
                <a:lnTo>
                  <a:pt x="239458" y="478895"/>
                </a:lnTo>
                <a:lnTo>
                  <a:pt x="1485404" y="478895"/>
                </a:lnTo>
                <a:lnTo>
                  <a:pt x="1533662" y="474030"/>
                </a:lnTo>
                <a:lnTo>
                  <a:pt x="1578609" y="460078"/>
                </a:lnTo>
                <a:lnTo>
                  <a:pt x="1619282" y="438001"/>
                </a:lnTo>
                <a:lnTo>
                  <a:pt x="1654719" y="408762"/>
                </a:lnTo>
                <a:lnTo>
                  <a:pt x="1683957" y="373324"/>
                </a:lnTo>
                <a:lnTo>
                  <a:pt x="1706034" y="332650"/>
                </a:lnTo>
                <a:lnTo>
                  <a:pt x="1719985" y="287703"/>
                </a:lnTo>
                <a:lnTo>
                  <a:pt x="1724850" y="239445"/>
                </a:lnTo>
                <a:lnTo>
                  <a:pt x="1719985" y="191188"/>
                </a:lnTo>
                <a:lnTo>
                  <a:pt x="1706034" y="146241"/>
                </a:lnTo>
                <a:lnTo>
                  <a:pt x="1683957" y="105568"/>
                </a:lnTo>
                <a:lnTo>
                  <a:pt x="1654719" y="70130"/>
                </a:lnTo>
                <a:lnTo>
                  <a:pt x="1619282" y="40892"/>
                </a:lnTo>
                <a:lnTo>
                  <a:pt x="1578609" y="18816"/>
                </a:lnTo>
                <a:lnTo>
                  <a:pt x="1533662" y="4864"/>
                </a:lnTo>
                <a:lnTo>
                  <a:pt x="1485404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584" y="8016875"/>
            <a:ext cx="1725295" cy="479425"/>
          </a:xfrm>
          <a:custGeom>
            <a:avLst/>
            <a:gdLst/>
            <a:ahLst/>
            <a:cxnLst/>
            <a:rect l="l" t="t" r="r" b="b"/>
            <a:pathLst>
              <a:path w="1725295" h="479425">
                <a:moveTo>
                  <a:pt x="239450" y="0"/>
                </a:moveTo>
                <a:lnTo>
                  <a:pt x="1485404" y="0"/>
                </a:lnTo>
                <a:lnTo>
                  <a:pt x="1533662" y="4864"/>
                </a:lnTo>
                <a:lnTo>
                  <a:pt x="1578609" y="18817"/>
                </a:lnTo>
                <a:lnTo>
                  <a:pt x="1619282" y="40894"/>
                </a:lnTo>
                <a:lnTo>
                  <a:pt x="1654719" y="70133"/>
                </a:lnTo>
                <a:lnTo>
                  <a:pt x="1683957" y="105571"/>
                </a:lnTo>
                <a:lnTo>
                  <a:pt x="1706034" y="146245"/>
                </a:lnTo>
                <a:lnTo>
                  <a:pt x="1719985" y="191193"/>
                </a:lnTo>
                <a:lnTo>
                  <a:pt x="1724850" y="239450"/>
                </a:lnTo>
                <a:lnTo>
                  <a:pt x="1719985" y="287708"/>
                </a:lnTo>
                <a:lnTo>
                  <a:pt x="1706034" y="332655"/>
                </a:lnTo>
                <a:lnTo>
                  <a:pt x="1683957" y="373329"/>
                </a:lnTo>
                <a:lnTo>
                  <a:pt x="1654719" y="408767"/>
                </a:lnTo>
                <a:lnTo>
                  <a:pt x="1619282" y="438006"/>
                </a:lnTo>
                <a:lnTo>
                  <a:pt x="1578609" y="460083"/>
                </a:lnTo>
                <a:lnTo>
                  <a:pt x="1533662" y="474035"/>
                </a:lnTo>
                <a:lnTo>
                  <a:pt x="1485404" y="478900"/>
                </a:lnTo>
                <a:lnTo>
                  <a:pt x="239450" y="478900"/>
                </a:lnTo>
                <a:lnTo>
                  <a:pt x="191193" y="474035"/>
                </a:lnTo>
                <a:lnTo>
                  <a:pt x="146245" y="460083"/>
                </a:lnTo>
                <a:lnTo>
                  <a:pt x="105571" y="438006"/>
                </a:lnTo>
                <a:lnTo>
                  <a:pt x="70133" y="408767"/>
                </a:lnTo>
                <a:lnTo>
                  <a:pt x="40894" y="373329"/>
                </a:lnTo>
                <a:lnTo>
                  <a:pt x="18817" y="332655"/>
                </a:lnTo>
                <a:lnTo>
                  <a:pt x="4864" y="287708"/>
                </a:lnTo>
                <a:lnTo>
                  <a:pt x="0" y="239450"/>
                </a:lnTo>
                <a:lnTo>
                  <a:pt x="4864" y="191193"/>
                </a:lnTo>
                <a:lnTo>
                  <a:pt x="18817" y="146245"/>
                </a:lnTo>
                <a:lnTo>
                  <a:pt x="40894" y="105571"/>
                </a:lnTo>
                <a:lnTo>
                  <a:pt x="70133" y="70133"/>
                </a:lnTo>
                <a:lnTo>
                  <a:pt x="105571" y="40894"/>
                </a:lnTo>
                <a:lnTo>
                  <a:pt x="146245" y="18817"/>
                </a:lnTo>
                <a:lnTo>
                  <a:pt x="191193" y="4864"/>
                </a:lnTo>
                <a:lnTo>
                  <a:pt x="2394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27300" y="8140700"/>
            <a:ext cx="17208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1662" y="4989868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5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49800" y="5168900"/>
            <a:ext cx="125412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0" dirty="0">
                <a:latin typeface="Malgun Gothic"/>
                <a:cs typeface="Malgun Gothic"/>
              </a:rPr>
              <a:t>감자튀김</a:t>
            </a:r>
            <a:r>
              <a:rPr sz="1500" spc="-21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1662" y="6108992"/>
            <a:ext cx="1725295" cy="610235"/>
          </a:xfrm>
          <a:custGeom>
            <a:avLst/>
            <a:gdLst/>
            <a:ahLst/>
            <a:cxnLst/>
            <a:rect l="l" t="t" r="r" b="b"/>
            <a:pathLst>
              <a:path w="1725295" h="610234">
                <a:moveTo>
                  <a:pt x="0" y="0"/>
                </a:moveTo>
                <a:lnTo>
                  <a:pt x="1724850" y="0"/>
                </a:lnTo>
                <a:lnTo>
                  <a:pt x="1724850" y="610184"/>
                </a:lnTo>
                <a:lnTo>
                  <a:pt x="0" y="61018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000" y="6286500"/>
            <a:ext cx="110363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45" dirty="0">
                <a:latin typeface="Malgun Gothic"/>
                <a:cs typeface="Malgun Gothic"/>
              </a:rPr>
              <a:t>음료수</a:t>
            </a:r>
            <a:r>
              <a:rPr sz="1500" spc="-225" dirty="0">
                <a:latin typeface="Malgun Gothic"/>
                <a:cs typeface="Malgun Gothic"/>
              </a:rPr>
              <a:t> </a:t>
            </a:r>
            <a:r>
              <a:rPr sz="1500" spc="-345" dirty="0">
                <a:latin typeface="Malgun Gothic"/>
                <a:cs typeface="Malgun Gothic"/>
              </a:rPr>
              <a:t>주문하기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88666" y="372793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7706" y="386001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0"/>
                </a:lnTo>
                <a:lnTo>
                  <a:pt x="6095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016" y="460141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7056" y="473349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18016" y="572752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57056" y="585960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18016" y="6860806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7056" y="699288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8016" y="7727112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7056" y="785919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2315" y="524078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39364" y="5615749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0144" y="57893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59"/>
                </a:lnTo>
                <a:lnTo>
                  <a:pt x="121919" y="121919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2315" y="635825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39364" y="6733222"/>
            <a:ext cx="2590800" cy="234950"/>
          </a:xfrm>
          <a:custGeom>
            <a:avLst/>
            <a:gdLst/>
            <a:ahLst/>
            <a:cxnLst/>
            <a:rect l="l" t="t" r="r" b="b"/>
            <a:pathLst>
              <a:path w="2590800" h="234950">
                <a:moveTo>
                  <a:pt x="2590685" y="0"/>
                </a:moveTo>
                <a:lnTo>
                  <a:pt x="2590685" y="234603"/>
                </a:lnTo>
                <a:lnTo>
                  <a:pt x="12700" y="234603"/>
                </a:lnTo>
                <a:lnTo>
                  <a:pt x="0" y="23460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0144" y="690685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19" y="0"/>
                </a:moveTo>
                <a:lnTo>
                  <a:pt x="0" y="60960"/>
                </a:lnTo>
                <a:lnTo>
                  <a:pt x="12191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629088" y="50673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7100" y="57277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9088" y="6184900"/>
            <a:ext cx="69913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6540" algn="l"/>
                <a:tab pos="685800" algn="l"/>
              </a:tabLst>
            </a:pPr>
            <a:r>
              <a:rPr sz="1500" u="heavy" dirty="0">
                <a:latin typeface="Times New Roman"/>
                <a:cs typeface="Times New Roman"/>
              </a:rPr>
              <a:t> 	</a:t>
            </a:r>
            <a:r>
              <a:rPr sz="1500" b="1" u="heavy" spc="40" dirty="0">
                <a:latin typeface="Calibri"/>
                <a:cs typeface="Calibri"/>
              </a:rPr>
              <a:t>Yes	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7100" y="6819900"/>
            <a:ext cx="2584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5" dirty="0">
                <a:latin typeface="Calibri"/>
                <a:cs typeface="Calibri"/>
              </a:rPr>
              <a:t>No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0000" y="4292600"/>
            <a:ext cx="5715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4240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705" algn="l"/>
              </a:tabLst>
            </a:pPr>
            <a:r>
              <a:rPr sz="5000" spc="-65" dirty="0">
                <a:solidFill>
                  <a:srgbClr val="F3B431"/>
                </a:solidFill>
                <a:latin typeface="Malgun Gothic"/>
                <a:cs typeface="Malgun Gothic"/>
              </a:rPr>
              <a:t>terminal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65" dirty="0">
                <a:latin typeface="Malgun Gothic"/>
                <a:cs typeface="Malgun Gothic"/>
              </a:rPr>
              <a:t>순서도의 </a:t>
            </a:r>
            <a:r>
              <a:rPr sz="3600" b="1" spc="-775" dirty="0">
                <a:latin typeface="Malgun Gothic"/>
                <a:cs typeface="Malgun Gothic"/>
              </a:rPr>
              <a:t>시작</a:t>
            </a:r>
            <a:r>
              <a:rPr sz="3600" spc="-775" dirty="0">
                <a:latin typeface="Malgun Gothic"/>
                <a:cs typeface="Malgun Gothic"/>
              </a:rPr>
              <a:t>과 </a:t>
            </a:r>
            <a:r>
              <a:rPr sz="3600" b="1" spc="-830" dirty="0">
                <a:latin typeface="Malgun Gothic"/>
                <a:cs typeface="Malgun Gothic"/>
              </a:rPr>
              <a:t>끝</a:t>
            </a:r>
            <a:r>
              <a:rPr sz="3600" spc="-830" dirty="0">
                <a:latin typeface="Malgun Gothic"/>
                <a:cs typeface="Malgun Gothic"/>
              </a:rPr>
              <a:t>을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865" dirty="0">
                <a:latin typeface="Malgun Gothic"/>
                <a:cs typeface="Malgun Gothic"/>
              </a:rPr>
              <a:t>기호  </a:t>
            </a:r>
            <a:r>
              <a:rPr sz="3600" spc="-840" dirty="0">
                <a:latin typeface="Malgun Gothic"/>
                <a:cs typeface="Malgun Gothic"/>
              </a:rPr>
              <a:t>모서리가  </a:t>
            </a:r>
            <a:r>
              <a:rPr sz="3600" b="1" spc="-830" dirty="0">
                <a:latin typeface="Malgun Gothic"/>
                <a:cs typeface="Malgun Gothic"/>
              </a:rPr>
              <a:t>둥근  </a:t>
            </a:r>
            <a:r>
              <a:rPr sz="3600" b="1" spc="-780" dirty="0">
                <a:latin typeface="Malgun Gothic"/>
                <a:cs typeface="Malgun Gothic"/>
              </a:rPr>
              <a:t>사각형 </a:t>
            </a:r>
            <a:r>
              <a:rPr sz="3600" b="1" spc="-73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0" y="3771900"/>
            <a:ext cx="7924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00646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972560" algn="l"/>
              </a:tabLst>
            </a:pPr>
            <a:r>
              <a:rPr sz="5000" spc="-80" dirty="0">
                <a:solidFill>
                  <a:srgbClr val="F3B431"/>
                </a:solidFill>
                <a:latin typeface="Malgun Gothic"/>
                <a:cs typeface="Malgun Gothic"/>
              </a:rPr>
              <a:t>input/output	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835" dirty="0">
                <a:latin typeface="Malgun Gothic"/>
                <a:cs typeface="Malgun Gothic"/>
              </a:rPr>
              <a:t>입력</a:t>
            </a:r>
            <a:r>
              <a:rPr sz="3600" spc="-835" dirty="0">
                <a:latin typeface="Malgun Gothic"/>
                <a:cs typeface="Malgun Gothic"/>
              </a:rPr>
              <a:t>과  </a:t>
            </a:r>
            <a:r>
              <a:rPr sz="3600" b="1" spc="-855" dirty="0">
                <a:latin typeface="Malgun Gothic"/>
                <a:cs typeface="Malgun Gothic"/>
              </a:rPr>
              <a:t>출력</a:t>
            </a:r>
            <a:r>
              <a:rPr sz="3600" spc="-855" dirty="0">
                <a:latin typeface="Malgun Gothic"/>
                <a:cs typeface="Malgun Gothic"/>
              </a:rPr>
              <a:t>을  </a:t>
            </a:r>
            <a:r>
              <a:rPr sz="3600" spc="-750" dirty="0">
                <a:latin typeface="Malgun Gothic"/>
                <a:cs typeface="Malgun Gothic"/>
              </a:rPr>
              <a:t>나타내는 </a:t>
            </a:r>
            <a:r>
              <a:rPr sz="3600" spc="-73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812800">
              <a:lnSpc>
                <a:spcPct val="100000"/>
              </a:lnSpc>
              <a:spcBef>
                <a:spcPts val="2880"/>
              </a:spcBef>
            </a:pPr>
            <a:r>
              <a:rPr sz="3600" b="1" spc="-830" dirty="0">
                <a:latin typeface="Malgun Gothic"/>
                <a:cs typeface="Malgun Gothic"/>
              </a:rPr>
              <a:t>평행사변형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0" y="2946400"/>
            <a:ext cx="7493000" cy="633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6535420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95" dirty="0">
                <a:solidFill>
                  <a:srgbClr val="F3B431"/>
                </a:solidFill>
                <a:latin typeface="Malgun Gothic"/>
                <a:cs typeface="Malgun Gothic"/>
              </a:rPr>
              <a:t>Process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 dirty="0">
              <a:latin typeface="Malgun Gothic"/>
              <a:cs typeface="Malgun Gothic"/>
            </a:endParaRPr>
          </a:p>
          <a:p>
            <a:pPr marL="736600" marR="5080">
              <a:lnSpc>
                <a:spcPct val="169000"/>
              </a:lnSpc>
              <a:spcBef>
                <a:spcPts val="1820"/>
              </a:spcBef>
            </a:pPr>
            <a:r>
              <a:rPr sz="3600" spc="-840" dirty="0">
                <a:latin typeface="Malgun Gothic"/>
                <a:cs typeface="Malgun Gothic"/>
              </a:rPr>
              <a:t>수학적인 </a:t>
            </a:r>
            <a:r>
              <a:rPr sz="3600" spc="-819" dirty="0">
                <a:latin typeface="Malgun Gothic"/>
                <a:cs typeface="Malgun Gothic"/>
              </a:rPr>
              <a:t>연산문 </a:t>
            </a:r>
            <a:r>
              <a:rPr sz="3600" spc="-830" dirty="0">
                <a:latin typeface="Malgun Gothic"/>
                <a:cs typeface="Malgun Gothic"/>
              </a:rPr>
              <a:t>등 </a:t>
            </a:r>
            <a:r>
              <a:rPr sz="3600" b="1" spc="-795" dirty="0" smtClean="0">
                <a:latin typeface="Malgun Gothic"/>
                <a:cs typeface="Malgun Gothic"/>
              </a:rPr>
              <a:t>처리해야</a:t>
            </a:r>
            <a:r>
              <a:rPr lang="ko-KR" altLang="en-US" sz="3600" b="1" spc="-795" dirty="0" smtClean="0">
                <a:latin typeface="Malgun Gothic"/>
                <a:cs typeface="Malgun Gothic"/>
              </a:rPr>
              <a:t> </a:t>
            </a:r>
            <a:r>
              <a:rPr sz="3600" b="1" spc="-795" dirty="0" smtClean="0">
                <a:latin typeface="Malgun Gothic"/>
                <a:cs typeface="Malgun Gothic"/>
              </a:rPr>
              <a:t>할 </a:t>
            </a:r>
            <a:r>
              <a:rPr sz="3600" b="1" spc="-810" dirty="0">
                <a:latin typeface="Malgun Gothic"/>
                <a:cs typeface="Malgun Gothic"/>
              </a:rPr>
              <a:t>작업  직사각형</a:t>
            </a:r>
            <a:r>
              <a:rPr sz="3600" b="1" spc="-43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2616200"/>
            <a:ext cx="5918200" cy="665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2971800"/>
            <a:ext cx="45504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5" dirty="0">
                <a:solidFill>
                  <a:srgbClr val="F3B431"/>
                </a:solidFill>
                <a:latin typeface="Malgun Gothic"/>
                <a:cs typeface="Malgun Gothic"/>
              </a:rPr>
              <a:t>Decision</a:t>
            </a:r>
            <a:r>
              <a:rPr sz="5000" spc="-15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170" dirty="0">
                <a:solidFill>
                  <a:srgbClr val="797979"/>
                </a:solidFill>
                <a:latin typeface="Malgun Gothic"/>
                <a:cs typeface="Malgun Gothic"/>
              </a:rPr>
              <a:t>Symbol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4356100"/>
            <a:ext cx="540258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</a:pPr>
            <a:r>
              <a:rPr sz="3600" b="1" spc="-585" dirty="0">
                <a:latin typeface="Malgun Gothic"/>
                <a:cs typeface="Malgun Gothic"/>
              </a:rPr>
              <a:t>판단(분기)</a:t>
            </a:r>
            <a:r>
              <a:rPr sz="3600" spc="-585" dirty="0">
                <a:latin typeface="Malgun Gothic"/>
                <a:cs typeface="Malgun Gothic"/>
              </a:rPr>
              <a:t>를 </a:t>
            </a:r>
            <a:r>
              <a:rPr sz="3600" spc="-765" dirty="0">
                <a:latin typeface="Malgun Gothic"/>
                <a:cs typeface="Malgun Gothic"/>
              </a:rPr>
              <a:t>나타내기  </a:t>
            </a:r>
            <a:r>
              <a:rPr sz="3600" spc="-810" dirty="0">
                <a:latin typeface="Malgun Gothic"/>
                <a:cs typeface="Malgun Gothic"/>
              </a:rPr>
              <a:t>위한 </a:t>
            </a:r>
            <a:r>
              <a:rPr sz="3600" spc="-685" dirty="0">
                <a:latin typeface="Malgun Gothic"/>
                <a:cs typeface="Malgun Gothic"/>
              </a:rPr>
              <a:t> </a:t>
            </a:r>
            <a:r>
              <a:rPr sz="3600" spc="-865" dirty="0">
                <a:latin typeface="Malgun Gothic"/>
                <a:cs typeface="Malgun Gothic"/>
              </a:rPr>
              <a:t>기호</a:t>
            </a:r>
            <a:endParaRPr sz="3600">
              <a:latin typeface="Malgun Gothic"/>
              <a:cs typeface="Malgun Gothic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sz="3000" spc="-415" dirty="0">
                <a:latin typeface="Malgun Gothic"/>
                <a:cs typeface="Malgun Gothic"/>
              </a:rPr>
              <a:t>(답이 </a:t>
            </a:r>
            <a:r>
              <a:rPr sz="3000" spc="-180" dirty="0">
                <a:latin typeface="Malgun Gothic"/>
                <a:cs typeface="Malgun Gothic"/>
              </a:rPr>
              <a:t>yes </a:t>
            </a:r>
            <a:r>
              <a:rPr sz="3000" spc="30" dirty="0">
                <a:latin typeface="Malgun Gothic"/>
                <a:cs typeface="Malgun Gothic"/>
              </a:rPr>
              <a:t>/ </a:t>
            </a:r>
            <a:r>
              <a:rPr sz="3000" spc="-445" dirty="0">
                <a:latin typeface="Malgun Gothic"/>
                <a:cs typeface="Malgun Gothic"/>
              </a:rPr>
              <a:t>no </a:t>
            </a:r>
            <a:r>
              <a:rPr sz="3000" spc="-690" dirty="0">
                <a:latin typeface="Malgun Gothic"/>
                <a:cs typeface="Malgun Gothic"/>
              </a:rPr>
              <a:t>중  </a:t>
            </a:r>
            <a:r>
              <a:rPr sz="3000" spc="-650" dirty="0">
                <a:latin typeface="Malgun Gothic"/>
                <a:cs typeface="Malgun Gothic"/>
              </a:rPr>
              <a:t>하나인  </a:t>
            </a:r>
            <a:r>
              <a:rPr sz="3000" spc="-710" dirty="0">
                <a:latin typeface="Malgun Gothic"/>
                <a:cs typeface="Malgun Gothic"/>
              </a:rPr>
              <a:t>질문을</a:t>
            </a:r>
            <a:r>
              <a:rPr sz="3000" spc="-41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포함)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795" dirty="0">
                <a:latin typeface="Malgun Gothic"/>
                <a:cs typeface="Malgun Gothic"/>
              </a:rPr>
              <a:t>마름모</a:t>
            </a:r>
            <a:r>
              <a:rPr sz="3600" b="1" spc="-420" dirty="0">
                <a:latin typeface="Malgun Gothic"/>
                <a:cs typeface="Malgun Gothic"/>
              </a:rPr>
              <a:t> </a:t>
            </a:r>
            <a:r>
              <a:rPr sz="3600" spc="-775" dirty="0">
                <a:latin typeface="Malgun Gothic"/>
                <a:cs typeface="Malgun Gothic"/>
              </a:rPr>
              <a:t>모양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1659" y="1198130"/>
            <a:ext cx="4553585" cy="381000"/>
          </a:xfrm>
          <a:custGeom>
            <a:avLst/>
            <a:gdLst/>
            <a:ahLst/>
            <a:cxnLst/>
            <a:rect l="l" t="t" r="r" b="b"/>
            <a:pathLst>
              <a:path w="4553584" h="381000">
                <a:moveTo>
                  <a:pt x="0" y="0"/>
                </a:moveTo>
                <a:lnTo>
                  <a:pt x="4553140" y="0"/>
                </a:lnTo>
                <a:lnTo>
                  <a:pt x="455314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297" y="1198130"/>
            <a:ext cx="4346575" cy="381000"/>
          </a:xfrm>
          <a:custGeom>
            <a:avLst/>
            <a:gdLst/>
            <a:ahLst/>
            <a:cxnLst/>
            <a:rect l="l" t="t" r="r" b="b"/>
            <a:pathLst>
              <a:path w="4346575" h="381000">
                <a:moveTo>
                  <a:pt x="0" y="0"/>
                </a:moveTo>
                <a:lnTo>
                  <a:pt x="4346082" y="0"/>
                </a:lnTo>
                <a:lnTo>
                  <a:pt x="4346082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997" y="7575016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754" y="4018279"/>
            <a:ext cx="10420350" cy="165100"/>
          </a:xfrm>
          <a:custGeom>
            <a:avLst/>
            <a:gdLst/>
            <a:ahLst/>
            <a:cxnLst/>
            <a:rect l="l" t="t" r="r" b="b"/>
            <a:pathLst>
              <a:path w="10420350" h="165100">
                <a:moveTo>
                  <a:pt x="0" y="0"/>
                </a:moveTo>
                <a:lnTo>
                  <a:pt x="10420146" y="0"/>
                </a:lnTo>
                <a:lnTo>
                  <a:pt x="10420146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959595">
              <a:alpha val="3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60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60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2" y="0"/>
                </a:moveTo>
                <a:lnTo>
                  <a:pt x="451041" y="0"/>
                </a:lnTo>
                <a:lnTo>
                  <a:pt x="379888" y="175"/>
                </a:lnTo>
                <a:lnTo>
                  <a:pt x="321090" y="1407"/>
                </a:lnTo>
                <a:lnTo>
                  <a:pt x="271315" y="4751"/>
                </a:lnTo>
                <a:lnTo>
                  <a:pt x="227230" y="11262"/>
                </a:lnTo>
                <a:lnTo>
                  <a:pt x="185501" y="21996"/>
                </a:lnTo>
                <a:lnTo>
                  <a:pt x="141974" y="42327"/>
                </a:lnTo>
                <a:lnTo>
                  <a:pt x="103090" y="69614"/>
                </a:lnTo>
                <a:lnTo>
                  <a:pt x="69620" y="103085"/>
                </a:lnTo>
                <a:lnTo>
                  <a:pt x="42334" y="141969"/>
                </a:lnTo>
                <a:lnTo>
                  <a:pt x="22005" y="185496"/>
                </a:lnTo>
                <a:lnTo>
                  <a:pt x="11264" y="227222"/>
                </a:lnTo>
                <a:lnTo>
                  <a:pt x="4744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1" y="2198031"/>
                </a:lnTo>
                <a:lnTo>
                  <a:pt x="11270" y="2242003"/>
                </a:lnTo>
                <a:lnTo>
                  <a:pt x="22005" y="2283714"/>
                </a:lnTo>
                <a:lnTo>
                  <a:pt x="42334" y="2327240"/>
                </a:lnTo>
                <a:lnTo>
                  <a:pt x="69620" y="2366124"/>
                </a:lnTo>
                <a:lnTo>
                  <a:pt x="103090" y="2399595"/>
                </a:lnTo>
                <a:lnTo>
                  <a:pt x="141974" y="2426882"/>
                </a:lnTo>
                <a:lnTo>
                  <a:pt x="185501" y="2447213"/>
                </a:lnTo>
                <a:lnTo>
                  <a:pt x="227214" y="2457954"/>
                </a:lnTo>
                <a:lnTo>
                  <a:pt x="271188" y="2464468"/>
                </a:lnTo>
                <a:lnTo>
                  <a:pt x="320659" y="2467814"/>
                </a:lnTo>
                <a:lnTo>
                  <a:pt x="378866" y="2469046"/>
                </a:lnTo>
                <a:lnTo>
                  <a:pt x="449045" y="2469222"/>
                </a:lnTo>
                <a:lnTo>
                  <a:pt x="1466458" y="2469222"/>
                </a:lnTo>
                <a:lnTo>
                  <a:pt x="1537610" y="2469046"/>
                </a:lnTo>
                <a:lnTo>
                  <a:pt x="1596407" y="2467814"/>
                </a:lnTo>
                <a:lnTo>
                  <a:pt x="1646183" y="2464468"/>
                </a:lnTo>
                <a:lnTo>
                  <a:pt x="1690270" y="2457954"/>
                </a:lnTo>
                <a:lnTo>
                  <a:pt x="1732003" y="2447213"/>
                </a:lnTo>
                <a:lnTo>
                  <a:pt x="1775523" y="2426882"/>
                </a:lnTo>
                <a:lnTo>
                  <a:pt x="1814403" y="2399595"/>
                </a:lnTo>
                <a:lnTo>
                  <a:pt x="1847873" y="2366124"/>
                </a:lnTo>
                <a:lnTo>
                  <a:pt x="1875159" y="2327240"/>
                </a:lnTo>
                <a:lnTo>
                  <a:pt x="1895490" y="2283714"/>
                </a:lnTo>
                <a:lnTo>
                  <a:pt x="1906233" y="2241987"/>
                </a:lnTo>
                <a:lnTo>
                  <a:pt x="1912754" y="2197904"/>
                </a:lnTo>
                <a:lnTo>
                  <a:pt x="1916090" y="2148561"/>
                </a:lnTo>
                <a:lnTo>
                  <a:pt x="1917323" y="2090354"/>
                </a:lnTo>
                <a:lnTo>
                  <a:pt x="1917499" y="2020176"/>
                </a:lnTo>
                <a:lnTo>
                  <a:pt x="1917494" y="449033"/>
                </a:lnTo>
                <a:lnTo>
                  <a:pt x="1917323" y="379882"/>
                </a:lnTo>
                <a:lnTo>
                  <a:pt x="1916090" y="321082"/>
                </a:lnTo>
                <a:lnTo>
                  <a:pt x="1912726" y="271178"/>
                </a:lnTo>
                <a:lnTo>
                  <a:pt x="1906226" y="227206"/>
                </a:lnTo>
                <a:lnTo>
                  <a:pt x="1895490" y="185496"/>
                </a:lnTo>
                <a:lnTo>
                  <a:pt x="1875159" y="141969"/>
                </a:lnTo>
                <a:lnTo>
                  <a:pt x="1847873" y="103085"/>
                </a:lnTo>
                <a:lnTo>
                  <a:pt x="1814403" y="69614"/>
                </a:lnTo>
                <a:lnTo>
                  <a:pt x="1775523" y="42327"/>
                </a:lnTo>
                <a:lnTo>
                  <a:pt x="1732003" y="21996"/>
                </a:lnTo>
                <a:lnTo>
                  <a:pt x="1690286" y="11262"/>
                </a:lnTo>
                <a:lnTo>
                  <a:pt x="1646310" y="4751"/>
                </a:lnTo>
                <a:lnTo>
                  <a:pt x="1596838" y="1407"/>
                </a:lnTo>
                <a:lnTo>
                  <a:pt x="1538631" y="175"/>
                </a:lnTo>
                <a:lnTo>
                  <a:pt x="146845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82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72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7800" y="28067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46500"/>
            <a:ext cx="16173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1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100" y="4076700"/>
            <a:ext cx="107251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455" dirty="0">
                <a:solidFill>
                  <a:srgbClr val="FFFFFF"/>
                </a:solidFill>
                <a:latin typeface="Malgun Gothic"/>
                <a:cs typeface="Malgun Gothic"/>
              </a:rPr>
              <a:t>무엇인</a:t>
            </a:r>
            <a:r>
              <a:rPr sz="2500" spc="-400" dirty="0">
                <a:solidFill>
                  <a:srgbClr val="FFFFFF"/>
                </a:solidFill>
                <a:latin typeface="Malgun Gothic"/>
                <a:cs typeface="Malgun Gothic"/>
              </a:rPr>
              <a:t>가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78375" y="965200"/>
            <a:ext cx="3538854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6750" algn="l"/>
                <a:tab pos="3229610" algn="l"/>
              </a:tabLst>
            </a:pPr>
            <a:r>
              <a:rPr spc="55" dirty="0">
                <a:solidFill>
                  <a:srgbClr val="010101"/>
                </a:solidFill>
                <a:latin typeface="Verdana"/>
                <a:cs typeface="Verdana"/>
              </a:rPr>
              <a:t>[	</a:t>
            </a:r>
            <a:r>
              <a:rPr b="1" spc="155" dirty="0">
                <a:solidFill>
                  <a:srgbClr val="797979"/>
                </a:solidFill>
                <a:latin typeface="Calibri"/>
                <a:cs typeface="Calibri"/>
              </a:rPr>
              <a:t>I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60" dirty="0">
                <a:solidFill>
                  <a:srgbClr val="797979"/>
                </a:solidFill>
                <a:latin typeface="Calibri"/>
                <a:cs typeface="Calibri"/>
              </a:rPr>
              <a:t>N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75" dirty="0">
                <a:solidFill>
                  <a:srgbClr val="797979"/>
                </a:solidFill>
                <a:latin typeface="Calibri"/>
                <a:cs typeface="Calibri"/>
              </a:rPr>
              <a:t>D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280" dirty="0">
                <a:solidFill>
                  <a:srgbClr val="797979"/>
                </a:solidFill>
                <a:latin typeface="Calibri"/>
                <a:cs typeface="Calibri"/>
              </a:rPr>
              <a:t>E</a:t>
            </a:r>
            <a:r>
              <a:rPr b="1" spc="-38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b="1" spc="305" dirty="0">
                <a:solidFill>
                  <a:srgbClr val="797979"/>
                </a:solidFill>
                <a:latin typeface="Calibri"/>
                <a:cs typeface="Calibri"/>
              </a:rPr>
              <a:t>X</a:t>
            </a:r>
            <a:r>
              <a:rPr b="1" dirty="0">
                <a:solidFill>
                  <a:srgbClr val="797979"/>
                </a:solidFill>
                <a:latin typeface="Calibri"/>
                <a:cs typeface="Calibri"/>
              </a:rPr>
              <a:t>	</a:t>
            </a:r>
            <a:r>
              <a:rPr spc="55" dirty="0">
                <a:solidFill>
                  <a:srgbClr val="000101"/>
                </a:solidFill>
                <a:latin typeface="Verdana"/>
                <a:cs typeface="Verdana"/>
              </a:rPr>
              <a:t>]</a:t>
            </a:r>
          </a:p>
        </p:txBody>
      </p:sp>
      <p:sp>
        <p:nvSpPr>
          <p:cNvPr id="14" name="object 14"/>
          <p:cNvSpPr/>
          <p:nvPr/>
        </p:nvSpPr>
        <p:spPr>
          <a:xfrm>
            <a:off x="2902864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1464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5" y="2426882"/>
                </a:lnTo>
                <a:lnTo>
                  <a:pt x="1814402" y="2399595"/>
                </a:lnTo>
                <a:lnTo>
                  <a:pt x="1847875" y="2366124"/>
                </a:lnTo>
                <a:lnTo>
                  <a:pt x="1875161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1" y="141969"/>
                </a:lnTo>
                <a:lnTo>
                  <a:pt x="1847875" y="103085"/>
                </a:lnTo>
                <a:lnTo>
                  <a:pt x="1814402" y="69614"/>
                </a:lnTo>
                <a:lnTo>
                  <a:pt x="1775515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5625" y="3365246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25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8124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59200" y="2806700"/>
            <a:ext cx="5518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40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6800" y="3860800"/>
            <a:ext cx="9594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0" dirty="0">
                <a:solidFill>
                  <a:srgbClr val="FFFFFF"/>
                </a:solidFill>
                <a:latin typeface="Malgun Gothic"/>
                <a:cs typeface="Malgun Gothic"/>
              </a:rPr>
              <a:t>순서도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65026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3626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5"/>
                </a:lnTo>
                <a:lnTo>
                  <a:pt x="321091" y="1407"/>
                </a:lnTo>
                <a:lnTo>
                  <a:pt x="271316" y="4751"/>
                </a:lnTo>
                <a:lnTo>
                  <a:pt x="227228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6" y="69614"/>
                </a:lnTo>
                <a:lnTo>
                  <a:pt x="69617" y="103085"/>
                </a:lnTo>
                <a:lnTo>
                  <a:pt x="42334" y="141969"/>
                </a:lnTo>
                <a:lnTo>
                  <a:pt x="22009" y="185496"/>
                </a:lnTo>
                <a:lnTo>
                  <a:pt x="11266" y="227222"/>
                </a:lnTo>
                <a:lnTo>
                  <a:pt x="4745" y="271306"/>
                </a:lnTo>
                <a:lnTo>
                  <a:pt x="1408" y="320649"/>
                </a:lnTo>
                <a:lnTo>
                  <a:pt x="176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6" y="2089334"/>
                </a:lnTo>
                <a:lnTo>
                  <a:pt x="1408" y="2148130"/>
                </a:lnTo>
                <a:lnTo>
                  <a:pt x="4772" y="2198031"/>
                </a:lnTo>
                <a:lnTo>
                  <a:pt x="11272" y="2242003"/>
                </a:lnTo>
                <a:lnTo>
                  <a:pt x="22009" y="2283714"/>
                </a:lnTo>
                <a:lnTo>
                  <a:pt x="42334" y="2327240"/>
                </a:lnTo>
                <a:lnTo>
                  <a:pt x="69617" y="2366124"/>
                </a:lnTo>
                <a:lnTo>
                  <a:pt x="103086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12" y="2457954"/>
                </a:lnTo>
                <a:lnTo>
                  <a:pt x="271188" y="2464468"/>
                </a:lnTo>
                <a:lnTo>
                  <a:pt x="320660" y="2467814"/>
                </a:lnTo>
                <a:lnTo>
                  <a:pt x="378867" y="2469046"/>
                </a:lnTo>
                <a:lnTo>
                  <a:pt x="449046" y="2469222"/>
                </a:lnTo>
                <a:lnTo>
                  <a:pt x="1466456" y="2469222"/>
                </a:lnTo>
                <a:lnTo>
                  <a:pt x="1537608" y="2469046"/>
                </a:lnTo>
                <a:lnTo>
                  <a:pt x="1596405" y="2467814"/>
                </a:lnTo>
                <a:lnTo>
                  <a:pt x="1646180" y="2464468"/>
                </a:lnTo>
                <a:lnTo>
                  <a:pt x="1690268" y="2457954"/>
                </a:lnTo>
                <a:lnTo>
                  <a:pt x="1732000" y="2447213"/>
                </a:lnTo>
                <a:lnTo>
                  <a:pt x="1775526" y="2426882"/>
                </a:lnTo>
                <a:lnTo>
                  <a:pt x="1814410" y="2399595"/>
                </a:lnTo>
                <a:lnTo>
                  <a:pt x="1847879" y="2366124"/>
                </a:lnTo>
                <a:lnTo>
                  <a:pt x="1875162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62" y="141969"/>
                </a:lnTo>
                <a:lnTo>
                  <a:pt x="1847879" y="103085"/>
                </a:lnTo>
                <a:lnTo>
                  <a:pt x="1814410" y="69614"/>
                </a:lnTo>
                <a:lnTo>
                  <a:pt x="1775526" y="42327"/>
                </a:lnTo>
                <a:lnTo>
                  <a:pt x="1732000" y="21996"/>
                </a:lnTo>
                <a:lnTo>
                  <a:pt x="1690284" y="11262"/>
                </a:lnTo>
                <a:lnTo>
                  <a:pt x="1646308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387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90286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4100" y="2806700"/>
            <a:ext cx="54483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7900" y="3810000"/>
            <a:ext cx="78549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9" dirty="0">
                <a:solidFill>
                  <a:srgbClr val="FFFFFF"/>
                </a:solidFill>
                <a:latin typeface="Malgun Gothic"/>
                <a:cs typeface="Malgun Gothic"/>
              </a:rPr>
              <a:t>변수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7843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6443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5"/>
                </a:lnTo>
                <a:lnTo>
                  <a:pt x="321088" y="1407"/>
                </a:lnTo>
                <a:lnTo>
                  <a:pt x="271310" y="4751"/>
                </a:lnTo>
                <a:lnTo>
                  <a:pt x="227223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7" y="2457954"/>
                </a:lnTo>
                <a:lnTo>
                  <a:pt x="271182" y="2464468"/>
                </a:lnTo>
                <a:lnTo>
                  <a:pt x="320654" y="2467814"/>
                </a:lnTo>
                <a:lnTo>
                  <a:pt x="378860" y="2469046"/>
                </a:lnTo>
                <a:lnTo>
                  <a:pt x="449033" y="2469222"/>
                </a:lnTo>
                <a:lnTo>
                  <a:pt x="1466456" y="2469222"/>
                </a:lnTo>
                <a:lnTo>
                  <a:pt x="1537607" y="2469046"/>
                </a:lnTo>
                <a:lnTo>
                  <a:pt x="1596404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9204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3103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32800" y="2806700"/>
            <a:ext cx="58166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260" dirty="0">
                <a:solidFill>
                  <a:srgbClr val="FFFFFF"/>
                </a:solidFill>
                <a:latin typeface="Malgun Gothic"/>
                <a:cs typeface="Malgun Gothic"/>
              </a:rPr>
              <a:t>04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3100" y="3657600"/>
            <a:ext cx="97536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9" dirty="0">
                <a:solidFill>
                  <a:srgbClr val="FFFFFF"/>
                </a:solidFill>
                <a:latin typeface="Malgun Gothic"/>
                <a:cs typeface="Malgun Gothic"/>
              </a:rPr>
              <a:t>데이터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8200" y="4051300"/>
            <a:ext cx="6426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solidFill>
                  <a:srgbClr val="FFFFFF"/>
                </a:solidFill>
                <a:latin typeface="Malgun Gothic"/>
                <a:cs typeface="Malgun Gothic"/>
              </a:rPr>
              <a:t>타입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903421" y="257550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2021" y="2672994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27" y="0"/>
                </a:lnTo>
                <a:lnTo>
                  <a:pt x="379876" y="175"/>
                </a:lnTo>
                <a:lnTo>
                  <a:pt x="321079" y="1407"/>
                </a:lnTo>
                <a:lnTo>
                  <a:pt x="271306" y="4751"/>
                </a:lnTo>
                <a:lnTo>
                  <a:pt x="227222" y="11262"/>
                </a:lnTo>
                <a:lnTo>
                  <a:pt x="185496" y="21996"/>
                </a:lnTo>
                <a:lnTo>
                  <a:pt x="141969" y="42327"/>
                </a:lnTo>
                <a:lnTo>
                  <a:pt x="103085" y="69614"/>
                </a:lnTo>
                <a:lnTo>
                  <a:pt x="69614" y="103085"/>
                </a:lnTo>
                <a:lnTo>
                  <a:pt x="42327" y="141969"/>
                </a:lnTo>
                <a:lnTo>
                  <a:pt x="21996" y="185496"/>
                </a:lnTo>
                <a:lnTo>
                  <a:pt x="11259" y="227222"/>
                </a:lnTo>
                <a:lnTo>
                  <a:pt x="4742" y="271306"/>
                </a:lnTo>
                <a:lnTo>
                  <a:pt x="1407" y="320649"/>
                </a:lnTo>
                <a:lnTo>
                  <a:pt x="175" y="378855"/>
                </a:lnTo>
                <a:lnTo>
                  <a:pt x="0" y="449033"/>
                </a:lnTo>
                <a:lnTo>
                  <a:pt x="4" y="2020176"/>
                </a:lnTo>
                <a:lnTo>
                  <a:pt x="175" y="2089334"/>
                </a:lnTo>
                <a:lnTo>
                  <a:pt x="1407" y="2148130"/>
                </a:lnTo>
                <a:lnTo>
                  <a:pt x="4770" y="2198031"/>
                </a:lnTo>
                <a:lnTo>
                  <a:pt x="11266" y="2242003"/>
                </a:lnTo>
                <a:lnTo>
                  <a:pt x="21996" y="2283714"/>
                </a:lnTo>
                <a:lnTo>
                  <a:pt x="42327" y="2327240"/>
                </a:lnTo>
                <a:lnTo>
                  <a:pt x="69614" y="2366124"/>
                </a:lnTo>
                <a:lnTo>
                  <a:pt x="103085" y="2399595"/>
                </a:lnTo>
                <a:lnTo>
                  <a:pt x="141969" y="2426882"/>
                </a:lnTo>
                <a:lnTo>
                  <a:pt x="185496" y="2447213"/>
                </a:lnTo>
                <a:lnTo>
                  <a:pt x="227206" y="2457954"/>
                </a:lnTo>
                <a:lnTo>
                  <a:pt x="271178" y="2464468"/>
                </a:lnTo>
                <a:lnTo>
                  <a:pt x="320649" y="2467814"/>
                </a:lnTo>
                <a:lnTo>
                  <a:pt x="378855" y="2469046"/>
                </a:lnTo>
                <a:lnTo>
                  <a:pt x="449033" y="2469222"/>
                </a:lnTo>
                <a:lnTo>
                  <a:pt x="1466443" y="2469222"/>
                </a:lnTo>
                <a:lnTo>
                  <a:pt x="1537601" y="2469046"/>
                </a:lnTo>
                <a:lnTo>
                  <a:pt x="1596401" y="2467814"/>
                </a:lnTo>
                <a:lnTo>
                  <a:pt x="1646177" y="2464468"/>
                </a:lnTo>
                <a:lnTo>
                  <a:pt x="1690261" y="2457954"/>
                </a:lnTo>
                <a:lnTo>
                  <a:pt x="1731987" y="2447213"/>
                </a:lnTo>
                <a:lnTo>
                  <a:pt x="1775514" y="2426882"/>
                </a:lnTo>
                <a:lnTo>
                  <a:pt x="1814398" y="2399595"/>
                </a:lnTo>
                <a:lnTo>
                  <a:pt x="1847869" y="2366124"/>
                </a:lnTo>
                <a:lnTo>
                  <a:pt x="1875156" y="2327240"/>
                </a:lnTo>
                <a:lnTo>
                  <a:pt x="1895487" y="2283714"/>
                </a:lnTo>
                <a:lnTo>
                  <a:pt x="1906230" y="2241987"/>
                </a:lnTo>
                <a:lnTo>
                  <a:pt x="1912751" y="2197904"/>
                </a:lnTo>
                <a:lnTo>
                  <a:pt x="1916088" y="2148561"/>
                </a:lnTo>
                <a:lnTo>
                  <a:pt x="1917320" y="2090354"/>
                </a:lnTo>
                <a:lnTo>
                  <a:pt x="1917496" y="2020176"/>
                </a:lnTo>
                <a:lnTo>
                  <a:pt x="1917491" y="449033"/>
                </a:lnTo>
                <a:lnTo>
                  <a:pt x="1917320" y="379882"/>
                </a:lnTo>
                <a:lnTo>
                  <a:pt x="1916088" y="321082"/>
                </a:lnTo>
                <a:lnTo>
                  <a:pt x="1912723" y="271178"/>
                </a:lnTo>
                <a:lnTo>
                  <a:pt x="1906224" y="227206"/>
                </a:lnTo>
                <a:lnTo>
                  <a:pt x="1895487" y="185496"/>
                </a:lnTo>
                <a:lnTo>
                  <a:pt x="1875156" y="141969"/>
                </a:lnTo>
                <a:lnTo>
                  <a:pt x="1847869" y="103085"/>
                </a:lnTo>
                <a:lnTo>
                  <a:pt x="1814398" y="69614"/>
                </a:lnTo>
                <a:lnTo>
                  <a:pt x="1775514" y="42327"/>
                </a:lnTo>
                <a:lnTo>
                  <a:pt x="1731987" y="21996"/>
                </a:lnTo>
                <a:lnTo>
                  <a:pt x="1690277" y="11262"/>
                </a:lnTo>
                <a:lnTo>
                  <a:pt x="1646305" y="4751"/>
                </a:lnTo>
                <a:lnTo>
                  <a:pt x="1596835" y="1407"/>
                </a:lnTo>
                <a:lnTo>
                  <a:pt x="1538628" y="175"/>
                </a:lnTo>
                <a:lnTo>
                  <a:pt x="1468450" y="0"/>
                </a:lnTo>
                <a:close/>
              </a:path>
            </a:pathLst>
          </a:custGeom>
          <a:solidFill>
            <a:srgbClr val="49A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124782" y="3488131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28681" y="4813325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769600" y="2806700"/>
            <a:ext cx="5473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5" dirty="0">
                <a:solidFill>
                  <a:srgbClr val="FFFFFF"/>
                </a:solidFill>
                <a:latin typeface="Malgun Gothic"/>
                <a:cs typeface="Malgun Gothic"/>
              </a:rPr>
              <a:t>05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400" y="3810000"/>
            <a:ext cx="7867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05" dirty="0">
                <a:solidFill>
                  <a:srgbClr val="FFFFFF"/>
                </a:solidFill>
                <a:latin typeface="Malgun Gothic"/>
                <a:cs typeface="Malgun Gothic"/>
              </a:rPr>
              <a:t>연산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69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229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9" y="1408"/>
                </a:lnTo>
                <a:lnTo>
                  <a:pt x="271314" y="4753"/>
                </a:lnTo>
                <a:lnTo>
                  <a:pt x="227229" y="11268"/>
                </a:lnTo>
                <a:lnTo>
                  <a:pt x="185501" y="22009"/>
                </a:lnTo>
                <a:lnTo>
                  <a:pt x="141974" y="42340"/>
                </a:lnTo>
                <a:lnTo>
                  <a:pt x="103090" y="69626"/>
                </a:lnTo>
                <a:lnTo>
                  <a:pt x="69619" y="103098"/>
                </a:lnTo>
                <a:lnTo>
                  <a:pt x="42334" y="141982"/>
                </a:lnTo>
                <a:lnTo>
                  <a:pt x="22005" y="185508"/>
                </a:lnTo>
                <a:lnTo>
                  <a:pt x="11264" y="227235"/>
                </a:lnTo>
                <a:lnTo>
                  <a:pt x="4744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1" y="2198045"/>
                </a:lnTo>
                <a:lnTo>
                  <a:pt x="11270" y="2242018"/>
                </a:lnTo>
                <a:lnTo>
                  <a:pt x="22005" y="2283730"/>
                </a:lnTo>
                <a:lnTo>
                  <a:pt x="42334" y="2327256"/>
                </a:lnTo>
                <a:lnTo>
                  <a:pt x="69619" y="2366140"/>
                </a:lnTo>
                <a:lnTo>
                  <a:pt x="103090" y="2399611"/>
                </a:lnTo>
                <a:lnTo>
                  <a:pt x="141974" y="2426896"/>
                </a:lnTo>
                <a:lnTo>
                  <a:pt x="185501" y="2447225"/>
                </a:lnTo>
                <a:lnTo>
                  <a:pt x="227213" y="2457963"/>
                </a:lnTo>
                <a:lnTo>
                  <a:pt x="271187" y="2464477"/>
                </a:lnTo>
                <a:lnTo>
                  <a:pt x="320659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6456" y="6928332"/>
            <a:ext cx="2321433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056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25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8600" y="6375400"/>
            <a:ext cx="5454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14" dirty="0">
                <a:solidFill>
                  <a:srgbClr val="FFFFFF"/>
                </a:solidFill>
                <a:latin typeface="Malgun Gothic"/>
                <a:cs typeface="Malgun Gothic"/>
              </a:rPr>
              <a:t>06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5100" y="7378700"/>
            <a:ext cx="77406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함수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03092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1692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1" y="1408"/>
                </a:lnTo>
                <a:lnTo>
                  <a:pt x="271316" y="4753"/>
                </a:lnTo>
                <a:lnTo>
                  <a:pt x="227228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6" y="69626"/>
                </a:lnTo>
                <a:lnTo>
                  <a:pt x="69617" y="103098"/>
                </a:lnTo>
                <a:lnTo>
                  <a:pt x="42334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34" y="2327256"/>
                </a:lnTo>
                <a:lnTo>
                  <a:pt x="69617" y="2366140"/>
                </a:lnTo>
                <a:lnTo>
                  <a:pt x="103086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12" y="2457963"/>
                </a:lnTo>
                <a:lnTo>
                  <a:pt x="271188" y="2464477"/>
                </a:lnTo>
                <a:lnTo>
                  <a:pt x="320660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8" y="2469054"/>
                </a:lnTo>
                <a:lnTo>
                  <a:pt x="1596405" y="2467822"/>
                </a:lnTo>
                <a:lnTo>
                  <a:pt x="1646180" y="2464477"/>
                </a:lnTo>
                <a:lnTo>
                  <a:pt x="1690268" y="2457963"/>
                </a:lnTo>
                <a:lnTo>
                  <a:pt x="1732000" y="2447225"/>
                </a:lnTo>
                <a:lnTo>
                  <a:pt x="1775526" y="2426896"/>
                </a:lnTo>
                <a:lnTo>
                  <a:pt x="1814410" y="2399611"/>
                </a:lnTo>
                <a:lnTo>
                  <a:pt x="1847879" y="2366140"/>
                </a:lnTo>
                <a:lnTo>
                  <a:pt x="1875162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62" y="141982"/>
                </a:lnTo>
                <a:lnTo>
                  <a:pt x="1847879" y="103098"/>
                </a:lnTo>
                <a:lnTo>
                  <a:pt x="1814410" y="69626"/>
                </a:lnTo>
                <a:lnTo>
                  <a:pt x="1775526" y="42340"/>
                </a:lnTo>
                <a:lnTo>
                  <a:pt x="1732000" y="22009"/>
                </a:lnTo>
                <a:lnTo>
                  <a:pt x="1690284" y="11268"/>
                </a:lnTo>
                <a:lnTo>
                  <a:pt x="1646308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4453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60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1972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4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83000" y="6413500"/>
            <a:ext cx="952500" cy="78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73500" y="6375400"/>
            <a:ext cx="542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5" dirty="0">
                <a:solidFill>
                  <a:srgbClr val="FFFFFF"/>
                </a:solidFill>
                <a:latin typeface="Malgun Gothic"/>
                <a:cs typeface="Malgun Gothic"/>
              </a:rPr>
              <a:t>07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2200" y="7378700"/>
            <a:ext cx="11176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3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65254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93854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8" y="176"/>
                </a:lnTo>
                <a:lnTo>
                  <a:pt x="321092" y="1408"/>
                </a:lnTo>
                <a:lnTo>
                  <a:pt x="271318" y="4753"/>
                </a:lnTo>
                <a:lnTo>
                  <a:pt x="227235" y="11268"/>
                </a:lnTo>
                <a:lnTo>
                  <a:pt x="185508" y="22009"/>
                </a:lnTo>
                <a:lnTo>
                  <a:pt x="141982" y="42340"/>
                </a:lnTo>
                <a:lnTo>
                  <a:pt x="103098" y="69626"/>
                </a:lnTo>
                <a:lnTo>
                  <a:pt x="69626" y="103098"/>
                </a:lnTo>
                <a:lnTo>
                  <a:pt x="42340" y="141982"/>
                </a:lnTo>
                <a:lnTo>
                  <a:pt x="22009" y="185508"/>
                </a:lnTo>
                <a:lnTo>
                  <a:pt x="11266" y="227235"/>
                </a:lnTo>
                <a:lnTo>
                  <a:pt x="4745" y="271318"/>
                </a:lnTo>
                <a:lnTo>
                  <a:pt x="1408" y="320661"/>
                </a:lnTo>
                <a:lnTo>
                  <a:pt x="176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6" y="2089346"/>
                </a:lnTo>
                <a:lnTo>
                  <a:pt x="1408" y="2148143"/>
                </a:lnTo>
                <a:lnTo>
                  <a:pt x="4772" y="2198045"/>
                </a:lnTo>
                <a:lnTo>
                  <a:pt x="11272" y="2242018"/>
                </a:lnTo>
                <a:lnTo>
                  <a:pt x="22009" y="2283730"/>
                </a:lnTo>
                <a:lnTo>
                  <a:pt x="42340" y="2327256"/>
                </a:lnTo>
                <a:lnTo>
                  <a:pt x="69626" y="2366140"/>
                </a:lnTo>
                <a:lnTo>
                  <a:pt x="103098" y="2399611"/>
                </a:lnTo>
                <a:lnTo>
                  <a:pt x="141982" y="2426896"/>
                </a:lnTo>
                <a:lnTo>
                  <a:pt x="185508" y="2447225"/>
                </a:lnTo>
                <a:lnTo>
                  <a:pt x="227219" y="2457963"/>
                </a:lnTo>
                <a:lnTo>
                  <a:pt x="271191" y="2464477"/>
                </a:lnTo>
                <a:lnTo>
                  <a:pt x="320661" y="2467822"/>
                </a:lnTo>
                <a:lnTo>
                  <a:pt x="378867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14" y="2469054"/>
                </a:lnTo>
                <a:lnTo>
                  <a:pt x="1596414" y="2467822"/>
                </a:lnTo>
                <a:lnTo>
                  <a:pt x="1646189" y="2464477"/>
                </a:lnTo>
                <a:lnTo>
                  <a:pt x="1690274" y="2457963"/>
                </a:lnTo>
                <a:lnTo>
                  <a:pt x="1732000" y="2447225"/>
                </a:lnTo>
                <a:lnTo>
                  <a:pt x="1775527" y="2426896"/>
                </a:lnTo>
                <a:lnTo>
                  <a:pt x="1814411" y="2399611"/>
                </a:lnTo>
                <a:lnTo>
                  <a:pt x="1847882" y="2366140"/>
                </a:lnTo>
                <a:lnTo>
                  <a:pt x="1875169" y="2327256"/>
                </a:lnTo>
                <a:lnTo>
                  <a:pt x="1895500" y="2283730"/>
                </a:lnTo>
                <a:lnTo>
                  <a:pt x="1906237" y="2242002"/>
                </a:lnTo>
                <a:lnTo>
                  <a:pt x="1912754" y="2197917"/>
                </a:lnTo>
                <a:lnTo>
                  <a:pt x="1916089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9" y="321092"/>
                </a:lnTo>
                <a:lnTo>
                  <a:pt x="1912726" y="271191"/>
                </a:lnTo>
                <a:lnTo>
                  <a:pt x="1906230" y="227219"/>
                </a:lnTo>
                <a:lnTo>
                  <a:pt x="1895500" y="185508"/>
                </a:lnTo>
                <a:lnTo>
                  <a:pt x="1875169" y="141982"/>
                </a:lnTo>
                <a:lnTo>
                  <a:pt x="1847882" y="103098"/>
                </a:lnTo>
                <a:lnTo>
                  <a:pt x="1814411" y="69626"/>
                </a:lnTo>
                <a:lnTo>
                  <a:pt x="1775527" y="42340"/>
                </a:lnTo>
                <a:lnTo>
                  <a:pt x="1732000" y="22009"/>
                </a:lnTo>
                <a:lnTo>
                  <a:pt x="1690290" y="11268"/>
                </a:lnTo>
                <a:lnTo>
                  <a:pt x="1646317" y="4753"/>
                </a:lnTo>
                <a:lnTo>
                  <a:pt x="1596844" y="1408"/>
                </a:lnTo>
                <a:lnTo>
                  <a:pt x="1538635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3C5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86628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4134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45200" y="6413500"/>
            <a:ext cx="9398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235700" y="6375400"/>
            <a:ext cx="546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20" dirty="0">
                <a:solidFill>
                  <a:srgbClr val="FFFFFF"/>
                </a:solidFill>
                <a:latin typeface="Malgun Gothic"/>
                <a:cs typeface="Malgun Gothic"/>
              </a:rPr>
              <a:t>08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1700" y="7378700"/>
            <a:ext cx="11487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5" dirty="0">
                <a:solidFill>
                  <a:srgbClr val="FFFFFF"/>
                </a:solidFill>
                <a:latin typeface="Malgun Gothic"/>
                <a:cs typeface="Malgun Gothic"/>
              </a:rPr>
              <a:t>반복문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688071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16671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7" y="176"/>
                </a:lnTo>
                <a:lnTo>
                  <a:pt x="321088" y="1408"/>
                </a:lnTo>
                <a:lnTo>
                  <a:pt x="271310" y="4753"/>
                </a:lnTo>
                <a:lnTo>
                  <a:pt x="227223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7" y="2457963"/>
                </a:lnTo>
                <a:lnTo>
                  <a:pt x="271182" y="2464477"/>
                </a:lnTo>
                <a:lnTo>
                  <a:pt x="320657" y="2467822"/>
                </a:lnTo>
                <a:lnTo>
                  <a:pt x="378866" y="2469054"/>
                </a:lnTo>
                <a:lnTo>
                  <a:pt x="449046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CE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09432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16951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559800" y="6375400"/>
            <a:ext cx="53530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75" dirty="0">
                <a:solidFill>
                  <a:srgbClr val="FFFFFF"/>
                </a:solidFill>
                <a:latin typeface="Malgun Gothic"/>
                <a:cs typeface="Malgun Gothic"/>
              </a:rPr>
              <a:t>09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5800" y="7378700"/>
            <a:ext cx="113601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90" dirty="0">
                <a:solidFill>
                  <a:srgbClr val="FFFFFF"/>
                </a:solidFill>
                <a:latin typeface="Malgun Gothic"/>
                <a:cs typeface="Malgun Gothic"/>
              </a:rPr>
              <a:t>리스트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003650" y="6138599"/>
            <a:ext cx="2374696" cy="292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32250" y="6236068"/>
            <a:ext cx="1917700" cy="2469515"/>
          </a:xfrm>
          <a:custGeom>
            <a:avLst/>
            <a:gdLst/>
            <a:ahLst/>
            <a:cxnLst/>
            <a:rect l="l" t="t" r="r" b="b"/>
            <a:pathLst>
              <a:path w="1917700" h="2469515">
                <a:moveTo>
                  <a:pt x="1468450" y="0"/>
                </a:moveTo>
                <a:lnTo>
                  <a:pt x="451040" y="0"/>
                </a:lnTo>
                <a:lnTo>
                  <a:pt x="379882" y="176"/>
                </a:lnTo>
                <a:lnTo>
                  <a:pt x="321082" y="1408"/>
                </a:lnTo>
                <a:lnTo>
                  <a:pt x="271306" y="4753"/>
                </a:lnTo>
                <a:lnTo>
                  <a:pt x="227222" y="11268"/>
                </a:lnTo>
                <a:lnTo>
                  <a:pt x="185496" y="22009"/>
                </a:lnTo>
                <a:lnTo>
                  <a:pt x="141969" y="42340"/>
                </a:lnTo>
                <a:lnTo>
                  <a:pt x="103085" y="69626"/>
                </a:lnTo>
                <a:lnTo>
                  <a:pt x="69614" y="103098"/>
                </a:lnTo>
                <a:lnTo>
                  <a:pt x="42327" y="141982"/>
                </a:lnTo>
                <a:lnTo>
                  <a:pt x="21996" y="185508"/>
                </a:lnTo>
                <a:lnTo>
                  <a:pt x="11259" y="227235"/>
                </a:lnTo>
                <a:lnTo>
                  <a:pt x="4742" y="271318"/>
                </a:lnTo>
                <a:lnTo>
                  <a:pt x="1407" y="320661"/>
                </a:lnTo>
                <a:lnTo>
                  <a:pt x="175" y="378867"/>
                </a:lnTo>
                <a:lnTo>
                  <a:pt x="0" y="449046"/>
                </a:lnTo>
                <a:lnTo>
                  <a:pt x="4" y="2020189"/>
                </a:lnTo>
                <a:lnTo>
                  <a:pt x="175" y="2089346"/>
                </a:lnTo>
                <a:lnTo>
                  <a:pt x="1407" y="2148143"/>
                </a:lnTo>
                <a:lnTo>
                  <a:pt x="4770" y="2198045"/>
                </a:lnTo>
                <a:lnTo>
                  <a:pt x="11266" y="2242018"/>
                </a:lnTo>
                <a:lnTo>
                  <a:pt x="21996" y="2283730"/>
                </a:lnTo>
                <a:lnTo>
                  <a:pt x="42327" y="2327256"/>
                </a:lnTo>
                <a:lnTo>
                  <a:pt x="69614" y="2366140"/>
                </a:lnTo>
                <a:lnTo>
                  <a:pt x="103085" y="2399611"/>
                </a:lnTo>
                <a:lnTo>
                  <a:pt x="141969" y="2426896"/>
                </a:lnTo>
                <a:lnTo>
                  <a:pt x="185496" y="2447225"/>
                </a:lnTo>
                <a:lnTo>
                  <a:pt x="227206" y="2457963"/>
                </a:lnTo>
                <a:lnTo>
                  <a:pt x="271178" y="2464477"/>
                </a:lnTo>
                <a:lnTo>
                  <a:pt x="320649" y="2467822"/>
                </a:lnTo>
                <a:lnTo>
                  <a:pt x="378855" y="2469054"/>
                </a:lnTo>
                <a:lnTo>
                  <a:pt x="449033" y="2469230"/>
                </a:lnTo>
                <a:lnTo>
                  <a:pt x="1466456" y="2469230"/>
                </a:lnTo>
                <a:lnTo>
                  <a:pt x="1537607" y="2469054"/>
                </a:lnTo>
                <a:lnTo>
                  <a:pt x="1596404" y="2467822"/>
                </a:lnTo>
                <a:lnTo>
                  <a:pt x="1646177" y="2464477"/>
                </a:lnTo>
                <a:lnTo>
                  <a:pt x="1690261" y="2457963"/>
                </a:lnTo>
                <a:lnTo>
                  <a:pt x="1731987" y="2447225"/>
                </a:lnTo>
                <a:lnTo>
                  <a:pt x="1775514" y="2426896"/>
                </a:lnTo>
                <a:lnTo>
                  <a:pt x="1814398" y="2399611"/>
                </a:lnTo>
                <a:lnTo>
                  <a:pt x="1847869" y="2366140"/>
                </a:lnTo>
                <a:lnTo>
                  <a:pt x="1875156" y="2327256"/>
                </a:lnTo>
                <a:lnTo>
                  <a:pt x="1895487" y="2283730"/>
                </a:lnTo>
                <a:lnTo>
                  <a:pt x="1906230" y="2242002"/>
                </a:lnTo>
                <a:lnTo>
                  <a:pt x="1912751" y="2197917"/>
                </a:lnTo>
                <a:lnTo>
                  <a:pt x="1916088" y="2148574"/>
                </a:lnTo>
                <a:lnTo>
                  <a:pt x="1917320" y="2090367"/>
                </a:lnTo>
                <a:lnTo>
                  <a:pt x="1917496" y="2020189"/>
                </a:lnTo>
                <a:lnTo>
                  <a:pt x="1917491" y="449046"/>
                </a:lnTo>
                <a:lnTo>
                  <a:pt x="1917320" y="379888"/>
                </a:lnTo>
                <a:lnTo>
                  <a:pt x="1916088" y="321092"/>
                </a:lnTo>
                <a:lnTo>
                  <a:pt x="1912723" y="271191"/>
                </a:lnTo>
                <a:lnTo>
                  <a:pt x="1906224" y="227219"/>
                </a:lnTo>
                <a:lnTo>
                  <a:pt x="1895487" y="185508"/>
                </a:lnTo>
                <a:lnTo>
                  <a:pt x="1875156" y="141982"/>
                </a:lnTo>
                <a:lnTo>
                  <a:pt x="1847869" y="103098"/>
                </a:lnTo>
                <a:lnTo>
                  <a:pt x="1814398" y="69626"/>
                </a:lnTo>
                <a:lnTo>
                  <a:pt x="1775514" y="42340"/>
                </a:lnTo>
                <a:lnTo>
                  <a:pt x="1731987" y="22009"/>
                </a:lnTo>
                <a:lnTo>
                  <a:pt x="1690277" y="11268"/>
                </a:lnTo>
                <a:lnTo>
                  <a:pt x="1646305" y="4753"/>
                </a:lnTo>
                <a:lnTo>
                  <a:pt x="1596835" y="1408"/>
                </a:lnTo>
                <a:lnTo>
                  <a:pt x="1538628" y="176"/>
                </a:lnTo>
                <a:lnTo>
                  <a:pt x="1468450" y="0"/>
                </a:lnTo>
                <a:close/>
              </a:path>
            </a:pathLst>
          </a:custGeom>
          <a:solidFill>
            <a:srgbClr val="906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25011" y="7051217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423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32529" y="8386851"/>
            <a:ext cx="1917064" cy="0"/>
          </a:xfrm>
          <a:custGeom>
            <a:avLst/>
            <a:gdLst/>
            <a:ahLst/>
            <a:cxnLst/>
            <a:rect l="l" t="t" r="r" b="b"/>
            <a:pathLst>
              <a:path w="1917065">
                <a:moveTo>
                  <a:pt x="0" y="0"/>
                </a:moveTo>
                <a:lnTo>
                  <a:pt x="191693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909300" y="6375400"/>
            <a:ext cx="4584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225" dirty="0">
                <a:solidFill>
                  <a:srgbClr val="FFFFFF"/>
                </a:solidFill>
                <a:latin typeface="Malgun Gothic"/>
                <a:cs typeface="Malgun Gothic"/>
              </a:rPr>
              <a:t>10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591800" y="7442200"/>
            <a:ext cx="118745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15" dirty="0">
                <a:solidFill>
                  <a:srgbClr val="FFFFFF"/>
                </a:solidFill>
                <a:latin typeface="Malgun Gothic"/>
                <a:cs typeface="Malgun Gothic"/>
              </a:rPr>
              <a:t>딕셔너리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8614" y="4098531"/>
            <a:ext cx="12669520" cy="3542029"/>
          </a:xfrm>
          <a:custGeom>
            <a:avLst/>
            <a:gdLst/>
            <a:ahLst/>
            <a:cxnLst/>
            <a:rect l="l" t="t" r="r" b="b"/>
            <a:pathLst>
              <a:path w="12669520" h="3542029">
                <a:moveTo>
                  <a:pt x="12201740" y="0"/>
                </a:moveTo>
                <a:lnTo>
                  <a:pt x="12247281" y="21595"/>
                </a:lnTo>
                <a:lnTo>
                  <a:pt x="12290962" y="45865"/>
                </a:lnTo>
                <a:lnTo>
                  <a:pt x="12332699" y="72685"/>
                </a:lnTo>
                <a:lnTo>
                  <a:pt x="12372411" y="101933"/>
                </a:lnTo>
                <a:lnTo>
                  <a:pt x="12410014" y="133486"/>
                </a:lnTo>
                <a:lnTo>
                  <a:pt x="12445428" y="167221"/>
                </a:lnTo>
                <a:lnTo>
                  <a:pt x="12478568" y="203014"/>
                </a:lnTo>
                <a:lnTo>
                  <a:pt x="12509353" y="240744"/>
                </a:lnTo>
                <a:lnTo>
                  <a:pt x="12537700" y="280287"/>
                </a:lnTo>
                <a:lnTo>
                  <a:pt x="12563527" y="321520"/>
                </a:lnTo>
                <a:lnTo>
                  <a:pt x="12586751" y="364320"/>
                </a:lnTo>
                <a:lnTo>
                  <a:pt x="12607290" y="408565"/>
                </a:lnTo>
                <a:lnTo>
                  <a:pt x="12625061" y="454131"/>
                </a:lnTo>
                <a:lnTo>
                  <a:pt x="12639983" y="500896"/>
                </a:lnTo>
                <a:lnTo>
                  <a:pt x="12651972" y="548736"/>
                </a:lnTo>
                <a:lnTo>
                  <a:pt x="12660946" y="597528"/>
                </a:lnTo>
                <a:lnTo>
                  <a:pt x="12666823" y="647151"/>
                </a:lnTo>
                <a:lnTo>
                  <a:pt x="12669520" y="697480"/>
                </a:lnTo>
                <a:lnTo>
                  <a:pt x="12669008" y="747197"/>
                </a:lnTo>
                <a:lnTo>
                  <a:pt x="12665390" y="796345"/>
                </a:lnTo>
                <a:lnTo>
                  <a:pt x="12658742" y="844806"/>
                </a:lnTo>
                <a:lnTo>
                  <a:pt x="12649138" y="892461"/>
                </a:lnTo>
                <a:lnTo>
                  <a:pt x="12636655" y="939192"/>
                </a:lnTo>
                <a:lnTo>
                  <a:pt x="12621367" y="984882"/>
                </a:lnTo>
                <a:lnTo>
                  <a:pt x="12603350" y="1029412"/>
                </a:lnTo>
                <a:lnTo>
                  <a:pt x="12582679" y="1072663"/>
                </a:lnTo>
                <a:lnTo>
                  <a:pt x="12559431" y="1114518"/>
                </a:lnTo>
                <a:lnTo>
                  <a:pt x="12533679" y="1154859"/>
                </a:lnTo>
                <a:lnTo>
                  <a:pt x="12505500" y="1193568"/>
                </a:lnTo>
                <a:lnTo>
                  <a:pt x="12474970" y="1230525"/>
                </a:lnTo>
                <a:lnTo>
                  <a:pt x="12442163" y="1265614"/>
                </a:lnTo>
                <a:lnTo>
                  <a:pt x="12407155" y="1298716"/>
                </a:lnTo>
                <a:lnTo>
                  <a:pt x="12370021" y="1329713"/>
                </a:lnTo>
                <a:lnTo>
                  <a:pt x="12330838" y="1358487"/>
                </a:lnTo>
                <a:lnTo>
                  <a:pt x="12289679" y="1384919"/>
                </a:lnTo>
                <a:lnTo>
                  <a:pt x="12246622" y="1408891"/>
                </a:lnTo>
                <a:lnTo>
                  <a:pt x="12201740" y="1430286"/>
                </a:lnTo>
                <a:lnTo>
                  <a:pt x="500277" y="1873643"/>
                </a:lnTo>
                <a:lnTo>
                  <a:pt x="456694" y="1898668"/>
                </a:lnTo>
                <a:lnTo>
                  <a:pt x="414800" y="1925735"/>
                </a:lnTo>
                <a:lnTo>
                  <a:pt x="374641" y="1954759"/>
                </a:lnTo>
                <a:lnTo>
                  <a:pt x="336262" y="1985653"/>
                </a:lnTo>
                <a:lnTo>
                  <a:pt x="299707" y="2018331"/>
                </a:lnTo>
                <a:lnTo>
                  <a:pt x="265024" y="2052708"/>
                </a:lnTo>
                <a:lnTo>
                  <a:pt x="232256" y="2088698"/>
                </a:lnTo>
                <a:lnTo>
                  <a:pt x="201449" y="2126213"/>
                </a:lnTo>
                <a:lnTo>
                  <a:pt x="172648" y="2165170"/>
                </a:lnTo>
                <a:lnTo>
                  <a:pt x="145899" y="2205481"/>
                </a:lnTo>
                <a:lnTo>
                  <a:pt x="121246" y="2247060"/>
                </a:lnTo>
                <a:lnTo>
                  <a:pt x="98736" y="2289822"/>
                </a:lnTo>
                <a:lnTo>
                  <a:pt x="78413" y="2333681"/>
                </a:lnTo>
                <a:lnTo>
                  <a:pt x="60322" y="2378550"/>
                </a:lnTo>
                <a:lnTo>
                  <a:pt x="44509" y="2424344"/>
                </a:lnTo>
                <a:lnTo>
                  <a:pt x="31019" y="2470976"/>
                </a:lnTo>
                <a:lnTo>
                  <a:pt x="19898" y="2518361"/>
                </a:lnTo>
                <a:lnTo>
                  <a:pt x="11190" y="2566412"/>
                </a:lnTo>
                <a:lnTo>
                  <a:pt x="4941" y="2615044"/>
                </a:lnTo>
                <a:lnTo>
                  <a:pt x="1197" y="2664171"/>
                </a:lnTo>
                <a:lnTo>
                  <a:pt x="1" y="2713706"/>
                </a:lnTo>
                <a:lnTo>
                  <a:pt x="1401" y="2763564"/>
                </a:lnTo>
                <a:lnTo>
                  <a:pt x="5440" y="2813659"/>
                </a:lnTo>
                <a:lnTo>
                  <a:pt x="11941" y="2862301"/>
                </a:lnTo>
                <a:lnTo>
                  <a:pt x="20919" y="2910249"/>
                </a:lnTo>
                <a:lnTo>
                  <a:pt x="32323" y="2957424"/>
                </a:lnTo>
                <a:lnTo>
                  <a:pt x="46096" y="3003745"/>
                </a:lnTo>
                <a:lnTo>
                  <a:pt x="62184" y="3049134"/>
                </a:lnTo>
                <a:lnTo>
                  <a:pt x="80535" y="3093510"/>
                </a:lnTo>
                <a:lnTo>
                  <a:pt x="101093" y="3136793"/>
                </a:lnTo>
                <a:lnTo>
                  <a:pt x="123805" y="3178905"/>
                </a:lnTo>
                <a:lnTo>
                  <a:pt x="148616" y="3219765"/>
                </a:lnTo>
                <a:lnTo>
                  <a:pt x="175472" y="3259294"/>
                </a:lnTo>
                <a:lnTo>
                  <a:pt x="204319" y="3297412"/>
                </a:lnTo>
                <a:lnTo>
                  <a:pt x="235103" y="3334040"/>
                </a:lnTo>
                <a:lnTo>
                  <a:pt x="267770" y="3369097"/>
                </a:lnTo>
                <a:lnTo>
                  <a:pt x="302265" y="3402504"/>
                </a:lnTo>
                <a:lnTo>
                  <a:pt x="338535" y="3434182"/>
                </a:lnTo>
                <a:lnTo>
                  <a:pt x="376525" y="3464051"/>
                </a:lnTo>
                <a:lnTo>
                  <a:pt x="416182" y="3492030"/>
                </a:lnTo>
                <a:lnTo>
                  <a:pt x="457450" y="3518041"/>
                </a:lnTo>
                <a:lnTo>
                  <a:pt x="500277" y="3542004"/>
                </a:lnTo>
              </a:path>
            </a:pathLst>
          </a:custGeom>
          <a:ln w="165099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290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409" dirty="0">
                <a:solidFill>
                  <a:srgbClr val="F3B431"/>
                </a:solidFill>
                <a:latin typeface="Malgun Gothic"/>
                <a:cs typeface="Malgun Gothic"/>
              </a:rPr>
              <a:t>02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8200" y="1841500"/>
            <a:ext cx="6248400" cy="742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7500" y="9029700"/>
            <a:ext cx="220599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latin typeface="Malgun Gothic"/>
                <a:cs typeface="Malgun Gothic"/>
              </a:rPr>
              <a:t>1부터  </a:t>
            </a:r>
            <a:r>
              <a:rPr sz="2000" spc="-405" dirty="0">
                <a:latin typeface="Malgun Gothic"/>
                <a:cs typeface="Malgun Gothic"/>
              </a:rPr>
              <a:t>10까지의</a:t>
            </a:r>
            <a:r>
              <a:rPr sz="2000" spc="-21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합구하기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5194300"/>
            <a:ext cx="88201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30" dirty="0">
                <a:solidFill>
                  <a:srgbClr val="F3B431"/>
                </a:solidFill>
                <a:latin typeface="Malgun Gothic"/>
                <a:cs typeface="Malgun Gothic"/>
              </a:rPr>
              <a:t>예시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10" dirty="0">
                <a:solidFill>
                  <a:srgbClr val="F3B431"/>
                </a:solidFill>
              </a:rPr>
              <a:t>플로우</a:t>
            </a:r>
            <a:r>
              <a:rPr spc="-200" dirty="0">
                <a:solidFill>
                  <a:srgbClr val="F3B431"/>
                </a:solidFill>
              </a:rPr>
              <a:t> </a:t>
            </a:r>
            <a:r>
              <a:rPr spc="-520" dirty="0">
                <a:solidFill>
                  <a:srgbClr val="F3B431"/>
                </a:solidFill>
              </a:rPr>
              <a:t>차트란?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플로우  </a:t>
            </a:r>
            <a:r>
              <a:rPr sz="2000" b="1" spc="-310" dirty="0">
                <a:solidFill>
                  <a:srgbClr val="797979"/>
                </a:solidFill>
                <a:latin typeface="Malgun Gothic"/>
                <a:cs typeface="Malgun Gothic"/>
              </a:rPr>
              <a:t>차트란?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75" dirty="0">
                <a:solidFill>
                  <a:srgbClr val="030303"/>
                </a:solidFill>
                <a:latin typeface="Malgun Gothic"/>
                <a:cs typeface="Malgun Gothic"/>
              </a:rPr>
              <a:t>순서도  </a:t>
            </a:r>
            <a:r>
              <a:rPr sz="2000" b="1" spc="-480" dirty="0">
                <a:solidFill>
                  <a:srgbClr val="000000"/>
                </a:solidFill>
                <a:latin typeface="Malgun Gothic"/>
                <a:cs typeface="Malgun Gothic"/>
              </a:rPr>
              <a:t>기호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>
              <a:lnSpc>
                <a:spcPct val="100000"/>
              </a:lnSpc>
            </a:pPr>
            <a:r>
              <a:rPr sz="12000" spc="395" dirty="0"/>
              <a:t>03</a:t>
            </a:r>
            <a:r>
              <a:rPr sz="12000" spc="-355" dirty="0"/>
              <a:t> </a:t>
            </a:r>
            <a:r>
              <a:rPr spc="-1165" dirty="0"/>
              <a:t>변수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3310559" y="5379402"/>
            <a:ext cx="6384290" cy="0"/>
          </a:xfrm>
          <a:custGeom>
            <a:avLst/>
            <a:gdLst/>
            <a:ahLst/>
            <a:cxnLst/>
            <a:rect l="l" t="t" r="r" b="b"/>
            <a:pathLst>
              <a:path w="6384290">
                <a:moveTo>
                  <a:pt x="0" y="0"/>
                </a:moveTo>
                <a:lnTo>
                  <a:pt x="638369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6100" y="5499100"/>
            <a:ext cx="42767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00" dirty="0">
                <a:solidFill>
                  <a:srgbClr val="FFFFFF"/>
                </a:solidFill>
                <a:latin typeface="Malgun Gothic"/>
                <a:cs typeface="Malgun Gothic"/>
              </a:rPr>
              <a:t>변수란?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0" dirty="0">
                <a:solidFill>
                  <a:srgbClr val="FFFFFF"/>
                </a:solidFill>
                <a:latin typeface="Malgun Gothic"/>
                <a:cs typeface="Malgun Gothic"/>
              </a:rPr>
              <a:t>변수선언시</a:t>
            </a:r>
            <a:r>
              <a:rPr sz="3000" spc="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주의점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6800" y="5410200"/>
            <a:ext cx="4533900" cy="262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2641600"/>
            <a:ext cx="197167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Malgun Gothic"/>
                <a:cs typeface="Malgun Gothic"/>
              </a:rPr>
              <a:t>변수란?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0" y="2768600"/>
            <a:ext cx="28873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450" dirty="0">
                <a:latin typeface="Malgun Gothic"/>
                <a:cs typeface="Malgun Gothic"/>
              </a:rPr>
              <a:t>Data</a:t>
            </a:r>
            <a:r>
              <a:rPr sz="3600" spc="-450" dirty="0">
                <a:latin typeface="Malgun Gothic"/>
                <a:cs typeface="Malgun Gothic"/>
              </a:rPr>
              <a:t>를 </a:t>
            </a:r>
            <a:r>
              <a:rPr sz="3600" spc="-775" dirty="0">
                <a:latin typeface="Malgun Gothic"/>
                <a:cs typeface="Malgun Gothic"/>
              </a:rPr>
              <a:t>담는  공간</a:t>
            </a:r>
            <a:endParaRPr sz="3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3848100"/>
            <a:ext cx="4325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05" dirty="0">
                <a:solidFill>
                  <a:srgbClr val="93C046"/>
                </a:solidFill>
                <a:latin typeface="Malgun Gothic"/>
                <a:cs typeface="Malgun Gothic"/>
              </a:rPr>
              <a:t>어떻게</a:t>
            </a:r>
            <a:r>
              <a:rPr sz="5000" spc="-21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95" dirty="0">
                <a:solidFill>
                  <a:srgbClr val="93C046"/>
                </a:solidFill>
                <a:latin typeface="Malgun Gothic"/>
                <a:cs typeface="Malgun Gothic"/>
              </a:rPr>
              <a:t>사용하지?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4600" y="3987800"/>
            <a:ext cx="220662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80" dirty="0">
                <a:latin typeface="Malgun Gothic"/>
                <a:cs typeface="Malgun Gothic"/>
              </a:rPr>
              <a:t>‘=’을</a:t>
            </a:r>
            <a:r>
              <a:rPr sz="3600" b="1" spc="-405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이용해!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000" y="5803900"/>
            <a:ext cx="321500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  <a:tabLst>
                <a:tab pos="1459865" algn="l"/>
                <a:tab pos="2247900" algn="l"/>
              </a:tabLst>
            </a:pPr>
            <a:r>
              <a:rPr sz="5000" b="1" spc="-620" dirty="0">
                <a:latin typeface="Malgun Gothic"/>
                <a:cs typeface="Malgun Gothic"/>
              </a:rPr>
              <a:t>eggs	</a:t>
            </a:r>
            <a:r>
              <a:rPr sz="5000" b="1" spc="-1370" dirty="0">
                <a:latin typeface="Malgun Gothic"/>
                <a:cs typeface="Malgun Gothic"/>
              </a:rPr>
              <a:t>=	</a:t>
            </a:r>
            <a:r>
              <a:rPr sz="5000" b="1" spc="-925" dirty="0">
                <a:latin typeface="Malgun Gothic"/>
                <a:cs typeface="Malgun Gothic"/>
              </a:rPr>
              <a:t>15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3600" b="1" spc="-500" dirty="0">
                <a:latin typeface="Malgun Gothic"/>
                <a:cs typeface="Malgun Gothic"/>
              </a:rPr>
              <a:t>eggs</a:t>
            </a:r>
            <a:r>
              <a:rPr sz="3600" spc="-500" dirty="0">
                <a:latin typeface="Malgun Gothic"/>
                <a:cs typeface="Malgun Gothic"/>
              </a:rPr>
              <a:t>에 </a:t>
            </a:r>
            <a:r>
              <a:rPr sz="3600" b="1" spc="-720" dirty="0">
                <a:latin typeface="Malgun Gothic"/>
                <a:cs typeface="Malgun Gothic"/>
              </a:rPr>
              <a:t>15</a:t>
            </a:r>
            <a:r>
              <a:rPr sz="3600" spc="-720" dirty="0">
                <a:latin typeface="Malgun Gothic"/>
                <a:cs typeface="Malgun Gothic"/>
              </a:rPr>
              <a:t>를</a:t>
            </a:r>
            <a:r>
              <a:rPr sz="3600" spc="-225" dirty="0">
                <a:latin typeface="Malgun Gothic"/>
                <a:cs typeface="Malgun Gothic"/>
              </a:rPr>
              <a:t> </a:t>
            </a:r>
            <a:r>
              <a:rPr sz="3600" spc="-819" dirty="0">
                <a:latin typeface="Malgun Gothic"/>
                <a:cs typeface="Malgun Gothic"/>
              </a:rPr>
              <a:t>넣는다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314" y="5815825"/>
            <a:ext cx="795020" cy="795020"/>
          </a:xfrm>
          <a:custGeom>
            <a:avLst/>
            <a:gdLst/>
            <a:ahLst/>
            <a:cxnLst/>
            <a:rect l="l" t="t" r="r" b="b"/>
            <a:pathLst>
              <a:path w="795020" h="795020">
                <a:moveTo>
                  <a:pt x="678171" y="116355"/>
                </a:moveTo>
                <a:lnTo>
                  <a:pt x="709040" y="151005"/>
                </a:lnTo>
                <a:lnTo>
                  <a:pt x="735161" y="188184"/>
                </a:lnTo>
                <a:lnTo>
                  <a:pt x="756532" y="227470"/>
                </a:lnTo>
                <a:lnTo>
                  <a:pt x="773155" y="268443"/>
                </a:lnTo>
                <a:lnTo>
                  <a:pt x="785028" y="310681"/>
                </a:lnTo>
                <a:lnTo>
                  <a:pt x="792152" y="353761"/>
                </a:lnTo>
                <a:lnTo>
                  <a:pt x="794526" y="397263"/>
                </a:lnTo>
                <a:lnTo>
                  <a:pt x="792152" y="440765"/>
                </a:lnTo>
                <a:lnTo>
                  <a:pt x="785028" y="483846"/>
                </a:lnTo>
                <a:lnTo>
                  <a:pt x="773155" y="526083"/>
                </a:lnTo>
                <a:lnTo>
                  <a:pt x="756532" y="567056"/>
                </a:lnTo>
                <a:lnTo>
                  <a:pt x="735161" y="606342"/>
                </a:lnTo>
                <a:lnTo>
                  <a:pt x="709040" y="643521"/>
                </a:lnTo>
                <a:lnTo>
                  <a:pt x="678171" y="678171"/>
                </a:lnTo>
                <a:lnTo>
                  <a:pt x="643521" y="709040"/>
                </a:lnTo>
                <a:lnTo>
                  <a:pt x="606342" y="735161"/>
                </a:lnTo>
                <a:lnTo>
                  <a:pt x="567056" y="756532"/>
                </a:lnTo>
                <a:lnTo>
                  <a:pt x="526083" y="773155"/>
                </a:lnTo>
                <a:lnTo>
                  <a:pt x="483846" y="785028"/>
                </a:lnTo>
                <a:lnTo>
                  <a:pt x="440765" y="792152"/>
                </a:lnTo>
                <a:lnTo>
                  <a:pt x="397263" y="794526"/>
                </a:lnTo>
                <a:lnTo>
                  <a:pt x="353761" y="792152"/>
                </a:lnTo>
                <a:lnTo>
                  <a:pt x="310681" y="785028"/>
                </a:lnTo>
                <a:lnTo>
                  <a:pt x="268443" y="773155"/>
                </a:lnTo>
                <a:lnTo>
                  <a:pt x="227470" y="756532"/>
                </a:lnTo>
                <a:lnTo>
                  <a:pt x="188184" y="735161"/>
                </a:lnTo>
                <a:lnTo>
                  <a:pt x="151005" y="709040"/>
                </a:lnTo>
                <a:lnTo>
                  <a:pt x="116355" y="678171"/>
                </a:lnTo>
                <a:lnTo>
                  <a:pt x="85485" y="643521"/>
                </a:lnTo>
                <a:lnTo>
                  <a:pt x="59365" y="606342"/>
                </a:lnTo>
                <a:lnTo>
                  <a:pt x="37993" y="567056"/>
                </a:lnTo>
                <a:lnTo>
                  <a:pt x="21371" y="526083"/>
                </a:lnTo>
                <a:lnTo>
                  <a:pt x="9498" y="483846"/>
                </a:lnTo>
                <a:lnTo>
                  <a:pt x="2374" y="440765"/>
                </a:lnTo>
                <a:lnTo>
                  <a:pt x="0" y="397263"/>
                </a:lnTo>
                <a:lnTo>
                  <a:pt x="2374" y="353761"/>
                </a:lnTo>
                <a:lnTo>
                  <a:pt x="9498" y="310681"/>
                </a:lnTo>
                <a:lnTo>
                  <a:pt x="21371" y="268443"/>
                </a:lnTo>
                <a:lnTo>
                  <a:pt x="37993" y="227470"/>
                </a:lnTo>
                <a:lnTo>
                  <a:pt x="59365" y="188184"/>
                </a:lnTo>
                <a:lnTo>
                  <a:pt x="85485" y="151005"/>
                </a:lnTo>
                <a:lnTo>
                  <a:pt x="116355" y="116355"/>
                </a:lnTo>
                <a:lnTo>
                  <a:pt x="151005" y="85485"/>
                </a:lnTo>
                <a:lnTo>
                  <a:pt x="188184" y="59365"/>
                </a:lnTo>
                <a:lnTo>
                  <a:pt x="227470" y="37993"/>
                </a:lnTo>
                <a:lnTo>
                  <a:pt x="268443" y="21371"/>
                </a:lnTo>
                <a:lnTo>
                  <a:pt x="310681" y="9498"/>
                </a:lnTo>
                <a:lnTo>
                  <a:pt x="353761" y="2374"/>
                </a:lnTo>
                <a:lnTo>
                  <a:pt x="397263" y="0"/>
                </a:lnTo>
                <a:lnTo>
                  <a:pt x="440765" y="2374"/>
                </a:lnTo>
                <a:lnTo>
                  <a:pt x="483846" y="9498"/>
                </a:lnTo>
                <a:lnTo>
                  <a:pt x="526083" y="21371"/>
                </a:lnTo>
                <a:lnTo>
                  <a:pt x="567056" y="37993"/>
                </a:lnTo>
                <a:lnTo>
                  <a:pt x="606342" y="59365"/>
                </a:lnTo>
                <a:lnTo>
                  <a:pt x="643521" y="85485"/>
                </a:lnTo>
                <a:lnTo>
                  <a:pt x="678171" y="116355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4231" y="5482610"/>
            <a:ext cx="1581785" cy="394970"/>
          </a:xfrm>
          <a:custGeom>
            <a:avLst/>
            <a:gdLst/>
            <a:ahLst/>
            <a:cxnLst/>
            <a:rect l="l" t="t" r="r" b="b"/>
            <a:pathLst>
              <a:path w="1581785" h="394970">
                <a:moveTo>
                  <a:pt x="0" y="237398"/>
                </a:moveTo>
                <a:lnTo>
                  <a:pt x="75666" y="192354"/>
                </a:lnTo>
                <a:lnTo>
                  <a:pt x="124414" y="166531"/>
                </a:lnTo>
                <a:lnTo>
                  <a:pt x="172825" y="142568"/>
                </a:lnTo>
                <a:lnTo>
                  <a:pt x="220900" y="120463"/>
                </a:lnTo>
                <a:lnTo>
                  <a:pt x="268638" y="100217"/>
                </a:lnTo>
                <a:lnTo>
                  <a:pt x="316040" y="81830"/>
                </a:lnTo>
                <a:lnTo>
                  <a:pt x="363106" y="65302"/>
                </a:lnTo>
                <a:lnTo>
                  <a:pt x="409835" y="50633"/>
                </a:lnTo>
                <a:lnTo>
                  <a:pt x="456228" y="37823"/>
                </a:lnTo>
                <a:lnTo>
                  <a:pt x="502285" y="26872"/>
                </a:lnTo>
                <a:lnTo>
                  <a:pt x="548005" y="17779"/>
                </a:lnTo>
                <a:lnTo>
                  <a:pt x="593389" y="10546"/>
                </a:lnTo>
                <a:lnTo>
                  <a:pt x="638436" y="5172"/>
                </a:lnTo>
                <a:lnTo>
                  <a:pt x="683147" y="1656"/>
                </a:lnTo>
                <a:lnTo>
                  <a:pt x="727522" y="0"/>
                </a:lnTo>
                <a:lnTo>
                  <a:pt x="771560" y="202"/>
                </a:lnTo>
                <a:lnTo>
                  <a:pt x="815262" y="2263"/>
                </a:lnTo>
                <a:lnTo>
                  <a:pt x="858628" y="6183"/>
                </a:lnTo>
                <a:lnTo>
                  <a:pt x="901657" y="11962"/>
                </a:lnTo>
                <a:lnTo>
                  <a:pt x="944350" y="19600"/>
                </a:lnTo>
                <a:lnTo>
                  <a:pt x="986707" y="29097"/>
                </a:lnTo>
                <a:lnTo>
                  <a:pt x="1028727" y="40452"/>
                </a:lnTo>
                <a:lnTo>
                  <a:pt x="1070411" y="53667"/>
                </a:lnTo>
                <a:lnTo>
                  <a:pt x="1111759" y="68740"/>
                </a:lnTo>
                <a:lnTo>
                  <a:pt x="1152771" y="85673"/>
                </a:lnTo>
                <a:lnTo>
                  <a:pt x="1193446" y="104464"/>
                </a:lnTo>
                <a:lnTo>
                  <a:pt x="1233785" y="125114"/>
                </a:lnTo>
                <a:lnTo>
                  <a:pt x="1273787" y="147623"/>
                </a:lnTo>
                <a:lnTo>
                  <a:pt x="1313453" y="171990"/>
                </a:lnTo>
                <a:lnTo>
                  <a:pt x="1352783" y="198217"/>
                </a:lnTo>
                <a:lnTo>
                  <a:pt x="1391777" y="226303"/>
                </a:lnTo>
                <a:lnTo>
                  <a:pt x="1430435" y="256247"/>
                </a:lnTo>
                <a:lnTo>
                  <a:pt x="1468756" y="288050"/>
                </a:lnTo>
                <a:lnTo>
                  <a:pt x="1506741" y="321712"/>
                </a:lnTo>
                <a:lnTo>
                  <a:pt x="1544390" y="357233"/>
                </a:lnTo>
                <a:lnTo>
                  <a:pt x="1581702" y="394612"/>
                </a:lnTo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3902" y="5594197"/>
            <a:ext cx="288290" cy="250190"/>
          </a:xfrm>
          <a:custGeom>
            <a:avLst/>
            <a:gdLst/>
            <a:ahLst/>
            <a:cxnLst/>
            <a:rect l="l" t="t" r="r" b="b"/>
            <a:pathLst>
              <a:path w="288289" h="250189">
                <a:moveTo>
                  <a:pt x="146075" y="0"/>
                </a:moveTo>
                <a:lnTo>
                  <a:pt x="0" y="250126"/>
                </a:lnTo>
                <a:lnTo>
                  <a:pt x="287756" y="216903"/>
                </a:lnTo>
                <a:lnTo>
                  <a:pt x="146075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600" y="2286000"/>
            <a:ext cx="3991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93C046"/>
                </a:solidFill>
                <a:latin typeface="Malgun Gothic"/>
                <a:cs typeface="Malgun Gothic"/>
              </a:rPr>
              <a:t>무슨  </a:t>
            </a:r>
            <a:r>
              <a:rPr sz="5000" spc="-710" dirty="0">
                <a:solidFill>
                  <a:srgbClr val="93C046"/>
                </a:solidFill>
                <a:latin typeface="Malgun Gothic"/>
                <a:cs typeface="Malgun Gothic"/>
              </a:rPr>
              <a:t>뜻</a:t>
            </a:r>
            <a:r>
              <a:rPr sz="5000" spc="-580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5000" spc="-545" dirty="0">
                <a:solidFill>
                  <a:srgbClr val="93C046"/>
                </a:solidFill>
                <a:latin typeface="Malgun Gothic"/>
                <a:cs typeface="Malgun Gothic"/>
              </a:rPr>
              <a:t>일까요?</a:t>
            </a:r>
            <a:endParaRPr sz="5000">
              <a:latin typeface="Malgun Gothic"/>
              <a:cs typeface="Malgun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429000"/>
            <a:ext cx="5791200" cy="41756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800" y="2632944"/>
            <a:ext cx="10997196" cy="6283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3650" y="2677388"/>
            <a:ext cx="10857865" cy="6144260"/>
          </a:xfrm>
          <a:custGeom>
            <a:avLst/>
            <a:gdLst/>
            <a:ahLst/>
            <a:cxnLst/>
            <a:rect l="l" t="t" r="r" b="b"/>
            <a:pathLst>
              <a:path w="10857865" h="6144259">
                <a:moveTo>
                  <a:pt x="0" y="0"/>
                </a:moveTo>
                <a:lnTo>
                  <a:pt x="10857496" y="0"/>
                </a:lnTo>
                <a:lnTo>
                  <a:pt x="10857496" y="6143726"/>
                </a:lnTo>
                <a:lnTo>
                  <a:pt x="0" y="614372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93C046"/>
            </a:solidFill>
          </a:ln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876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03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95" dirty="0">
                <a:latin typeface="Nanum Gothic" charset="-127"/>
                <a:ea typeface="Nanum Gothic" charset="-127"/>
                <a:cs typeface="Nanum Gothic" charset="-127"/>
              </a:rPr>
              <a:t>변수선언시 </a:t>
            </a:r>
            <a:r>
              <a:rPr sz="2000" b="1" spc="-45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90" dirty="0">
                <a:latin typeface="Nanum Gothic" charset="-127"/>
                <a:ea typeface="Nanum Gothic" charset="-127"/>
                <a:cs typeface="Nanum Gothic" charset="-127"/>
              </a:rPr>
              <a:t>주의점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8613" y="1966709"/>
            <a:ext cx="4909820" cy="1403350"/>
          </a:xfrm>
          <a:custGeom>
            <a:avLst/>
            <a:gdLst/>
            <a:ahLst/>
            <a:cxnLst/>
            <a:rect l="l" t="t" r="r" b="b"/>
            <a:pathLst>
              <a:path w="4909820" h="1403350">
                <a:moveTo>
                  <a:pt x="0" y="0"/>
                </a:moveTo>
                <a:lnTo>
                  <a:pt x="4909312" y="0"/>
                </a:lnTo>
                <a:lnTo>
                  <a:pt x="4909312" y="1403349"/>
                </a:lnTo>
                <a:lnTo>
                  <a:pt x="0" y="140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6900" y="2019300"/>
            <a:ext cx="387286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4500"/>
              </a:lnSpc>
            </a:pPr>
            <a:r>
              <a:rPr sz="4000" spc="-6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변수를</a:t>
            </a:r>
            <a:r>
              <a:rPr sz="4000" spc="-16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57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선언할때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ts val="5700"/>
              </a:lnSpc>
            </a:pPr>
            <a:r>
              <a:rPr sz="5000" spc="-7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꼭  </a:t>
            </a:r>
            <a:r>
              <a:rPr sz="5000" spc="-83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알아야할</a:t>
            </a:r>
            <a:r>
              <a:rPr sz="5000" spc="-55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1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점!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5800" y="4000500"/>
            <a:ext cx="7282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Nanum Gothic" charset="-127"/>
                <a:ea typeface="Nanum Gothic" charset="-127"/>
                <a:cs typeface="Nanum Gothic" charset="-127"/>
              </a:rPr>
              <a:t>시작은  </a:t>
            </a:r>
            <a:r>
              <a:rPr sz="3600" b="1" spc="-900" dirty="0">
                <a:latin typeface="Nanum Gothic" charset="-127"/>
                <a:ea typeface="Nanum Gothic" charset="-127"/>
                <a:cs typeface="Nanum Gothic" charset="-127"/>
              </a:rPr>
              <a:t>영어   </a:t>
            </a:r>
            <a:r>
              <a:rPr sz="3600" b="1" spc="-830" dirty="0">
                <a:latin typeface="Nanum Gothic" charset="-127"/>
                <a:ea typeface="Nanum Gothic" charset="-127"/>
                <a:cs typeface="Nanum Gothic" charset="-127"/>
              </a:rPr>
              <a:t>또는  </a:t>
            </a:r>
            <a:r>
              <a:rPr sz="3600" b="1" spc="-290" dirty="0">
                <a:latin typeface="Nanum Gothic" charset="-127"/>
                <a:ea typeface="Nanum Gothic" charset="-127"/>
                <a:cs typeface="Nanum Gothic" charset="-127"/>
              </a:rPr>
              <a:t>_(underscore)</a:t>
            </a:r>
            <a:r>
              <a:rPr sz="3600" spc="-290" dirty="0">
                <a:latin typeface="Nanum Gothic" charset="-127"/>
                <a:ea typeface="Nanum Gothic" charset="-127"/>
                <a:cs typeface="Nanum Gothic" charset="-127"/>
              </a:rPr>
              <a:t>로</a:t>
            </a:r>
            <a:r>
              <a:rPr sz="3600" spc="-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해주세요</a:t>
            </a:r>
            <a:endParaRPr sz="36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0" y="5702300"/>
            <a:ext cx="69881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0" dirty="0">
                <a:latin typeface="Nanum Gothic" charset="-127"/>
                <a:ea typeface="Nanum Gothic" charset="-127"/>
                <a:cs typeface="Nanum Gothic" charset="-127"/>
              </a:rPr>
              <a:t>첫  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문자  </a:t>
            </a:r>
            <a:r>
              <a:rPr sz="3600" spc="-815" dirty="0">
                <a:latin typeface="Nanum Gothic" charset="-127"/>
                <a:ea typeface="Nanum Gothic" charset="-127"/>
                <a:cs typeface="Nanum Gothic" charset="-127"/>
              </a:rPr>
              <a:t>이후에는  </a:t>
            </a:r>
            <a:r>
              <a:rPr sz="3600" spc="-625" dirty="0">
                <a:latin typeface="Nanum Gothic" charset="-127"/>
                <a:ea typeface="Nanum Gothic" charset="-127"/>
                <a:cs typeface="Nanum Gothic" charset="-127"/>
              </a:rPr>
              <a:t>영어, </a:t>
            </a:r>
            <a:r>
              <a:rPr sz="3600" spc="-775" dirty="0">
                <a:latin typeface="Nanum Gothic" charset="-127"/>
                <a:ea typeface="Nanum Gothic" charset="-127"/>
                <a:cs typeface="Nanum Gothic" charset="-127"/>
              </a:rPr>
              <a:t>숫자  </a:t>
            </a:r>
            <a:r>
              <a:rPr sz="3600" spc="-830" dirty="0">
                <a:latin typeface="Nanum Gothic" charset="-127"/>
                <a:ea typeface="Nanum Gothic" charset="-127"/>
                <a:cs typeface="Nanum Gothic" charset="-127"/>
              </a:rPr>
              <a:t>모두 </a:t>
            </a:r>
            <a:r>
              <a:rPr sz="3600" spc="-77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10" dirty="0">
                <a:latin typeface="Nanum Gothic" charset="-127"/>
                <a:ea typeface="Nanum Gothic" charset="-127"/>
                <a:cs typeface="Nanum Gothic" charset="-127"/>
              </a:rPr>
              <a:t>사용가능!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7400" y="7404100"/>
            <a:ext cx="3587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90" dirty="0">
                <a:latin typeface="Nanum Gothic" charset="-127"/>
                <a:ea typeface="Nanum Gothic" charset="-127"/>
                <a:cs typeface="Nanum Gothic" charset="-127"/>
              </a:rPr>
              <a:t>용도에  </a:t>
            </a:r>
            <a:r>
              <a:rPr sz="3600" spc="-720" dirty="0">
                <a:latin typeface="Nanum Gothic" charset="-127"/>
                <a:ea typeface="Nanum Gothic" charset="-127"/>
                <a:cs typeface="Nanum Gothic" charset="-127"/>
              </a:rPr>
              <a:t>맞게</a:t>
            </a:r>
            <a:r>
              <a:rPr sz="3600" spc="-43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95" dirty="0">
                <a:latin typeface="Nanum Gothic" charset="-127"/>
                <a:ea typeface="Nanum Gothic" charset="-127"/>
                <a:cs typeface="Nanum Gothic" charset="-127"/>
              </a:rPr>
              <a:t>이름짓기!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5400" y="3873500"/>
            <a:ext cx="389255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9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4673600"/>
            <a:ext cx="59061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52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2. </a:t>
            </a:r>
            <a:r>
              <a:rPr sz="3600" spc="-855" dirty="0">
                <a:latin typeface="Nanum Gothic" charset="-127"/>
                <a:ea typeface="Nanum Gothic" charset="-127"/>
                <a:cs typeface="Nanum Gothic" charset="-127"/>
              </a:rPr>
              <a:t>변수는  </a:t>
            </a:r>
            <a:r>
              <a:rPr sz="3600" spc="-760" dirty="0">
                <a:latin typeface="Nanum Gothic" charset="-127"/>
                <a:ea typeface="Nanum Gothic" charset="-127"/>
                <a:cs typeface="Nanum Gothic" charset="-127"/>
              </a:rPr>
              <a:t>대문자 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소문자 </a:t>
            </a:r>
            <a:r>
              <a:rPr sz="3600" spc="-5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630" dirty="0">
                <a:latin typeface="Nanum Gothic" charset="-127"/>
                <a:ea typeface="Nanum Gothic" charset="-127"/>
                <a:cs typeface="Nanum Gothic" charset="-127"/>
              </a:rPr>
              <a:t>구분해요!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4600" y="5562600"/>
            <a:ext cx="51308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200" y="6375400"/>
            <a:ext cx="777938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spc="300" baseline="-3333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4. </a:t>
            </a:r>
            <a:r>
              <a:rPr sz="3600" spc="-615" dirty="0">
                <a:latin typeface="Nanum Gothic" charset="-127"/>
                <a:ea typeface="Nanum Gothic" charset="-127"/>
                <a:cs typeface="Nanum Gothic" charset="-127"/>
              </a:rPr>
              <a:t>키워드(예약어, </a:t>
            </a:r>
            <a:r>
              <a:rPr sz="3600" spc="-275" dirty="0">
                <a:latin typeface="Nanum Gothic" charset="-127"/>
                <a:ea typeface="Nanum Gothic" charset="-127"/>
                <a:cs typeface="Nanum Gothic" charset="-127"/>
              </a:rPr>
              <a:t>reserved </a:t>
            </a:r>
            <a:r>
              <a:rPr sz="3600" spc="-425" dirty="0">
                <a:latin typeface="Nanum Gothic" charset="-127"/>
                <a:ea typeface="Nanum Gothic" charset="-127"/>
                <a:cs typeface="Nanum Gothic" charset="-127"/>
              </a:rPr>
              <a:t>word)를</a:t>
            </a:r>
            <a:r>
              <a:rPr sz="3600" spc="4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600" spc="-795" dirty="0">
                <a:latin typeface="Nanum Gothic" charset="-127"/>
                <a:ea typeface="Nanum Gothic" charset="-127"/>
                <a:cs typeface="Nanum Gothic" charset="-127"/>
              </a:rPr>
              <a:t>주의한다</a:t>
            </a:r>
            <a:endParaRPr sz="36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4600" y="7264400"/>
            <a:ext cx="51689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0" dirty="0">
                <a:solidFill>
                  <a:srgbClr val="93C046"/>
                </a:solidFill>
                <a:latin typeface="Nanum Gothic" charset="-127"/>
                <a:ea typeface="Nanum Gothic" charset="-127"/>
                <a:cs typeface="Nanum Gothic" charset="-127"/>
              </a:rPr>
              <a:t>5.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8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30" dirty="0">
                <a:solidFill>
                  <a:srgbClr val="93C046"/>
                </a:solidFill>
                <a:latin typeface="Malgun Gothic"/>
                <a:cs typeface="Malgun Gothic"/>
              </a:rPr>
              <a:t>03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65430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93C046"/>
                </a:solidFill>
                <a:latin typeface="Malgun Gothic"/>
                <a:cs typeface="Malgun Gothic"/>
              </a:rPr>
              <a:t>변수</a:t>
            </a:r>
            <a:endParaRPr sz="50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200"/>
              </a:spcBef>
            </a:pPr>
            <a:r>
              <a:rPr sz="2000" b="1" spc="-335" dirty="0">
                <a:latin typeface="Malgun Gothic"/>
                <a:cs typeface="Malgun Gothic"/>
              </a:rPr>
              <a:t>변수란?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5" dirty="0">
                <a:solidFill>
                  <a:srgbClr val="797979"/>
                </a:solidFill>
                <a:latin typeface="Malgun Gothic"/>
                <a:cs typeface="Malgun Gothic"/>
              </a:rPr>
              <a:t>변수선언시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주의점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776728"/>
            <a:ext cx="2819400" cy="3721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886200"/>
            <a:ext cx="6839262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21200" y="4838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98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</a:pPr>
            <a:r>
              <a:rPr sz="12000" spc="894" dirty="0"/>
              <a:t>04 </a:t>
            </a:r>
            <a:r>
              <a:rPr spc="30" dirty="0"/>
              <a:t>Data</a:t>
            </a:r>
            <a:r>
              <a:rPr spc="-1400" dirty="0"/>
              <a:t> </a:t>
            </a:r>
            <a:r>
              <a:rPr spc="70" dirty="0"/>
              <a:t>type</a:t>
            </a:r>
            <a:endParaRPr sz="12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0" y="5499100"/>
            <a:ext cx="65881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FFFFFF"/>
                </a:solidFill>
                <a:latin typeface="Malgun Gothic"/>
                <a:cs typeface="Malgun Gothic"/>
              </a:rPr>
              <a:t>data </a:t>
            </a:r>
            <a:r>
              <a:rPr sz="3000" spc="-120" dirty="0">
                <a:solidFill>
                  <a:srgbClr val="FFFFFF"/>
                </a:solidFill>
                <a:latin typeface="Malgun Gothic"/>
                <a:cs typeface="Malgun Gothic"/>
              </a:rPr>
              <a:t>type이란?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65" dirty="0">
                <a:solidFill>
                  <a:srgbClr val="FFFFFF"/>
                </a:solidFill>
                <a:latin typeface="Malgun Gothic"/>
                <a:cs typeface="Malgun Gothic"/>
              </a:rPr>
              <a:t>정수형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실수형 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</a:t>
            </a:r>
            <a:r>
              <a:rPr sz="3000" spc="-6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470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99986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latin typeface="Malgun Gothic"/>
                <a:cs typeface="Malgun Gothic"/>
              </a:rPr>
              <a:t>Data </a:t>
            </a:r>
            <a:r>
              <a:rPr sz="2000" b="1" spc="-225" dirty="0"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정수형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90" dirty="0">
                <a:solidFill>
                  <a:srgbClr val="797979"/>
                </a:solidFill>
                <a:latin typeface="Malgun Gothic"/>
                <a:cs typeface="Malgun Gothic"/>
              </a:rPr>
              <a:t>실수형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27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3300" y="3695700"/>
            <a:ext cx="5918200" cy="322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400" y="2082800"/>
            <a:ext cx="1168908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75" dirty="0">
                <a:solidFill>
                  <a:srgbClr val="797979"/>
                </a:solidFill>
                <a:latin typeface="Malgun Gothic"/>
                <a:cs typeface="Malgun Gothic"/>
              </a:rPr>
              <a:t>Python에서는 </a:t>
            </a:r>
            <a:r>
              <a:rPr sz="4500" spc="-685" dirty="0">
                <a:solidFill>
                  <a:srgbClr val="797979"/>
                </a:solidFill>
                <a:latin typeface="Malgun Gothic"/>
                <a:cs typeface="Malgun Gothic"/>
              </a:rPr>
              <a:t>자료형을  </a:t>
            </a:r>
            <a:r>
              <a:rPr sz="4500" u="heavy" spc="-650" dirty="0">
                <a:solidFill>
                  <a:srgbClr val="5DAA6F"/>
                </a:solidFill>
                <a:latin typeface="Malgun Gothic"/>
                <a:cs typeface="Malgun Gothic"/>
              </a:rPr>
              <a:t>자동으로</a:t>
            </a:r>
            <a:r>
              <a:rPr sz="4500" u="heavy" spc="-62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500" spc="-480" dirty="0">
                <a:solidFill>
                  <a:srgbClr val="797979"/>
                </a:solidFill>
                <a:latin typeface="Malgun Gothic"/>
                <a:cs typeface="Malgun Gothic"/>
              </a:rPr>
              <a:t>설정해줌!</a:t>
            </a:r>
            <a:endParaRPr sz="4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00" y="7467600"/>
            <a:ext cx="7417434" cy="144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b="1" spc="-735" dirty="0">
                <a:latin typeface="Malgun Gothic"/>
                <a:cs typeface="Malgun Gothic"/>
              </a:rPr>
              <a:t>C</a:t>
            </a:r>
            <a:r>
              <a:rPr sz="4000" spc="-735" dirty="0">
                <a:latin typeface="Malgun Gothic"/>
                <a:cs typeface="Malgun Gothic"/>
              </a:rPr>
              <a:t>보다 </a:t>
            </a:r>
            <a:r>
              <a:rPr sz="4000" spc="-880" dirty="0">
                <a:latin typeface="Malgun Gothic"/>
                <a:cs typeface="Malgun Gothic"/>
              </a:rPr>
              <a:t>속도가 </a:t>
            </a:r>
            <a:r>
              <a:rPr sz="4000" spc="-605" dirty="0">
                <a:latin typeface="Malgun Gothic"/>
                <a:cs typeface="Malgun Gothic"/>
              </a:rPr>
              <a:t> </a:t>
            </a:r>
            <a:r>
              <a:rPr sz="4000" spc="-810" dirty="0">
                <a:latin typeface="Malgun Gothic"/>
                <a:cs typeface="Malgun Gothic"/>
              </a:rPr>
              <a:t>조금느리지만,</a:t>
            </a:r>
            <a:endParaRPr sz="40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5000" spc="-1075" dirty="0">
                <a:latin typeface="Malgun Gothic"/>
                <a:cs typeface="Malgun Gothic"/>
              </a:rPr>
              <a:t>매우  </a:t>
            </a:r>
            <a:r>
              <a:rPr sz="5000" spc="-880" dirty="0">
                <a:latin typeface="Malgun Gothic"/>
                <a:cs typeface="Malgun Gothic"/>
              </a:rPr>
              <a:t>편하고, </a:t>
            </a:r>
            <a:r>
              <a:rPr sz="5000" spc="-905" dirty="0">
                <a:latin typeface="Malgun Gothic"/>
                <a:cs typeface="Malgun Gothic"/>
              </a:rPr>
              <a:t>안전하고,</a:t>
            </a:r>
            <a:r>
              <a:rPr sz="5000" spc="-170" dirty="0">
                <a:latin typeface="Malgun Gothic"/>
                <a:cs typeface="Malgun Gothic"/>
              </a:rPr>
              <a:t> </a:t>
            </a:r>
            <a:r>
              <a:rPr sz="5000" spc="-835" dirty="0">
                <a:latin typeface="Malgun Gothic"/>
                <a:cs typeface="Malgun Gothic"/>
              </a:rPr>
              <a:t>강력하다!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2790" y="4775200"/>
            <a:ext cx="1664970" cy="355600"/>
          </a:xfrm>
          <a:custGeom>
            <a:avLst/>
            <a:gdLst/>
            <a:ahLst/>
            <a:cxnLst/>
            <a:rect l="l" t="t" r="r" b="b"/>
            <a:pathLst>
              <a:path w="1664970" h="355600">
                <a:moveTo>
                  <a:pt x="0" y="0"/>
                </a:moveTo>
                <a:lnTo>
                  <a:pt x="1664970" y="0"/>
                </a:lnTo>
                <a:lnTo>
                  <a:pt x="1664970" y="355600"/>
                </a:lnTo>
                <a:lnTo>
                  <a:pt x="0" y="3556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45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4458" y="4927600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4">
                <a:moveTo>
                  <a:pt x="0" y="0"/>
                </a:moveTo>
                <a:lnTo>
                  <a:pt x="1943569" y="0"/>
                </a:lnTo>
                <a:lnTo>
                  <a:pt x="1956269" y="0"/>
                </a:lnTo>
              </a:path>
            </a:pathLst>
          </a:custGeom>
          <a:ln w="254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8028" y="486664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0400" y="4127728"/>
            <a:ext cx="2511425" cy="152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 algn="ctr">
              <a:lnSpc>
                <a:spcPct val="107100"/>
              </a:lnSpc>
            </a:pPr>
            <a:r>
              <a:rPr sz="3500" b="1" spc="-305" dirty="0">
                <a:solidFill>
                  <a:srgbClr val="5DAA6F"/>
                </a:solidFill>
                <a:latin typeface="Malgun Gothic"/>
                <a:cs typeface="Malgun Gothic"/>
              </a:rPr>
              <a:t>type </a:t>
            </a:r>
            <a:r>
              <a:rPr sz="3500" b="1" spc="-530" dirty="0">
                <a:solidFill>
                  <a:srgbClr val="5DAA6F"/>
                </a:solidFill>
                <a:latin typeface="Malgun Gothic"/>
                <a:cs typeface="Malgun Gothic"/>
              </a:rPr>
              <a:t>(변수명)  </a:t>
            </a:r>
            <a:r>
              <a:rPr sz="2800" spc="-685" dirty="0">
                <a:latin typeface="Malgun Gothic"/>
                <a:cs typeface="Malgun Gothic"/>
              </a:rPr>
              <a:t>변수의 </a:t>
            </a:r>
            <a:r>
              <a:rPr sz="2800" spc="-229" dirty="0">
                <a:latin typeface="Malgun Gothic"/>
                <a:cs typeface="Malgun Gothic"/>
              </a:rPr>
              <a:t>data </a:t>
            </a:r>
            <a:r>
              <a:rPr sz="2800" spc="-305" dirty="0">
                <a:latin typeface="Malgun Gothic"/>
                <a:cs typeface="Malgun Gothic"/>
              </a:rPr>
              <a:t>type을  </a:t>
            </a:r>
            <a:r>
              <a:rPr sz="2800" spc="-610" dirty="0">
                <a:latin typeface="Malgun Gothic"/>
                <a:cs typeface="Malgun Gothic"/>
              </a:rPr>
              <a:t>확인할  </a:t>
            </a:r>
            <a:r>
              <a:rPr sz="2800" spc="-645" dirty="0">
                <a:latin typeface="Malgun Gothic"/>
                <a:cs typeface="Malgun Gothic"/>
              </a:rPr>
              <a:t>수  </a:t>
            </a:r>
            <a:r>
              <a:rPr sz="2800" spc="-675" dirty="0">
                <a:latin typeface="Malgun Gothic"/>
                <a:cs typeface="Malgun Gothic"/>
              </a:rPr>
              <a:t>있는 </a:t>
            </a:r>
            <a:r>
              <a:rPr sz="2800" spc="-625" dirty="0">
                <a:latin typeface="Malgun Gothic"/>
                <a:cs typeface="Malgun Gothic"/>
              </a:rPr>
              <a:t> </a:t>
            </a:r>
            <a:r>
              <a:rPr sz="2800" spc="-605" dirty="0">
                <a:latin typeface="Malgun Gothic"/>
                <a:cs typeface="Malgun Gothic"/>
              </a:rPr>
              <a:t>함수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877" y="3493935"/>
            <a:ext cx="1160780" cy="989330"/>
          </a:xfrm>
          <a:custGeom>
            <a:avLst/>
            <a:gdLst/>
            <a:ahLst/>
            <a:cxnLst/>
            <a:rect l="l" t="t" r="r" b="b"/>
            <a:pathLst>
              <a:path w="1160780" h="989329">
                <a:moveTo>
                  <a:pt x="0" y="0"/>
                </a:moveTo>
                <a:lnTo>
                  <a:pt x="1160653" y="0"/>
                </a:lnTo>
                <a:lnTo>
                  <a:pt x="11606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3365500"/>
            <a:ext cx="2732405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15" dirty="0">
                <a:solidFill>
                  <a:srgbClr val="FFFFFF"/>
                </a:solidFill>
                <a:latin typeface="Malgun Gothic"/>
                <a:cs typeface="Malgun Gothic"/>
              </a:rPr>
              <a:t>int</a:t>
            </a:r>
            <a:r>
              <a:rPr sz="70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050" baseline="-9876" dirty="0">
                <a:solidFill>
                  <a:srgbClr val="797979"/>
                </a:solidFill>
                <a:latin typeface="Malgun Gothic"/>
                <a:cs typeface="Malgun Gothic"/>
              </a:rPr>
              <a:t>정수형</a:t>
            </a:r>
            <a:endParaRPr sz="6750" baseline="-9876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3377" y="6088481"/>
            <a:ext cx="2631440" cy="989330"/>
          </a:xfrm>
          <a:custGeom>
            <a:avLst/>
            <a:gdLst/>
            <a:ahLst/>
            <a:cxnLst/>
            <a:rect l="l" t="t" r="r" b="b"/>
            <a:pathLst>
              <a:path w="2631440" h="989329">
                <a:moveTo>
                  <a:pt x="0" y="0"/>
                </a:moveTo>
                <a:lnTo>
                  <a:pt x="2631059" y="0"/>
                </a:lnTo>
                <a:lnTo>
                  <a:pt x="2631059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5956300"/>
            <a:ext cx="4177029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000" spc="-390" dirty="0">
                <a:solidFill>
                  <a:srgbClr val="FFFFFF"/>
                </a:solidFill>
                <a:latin typeface="Malgun Gothic"/>
                <a:cs typeface="Malgun Gothic"/>
              </a:rPr>
              <a:t>float   </a:t>
            </a:r>
            <a:r>
              <a:rPr sz="7000" spc="-9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750" spc="-1110" baseline="-8641" dirty="0">
                <a:solidFill>
                  <a:srgbClr val="797979"/>
                </a:solidFill>
                <a:latin typeface="Malgun Gothic"/>
                <a:cs typeface="Malgun Gothic"/>
              </a:rPr>
              <a:t>실수형</a:t>
            </a:r>
            <a:endParaRPr sz="6750" baseline="-8641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700" y="40640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양의정수,  </a:t>
            </a:r>
            <a:r>
              <a:rPr sz="3000" spc="-720" dirty="0">
                <a:latin typeface="Malgun Gothic"/>
                <a:cs typeface="Malgun Gothic"/>
              </a:rPr>
              <a:t>음의정수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7600" y="48387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없는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정수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0600" y="6565900"/>
            <a:ext cx="485457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575" dirty="0">
                <a:latin typeface="Malgun Gothic"/>
                <a:cs typeface="Malgun Gothic"/>
              </a:rPr>
              <a:t>양의실수,  </a:t>
            </a:r>
            <a:r>
              <a:rPr sz="3000" spc="-720" dirty="0">
                <a:latin typeface="Malgun Gothic"/>
                <a:cs typeface="Malgun Gothic"/>
              </a:rPr>
              <a:t>음의실수  </a:t>
            </a:r>
            <a:r>
              <a:rPr sz="3000" spc="-690" dirty="0">
                <a:latin typeface="Malgun Gothic"/>
                <a:cs typeface="Malgun Gothic"/>
              </a:rPr>
              <a:t>모두  </a:t>
            </a:r>
            <a:r>
              <a:rPr sz="3000" spc="-720" dirty="0">
                <a:latin typeface="Malgun Gothic"/>
                <a:cs typeface="Malgun Gothic"/>
              </a:rPr>
              <a:t>표현 </a:t>
            </a:r>
            <a:r>
              <a:rPr sz="3000" spc="-645" dirty="0">
                <a:latin typeface="Malgun Gothic"/>
                <a:cs typeface="Malgun Gothic"/>
              </a:rPr>
              <a:t>가능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8700" y="7480300"/>
            <a:ext cx="6325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75" dirty="0">
                <a:latin typeface="Malgun Gothic"/>
                <a:cs typeface="Malgun Gothic"/>
              </a:rPr>
              <a:t>- </a:t>
            </a:r>
            <a:r>
              <a:rPr sz="3000" spc="-700" dirty="0">
                <a:latin typeface="Malgun Gothic"/>
                <a:cs typeface="Malgun Gothic"/>
              </a:rPr>
              <a:t>일반적으로  </a:t>
            </a:r>
            <a:r>
              <a:rPr sz="3000" b="1" spc="-720" dirty="0">
                <a:latin typeface="Malgun Gothic"/>
                <a:cs typeface="Malgun Gothic"/>
              </a:rPr>
              <a:t>소숫점이  있는  </a:t>
            </a:r>
            <a:r>
              <a:rPr sz="3000" b="1" spc="-660" dirty="0">
                <a:latin typeface="Malgun Gothic"/>
                <a:cs typeface="Malgun Gothic"/>
              </a:rPr>
              <a:t>숫자</a:t>
            </a:r>
            <a:r>
              <a:rPr sz="3000" spc="-660" dirty="0">
                <a:latin typeface="Malgun Gothic"/>
                <a:cs typeface="Malgun Gothic"/>
              </a:rPr>
              <a:t>는  </a:t>
            </a:r>
            <a:r>
              <a:rPr sz="3000" spc="-710" dirty="0">
                <a:solidFill>
                  <a:srgbClr val="3A6E46"/>
                </a:solidFill>
                <a:latin typeface="Malgun Gothic"/>
                <a:cs typeface="Malgun Gothic"/>
              </a:rPr>
              <a:t>실수</a:t>
            </a:r>
            <a:r>
              <a:rPr sz="3000" spc="-710" dirty="0">
                <a:latin typeface="Malgun Gothic"/>
                <a:cs typeface="Malgun Gothic"/>
              </a:rPr>
              <a:t>로</a:t>
            </a:r>
            <a:r>
              <a:rPr sz="3000" spc="-395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인식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676" y="2535821"/>
            <a:ext cx="2365375" cy="989330"/>
          </a:xfrm>
          <a:custGeom>
            <a:avLst/>
            <a:gdLst/>
            <a:ahLst/>
            <a:cxnLst/>
            <a:rect l="l" t="t" r="r" b="b"/>
            <a:pathLst>
              <a:path w="2365375" h="989329">
                <a:moveTo>
                  <a:pt x="0" y="0"/>
                </a:moveTo>
                <a:lnTo>
                  <a:pt x="2365253" y="0"/>
                </a:lnTo>
                <a:lnTo>
                  <a:pt x="2365253" y="989329"/>
                </a:lnTo>
                <a:lnTo>
                  <a:pt x="0" y="989329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600" y="2413000"/>
            <a:ext cx="227647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95" dirty="0">
                <a:solidFill>
                  <a:srgbClr val="FFFFFF"/>
                </a:solidFill>
                <a:latin typeface="Malgun Gothic"/>
                <a:cs typeface="Malgun Gothic"/>
              </a:rPr>
              <a:t>문자열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900" y="30353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문자들의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20" dirty="0">
                <a:latin typeface="Malgun Gothic"/>
                <a:cs typeface="Malgun Gothic"/>
              </a:rPr>
              <a:t>모임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200" y="3975100"/>
            <a:ext cx="338836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605" dirty="0">
                <a:solidFill>
                  <a:srgbClr val="5DAA6F"/>
                </a:solidFill>
                <a:latin typeface="Malgun Gothic"/>
                <a:cs typeface="Malgun Gothic"/>
              </a:rPr>
              <a:t>만드는</a:t>
            </a:r>
            <a:r>
              <a:rPr sz="4000" spc="-43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480" dirty="0">
                <a:solidFill>
                  <a:srgbClr val="5DAA6F"/>
                </a:solidFill>
                <a:latin typeface="Malgun Gothic"/>
                <a:cs typeface="Malgun Gothic"/>
              </a:rPr>
              <a:t>법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8100" y="4089400"/>
            <a:ext cx="52470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670" dirty="0">
                <a:latin typeface="Malgun Gothic"/>
                <a:cs typeface="Malgun Gothic"/>
              </a:rPr>
              <a:t>큰따옴표  </a:t>
            </a:r>
            <a:r>
              <a:rPr sz="3000" spc="-690" dirty="0">
                <a:latin typeface="Malgun Gothic"/>
                <a:cs typeface="Malgun Gothic"/>
              </a:rPr>
              <a:t>또는  </a:t>
            </a:r>
            <a:r>
              <a:rPr sz="3000" b="1" spc="-645" dirty="0">
                <a:latin typeface="Malgun Gothic"/>
                <a:cs typeface="Malgun Gothic"/>
              </a:rPr>
              <a:t>작은  </a:t>
            </a:r>
            <a:r>
              <a:rPr sz="3000" b="1" spc="-670" dirty="0">
                <a:latin typeface="Malgun Gothic"/>
                <a:cs typeface="Malgun Gothic"/>
              </a:rPr>
              <a:t>따옴표</a:t>
            </a:r>
            <a:r>
              <a:rPr sz="3000" spc="-670" dirty="0">
                <a:latin typeface="Malgun Gothic"/>
                <a:cs typeface="Malgun Gothic"/>
              </a:rPr>
              <a:t>를</a:t>
            </a:r>
            <a:r>
              <a:rPr sz="3000" spc="-315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2700" y="4902301"/>
            <a:ext cx="3670300" cy="250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70" dirty="0">
                <a:latin typeface="Malgun Gothic"/>
                <a:cs typeface="Malgun Gothic"/>
              </a:rPr>
              <a:t>“Hello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sz="4000" spc="-260" dirty="0">
                <a:latin typeface="Malgun Gothic"/>
                <a:cs typeface="Malgun Gothic"/>
              </a:rPr>
              <a:t>‘Hello </a:t>
            </a:r>
            <a:r>
              <a:rPr sz="4000" spc="-390" dirty="0">
                <a:latin typeface="Malgun Gothic"/>
                <a:cs typeface="Malgun Gothic"/>
              </a:rPr>
              <a:t>World’  </a:t>
            </a: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  </a:t>
            </a:r>
            <a:r>
              <a:rPr sz="4000" spc="-260" dirty="0">
                <a:latin typeface="Malgun Gothic"/>
                <a:cs typeface="Malgun Gothic"/>
              </a:rPr>
              <a:t>‘Hello</a:t>
            </a:r>
            <a:r>
              <a:rPr sz="4000" spc="-680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World”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1"/>
                </a:lnTo>
                <a:lnTo>
                  <a:pt x="0" y="1117851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7693" y="7639050"/>
            <a:ext cx="4456430" cy="1118235"/>
          </a:xfrm>
          <a:custGeom>
            <a:avLst/>
            <a:gdLst/>
            <a:ahLst/>
            <a:cxnLst/>
            <a:rect l="l" t="t" r="r" b="b"/>
            <a:pathLst>
              <a:path w="4456430" h="1118234">
                <a:moveTo>
                  <a:pt x="0" y="0"/>
                </a:moveTo>
                <a:lnTo>
                  <a:pt x="4456049" y="0"/>
                </a:lnTo>
                <a:lnTo>
                  <a:pt x="4456049" y="1117854"/>
                </a:lnTo>
                <a:lnTo>
                  <a:pt x="0" y="1117854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59700" y="7645400"/>
            <a:ext cx="397446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따옴표의  </a:t>
            </a:r>
            <a:r>
              <a:rPr sz="3000" b="1" spc="-690" dirty="0">
                <a:solidFill>
                  <a:srgbClr val="FFFFFF"/>
                </a:solidFill>
                <a:latin typeface="Malgun Gothic"/>
                <a:cs typeface="Malgun Gothic"/>
              </a:rPr>
              <a:t>종류는  꼭 </a:t>
            </a:r>
            <a:r>
              <a:rPr sz="3000" b="1" spc="-5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맞춰주기!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0784" y="7566599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6418" y="7598346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>
                <a:moveTo>
                  <a:pt x="0" y="0"/>
                </a:moveTo>
                <a:lnTo>
                  <a:pt x="4288726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703886" y="4958785"/>
            <a:ext cx="5918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O</a:t>
            </a:r>
          </a:p>
          <a:p>
            <a:r>
              <a:rPr lang="en-US" sz="4800" dirty="0">
                <a:solidFill>
                  <a:srgbClr val="00B050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2000" spc="-775" dirty="0"/>
              <a:t>01 </a:t>
            </a:r>
            <a:r>
              <a:rPr sz="6000" spc="-990" dirty="0"/>
              <a:t>소프트웨어란 </a:t>
            </a:r>
            <a:r>
              <a:rPr sz="6000" spc="-805" dirty="0"/>
              <a:t> </a:t>
            </a:r>
            <a:r>
              <a:rPr sz="6000" spc="-1055" dirty="0"/>
              <a:t>무엇인가</a:t>
            </a:r>
            <a:endParaRPr sz="6000"/>
          </a:p>
        </p:txBody>
      </p:sp>
      <p:sp>
        <p:nvSpPr>
          <p:cNvPr id="4" name="object 4"/>
          <p:cNvSpPr/>
          <p:nvPr/>
        </p:nvSpPr>
        <p:spPr>
          <a:xfrm>
            <a:off x="2669755" y="5379402"/>
            <a:ext cx="7665720" cy="0"/>
          </a:xfrm>
          <a:custGeom>
            <a:avLst/>
            <a:gdLst/>
            <a:ahLst/>
            <a:cxnLst/>
            <a:rect l="l" t="t" r="r" b="b"/>
            <a:pathLst>
              <a:path w="7665720">
                <a:moveTo>
                  <a:pt x="0" y="0"/>
                </a:moveTo>
                <a:lnTo>
                  <a:pt x="7665288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1200" y="5499100"/>
            <a:ext cx="64776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95" dirty="0">
                <a:solidFill>
                  <a:srgbClr val="FFFFFF"/>
                </a:solidFill>
                <a:latin typeface="Malgun Gothic"/>
                <a:cs typeface="Malgun Gothic"/>
              </a:rPr>
              <a:t>소프트웨어란  </a:t>
            </a:r>
            <a:r>
              <a:rPr sz="3000" spc="-385" dirty="0">
                <a:solidFill>
                  <a:srgbClr val="FFFFFF"/>
                </a:solidFill>
                <a:latin typeface="Malgun Gothic"/>
                <a:cs typeface="Malgun Gothic"/>
              </a:rPr>
              <a:t>무엇인가? </a:t>
            </a:r>
            <a:r>
              <a:rPr sz="3000" spc="20" dirty="0">
                <a:solidFill>
                  <a:srgbClr val="FFFFFF"/>
                </a:solidFill>
                <a:latin typeface="Malgun Gothic"/>
                <a:cs typeface="Malgun Gothic"/>
              </a:rPr>
              <a:t>/ </a:t>
            </a:r>
            <a:r>
              <a:rPr sz="3000" spc="-50" dirty="0">
                <a:solidFill>
                  <a:srgbClr val="FFFFFF"/>
                </a:solidFill>
                <a:latin typeface="Malgun Gothic"/>
                <a:cs typeface="Malgun Gothic"/>
              </a:rPr>
              <a:t>python</a:t>
            </a:r>
            <a:r>
              <a:rPr sz="3000" spc="-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spc="-545" dirty="0">
                <a:solidFill>
                  <a:srgbClr val="FFFFFF"/>
                </a:solidFill>
                <a:latin typeface="Malgun Gothic"/>
                <a:cs typeface="Malgun Gothic"/>
              </a:rPr>
              <a:t>설치하기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38995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20" dirty="0">
                <a:solidFill>
                  <a:srgbClr val="5DAA6F"/>
                </a:solidFill>
                <a:latin typeface="Malgun Gothic"/>
                <a:cs typeface="Malgun Gothic"/>
              </a:rPr>
              <a:t>Data</a:t>
            </a:r>
            <a:r>
              <a:rPr sz="5000" spc="-204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5000" spc="45" dirty="0">
                <a:solidFill>
                  <a:srgbClr val="5DAA6F"/>
                </a:solidFill>
                <a:latin typeface="Malgun Gothic"/>
                <a:cs typeface="Malgun Gothic"/>
              </a:rPr>
              <a:t>type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2222500" y="2514600"/>
            <a:ext cx="46609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</a:pPr>
            <a:r>
              <a:rPr sz="4000" spc="-50" dirty="0">
                <a:latin typeface="Malgun Gothic"/>
                <a:cs typeface="Malgun Gothic"/>
              </a:rPr>
              <a:t>str </a:t>
            </a:r>
            <a:r>
              <a:rPr sz="4000" spc="-1080" dirty="0">
                <a:latin typeface="Malgun Gothic"/>
                <a:cs typeface="Malgun Gothic"/>
              </a:rPr>
              <a:t>= </a:t>
            </a:r>
            <a:r>
              <a:rPr lang="en-US" altLang="ko-KR" sz="4000" spc="-270" dirty="0">
                <a:latin typeface="Malgun Gothic"/>
                <a:cs typeface="Malgun Gothic"/>
              </a:rPr>
              <a:t>'</a:t>
            </a:r>
            <a:r>
              <a:rPr sz="4000" spc="-270" dirty="0">
                <a:latin typeface="Malgun Gothic"/>
                <a:cs typeface="Malgun Gothic"/>
              </a:rPr>
              <a:t>Hello</a:t>
            </a:r>
            <a:r>
              <a:rPr sz="4000" spc="-685" dirty="0">
                <a:latin typeface="Malgun Gothic"/>
                <a:cs typeface="Malgun Gothic"/>
              </a:rPr>
              <a:t> </a:t>
            </a:r>
            <a:r>
              <a:rPr sz="4000" spc="-400" dirty="0">
                <a:latin typeface="Malgun Gothic"/>
                <a:cs typeface="Malgun Gothic"/>
              </a:rPr>
              <a:t>World</a:t>
            </a:r>
            <a:r>
              <a:rPr lang="en-US" altLang="ko-KR" sz="4000" spc="-400" dirty="0">
                <a:latin typeface="Malgun Gothic"/>
                <a:cs typeface="Malgun Gothic"/>
              </a:rPr>
              <a:t>‘  </a:t>
            </a:r>
            <a:r>
              <a:rPr lang="ko-KR" altLang="en-US" sz="3000" spc="-400" dirty="0">
                <a:latin typeface="Malgun Gothic"/>
                <a:cs typeface="Malgun Gothic"/>
              </a:rPr>
              <a:t>에서</a:t>
            </a:r>
            <a:endParaRPr sz="4000" dirty="0">
              <a:latin typeface="Malgun Gothic"/>
              <a:cs typeface="Malgun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1370" y="3657739"/>
            <a:ext cx="9760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 ‘Hello World’</a:t>
            </a:r>
            <a:r>
              <a:rPr lang="ko-KR" altLang="en-US" sz="3000" dirty="0"/>
              <a:t>라는 문자열의 각 문자를 사용하고 싶을 때는 </a:t>
            </a:r>
            <a:endParaRPr lang="en-US" altLang="ko-KR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4503663"/>
            <a:ext cx="5788984" cy="2362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2500" y="7184875"/>
            <a:ext cx="7965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위 그림처럼 숫자를 통해서 사용할 수 있어요</a:t>
            </a:r>
            <a:r>
              <a:rPr lang="en-US" altLang="ko-KR" sz="3000" dirty="0"/>
              <a:t>!!</a:t>
            </a:r>
            <a:r>
              <a:rPr lang="ko-KR" alt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56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700"/>
            <a:ext cx="16141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5DAA6F"/>
                </a:solidFill>
                <a:latin typeface="Malgun Gothic"/>
                <a:cs typeface="Malgun Gothic"/>
              </a:rPr>
              <a:t>0</a:t>
            </a:r>
            <a:r>
              <a:rPr sz="10000" spc="900" dirty="0">
                <a:solidFill>
                  <a:srgbClr val="5DAA6F"/>
                </a:solidFill>
                <a:latin typeface="Malgun Gothic"/>
                <a:cs typeface="Malgun Gothic"/>
              </a:rPr>
              <a:t>4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0">
              <a:lnSpc>
                <a:spcPct val="100000"/>
              </a:lnSpc>
            </a:pPr>
            <a:r>
              <a:rPr spc="20" dirty="0">
                <a:solidFill>
                  <a:srgbClr val="5DAA6F"/>
                </a:solidFill>
              </a:rPr>
              <a:t>Data</a:t>
            </a:r>
            <a:r>
              <a:rPr spc="-204" dirty="0">
                <a:solidFill>
                  <a:srgbClr val="5DAA6F"/>
                </a:solidFill>
              </a:rPr>
              <a:t> </a:t>
            </a:r>
            <a:r>
              <a:rPr spc="45" dirty="0">
                <a:solidFill>
                  <a:srgbClr val="5DAA6F"/>
                </a:solidFill>
              </a:rPr>
              <a:t>type</a:t>
            </a:r>
          </a:p>
          <a:p>
            <a:pPr marL="1828800">
              <a:lnSpc>
                <a:spcPct val="100000"/>
              </a:lnSpc>
              <a:spcBef>
                <a:spcPts val="700"/>
              </a:spcBef>
            </a:pPr>
            <a:r>
              <a:rPr sz="2000" b="1" spc="-195" dirty="0">
                <a:solidFill>
                  <a:srgbClr val="797979"/>
                </a:solidFill>
                <a:latin typeface="Malgun Gothic"/>
                <a:cs typeface="Malgun Gothic"/>
              </a:rPr>
              <a:t>Data </a:t>
            </a:r>
            <a:r>
              <a:rPr sz="2000" b="1" spc="-225" dirty="0">
                <a:solidFill>
                  <a:srgbClr val="797979"/>
                </a:solidFill>
                <a:latin typeface="Malgun Gothic"/>
                <a:cs typeface="Malgun Gothic"/>
              </a:rPr>
              <a:t>type이란?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505" dirty="0">
                <a:solidFill>
                  <a:srgbClr val="797979"/>
                </a:solidFill>
                <a:latin typeface="Malgun Gothic"/>
                <a:cs typeface="Malgun Gothic"/>
              </a:rPr>
              <a:t>정수형&amp;실수형 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8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5" dirty="0">
                <a:solidFill>
                  <a:srgbClr val="040404"/>
                </a:solidFill>
                <a:latin typeface="Malgun Gothic"/>
                <a:cs typeface="Malgun Gothic"/>
              </a:rPr>
              <a:t>문자열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374900"/>
            <a:ext cx="497522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solidFill>
                  <a:srgbClr val="5DAA6F"/>
                </a:solidFill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9700" y="3390900"/>
            <a:ext cx="9130030" cy="534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0">
              <a:lnSpc>
                <a:spcPct val="100000"/>
              </a:lnSpc>
            </a:pPr>
            <a:r>
              <a:rPr sz="3000" spc="-630" dirty="0">
                <a:latin typeface="Malgun Gothic"/>
                <a:cs typeface="Malgun Gothic"/>
              </a:rPr>
              <a:t>개행을  </a:t>
            </a:r>
            <a:r>
              <a:rPr sz="3000" spc="-700" dirty="0">
                <a:latin typeface="Malgun Gothic"/>
                <a:cs typeface="Malgun Gothic"/>
              </a:rPr>
              <a:t>의미하는  </a:t>
            </a:r>
            <a:r>
              <a:rPr sz="3000" b="1" u="heavy" spc="95" dirty="0">
                <a:solidFill>
                  <a:srgbClr val="5DAA6F"/>
                </a:solidFill>
                <a:latin typeface="Malgun Gothic"/>
                <a:cs typeface="Malgun Gothic"/>
              </a:rPr>
              <a:t></a:t>
            </a:r>
            <a:r>
              <a:rPr lang="en-US" altLang="ko-KR" sz="3000" b="1" u="heavy" spc="95" dirty="0">
                <a:solidFill>
                  <a:srgbClr val="5DAA6F"/>
                </a:solidFill>
                <a:latin typeface="+mj-lt"/>
                <a:cs typeface="Malgun Gothic"/>
              </a:rPr>
              <a:t>\</a:t>
            </a:r>
            <a:r>
              <a:rPr sz="3000" b="1" spc="95" dirty="0">
                <a:solidFill>
                  <a:srgbClr val="5DAA6F"/>
                </a:solidFill>
                <a:latin typeface="Malgun Gothic"/>
                <a:cs typeface="Malgun Gothic"/>
              </a:rPr>
              <a:t>n </a:t>
            </a:r>
            <a:r>
              <a:rPr sz="3000" spc="-690" dirty="0">
                <a:latin typeface="Malgun Gothic"/>
                <a:cs typeface="Malgun Gothic"/>
              </a:rPr>
              <a:t>을</a:t>
            </a:r>
            <a:r>
              <a:rPr sz="3000" spc="-705" dirty="0">
                <a:latin typeface="Malgun Gothic"/>
                <a:cs typeface="Malgun Gothic"/>
              </a:rPr>
              <a:t> </a:t>
            </a:r>
            <a:r>
              <a:rPr sz="3000" spc="-580" dirty="0">
                <a:latin typeface="Malgun Gothic"/>
                <a:cs typeface="Malgun Gothic"/>
              </a:rPr>
              <a:t>넣어주기!</a:t>
            </a:r>
            <a:endParaRPr sz="3000" dirty="0">
              <a:latin typeface="Malgun Gothic"/>
              <a:cs typeface="Malgun Gothic"/>
            </a:endParaRPr>
          </a:p>
          <a:p>
            <a:pPr marL="1371600">
              <a:lnSpc>
                <a:spcPct val="100000"/>
              </a:lnSpc>
              <a:spcBef>
                <a:spcPts val="1900"/>
              </a:spcBef>
            </a:pP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-120" dirty="0">
                <a:latin typeface="Malgun Gothic"/>
                <a:cs typeface="Malgun Gothic"/>
              </a:rPr>
              <a:t>"Life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 </a:t>
            </a:r>
            <a:r>
              <a:rPr sz="3000" spc="-175" dirty="0">
                <a:latin typeface="Malgun Gothic"/>
                <a:cs typeface="Malgun Gothic"/>
              </a:rPr>
              <a:t>short </a:t>
            </a:r>
            <a:r>
              <a:rPr sz="3000" spc="15" dirty="0">
                <a:latin typeface="Malgun Gothic"/>
                <a:cs typeface="Malgun Gothic"/>
              </a:rPr>
              <a:t></a:t>
            </a:r>
            <a:r>
              <a:rPr lang="en-US" altLang="ko-KR" sz="3000" spc="15" dirty="0">
                <a:cs typeface="Malgun Gothic"/>
              </a:rPr>
              <a:t>\</a:t>
            </a:r>
            <a:r>
              <a:rPr sz="3000" spc="15" dirty="0">
                <a:latin typeface="Malgun Gothic"/>
                <a:cs typeface="Malgun Gothic"/>
              </a:rPr>
              <a:t>n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440" dirty="0">
                <a:latin typeface="Malgun Gothic"/>
                <a:cs typeface="Malgun Gothic"/>
              </a:rPr>
              <a:t>You </a:t>
            </a:r>
            <a:r>
              <a:rPr sz="3000" spc="-365" dirty="0">
                <a:latin typeface="Malgun Gothic"/>
                <a:cs typeface="Malgun Gothic"/>
              </a:rPr>
              <a:t>need </a:t>
            </a:r>
            <a:r>
              <a:rPr sz="3000" spc="-225" dirty="0">
                <a:latin typeface="Malgun Gothic"/>
                <a:cs typeface="Malgun Gothic"/>
              </a:rPr>
              <a:t>python”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spc="-610" dirty="0">
                <a:solidFill>
                  <a:srgbClr val="5DAA6F"/>
                </a:solidFill>
                <a:latin typeface="Malgun Gothic"/>
                <a:cs typeface="Malgun Gothic"/>
              </a:rPr>
              <a:t>여러줄의  </a:t>
            </a:r>
            <a:r>
              <a:rPr sz="4000" spc="-625" dirty="0">
                <a:solidFill>
                  <a:srgbClr val="5DAA6F"/>
                </a:solidFill>
                <a:latin typeface="Malgun Gothic"/>
                <a:cs typeface="Malgun Gothic"/>
              </a:rPr>
              <a:t>문자열  </a:t>
            </a:r>
            <a:r>
              <a:rPr sz="4000" spc="-715" dirty="0">
                <a:solidFill>
                  <a:srgbClr val="5DAA6F"/>
                </a:solidFill>
                <a:latin typeface="Malgun Gothic"/>
                <a:cs typeface="Malgun Gothic"/>
              </a:rPr>
              <a:t>만들기</a:t>
            </a:r>
            <a:r>
              <a:rPr sz="4000" spc="-69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4000" spc="90" dirty="0">
                <a:solidFill>
                  <a:srgbClr val="5DAA6F"/>
                </a:solidFill>
                <a:latin typeface="Malgun Gothic"/>
                <a:cs typeface="Malgun Gothic"/>
              </a:rPr>
              <a:t>2</a:t>
            </a:r>
            <a:endParaRPr sz="4000" dirty="0">
              <a:latin typeface="Malgun Gothic"/>
              <a:cs typeface="Malgun Gothic"/>
            </a:endParaRPr>
          </a:p>
          <a:p>
            <a:pPr marL="1562100" marR="5080" indent="-152400">
              <a:lnSpc>
                <a:spcPct val="177800"/>
              </a:lnSpc>
              <a:spcBef>
                <a:spcPts val="500"/>
              </a:spcBef>
            </a:pPr>
            <a:r>
              <a:rPr sz="3000" b="1" spc="-655" dirty="0">
                <a:latin typeface="Malgun Gothic"/>
                <a:cs typeface="Malgun Gothic"/>
              </a:rPr>
              <a:t>작은따옴표 </a:t>
            </a:r>
            <a:r>
              <a:rPr sz="3000" b="1" spc="-90" dirty="0">
                <a:latin typeface="Malgun Gothic"/>
                <a:cs typeface="Malgun Gothic"/>
              </a:rPr>
              <a:t>3개(‘‘‘) </a:t>
            </a:r>
            <a:r>
              <a:rPr sz="3000" spc="-690" dirty="0">
                <a:latin typeface="Malgun Gothic"/>
                <a:cs typeface="Malgun Gothic"/>
              </a:rPr>
              <a:t>또는 </a:t>
            </a:r>
            <a:r>
              <a:rPr sz="3000" b="1" spc="-670" dirty="0">
                <a:latin typeface="Malgun Gothic"/>
                <a:cs typeface="Malgun Gothic"/>
              </a:rPr>
              <a:t>큰따옴표 </a:t>
            </a:r>
            <a:r>
              <a:rPr sz="3000" b="1" spc="-229" dirty="0">
                <a:latin typeface="Malgun Gothic"/>
                <a:cs typeface="Malgun Gothic"/>
              </a:rPr>
              <a:t>3개(“““)</a:t>
            </a:r>
            <a:r>
              <a:rPr sz="3000" spc="-229" dirty="0">
                <a:latin typeface="Malgun Gothic"/>
                <a:cs typeface="Malgun Gothic"/>
              </a:rPr>
              <a:t>를 </a:t>
            </a:r>
            <a:r>
              <a:rPr sz="3000" spc="-535" dirty="0">
                <a:latin typeface="Malgun Gothic"/>
                <a:cs typeface="Malgun Gothic"/>
              </a:rPr>
              <a:t>사용한다.  </a:t>
            </a:r>
            <a:r>
              <a:rPr sz="3000" spc="-204" dirty="0">
                <a:latin typeface="Malgun Gothic"/>
                <a:cs typeface="Malgun Gothic"/>
              </a:rPr>
              <a:t>multiline </a:t>
            </a:r>
            <a:r>
              <a:rPr sz="3000" spc="-810" dirty="0">
                <a:latin typeface="Malgun Gothic"/>
                <a:cs typeface="Malgun Gothic"/>
              </a:rPr>
              <a:t>=   </a:t>
            </a:r>
            <a:r>
              <a:rPr sz="3000" spc="15" dirty="0">
                <a:latin typeface="Malgun Gothic"/>
                <a:cs typeface="Malgun Gothic"/>
              </a:rPr>
              <a:t>“““Life </a:t>
            </a:r>
            <a:r>
              <a:rPr sz="3000" spc="-105" dirty="0">
                <a:latin typeface="Malgun Gothic"/>
                <a:cs typeface="Malgun Gothic"/>
              </a:rPr>
              <a:t>is </a:t>
            </a:r>
            <a:r>
              <a:rPr sz="3000" spc="-335" dirty="0">
                <a:latin typeface="Malgun Gothic"/>
                <a:cs typeface="Malgun Gothic"/>
              </a:rPr>
              <a:t>too</a:t>
            </a:r>
            <a:r>
              <a:rPr sz="3000" spc="-800" dirty="0">
                <a:latin typeface="Malgun Gothic"/>
                <a:cs typeface="Malgun Gothic"/>
              </a:rPr>
              <a:t> </a:t>
            </a:r>
            <a:r>
              <a:rPr sz="3000" spc="-175" dirty="0">
                <a:latin typeface="Malgun Gothic"/>
                <a:cs typeface="Malgun Gothic"/>
              </a:rPr>
              <a:t>short</a:t>
            </a:r>
            <a:endParaRPr sz="3000" dirty="0">
              <a:latin typeface="Malgun Gothic"/>
              <a:cs typeface="Malgun Gothic"/>
            </a:endParaRPr>
          </a:p>
          <a:p>
            <a:pPr marL="3390900" marR="3272790" indent="99060">
              <a:lnSpc>
                <a:spcPts val="3800"/>
              </a:lnSpc>
              <a:spcBef>
                <a:spcPts val="160"/>
              </a:spcBef>
            </a:pPr>
            <a:r>
              <a:rPr sz="3000" spc="-440" dirty="0">
                <a:latin typeface="Malgun Gothic"/>
                <a:cs typeface="Malgun Gothic"/>
              </a:rPr>
              <a:t>You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365" dirty="0">
                <a:latin typeface="Malgun Gothic"/>
                <a:cs typeface="Malgun Gothic"/>
              </a:rPr>
              <a:t>need</a:t>
            </a:r>
            <a:r>
              <a:rPr sz="3000" spc="-320" dirty="0">
                <a:latin typeface="Malgun Gothic"/>
                <a:cs typeface="Malgun Gothic"/>
              </a:rPr>
              <a:t> </a:t>
            </a:r>
            <a:r>
              <a:rPr sz="3000" spc="-295" dirty="0">
                <a:latin typeface="Malgun Gothic"/>
                <a:cs typeface="Malgun Gothic"/>
              </a:rPr>
              <a:t>python </a:t>
            </a:r>
            <a:r>
              <a:rPr sz="3000" spc="-195" dirty="0">
                <a:latin typeface="Malgun Gothic"/>
                <a:cs typeface="Malgun Gothic"/>
              </a:rPr>
              <a:t> </a:t>
            </a:r>
            <a:r>
              <a:rPr sz="3000" spc="204" dirty="0">
                <a:latin typeface="Malgun Gothic"/>
                <a:cs typeface="Malgun Gothic"/>
              </a:rPr>
              <a:t>”””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85516" y="1914855"/>
            <a:ext cx="2473490" cy="92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3616" y="1927555"/>
            <a:ext cx="2397760" cy="847725"/>
          </a:xfrm>
          <a:custGeom>
            <a:avLst/>
            <a:gdLst/>
            <a:ahLst/>
            <a:cxnLst/>
            <a:rect l="l" t="t" r="r" b="b"/>
            <a:pathLst>
              <a:path w="2397759" h="847725">
                <a:moveTo>
                  <a:pt x="2160295" y="0"/>
                </a:moveTo>
                <a:lnTo>
                  <a:pt x="238036" y="0"/>
                </a:lnTo>
                <a:lnTo>
                  <a:pt x="192183" y="181"/>
                </a:lnTo>
                <a:lnTo>
                  <a:pt x="125548" y="4902"/>
                </a:lnTo>
                <a:lnTo>
                  <a:pt x="69548" y="25618"/>
                </a:lnTo>
                <a:lnTo>
                  <a:pt x="25612" y="69554"/>
                </a:lnTo>
                <a:lnTo>
                  <a:pt x="4895" y="125556"/>
                </a:lnTo>
                <a:lnTo>
                  <a:pt x="181" y="191749"/>
                </a:lnTo>
                <a:lnTo>
                  <a:pt x="0" y="236994"/>
                </a:lnTo>
                <a:lnTo>
                  <a:pt x="4" y="610400"/>
                </a:lnTo>
                <a:lnTo>
                  <a:pt x="181" y="655200"/>
                </a:lnTo>
                <a:lnTo>
                  <a:pt x="4901" y="721855"/>
                </a:lnTo>
                <a:lnTo>
                  <a:pt x="25612" y="777840"/>
                </a:lnTo>
                <a:lnTo>
                  <a:pt x="69548" y="821781"/>
                </a:lnTo>
                <a:lnTo>
                  <a:pt x="125532" y="842497"/>
                </a:lnTo>
                <a:lnTo>
                  <a:pt x="191739" y="847213"/>
                </a:lnTo>
                <a:lnTo>
                  <a:pt x="236982" y="847394"/>
                </a:lnTo>
                <a:lnTo>
                  <a:pt x="2159241" y="847394"/>
                </a:lnTo>
                <a:lnTo>
                  <a:pt x="2205093" y="847213"/>
                </a:lnTo>
                <a:lnTo>
                  <a:pt x="2271728" y="842497"/>
                </a:lnTo>
                <a:lnTo>
                  <a:pt x="2327730" y="821781"/>
                </a:lnTo>
                <a:lnTo>
                  <a:pt x="2371669" y="777840"/>
                </a:lnTo>
                <a:lnTo>
                  <a:pt x="2392382" y="721838"/>
                </a:lnTo>
                <a:lnTo>
                  <a:pt x="2397096" y="655644"/>
                </a:lnTo>
                <a:lnTo>
                  <a:pt x="2397277" y="610400"/>
                </a:lnTo>
                <a:lnTo>
                  <a:pt x="2397273" y="236994"/>
                </a:lnTo>
                <a:lnTo>
                  <a:pt x="2397096" y="192194"/>
                </a:lnTo>
                <a:lnTo>
                  <a:pt x="2392376" y="125539"/>
                </a:lnTo>
                <a:lnTo>
                  <a:pt x="2371669" y="69554"/>
                </a:lnTo>
                <a:lnTo>
                  <a:pt x="2327730" y="25618"/>
                </a:lnTo>
                <a:lnTo>
                  <a:pt x="2271745" y="4902"/>
                </a:lnTo>
                <a:lnTo>
                  <a:pt x="2205538" y="181"/>
                </a:lnTo>
                <a:lnTo>
                  <a:pt x="2160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01300" y="2095500"/>
            <a:ext cx="7886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3000" spc="-39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3000" spc="5" dirty="0">
                <a:solidFill>
                  <a:srgbClr val="FFFFFF"/>
                </a:solidFill>
                <a:latin typeface="Malgun Gothic"/>
                <a:cs typeface="Malgun Gothic"/>
              </a:rPr>
              <a:t>t</a:t>
            </a:r>
            <a:r>
              <a:rPr sz="3000" spc="-170" dirty="0">
                <a:solidFill>
                  <a:srgbClr val="FFFFFF"/>
                </a:solidFill>
                <a:latin typeface="Malgun Gothic"/>
                <a:cs typeface="Malgun Gothic"/>
              </a:rPr>
              <a:t>er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97096" y="859361"/>
            <a:ext cx="1361909" cy="104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5196" y="872070"/>
            <a:ext cx="1285875" cy="974090"/>
          </a:xfrm>
          <a:custGeom>
            <a:avLst/>
            <a:gdLst/>
            <a:ahLst/>
            <a:cxnLst/>
            <a:rect l="l" t="t" r="r" b="b"/>
            <a:pathLst>
              <a:path w="1285875" h="974089">
                <a:moveTo>
                  <a:pt x="994486" y="0"/>
                </a:moveTo>
                <a:lnTo>
                  <a:pt x="292506" y="0"/>
                </a:lnTo>
                <a:lnTo>
                  <a:pt x="236162" y="222"/>
                </a:lnTo>
                <a:lnTo>
                  <a:pt x="191493" y="1782"/>
                </a:lnTo>
                <a:lnTo>
                  <a:pt x="120294" y="14262"/>
                </a:lnTo>
                <a:lnTo>
                  <a:pt x="85462" y="31470"/>
                </a:lnTo>
                <a:lnTo>
                  <a:pt x="55530" y="55529"/>
                </a:lnTo>
                <a:lnTo>
                  <a:pt x="31476" y="85462"/>
                </a:lnTo>
                <a:lnTo>
                  <a:pt x="14274" y="120294"/>
                </a:lnTo>
                <a:lnTo>
                  <a:pt x="1778" y="191493"/>
                </a:lnTo>
                <a:lnTo>
                  <a:pt x="223" y="235615"/>
                </a:lnTo>
                <a:lnTo>
                  <a:pt x="0" y="291210"/>
                </a:lnTo>
                <a:lnTo>
                  <a:pt x="5" y="682447"/>
                </a:lnTo>
                <a:lnTo>
                  <a:pt x="223" y="737495"/>
                </a:lnTo>
                <a:lnTo>
                  <a:pt x="1784" y="782164"/>
                </a:lnTo>
                <a:lnTo>
                  <a:pt x="14274" y="853363"/>
                </a:lnTo>
                <a:lnTo>
                  <a:pt x="31476" y="888196"/>
                </a:lnTo>
                <a:lnTo>
                  <a:pt x="55530" y="918129"/>
                </a:lnTo>
                <a:lnTo>
                  <a:pt x="85462" y="942187"/>
                </a:lnTo>
                <a:lnTo>
                  <a:pt x="120294" y="959396"/>
                </a:lnTo>
                <a:lnTo>
                  <a:pt x="191331" y="971875"/>
                </a:lnTo>
                <a:lnTo>
                  <a:pt x="235615" y="973435"/>
                </a:lnTo>
                <a:lnTo>
                  <a:pt x="291210" y="973658"/>
                </a:lnTo>
                <a:lnTo>
                  <a:pt x="993190" y="973658"/>
                </a:lnTo>
                <a:lnTo>
                  <a:pt x="1049534" y="973435"/>
                </a:lnTo>
                <a:lnTo>
                  <a:pt x="1094203" y="971875"/>
                </a:lnTo>
                <a:lnTo>
                  <a:pt x="1165402" y="959396"/>
                </a:lnTo>
                <a:lnTo>
                  <a:pt x="1200235" y="942187"/>
                </a:lnTo>
                <a:lnTo>
                  <a:pt x="1230168" y="918129"/>
                </a:lnTo>
                <a:lnTo>
                  <a:pt x="1254226" y="888196"/>
                </a:lnTo>
                <a:lnTo>
                  <a:pt x="1271435" y="853363"/>
                </a:lnTo>
                <a:lnTo>
                  <a:pt x="1283920" y="782164"/>
                </a:lnTo>
                <a:lnTo>
                  <a:pt x="1285474" y="738042"/>
                </a:lnTo>
                <a:lnTo>
                  <a:pt x="1285697" y="682447"/>
                </a:lnTo>
                <a:lnTo>
                  <a:pt x="1285692" y="291210"/>
                </a:lnTo>
                <a:lnTo>
                  <a:pt x="1285474" y="236162"/>
                </a:lnTo>
                <a:lnTo>
                  <a:pt x="1283914" y="191493"/>
                </a:lnTo>
                <a:lnTo>
                  <a:pt x="1271435" y="120294"/>
                </a:lnTo>
                <a:lnTo>
                  <a:pt x="1254226" y="85462"/>
                </a:lnTo>
                <a:lnTo>
                  <a:pt x="1230168" y="55529"/>
                </a:lnTo>
                <a:lnTo>
                  <a:pt x="1200235" y="31470"/>
                </a:lnTo>
                <a:lnTo>
                  <a:pt x="1165402" y="14262"/>
                </a:lnTo>
                <a:lnTo>
                  <a:pt x="1094365" y="1782"/>
                </a:lnTo>
                <a:lnTo>
                  <a:pt x="1050081" y="222"/>
                </a:lnTo>
                <a:lnTo>
                  <a:pt x="99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5560" y="736600"/>
            <a:ext cx="1664970" cy="1244600"/>
          </a:xfrm>
          <a:prstGeom prst="rect">
            <a:avLst/>
          </a:prstGeom>
          <a:solidFill>
            <a:srgbClr val="000000"/>
          </a:solidFill>
          <a:ln w="63500">
            <a:solidFill>
              <a:srgbClr val="5DAA6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R="408940" algn="r">
              <a:lnSpc>
                <a:spcPct val="100000"/>
              </a:lnSpc>
            </a:pPr>
            <a:r>
              <a:rPr sz="2000" spc="210" dirty="0">
                <a:solidFill>
                  <a:srgbClr val="FFFFFF"/>
                </a:solidFill>
                <a:latin typeface="Malgun Gothic"/>
                <a:cs typeface="Malgun Gothic"/>
              </a:rPr>
              <a:t>|</a:t>
            </a:r>
            <a:endParaRPr sz="2000" dirty="0">
              <a:latin typeface="Malgun Gothic"/>
              <a:cs typeface="Malgun Gothic"/>
            </a:endParaRPr>
          </a:p>
          <a:p>
            <a:pPr marR="356870" algn="r">
              <a:lnSpc>
                <a:spcPct val="100000"/>
              </a:lnSpc>
              <a:spcBef>
                <a:spcPts val="400"/>
              </a:spcBef>
            </a:pPr>
            <a:r>
              <a:rPr sz="2000" spc="409" dirty="0">
                <a:solidFill>
                  <a:srgbClr val="FFFFFF"/>
                </a:solidFill>
                <a:latin typeface="Malgun Gothic"/>
                <a:cs typeface="Malgun Gothic"/>
              </a:rPr>
              <a:t>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9387" y="1565744"/>
            <a:ext cx="4320540" cy="1789430"/>
          </a:xfrm>
          <a:custGeom>
            <a:avLst/>
            <a:gdLst/>
            <a:ahLst/>
            <a:cxnLst/>
            <a:rect l="l" t="t" r="r" b="b"/>
            <a:pathLst>
              <a:path w="4320540" h="1789429">
                <a:moveTo>
                  <a:pt x="0" y="1788972"/>
                </a:moveTo>
                <a:lnTo>
                  <a:pt x="0" y="1616798"/>
                </a:lnTo>
                <a:lnTo>
                  <a:pt x="2838577" y="1616798"/>
                </a:lnTo>
                <a:lnTo>
                  <a:pt x="2838577" y="0"/>
                </a:lnTo>
                <a:lnTo>
                  <a:pt x="4288294" y="0"/>
                </a:lnTo>
                <a:lnTo>
                  <a:pt x="4320044" y="0"/>
                </a:lnTo>
              </a:path>
            </a:pathLst>
          </a:custGeom>
          <a:ln w="63500">
            <a:solidFill>
              <a:srgbClr val="5DAA6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7682" y="143620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80">
                <a:moveTo>
                  <a:pt x="0" y="0"/>
                </a:moveTo>
                <a:lnTo>
                  <a:pt x="0" y="259079"/>
                </a:lnTo>
                <a:lnTo>
                  <a:pt x="259080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3A6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4570" y="5379402"/>
            <a:ext cx="6315710" cy="0"/>
          </a:xfrm>
          <a:custGeom>
            <a:avLst/>
            <a:gdLst/>
            <a:ahLst/>
            <a:cxnLst/>
            <a:rect l="l" t="t" r="r" b="b"/>
            <a:pathLst>
              <a:path w="6315709">
                <a:moveTo>
                  <a:pt x="0" y="0"/>
                </a:moveTo>
                <a:lnTo>
                  <a:pt x="6315646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5300" y="3492500"/>
            <a:ext cx="436626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12000" spc="430" dirty="0">
                <a:solidFill>
                  <a:srgbClr val="FFFFFF"/>
                </a:solidFill>
              </a:rPr>
              <a:t>05</a:t>
            </a:r>
            <a:r>
              <a:rPr sz="12000" spc="-345" dirty="0">
                <a:solidFill>
                  <a:srgbClr val="FFFFFF"/>
                </a:solidFill>
              </a:rPr>
              <a:t> </a:t>
            </a:r>
            <a:r>
              <a:rPr sz="8000" spc="-1155" dirty="0">
                <a:solidFill>
                  <a:srgbClr val="FFFFFF"/>
                </a:solidFill>
              </a:rPr>
              <a:t>연산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2318385" algn="l"/>
              </a:tabLst>
            </a:pPr>
            <a:r>
              <a:rPr sz="3000" spc="-445" dirty="0">
                <a:solidFill>
                  <a:srgbClr val="FFFFFF"/>
                </a:solidFill>
              </a:rPr>
              <a:t>연산자의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	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70" dirty="0">
                <a:solidFill>
                  <a:srgbClr val="FFFFFF"/>
                </a:solidFill>
              </a:rPr>
              <a:t>문자열</a:t>
            </a:r>
            <a:r>
              <a:rPr sz="3000" spc="-240" dirty="0">
                <a:solidFill>
                  <a:srgbClr val="FFFFFF"/>
                </a:solidFill>
              </a:rPr>
              <a:t> </a:t>
            </a:r>
            <a:r>
              <a:rPr sz="3000" spc="-434" dirty="0">
                <a:solidFill>
                  <a:srgbClr val="FFFFFF"/>
                </a:solidFill>
              </a:rPr>
              <a:t>연산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latin typeface="Malgun Gothic"/>
                <a:cs typeface="Malgun Gothic"/>
              </a:rPr>
              <a:t>연산자</a:t>
            </a:r>
            <a:r>
              <a:rPr sz="2000" b="1" spc="-17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4241800"/>
            <a:ext cx="83820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8200" y="2641600"/>
            <a:ext cx="11125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8400" y="2400198"/>
            <a:ext cx="5721985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7800"/>
              </a:lnSpc>
            </a:pPr>
            <a:r>
              <a:rPr sz="3000" spc="-350" dirty="0">
                <a:latin typeface="Malgun Gothic"/>
                <a:cs typeface="Malgun Gothic"/>
              </a:rPr>
              <a:t>연산자(Operator)와 </a:t>
            </a:r>
            <a:r>
              <a:rPr sz="3000" spc="-265" dirty="0">
                <a:latin typeface="Malgun Gothic"/>
                <a:cs typeface="Malgun Gothic"/>
              </a:rPr>
              <a:t>값(Value)로 </a:t>
            </a:r>
            <a:r>
              <a:rPr sz="3000" spc="-735" dirty="0">
                <a:latin typeface="Malgun Gothic"/>
                <a:cs typeface="Malgun Gothic"/>
              </a:rPr>
              <a:t>이루어져  </a:t>
            </a:r>
            <a:r>
              <a:rPr sz="3000" spc="-750" dirty="0">
                <a:latin typeface="Malgun Gothic"/>
                <a:cs typeface="Malgun Gothic"/>
              </a:rPr>
              <a:t>어떤  </a:t>
            </a:r>
            <a:r>
              <a:rPr sz="3000" spc="-650" dirty="0">
                <a:latin typeface="Malgun Gothic"/>
                <a:cs typeface="Malgun Gothic"/>
              </a:rPr>
              <a:t>값이나  </a:t>
            </a:r>
            <a:r>
              <a:rPr sz="3000" spc="-675" dirty="0">
                <a:latin typeface="Malgun Gothic"/>
                <a:cs typeface="Malgun Gothic"/>
              </a:rPr>
              <a:t>결과를 </a:t>
            </a:r>
            <a:r>
              <a:rPr sz="3000" spc="-615" dirty="0">
                <a:latin typeface="Malgun Gothic"/>
                <a:cs typeface="Malgun Gothic"/>
              </a:rPr>
              <a:t> </a:t>
            </a:r>
            <a:r>
              <a:rPr sz="3000" spc="-645" dirty="0">
                <a:latin typeface="Malgun Gothic"/>
                <a:cs typeface="Malgun Gothic"/>
              </a:rPr>
              <a:t>구함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4750" y="3219450"/>
          <a:ext cx="8676881" cy="5698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8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5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연산자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4000" spc="-6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의미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3A6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+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spc="-585" dirty="0">
                          <a:latin typeface="Malgun Gothic"/>
                          <a:cs typeface="Malgun Gothic"/>
                        </a:rPr>
                        <a:t>덧셈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-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600" spc="-520" dirty="0">
                          <a:latin typeface="Malgun Gothic"/>
                          <a:cs typeface="Malgun Gothic"/>
                        </a:rPr>
                        <a:t>뺄셈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600" spc="-560" dirty="0">
                          <a:latin typeface="Malgun Gothic"/>
                          <a:cs typeface="Malgun Gothic"/>
                        </a:rPr>
                        <a:t>곱셈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/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2600" spc="-550" dirty="0">
                          <a:latin typeface="Malgun Gothic"/>
                          <a:cs typeface="Malgun Gothic"/>
                        </a:rPr>
                        <a:t>나눗셈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000" dirty="0">
                          <a:latin typeface="Malgun Gothic"/>
                          <a:cs typeface="Malgun Gothic"/>
                        </a:rPr>
                        <a:t>%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600" spc="-600" dirty="0">
                          <a:latin typeface="Malgun Gothic"/>
                          <a:cs typeface="Malgun Gothic"/>
                        </a:rPr>
                        <a:t>나머지연산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14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4000" spc="145" dirty="0">
                          <a:latin typeface="Malgun Gothic"/>
                          <a:cs typeface="Malgun Gothic"/>
                        </a:rPr>
                        <a:t>**</a:t>
                      </a:r>
                      <a:endParaRPr sz="4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600" spc="-625" dirty="0">
                          <a:latin typeface="Malgun Gothic"/>
                          <a:cs typeface="Malgun Gothic"/>
                        </a:rPr>
                        <a:t>지수</a:t>
                      </a:r>
                      <a:endParaRPr sz="26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797979"/>
                      </a:solidFill>
                      <a:prstDash val="solid"/>
                    </a:lnL>
                    <a:lnR w="38100">
                      <a:solidFill>
                        <a:srgbClr val="797979"/>
                      </a:solidFill>
                      <a:prstDash val="solid"/>
                    </a:lnR>
                    <a:lnT w="38100">
                      <a:solidFill>
                        <a:srgbClr val="797979"/>
                      </a:solidFill>
                      <a:prstDash val="solid"/>
                    </a:lnT>
                    <a:lnB w="38100">
                      <a:solidFill>
                        <a:srgbClr val="797979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67300" y="2146300"/>
            <a:ext cx="34709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3A6E46"/>
                </a:solidFill>
                <a:latin typeface="Malgun Gothic"/>
                <a:cs typeface="Malgun Gothic"/>
              </a:rPr>
              <a:t>연산자의</a:t>
            </a:r>
            <a:r>
              <a:rPr sz="5000" spc="-190" dirty="0">
                <a:solidFill>
                  <a:srgbClr val="3A6E46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3A6E46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030303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문자열</a:t>
            </a:r>
            <a:r>
              <a:rPr sz="2000" b="1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7400" y="3035300"/>
            <a:ext cx="11518900" cy="626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638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5000" spc="-445" dirty="0">
                <a:solidFill>
                  <a:srgbClr val="3A6E46"/>
                </a:solidFill>
                <a:latin typeface="Malgun Gothic"/>
                <a:cs typeface="Malgun Gothic"/>
              </a:rPr>
              <a:t>예제</a:t>
            </a:r>
            <a:endParaRPr sz="5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2197100"/>
            <a:ext cx="866267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  </a:t>
            </a:r>
            <a:r>
              <a:rPr sz="4000" spc="-740" dirty="0">
                <a:solidFill>
                  <a:srgbClr val="F3B431"/>
                </a:solidFill>
                <a:latin typeface="Malgun Gothic"/>
                <a:cs typeface="Malgun Gothic"/>
              </a:rPr>
              <a:t>더하기</a:t>
            </a:r>
            <a:r>
              <a:rPr sz="4000" spc="-36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15" dirty="0">
                <a:solidFill>
                  <a:srgbClr val="F3B431"/>
                </a:solidFill>
                <a:latin typeface="Malgun Gothic"/>
                <a:cs typeface="Malgun Gothic"/>
              </a:rPr>
              <a:t>(Concatenation)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-165" dirty="0">
                <a:latin typeface="Malgun Gothic"/>
                <a:cs typeface="Malgun Gothic"/>
              </a:rPr>
              <a:t>‘+’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75" dirty="0">
                <a:latin typeface="Malgun Gothic"/>
                <a:cs typeface="Malgun Gothic"/>
              </a:rPr>
              <a:t>쉽게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 </a:t>
            </a:r>
            <a:r>
              <a:rPr sz="3000" b="1" spc="-66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500" y="5130800"/>
            <a:ext cx="5257800" cy="231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0" y="5410200"/>
            <a:ext cx="4076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266700"/>
            <a:ext cx="151638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60" dirty="0">
                <a:solidFill>
                  <a:srgbClr val="3A6E46"/>
                </a:solidFill>
                <a:latin typeface="Malgun Gothic"/>
                <a:cs typeface="Malgun Gothic"/>
              </a:rPr>
              <a:t>05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500" y="469900"/>
            <a:ext cx="245491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20" dirty="0">
                <a:solidFill>
                  <a:srgbClr val="3A6E46"/>
                </a:solidFill>
                <a:latin typeface="Malgun Gothic"/>
                <a:cs typeface="Malgun Gothic"/>
              </a:rPr>
              <a:t>연산</a:t>
            </a:r>
            <a:endParaRPr sz="5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700"/>
              </a:spcBef>
              <a:tabLst>
                <a:tab pos="1214755" algn="l"/>
              </a:tabLst>
            </a:pPr>
            <a:r>
              <a:rPr sz="2000" b="1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</a:t>
            </a:r>
            <a:r>
              <a:rPr sz="2000" b="1" spc="-17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종류	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문자열</a:t>
            </a:r>
            <a:r>
              <a:rPr sz="2000" b="1" spc="-425" dirty="0">
                <a:latin typeface="Malgun Gothic"/>
                <a:cs typeface="Malgun Gothic"/>
              </a:rPr>
              <a:t> </a:t>
            </a:r>
            <a:r>
              <a:rPr sz="2000" b="1" spc="-450" dirty="0">
                <a:latin typeface="Malgun Gothic"/>
                <a:cs typeface="Malgun Gothic"/>
              </a:rPr>
              <a:t>연산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2197100"/>
            <a:ext cx="9260840" cy="244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0" dirty="0">
                <a:solidFill>
                  <a:srgbClr val="3A6E46"/>
                </a:solidFill>
                <a:latin typeface="Malgun Gothic"/>
                <a:cs typeface="Malgun Gothic"/>
              </a:rPr>
              <a:t>문자열연산법</a:t>
            </a:r>
            <a:endParaRPr sz="5000">
              <a:latin typeface="Malgun Gothic"/>
              <a:cs typeface="Malgun Gothic"/>
            </a:endParaRPr>
          </a:p>
          <a:p>
            <a:pPr marL="1092200">
              <a:lnSpc>
                <a:spcPct val="100000"/>
              </a:lnSpc>
              <a:spcBef>
                <a:spcPts val="3400"/>
              </a:spcBef>
            </a:pPr>
            <a:r>
              <a:rPr sz="4000" spc="-625" dirty="0">
                <a:solidFill>
                  <a:srgbClr val="F3B431"/>
                </a:solidFill>
                <a:latin typeface="Malgun Gothic"/>
                <a:cs typeface="Malgun Gothic"/>
              </a:rPr>
              <a:t>문자열</a:t>
            </a:r>
            <a:r>
              <a:rPr sz="4000" spc="-18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615" dirty="0">
                <a:solidFill>
                  <a:srgbClr val="F3B431"/>
                </a:solidFill>
                <a:latin typeface="Malgun Gothic"/>
                <a:cs typeface="Malgun Gothic"/>
              </a:rPr>
              <a:t>반복</a:t>
            </a:r>
            <a:endParaRPr sz="4000">
              <a:latin typeface="Malgun Gothic"/>
              <a:cs typeface="Malgun Gothic"/>
            </a:endParaRPr>
          </a:p>
          <a:p>
            <a:pPr marL="1828800">
              <a:lnSpc>
                <a:spcPct val="100000"/>
              </a:lnSpc>
              <a:spcBef>
                <a:spcPts val="1200"/>
              </a:spcBef>
            </a:pPr>
            <a:r>
              <a:rPr sz="3000" b="1" spc="95" dirty="0">
                <a:latin typeface="Malgun Gothic"/>
                <a:cs typeface="Malgun Gothic"/>
              </a:rPr>
              <a:t>‘*’ </a:t>
            </a:r>
            <a:r>
              <a:rPr sz="3000" b="1" spc="-660" dirty="0">
                <a:latin typeface="Malgun Gothic"/>
                <a:cs typeface="Malgun Gothic"/>
              </a:rPr>
              <a:t>연산자를  사용하여  </a:t>
            </a:r>
            <a:r>
              <a:rPr sz="3000" b="1" spc="-685" dirty="0">
                <a:latin typeface="Malgun Gothic"/>
                <a:cs typeface="Malgun Gothic"/>
              </a:rPr>
              <a:t>문자열을  </a:t>
            </a:r>
            <a:r>
              <a:rPr sz="3000" b="1" spc="-660" dirty="0">
                <a:latin typeface="Malgun Gothic"/>
                <a:cs typeface="Malgun Gothic"/>
              </a:rPr>
              <a:t>반복해서  </a:t>
            </a:r>
            <a:r>
              <a:rPr sz="3000" b="1" spc="-675" dirty="0">
                <a:latin typeface="Malgun Gothic"/>
                <a:cs typeface="Malgun Gothic"/>
              </a:rPr>
              <a:t>더할  </a:t>
            </a:r>
            <a:r>
              <a:rPr sz="3000" b="1" spc="-690" dirty="0">
                <a:latin typeface="Malgun Gothic"/>
                <a:cs typeface="Malgun Gothic"/>
              </a:rPr>
              <a:t>수</a:t>
            </a:r>
            <a:r>
              <a:rPr sz="3000" b="1" spc="-585" dirty="0">
                <a:latin typeface="Malgun Gothic"/>
                <a:cs typeface="Malgun Gothic"/>
              </a:rPr>
              <a:t> </a:t>
            </a:r>
            <a:r>
              <a:rPr sz="3000" b="1" spc="-530" dirty="0">
                <a:latin typeface="Malgun Gothic"/>
                <a:cs typeface="Malgun Gothic"/>
              </a:rPr>
              <a:t>있다.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값을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435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num1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30" dirty="0">
                <a:latin typeface="Gulim"/>
                <a:cs typeface="Gulim"/>
              </a:rPr>
              <a:t>5</a:t>
            </a:r>
            <a:r>
              <a:rPr lang="ko-KR" altLang="en-US" sz="3200" spc="30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6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100</a:t>
            </a:r>
            <a:r>
              <a:rPr lang="ko-KR" altLang="en-US" sz="3200" spc="20" dirty="0">
                <a:latin typeface="Gulim"/>
                <a:cs typeface="Gulim"/>
              </a:rPr>
              <a:t>을</a:t>
            </a:r>
            <a:r>
              <a:rPr lang="ko-KR" altLang="en-US" sz="3200" spc="-2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20" dirty="0">
                <a:latin typeface="Gulim"/>
                <a:cs typeface="Gulim"/>
              </a:rPr>
              <a:t>num2</a:t>
            </a:r>
            <a:r>
              <a:rPr lang="ko-KR" altLang="en-US" sz="3200" spc="20" dirty="0">
                <a:latin typeface="Gulim"/>
                <a:cs typeface="Gulim"/>
              </a:rPr>
              <a:t>에 </a:t>
            </a:r>
            <a:r>
              <a:rPr lang="en-US" altLang="ko-KR" sz="3200" spc="25" dirty="0">
                <a:latin typeface="Gulim"/>
                <a:cs typeface="Gulim"/>
              </a:rPr>
              <a:t>10</a:t>
            </a:r>
            <a:r>
              <a:rPr lang="ko-KR" altLang="en-US" sz="3200" spc="25" dirty="0">
                <a:latin typeface="Gulim"/>
                <a:cs typeface="Gulim"/>
              </a:rPr>
              <a:t>을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0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spc="30" dirty="0">
                <a:latin typeface="Gulim"/>
                <a:cs typeface="Gulim"/>
              </a:rPr>
              <a:t>sum</a:t>
            </a:r>
            <a:r>
              <a:rPr lang="ko-KR" altLang="en-US" sz="3200" spc="30" dirty="0">
                <a:latin typeface="Gulim"/>
                <a:cs typeface="Gulim"/>
              </a:rPr>
              <a:t>이라는 </a:t>
            </a:r>
            <a:r>
              <a:rPr lang="ko-KR" altLang="en-US" sz="3200" spc="35" dirty="0">
                <a:latin typeface="Gulim"/>
                <a:cs typeface="Gulim"/>
              </a:rPr>
              <a:t>변수에 </a:t>
            </a:r>
            <a:r>
              <a:rPr lang="en-US" altLang="ko-KR" sz="3200" spc="20" dirty="0">
                <a:latin typeface="Gulim"/>
                <a:cs typeface="Gulim"/>
              </a:rPr>
              <a:t>num1</a:t>
            </a:r>
            <a:r>
              <a:rPr lang="ko-KR" altLang="en-US" sz="3200" spc="20" dirty="0">
                <a:latin typeface="Gulim"/>
                <a:cs typeface="Gulim"/>
              </a:rPr>
              <a:t>과 </a:t>
            </a:r>
            <a:r>
              <a:rPr lang="en-US" altLang="ko-KR" sz="3200" spc="25" dirty="0">
                <a:latin typeface="Gulim"/>
                <a:cs typeface="Gulim"/>
              </a:rPr>
              <a:t>num2</a:t>
            </a:r>
            <a:r>
              <a:rPr lang="ko-KR" altLang="en-US" sz="3200" spc="25" dirty="0">
                <a:latin typeface="Gulim"/>
                <a:cs typeface="Gulim"/>
              </a:rPr>
              <a:t>를 </a:t>
            </a:r>
            <a:r>
              <a:rPr lang="ko-KR" altLang="en-US" sz="3200" spc="35" dirty="0">
                <a:latin typeface="Gulim"/>
                <a:cs typeface="Gulim"/>
              </a:rPr>
              <a:t>더하여</a:t>
            </a:r>
            <a:r>
              <a:rPr lang="ko-KR" altLang="en-US" sz="3200" spc="-4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558165" indent="-273050">
              <a:lnSpc>
                <a:spcPct val="100000"/>
              </a:lnSpc>
              <a:spcBef>
                <a:spcPts val="1200"/>
              </a:spcBef>
              <a:buClr>
                <a:srgbClr val="1F497C"/>
              </a:buClr>
              <a:buFont typeface="Arial"/>
              <a:buChar char="•"/>
              <a:tabLst>
                <a:tab pos="558800" algn="l"/>
              </a:tabLst>
            </a:pPr>
            <a:r>
              <a:rPr lang="en-US" altLang="ko-KR" sz="3200" spc="25" dirty="0">
                <a:latin typeface="Gulim"/>
                <a:cs typeface="Gulim"/>
              </a:rPr>
              <a:t>sum</a:t>
            </a:r>
            <a:r>
              <a:rPr lang="ko-KR" altLang="en-US" sz="3200" spc="25" dirty="0">
                <a:latin typeface="Gulim"/>
                <a:cs typeface="Gulim"/>
              </a:rPr>
              <a:t>을</a:t>
            </a:r>
            <a:r>
              <a:rPr lang="ko-KR" altLang="en-US" sz="3200" spc="-55" dirty="0">
                <a:latin typeface="Gulim"/>
                <a:cs typeface="Gulim"/>
              </a:rPr>
              <a:t> </a:t>
            </a:r>
            <a:r>
              <a:rPr lang="ko-KR" altLang="en-US" sz="3200" spc="35" dirty="0">
                <a:latin typeface="Gulim"/>
                <a:cs typeface="Gulim"/>
              </a:rPr>
              <a:t>출력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029449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1407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pc="-640" dirty="0">
                <a:solidFill>
                  <a:srgbClr val="4396C7"/>
                </a:solidFill>
              </a:rPr>
              <a:t>변수에 문자열 저장</a:t>
            </a:r>
            <a:r>
              <a:rPr lang="ko-KR" altLang="en-US" spc="-844" dirty="0">
                <a:solidFill>
                  <a:srgbClr val="4396C7"/>
                </a:solidFill>
              </a:rPr>
              <a:t>하</a:t>
            </a:r>
            <a:r>
              <a:rPr sz="5000" spc="-844" dirty="0">
                <a:solidFill>
                  <a:srgbClr val="4396C7"/>
                </a:solidFill>
              </a:rPr>
              <a:t>기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631950" y="3886200"/>
            <a:ext cx="9740900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7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0" dirty="0" err="1">
                <a:latin typeface="Gulim"/>
                <a:cs typeface="Gulim"/>
              </a:rPr>
              <a:t>str</a:t>
            </a:r>
            <a:r>
              <a:rPr lang="ko-KR" altLang="en-US" sz="3200" b="0" spc="20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를</a:t>
            </a:r>
            <a:r>
              <a:rPr lang="ko-KR" altLang="en-US" sz="3200" b="0" spc="-2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spcBef>
                <a:spcPts val="1070"/>
              </a:spcBef>
            </a:pPr>
            <a:r>
              <a:rPr lang="en-US" altLang="ko-KR" sz="3200" spc="35" dirty="0">
                <a:latin typeface="Gulim"/>
                <a:cs typeface="Gulim"/>
              </a:rPr>
              <a:t>(</a:t>
            </a:r>
            <a:r>
              <a:rPr lang="ko-KR" altLang="en-US" sz="3200" spc="35" dirty="0">
                <a:latin typeface="Gulim"/>
                <a:cs typeface="Gulim"/>
              </a:rPr>
              <a:t>문자열을 대입하려면 </a:t>
            </a:r>
            <a:r>
              <a:rPr lang="en-US" altLang="ko-KR" sz="3200" spc="35" dirty="0">
                <a:latin typeface="Gulim"/>
                <a:cs typeface="Gulim"/>
              </a:rPr>
              <a:t>‘’</a:t>
            </a:r>
            <a:r>
              <a:rPr lang="ko-KR" altLang="en-US" sz="3200" spc="35" dirty="0">
                <a:latin typeface="Gulim"/>
                <a:cs typeface="Gulim"/>
              </a:rPr>
              <a:t>를 사용</a:t>
            </a:r>
            <a:r>
              <a:rPr lang="en-US" altLang="ko-KR" sz="3200" spc="35" dirty="0">
                <a:latin typeface="Gulim"/>
                <a:cs typeface="Gulim"/>
              </a:rPr>
              <a:t>)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25" dirty="0">
                <a:latin typeface="Gulim"/>
                <a:cs typeface="Gulim"/>
              </a:rPr>
              <a:t>Name</a:t>
            </a:r>
            <a:r>
              <a:rPr lang="ko-KR" altLang="en-US" sz="3200" b="0" spc="25" dirty="0">
                <a:latin typeface="Gulim"/>
                <a:cs typeface="Gulim"/>
              </a:rPr>
              <a:t>이라는 </a:t>
            </a:r>
            <a:r>
              <a:rPr lang="ko-KR" altLang="en-US" sz="3200" b="0" spc="35" dirty="0">
                <a:latin typeface="Gulim"/>
                <a:cs typeface="Gulim"/>
              </a:rPr>
              <a:t>변수에 영어로 본인의 이름을</a:t>
            </a:r>
            <a:r>
              <a:rPr lang="ko-KR" altLang="en-US" sz="3200" b="0" spc="-35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저장</a:t>
            </a:r>
            <a:endParaRPr lang="ko-KR" altLang="en-US" sz="3200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200"/>
              </a:spcBef>
            </a:pPr>
            <a:r>
              <a:rPr lang="en-US" altLang="ko-KR" sz="3200" b="0" spc="10" dirty="0">
                <a:solidFill>
                  <a:srgbClr val="1F497C"/>
                </a:solidFill>
                <a:latin typeface="Arial"/>
                <a:cs typeface="Arial"/>
              </a:rPr>
              <a:t>• </a:t>
            </a:r>
            <a:r>
              <a:rPr lang="en-US" altLang="ko-KR" sz="3200" b="0" spc="10" dirty="0">
                <a:latin typeface="Gulim"/>
                <a:cs typeface="Gulim"/>
              </a:rPr>
              <a:t>Hello! </a:t>
            </a:r>
            <a:r>
              <a:rPr lang="ko-KR" altLang="en-US" sz="3200" b="0" spc="35" dirty="0">
                <a:latin typeface="Gulim"/>
                <a:cs typeface="Gulim"/>
              </a:rPr>
              <a:t>본인 이름이 나오게</a:t>
            </a:r>
            <a:r>
              <a:rPr lang="ko-KR" altLang="en-US" sz="3200" b="0" spc="-40" dirty="0">
                <a:latin typeface="Gulim"/>
                <a:cs typeface="Gulim"/>
              </a:rPr>
              <a:t> </a:t>
            </a:r>
            <a:r>
              <a:rPr lang="ko-KR" altLang="en-US" sz="3200" b="0" spc="35" dirty="0">
                <a:latin typeface="Gulim"/>
                <a:cs typeface="Gulim"/>
              </a:rPr>
              <a:t>출력</a:t>
            </a:r>
            <a:endParaRPr lang="en-US" altLang="ko-KR" sz="3200" b="0" spc="35" dirty="0">
              <a:latin typeface="Gulim"/>
              <a:cs typeface="Gulim"/>
            </a:endParaRPr>
          </a:p>
          <a:p>
            <a:pPr marL="365125">
              <a:lnSpc>
                <a:spcPct val="100000"/>
              </a:lnSpc>
              <a:spcBef>
                <a:spcPts val="1070"/>
              </a:spcBef>
            </a:pPr>
            <a:endParaRPr lang="ko-KR" altLang="en-US" sz="3200" dirty="0">
              <a:latin typeface="Gulim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85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69200" y="4749800"/>
            <a:ext cx="43815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6700" y="3543300"/>
            <a:ext cx="5709285" cy="2212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60" dirty="0">
                <a:solidFill>
                  <a:srgbClr val="E9775A"/>
                </a:solidFill>
                <a:latin typeface="Malgun Gothic"/>
                <a:cs typeface="Malgun Gothic"/>
              </a:rPr>
              <a:t>소프트웨어란?</a:t>
            </a:r>
            <a:endParaRPr sz="5000">
              <a:latin typeface="Malgun Gothic"/>
              <a:cs typeface="Malgun Gothic"/>
            </a:endParaRPr>
          </a:p>
          <a:p>
            <a:pPr marL="977900" marR="5080">
              <a:lnSpc>
                <a:spcPct val="127800"/>
              </a:lnSpc>
              <a:spcBef>
                <a:spcPts val="2000"/>
              </a:spcBef>
            </a:pPr>
            <a:r>
              <a:rPr sz="3000" spc="-730" dirty="0">
                <a:latin typeface="Malgun Gothic"/>
                <a:cs typeface="Malgun Gothic"/>
              </a:rPr>
              <a:t>컴퓨터 </a:t>
            </a:r>
            <a:r>
              <a:rPr sz="3000" spc="-640" dirty="0">
                <a:latin typeface="Malgun Gothic"/>
                <a:cs typeface="Malgun Gothic"/>
              </a:rPr>
              <a:t>하드웨어에게 </a:t>
            </a:r>
            <a:r>
              <a:rPr sz="3000" spc="-680" dirty="0">
                <a:latin typeface="Malgun Gothic"/>
                <a:cs typeface="Malgun Gothic"/>
              </a:rPr>
              <a:t>필요한 </a:t>
            </a:r>
            <a:r>
              <a:rPr sz="3000" spc="-710" dirty="0">
                <a:latin typeface="Malgun Gothic"/>
                <a:cs typeface="Malgun Gothic"/>
              </a:rPr>
              <a:t>기능을  </a:t>
            </a:r>
            <a:r>
              <a:rPr sz="3000" spc="-630" dirty="0">
                <a:latin typeface="Malgun Gothic"/>
                <a:cs typeface="Malgun Gothic"/>
              </a:rPr>
              <a:t>수행할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</a:t>
            </a:r>
            <a:r>
              <a:rPr sz="3000" spc="-295" dirty="0">
                <a:latin typeface="Malgun Gothic"/>
                <a:cs typeface="Malgun Gothic"/>
              </a:rPr>
              <a:t> </a:t>
            </a:r>
            <a:r>
              <a:rPr sz="3000" b="1" spc="-670" dirty="0">
                <a:latin typeface="Malgun Gothic"/>
                <a:cs typeface="Malgun Gothic"/>
              </a:rPr>
              <a:t>프로그램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55822" y="5379402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1300" y="3492500"/>
            <a:ext cx="4873625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sz="12000" spc="409" dirty="0">
                <a:solidFill>
                  <a:srgbClr val="FFFFFF"/>
                </a:solidFill>
              </a:rPr>
              <a:t>06</a:t>
            </a:r>
            <a:r>
              <a:rPr sz="12000" spc="-360" dirty="0">
                <a:solidFill>
                  <a:srgbClr val="FFFFFF"/>
                </a:solidFill>
              </a:rPr>
              <a:t> </a:t>
            </a:r>
            <a:r>
              <a:rPr sz="8000" spc="-1265" dirty="0">
                <a:solidFill>
                  <a:srgbClr val="FFFFFF"/>
                </a:solidFill>
              </a:rPr>
              <a:t>함수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  <a:tabLst>
                <a:tab pos="3454400" algn="l"/>
              </a:tabLst>
            </a:pPr>
            <a:r>
              <a:rPr sz="3000" spc="-484" dirty="0">
                <a:solidFill>
                  <a:srgbClr val="FFFFFF"/>
                </a:solidFill>
              </a:rPr>
              <a:t>함수의  </a:t>
            </a:r>
            <a:r>
              <a:rPr sz="3000" spc="-495" dirty="0">
                <a:solidFill>
                  <a:srgbClr val="FFFFFF"/>
                </a:solidFill>
              </a:rPr>
              <a:t>정의  </a:t>
            </a:r>
            <a:r>
              <a:rPr sz="3000" spc="-540" dirty="0">
                <a:solidFill>
                  <a:srgbClr val="FFFFFF"/>
                </a:solidFill>
              </a:rPr>
              <a:t>및</a:t>
            </a:r>
            <a:r>
              <a:rPr sz="3000" spc="-340" dirty="0">
                <a:solidFill>
                  <a:srgbClr val="FFFFFF"/>
                </a:solidFill>
              </a:rPr>
              <a:t> </a:t>
            </a:r>
            <a:r>
              <a:rPr sz="3000" spc="-484" dirty="0">
                <a:solidFill>
                  <a:srgbClr val="FFFFFF"/>
                </a:solidFill>
              </a:rPr>
              <a:t>구조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spc="20" dirty="0">
                <a:solidFill>
                  <a:srgbClr val="FFFFFF"/>
                </a:solidFill>
              </a:rPr>
              <a:t>/	</a:t>
            </a:r>
            <a:r>
              <a:rPr sz="3000" spc="-540" dirty="0">
                <a:solidFill>
                  <a:srgbClr val="FFFFFF"/>
                </a:solidFill>
              </a:rPr>
              <a:t>기본</a:t>
            </a:r>
            <a:r>
              <a:rPr sz="3000" spc="-155" dirty="0">
                <a:solidFill>
                  <a:srgbClr val="FFFFFF"/>
                </a:solidFill>
              </a:rPr>
              <a:t> </a:t>
            </a:r>
            <a:r>
              <a:rPr sz="3000" spc="-475" dirty="0">
                <a:solidFill>
                  <a:srgbClr val="FFFFFF"/>
                </a:solidFill>
              </a:rPr>
              <a:t>함수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0100" y="2286000"/>
            <a:ext cx="8864600" cy="607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9971" y="6066370"/>
            <a:ext cx="819150" cy="134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8071" y="6079070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0" y="0"/>
                </a:moveTo>
                <a:lnTo>
                  <a:pt x="0" y="1270000"/>
                </a:lnTo>
                <a:lnTo>
                  <a:pt x="742950" y="6350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2154" y="6003925"/>
            <a:ext cx="81915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0254" y="6016625"/>
            <a:ext cx="742950" cy="1270000"/>
          </a:xfrm>
          <a:custGeom>
            <a:avLst/>
            <a:gdLst/>
            <a:ahLst/>
            <a:cxnLst/>
            <a:rect l="l" t="t" r="r" b="b"/>
            <a:pathLst>
              <a:path w="742950" h="1270000">
                <a:moveTo>
                  <a:pt x="742950" y="0"/>
                </a:moveTo>
                <a:lnTo>
                  <a:pt x="0" y="635000"/>
                </a:lnTo>
                <a:lnTo>
                  <a:pt x="742950" y="1270000"/>
                </a:lnTo>
                <a:lnTo>
                  <a:pt x="74295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3365296"/>
            <a:ext cx="6695440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 marR="5080" indent="-99060">
              <a:lnSpc>
                <a:spcPct val="105600"/>
              </a:lnSpc>
            </a:pPr>
            <a:r>
              <a:rPr sz="3000" b="1" spc="-380" dirty="0">
                <a:latin typeface="Malgun Gothic"/>
                <a:cs typeface="Malgun Gothic"/>
              </a:rPr>
              <a:t>입력(input)</a:t>
            </a:r>
            <a:r>
              <a:rPr sz="3000" spc="-380" dirty="0">
                <a:latin typeface="Malgun Gothic"/>
                <a:cs typeface="Malgun Gothic"/>
              </a:rPr>
              <a:t>이 </a:t>
            </a:r>
            <a:r>
              <a:rPr sz="3000" spc="-735" dirty="0">
                <a:latin typeface="Malgun Gothic"/>
                <a:cs typeface="Malgun Gothic"/>
              </a:rPr>
              <a:t>주어지면 </a:t>
            </a:r>
            <a:r>
              <a:rPr sz="3000" spc="-645" dirty="0">
                <a:latin typeface="Malgun Gothic"/>
                <a:cs typeface="Malgun Gothic"/>
              </a:rPr>
              <a:t>함수 </a:t>
            </a:r>
            <a:r>
              <a:rPr sz="3000" spc="-625" dirty="0">
                <a:latin typeface="Malgun Gothic"/>
                <a:cs typeface="Malgun Gothic"/>
              </a:rPr>
              <a:t>내부에 </a:t>
            </a:r>
            <a:r>
              <a:rPr sz="3000" spc="-730" dirty="0">
                <a:latin typeface="Malgun Gothic"/>
                <a:cs typeface="Malgun Gothic"/>
              </a:rPr>
              <a:t>구현되어있는  </a:t>
            </a:r>
            <a:r>
              <a:rPr sz="3000" spc="-690" dirty="0">
                <a:latin typeface="Malgun Gothic"/>
                <a:cs typeface="Malgun Gothic"/>
              </a:rPr>
              <a:t>소스  </a:t>
            </a:r>
            <a:r>
              <a:rPr sz="3000" spc="-655" dirty="0">
                <a:latin typeface="Malgun Gothic"/>
                <a:cs typeface="Malgun Gothic"/>
              </a:rPr>
              <a:t>코드에  </a:t>
            </a:r>
            <a:r>
              <a:rPr sz="3000" spc="-650" dirty="0">
                <a:latin typeface="Malgun Gothic"/>
                <a:cs typeface="Malgun Gothic"/>
              </a:rPr>
              <a:t>따라서  </a:t>
            </a:r>
            <a:r>
              <a:rPr sz="3000" b="1" spc="-370" dirty="0">
                <a:latin typeface="Malgun Gothic"/>
                <a:cs typeface="Malgun Gothic"/>
              </a:rPr>
              <a:t>출력(output)</a:t>
            </a:r>
            <a:r>
              <a:rPr sz="3000" spc="-370" dirty="0">
                <a:latin typeface="Malgun Gothic"/>
                <a:cs typeface="Malgun Gothic"/>
              </a:rPr>
              <a:t>이</a:t>
            </a:r>
            <a:r>
              <a:rPr sz="3000" spc="-365" dirty="0">
                <a:latin typeface="Malgun Gothic"/>
                <a:cs typeface="Malgun Gothic"/>
              </a:rPr>
              <a:t> </a:t>
            </a:r>
            <a:r>
              <a:rPr sz="3000" spc="-700" dirty="0">
                <a:latin typeface="Malgun Gothic"/>
                <a:cs typeface="Malgun Gothic"/>
              </a:rPr>
              <a:t>정해짐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2900" y="3276600"/>
            <a:ext cx="152273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11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2500" y="6121400"/>
            <a:ext cx="1067435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600" spc="-270" dirty="0">
                <a:latin typeface="Malgun Gothic"/>
                <a:cs typeface="Malgun Gothic"/>
              </a:rPr>
              <a:t>a </a:t>
            </a:r>
            <a:r>
              <a:rPr sz="3600" spc="-975" dirty="0">
                <a:latin typeface="Malgun Gothic"/>
                <a:cs typeface="Malgun Gothic"/>
              </a:rPr>
              <a:t>= </a:t>
            </a:r>
            <a:r>
              <a:rPr sz="3600" spc="-765" dirty="0">
                <a:latin typeface="Malgun Gothic"/>
                <a:cs typeface="Malgun Gothic"/>
              </a:rPr>
              <a:t> </a:t>
            </a:r>
            <a:r>
              <a:rPr sz="3600" spc="-560" dirty="0">
                <a:latin typeface="Malgun Gothic"/>
                <a:cs typeface="Malgun Gothic"/>
              </a:rPr>
              <a:t>10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665" dirty="0">
                <a:latin typeface="Malgun Gothic"/>
                <a:cs typeface="Malgun Gothic"/>
              </a:rPr>
              <a:t>b </a:t>
            </a:r>
            <a:r>
              <a:rPr sz="3600" spc="-975" dirty="0">
                <a:latin typeface="Malgun Gothic"/>
                <a:cs typeface="Malgun Gothic"/>
              </a:rPr>
              <a:t>=   </a:t>
            </a:r>
            <a:r>
              <a:rPr sz="3600" spc="-960" dirty="0">
                <a:latin typeface="Malgun Gothic"/>
                <a:cs typeface="Malgun Gothic"/>
              </a:rPr>
              <a:t> </a:t>
            </a:r>
            <a:r>
              <a:rPr sz="3600" spc="-345" dirty="0">
                <a:latin typeface="Malgun Gothic"/>
                <a:cs typeface="Malgun Gothic"/>
              </a:rPr>
              <a:t>20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0236" y="5943803"/>
            <a:ext cx="1840864" cy="1541145"/>
          </a:xfrm>
          <a:prstGeom prst="rect">
            <a:avLst/>
          </a:prstGeom>
          <a:solidFill>
            <a:srgbClr val="4396C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</a:pPr>
            <a:r>
              <a:rPr sz="36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a </a:t>
            </a:r>
            <a:r>
              <a:rPr sz="3600" b="1" spc="-885" dirty="0">
                <a:solidFill>
                  <a:srgbClr val="FFFFFF"/>
                </a:solidFill>
                <a:latin typeface="Malgun Gothic"/>
                <a:cs typeface="Malgun Gothic"/>
              </a:rPr>
              <a:t>+ </a:t>
            </a:r>
            <a:r>
              <a:rPr sz="3600" b="1" spc="-8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600" b="1" spc="-665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6350000"/>
            <a:ext cx="44323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40" dirty="0">
                <a:latin typeface="Malgun Gothic"/>
                <a:cs typeface="Malgun Gothic"/>
              </a:rPr>
              <a:t>30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397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09539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19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362" y="6714070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45566" y="0"/>
                </a:lnTo>
                <a:lnTo>
                  <a:pt x="45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1930" y="665311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Malgun Gothic"/>
                <a:cs typeface="Malgun Gothic"/>
              </a:rPr>
              <a:t>함수의  </a:t>
            </a:r>
            <a:r>
              <a:rPr sz="2000" b="1" spc="-500" dirty="0"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Malgun Gothic"/>
                <a:cs typeface="Malgun Gothic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700" y="2959100"/>
            <a:ext cx="67773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Malgun Gothic"/>
                <a:cs typeface="Malgun Gothic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왜</a:t>
            </a:r>
            <a:r>
              <a:rPr lang="ko-KR" altLang="en-US"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7000" spc="-869" dirty="0" smtClean="0">
                <a:solidFill>
                  <a:srgbClr val="4396C7"/>
                </a:solidFill>
                <a:latin typeface="Malgun Gothic"/>
                <a:cs typeface="Malgun Gothic"/>
              </a:rPr>
              <a:t>쓰는거지</a:t>
            </a:r>
            <a:r>
              <a:rPr sz="7000" spc="-869" dirty="0">
                <a:solidFill>
                  <a:srgbClr val="4396C7"/>
                </a:solidFill>
                <a:latin typeface="Malgun Gothic"/>
                <a:cs typeface="Malgun Gothic"/>
              </a:rPr>
              <a:t>?</a:t>
            </a:r>
            <a:endParaRPr sz="7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6200" y="5156200"/>
            <a:ext cx="8255000" cy="459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06</a:t>
            </a:r>
            <a:endParaRPr sz="10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latin typeface="NanumBarunGothic" charset="-127"/>
                <a:ea typeface="NanumBarunGothic" charset="-127"/>
                <a:cs typeface="NanumBarunGothic" charset="-127"/>
              </a:rPr>
              <a:t>함수의  </a:t>
            </a:r>
            <a:r>
              <a:rPr sz="2000" b="1" spc="-500" dirty="0">
                <a:latin typeface="NanumBarunGothic" charset="-127"/>
                <a:ea typeface="NanumBarunGothic" charset="-127"/>
                <a:cs typeface="NanumBarunGothic" charset="-127"/>
              </a:rPr>
              <a:t>정의   및   </a:t>
            </a:r>
            <a:r>
              <a:rPr sz="2000" b="1" spc="-459" dirty="0">
                <a:latin typeface="NanumBarunGothic" charset="-127"/>
                <a:ea typeface="NanumBarunGothic" charset="-127"/>
                <a:cs typeface="NanumBarun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/ </a:t>
            </a:r>
            <a:r>
              <a:rPr sz="2000" b="1" spc="-48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기본</a:t>
            </a:r>
            <a:r>
              <a:rPr sz="2000" b="1" spc="-515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2000" b="1" spc="-430" dirty="0">
                <a:solidFill>
                  <a:srgbClr val="797979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</a:t>
            </a:r>
            <a:endParaRPr sz="2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501900"/>
            <a:ext cx="9954895" cy="620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0555" algn="ctr">
              <a:lnSpc>
                <a:spcPct val="100000"/>
              </a:lnSpc>
            </a:pPr>
            <a:r>
              <a:rPr sz="7000" spc="-1060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함수는</a:t>
            </a:r>
            <a:r>
              <a:rPr sz="7000" spc="-225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7000" spc="-869" dirty="0">
                <a:solidFill>
                  <a:srgbClr val="4396C7"/>
                </a:solidFill>
                <a:latin typeface="NanumBarunGothic" charset="-127"/>
                <a:ea typeface="NanumBarunGothic" charset="-127"/>
                <a:cs typeface="NanumBarunGothic" charset="-127"/>
              </a:rPr>
              <a:t>왜쓰는거지?</a:t>
            </a:r>
            <a:endParaRPr sz="7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200"/>
              </a:spcBef>
            </a:pPr>
            <a:r>
              <a:rPr sz="5000" spc="-700" dirty="0">
                <a:latin typeface="NanumBarunGothic" charset="-127"/>
                <a:ea typeface="NanumBarunGothic" charset="-127"/>
                <a:cs typeface="NanumBarunGothic" charset="-127"/>
              </a:rPr>
              <a:t>1. </a:t>
            </a:r>
            <a:r>
              <a:rPr sz="5000" spc="-1140" dirty="0">
                <a:latin typeface="NanumBarunGothic" charset="-127"/>
                <a:ea typeface="NanumBarunGothic" charset="-127"/>
                <a:cs typeface="NanumBarunGothic" charset="-127"/>
              </a:rPr>
              <a:t>유지보수가 </a:t>
            </a:r>
            <a:r>
              <a:rPr sz="5000" spc="-910" dirty="0"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5000" b="1" spc="-1085" dirty="0">
                <a:latin typeface="NanumBarunGothic" charset="-127"/>
                <a:ea typeface="NanumBarunGothic" charset="-127"/>
                <a:cs typeface="NanumBarunGothic" charset="-127"/>
              </a:rPr>
              <a:t>편하다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5000" spc="-409" dirty="0">
                <a:latin typeface="NanumBarunGothic" charset="-127"/>
                <a:ea typeface="NanumBarunGothic" charset="-127"/>
                <a:cs typeface="NanumBarunGothic" charset="-127"/>
              </a:rPr>
              <a:t>2. </a:t>
            </a:r>
            <a:r>
              <a:rPr sz="5000" spc="-1075" dirty="0">
                <a:latin typeface="NanumBarunGothic" charset="-127"/>
                <a:ea typeface="NanumBarunGothic" charset="-127"/>
                <a:cs typeface="NanumBarunGothic" charset="-127"/>
              </a:rPr>
              <a:t>같은  </a:t>
            </a:r>
            <a:r>
              <a:rPr sz="5000" spc="-1185" dirty="0">
                <a:latin typeface="NanumBarunGothic" charset="-127"/>
                <a:ea typeface="NanumBarunGothic" charset="-127"/>
                <a:cs typeface="NanumBarunGothic" charset="-127"/>
              </a:rPr>
              <a:t>코드의  </a:t>
            </a:r>
            <a:r>
              <a:rPr sz="5000" b="1" spc="-1140" dirty="0">
                <a:latin typeface="NanumBarunGothic" charset="-127"/>
                <a:ea typeface="NanumBarunGothic" charset="-127"/>
                <a:cs typeface="NanumBarunGothic" charset="-127"/>
              </a:rPr>
              <a:t>불필요한  </a:t>
            </a:r>
            <a:r>
              <a:rPr sz="5000" b="1" spc="-1075" dirty="0">
                <a:latin typeface="NanumBarunGothic" charset="-127"/>
                <a:ea typeface="NanumBarunGothic" charset="-127"/>
                <a:cs typeface="NanumBarunGothic" charset="-127"/>
              </a:rPr>
              <a:t>재사용을  막음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5000" spc="-400" dirty="0">
                <a:latin typeface="NanumBarunGothic" charset="-127"/>
                <a:ea typeface="NanumBarunGothic" charset="-127"/>
                <a:cs typeface="NanumBarunGothic" charset="-127"/>
              </a:rPr>
              <a:t>3. </a:t>
            </a:r>
            <a:r>
              <a:rPr sz="5000" spc="-1210" dirty="0">
                <a:latin typeface="NanumBarunGothic" charset="-127"/>
                <a:ea typeface="NanumBarunGothic" charset="-127"/>
                <a:cs typeface="NanumBarunGothic" charset="-127"/>
              </a:rPr>
              <a:t>디버깅범위가  </a:t>
            </a:r>
            <a:r>
              <a:rPr sz="5000" spc="-1165" dirty="0">
                <a:latin typeface="NanumBarunGothic" charset="-127"/>
                <a:ea typeface="NanumBarunGothic" charset="-127"/>
                <a:cs typeface="NanumBarunGothic" charset="-127"/>
              </a:rPr>
              <a:t>좁아져서 </a:t>
            </a:r>
            <a:r>
              <a:rPr sz="5000" spc="-990" dirty="0"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5000" b="1" spc="-1125" dirty="0">
                <a:latin typeface="NanumBarunGothic" charset="-127"/>
                <a:ea typeface="NanumBarunGothic" charset="-127"/>
                <a:cs typeface="NanumBarunGothic" charset="-127"/>
              </a:rPr>
              <a:t>안전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  <a:p>
            <a:pPr marL="1320800">
              <a:lnSpc>
                <a:spcPct val="100000"/>
              </a:lnSpc>
              <a:spcBef>
                <a:spcPts val="4000"/>
              </a:spcBef>
            </a:pPr>
            <a:r>
              <a:rPr sz="5000" spc="-195" dirty="0">
                <a:latin typeface="NanumBarunGothic" charset="-127"/>
                <a:ea typeface="NanumBarunGothic" charset="-127"/>
                <a:cs typeface="NanumBarunGothic" charset="-127"/>
              </a:rPr>
              <a:t>4. </a:t>
            </a:r>
            <a:r>
              <a:rPr sz="5000" spc="-1100" dirty="0">
                <a:latin typeface="NanumBarunGothic" charset="-127"/>
                <a:ea typeface="NanumBarunGothic" charset="-127"/>
                <a:cs typeface="NanumBarunGothic" charset="-127"/>
              </a:rPr>
              <a:t>코드가</a:t>
            </a:r>
            <a:r>
              <a:rPr sz="5000" spc="-795" dirty="0">
                <a:latin typeface="NanumBarunGothic" charset="-127"/>
                <a:ea typeface="NanumBarunGothic" charset="-127"/>
                <a:cs typeface="NanumBarunGothic" charset="-127"/>
              </a:rPr>
              <a:t> </a:t>
            </a:r>
            <a:r>
              <a:rPr sz="5000" b="1" spc="-1100" dirty="0">
                <a:latin typeface="NanumBarunGothic" charset="-127"/>
                <a:ea typeface="NanumBarunGothic" charset="-127"/>
                <a:cs typeface="NanumBarunGothic" charset="-127"/>
              </a:rPr>
              <a:t>깔끔</a:t>
            </a:r>
            <a:r>
              <a:rPr sz="5000" spc="-1100" dirty="0">
                <a:latin typeface="NanumBarunGothic" charset="-127"/>
                <a:ea typeface="NanumBarunGothic" charset="-127"/>
                <a:cs typeface="NanumBarunGothic" charset="-127"/>
              </a:rPr>
              <a:t>해짐</a:t>
            </a:r>
            <a:endParaRPr sz="5000">
              <a:latin typeface="NanumBarunGothic" charset="-127"/>
              <a:ea typeface="NanumBarunGothic" charset="-127"/>
              <a:cs typeface="NanumBarunGothic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2527300"/>
            <a:ext cx="104870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함수를 직접 정의하는 방법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350" y="3667749"/>
            <a:ext cx="10759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FFC000"/>
                </a:solidFill>
                <a:latin typeface="+mn-ea"/>
              </a:rPr>
              <a:t>def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solidFill>
                  <a:schemeClr val="tx2"/>
                </a:solidFill>
                <a:latin typeface="+mn-ea"/>
              </a:rPr>
              <a:t>함수이름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변수</a:t>
            </a:r>
            <a:r>
              <a:rPr lang="en-US" altLang="ko-KR" sz="3000" dirty="0">
                <a:latin typeface="+mn-ea"/>
              </a:rPr>
              <a:t>, …) : </a:t>
            </a:r>
            <a:r>
              <a:rPr lang="ko-KR" altLang="en-US" sz="3000" dirty="0">
                <a:latin typeface="+mn-ea"/>
              </a:rPr>
              <a:t>의 형식으로 이름과 변수를 지정하고</a:t>
            </a:r>
            <a:endParaRPr lang="en-US" altLang="ko-KR" sz="3000" dirty="0">
              <a:latin typeface="+mn-ea"/>
            </a:endParaRPr>
          </a:p>
          <a:p>
            <a:r>
              <a:rPr lang="ko-KR" altLang="en-US" sz="3000" dirty="0">
                <a:latin typeface="+mn-ea"/>
              </a:rPr>
              <a:t>그 아래에 함수의 동작을 명시함으로써 정의 할 수 있습니다</a:t>
            </a:r>
            <a:r>
              <a:rPr lang="en-US" altLang="ko-KR" sz="3000" dirty="0">
                <a:latin typeface="+mn-ea"/>
              </a:rPr>
              <a:t>.</a:t>
            </a:r>
            <a:r>
              <a:rPr lang="ko-KR" altLang="en-US" sz="3000" dirty="0">
                <a:latin typeface="+mn-ea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5638800"/>
            <a:ext cx="4580164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3069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2514600"/>
            <a:ext cx="10487025" cy="2160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35" dirty="0">
                <a:solidFill>
                  <a:srgbClr val="4396C7"/>
                </a:solidFill>
                <a:latin typeface="Malgun Gothic"/>
                <a:cs typeface="Malgun Gothic"/>
              </a:rPr>
              <a:t>내장함수</a:t>
            </a:r>
            <a:r>
              <a:rPr sz="5000" spc="-204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lang="en-US" sz="3000" spc="-600" dirty="0">
              <a:latin typeface="Malgun Gothic"/>
              <a:cs typeface="Malgun Gothic"/>
            </a:endParaRPr>
          </a:p>
          <a:p>
            <a:pPr marL="939800" marR="5080">
              <a:lnSpc>
                <a:spcPct val="158300"/>
              </a:lnSpc>
              <a:spcBef>
                <a:spcPts val="900"/>
              </a:spcBef>
            </a:pPr>
            <a:r>
              <a:rPr sz="3000" spc="-600" dirty="0">
                <a:latin typeface="Malgun Gothic"/>
                <a:cs typeface="Malgun Gothic"/>
              </a:rPr>
              <a:t>내장  </a:t>
            </a:r>
            <a:r>
              <a:rPr sz="3000" spc="-680" dirty="0">
                <a:latin typeface="Malgun Gothic"/>
                <a:cs typeface="Malgun Gothic"/>
              </a:rPr>
              <a:t>함수의  </a:t>
            </a:r>
            <a:r>
              <a:rPr sz="3000" spc="-720" dirty="0">
                <a:latin typeface="Malgun Gothic"/>
                <a:cs typeface="Malgun Gothic"/>
              </a:rPr>
              <a:t>경우  </a:t>
            </a:r>
            <a:r>
              <a:rPr sz="3000" spc="-730" dirty="0">
                <a:latin typeface="Malgun Gothic"/>
                <a:cs typeface="Malgun Gothic"/>
              </a:rPr>
              <a:t>별도의  </a:t>
            </a:r>
            <a:r>
              <a:rPr sz="3000" b="1" spc="-340" dirty="0">
                <a:latin typeface="Malgun Gothic"/>
                <a:cs typeface="Malgun Gothic"/>
              </a:rPr>
              <a:t>import </a:t>
            </a:r>
            <a:r>
              <a:rPr sz="3000" b="1" spc="-750" dirty="0">
                <a:latin typeface="Malgun Gothic"/>
                <a:cs typeface="Malgun Gothic"/>
              </a:rPr>
              <a:t>명령   없이   </a:t>
            </a:r>
            <a:r>
              <a:rPr sz="3000" b="1" spc="-645" dirty="0">
                <a:latin typeface="Malgun Gothic"/>
                <a:cs typeface="Malgun Gothic"/>
              </a:rPr>
              <a:t>사</a:t>
            </a:r>
            <a:r>
              <a:rPr sz="3000" spc="-645" dirty="0">
                <a:latin typeface="Malgun Gothic"/>
                <a:cs typeface="Malgun Gothic"/>
              </a:rPr>
              <a:t>용</a:t>
            </a:r>
            <a:r>
              <a:rPr sz="3000" spc="-3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가능하다.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6948833" y="5756679"/>
            <a:ext cx="512826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00" dirty="0">
                <a:latin typeface="Malgun Gothic"/>
                <a:cs typeface="Malgun Gothic"/>
              </a:rPr>
              <a:t>TIP!  </a:t>
            </a:r>
            <a:r>
              <a:rPr sz="3000" spc="-730" dirty="0">
                <a:latin typeface="Malgun Gothic"/>
                <a:cs typeface="Malgun Gothic"/>
              </a:rPr>
              <a:t>띄어쓰기는  </a:t>
            </a:r>
            <a:r>
              <a:rPr sz="3000" spc="-300" dirty="0">
                <a:latin typeface="Malgun Gothic"/>
                <a:cs typeface="Malgun Gothic"/>
              </a:rPr>
              <a:t>콤마(,)로 </a:t>
            </a:r>
            <a:r>
              <a:rPr sz="3000" spc="-600" dirty="0">
                <a:latin typeface="Malgun Gothic"/>
                <a:cs typeface="Malgun Gothic"/>
              </a:rPr>
              <a:t>할  </a:t>
            </a:r>
            <a:r>
              <a:rPr sz="3000" spc="-690" dirty="0">
                <a:latin typeface="Malgun Gothic"/>
                <a:cs typeface="Malgun Gothic"/>
              </a:rPr>
              <a:t>수</a:t>
            </a:r>
            <a:r>
              <a:rPr sz="3000" spc="-665" dirty="0">
                <a:latin typeface="Malgun Gothic"/>
                <a:cs typeface="Malgun Gothic"/>
              </a:rPr>
              <a:t> </a:t>
            </a:r>
            <a:r>
              <a:rPr sz="3000" spc="-509" dirty="0">
                <a:latin typeface="Malgun Gothic"/>
                <a:cs typeface="Malgun Gothic"/>
              </a:rPr>
              <a:t>있다.</a:t>
            </a:r>
            <a:endParaRPr sz="3000" dirty="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5528079"/>
            <a:ext cx="5168916" cy="2557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797050"/>
            <a:ext cx="10985500" cy="2943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7200">
              <a:lnSpc>
                <a:spcPct val="1525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input(</a:t>
            </a:r>
            <a:r>
              <a:rPr sz="5000" spc="-31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31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3000" spc="-320" dirty="0">
              <a:solidFill>
                <a:srgbClr val="797979"/>
              </a:solidFill>
              <a:latin typeface="Malgun Gothic"/>
              <a:cs typeface="Malgun Gothic"/>
            </a:endParaRPr>
          </a:p>
          <a:p>
            <a:pPr marL="12700" marR="5080" indent="168275">
              <a:lnSpc>
                <a:spcPct val="152500"/>
              </a:lnSpc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30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790" y="3261980"/>
            <a:ext cx="4246880" cy="15367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0805" marR="81280" algn="ctr">
              <a:lnSpc>
                <a:spcPct val="104200"/>
              </a:lnSpc>
              <a:spcBef>
                <a:spcPts val="100"/>
              </a:spcBef>
            </a:pPr>
            <a:r>
              <a:rPr sz="2000" spc="-204" dirty="0">
                <a:latin typeface="Malgun Gothic"/>
                <a:cs typeface="Malgun Gothic"/>
              </a:rPr>
              <a:t>input()함수는 </a:t>
            </a:r>
            <a:r>
              <a:rPr sz="2000" spc="-455" dirty="0">
                <a:latin typeface="Malgun Gothic"/>
                <a:cs typeface="Malgun Gothic"/>
              </a:rPr>
              <a:t>정수나 </a:t>
            </a:r>
            <a:r>
              <a:rPr sz="2000" spc="-475" dirty="0">
                <a:latin typeface="Malgun Gothic"/>
                <a:cs typeface="Malgun Gothic"/>
              </a:rPr>
              <a:t>실수를 </a:t>
            </a:r>
            <a:r>
              <a:rPr sz="2000" spc="-459" dirty="0">
                <a:latin typeface="Malgun Gothic"/>
                <a:cs typeface="Malgun Gothic"/>
              </a:rPr>
              <a:t>입력하기에 </a:t>
            </a:r>
            <a:r>
              <a:rPr sz="2000" spc="-450" dirty="0">
                <a:latin typeface="Malgun Gothic"/>
                <a:cs typeface="Malgun Gothic"/>
              </a:rPr>
              <a:t>적합  </a:t>
            </a:r>
            <a:r>
              <a:rPr sz="2000" b="1" spc="-455" dirty="0">
                <a:latin typeface="Malgun Gothic"/>
                <a:cs typeface="Malgun Gothic"/>
              </a:rPr>
              <a:t>문자열을 입력할때는 </a:t>
            </a:r>
            <a:r>
              <a:rPr sz="2000" b="1" spc="-459" dirty="0">
                <a:latin typeface="Malgun Gothic"/>
                <a:cs typeface="Malgun Gothic"/>
              </a:rPr>
              <a:t>꼭 </a:t>
            </a:r>
            <a:r>
              <a:rPr sz="2000" b="1" spc="-40" dirty="0">
                <a:latin typeface="Malgun Gothic"/>
                <a:cs typeface="Malgun Gothic"/>
              </a:rPr>
              <a:t>“ </a:t>
            </a:r>
            <a:r>
              <a:rPr sz="2000" b="1" spc="-245" dirty="0">
                <a:latin typeface="Malgun Gothic"/>
                <a:cs typeface="Malgun Gothic"/>
              </a:rPr>
              <a:t>”를 </a:t>
            </a:r>
            <a:r>
              <a:rPr sz="2000" b="1" spc="-440" dirty="0">
                <a:latin typeface="Malgun Gothic"/>
                <a:cs typeface="Malgun Gothic"/>
              </a:rPr>
              <a:t>해주어야해요  </a:t>
            </a:r>
            <a:r>
              <a:rPr sz="2000" spc="-434" dirty="0">
                <a:latin typeface="Malgun Gothic"/>
                <a:cs typeface="Malgun Gothic"/>
              </a:rPr>
              <a:t>안하면  </a:t>
            </a:r>
            <a:r>
              <a:rPr sz="2000" spc="-475" dirty="0">
                <a:latin typeface="Malgun Gothic"/>
                <a:cs typeface="Malgun Gothic"/>
              </a:rPr>
              <a:t>변수이름으로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34" dirty="0">
                <a:latin typeface="Malgun Gothic"/>
                <a:cs typeface="Malgun Gothic"/>
              </a:rPr>
              <a:t>이해함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562600"/>
            <a:ext cx="5286910" cy="190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5719009"/>
            <a:ext cx="4515530" cy="1592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31782" y="6228323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826260"/>
            <a:ext cx="1078103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55800">
              <a:lnSpc>
                <a:spcPts val="9900"/>
              </a:lnSpc>
            </a:pPr>
            <a:r>
              <a:rPr sz="5000" spc="-725" dirty="0">
                <a:solidFill>
                  <a:srgbClr val="005F9F"/>
                </a:solidFill>
                <a:latin typeface="Malgun Gothic"/>
                <a:cs typeface="Malgun Gothic"/>
              </a:rPr>
              <a:t>자주쓰는 </a:t>
            </a:r>
            <a:r>
              <a:rPr sz="5000" spc="-800" dirty="0">
                <a:solidFill>
                  <a:srgbClr val="005F9F"/>
                </a:solidFill>
                <a:latin typeface="Malgun Gothic"/>
                <a:cs typeface="Malgun Gothic"/>
              </a:rPr>
              <a:t>함수를 </a:t>
            </a:r>
            <a:r>
              <a:rPr sz="5000" spc="-635" dirty="0">
                <a:solidFill>
                  <a:srgbClr val="005F9F"/>
                </a:solidFill>
                <a:latin typeface="Malgun Gothic"/>
                <a:cs typeface="Malgun Gothic"/>
              </a:rPr>
              <a:t>알아봅시다!  </a:t>
            </a:r>
            <a:endParaRPr lang="en-US" sz="5000" spc="-635" dirty="0">
              <a:solidFill>
                <a:srgbClr val="005F9F"/>
              </a:solidFill>
              <a:latin typeface="Malgun Gothic"/>
              <a:cs typeface="Malgun Gothic"/>
            </a:endParaRPr>
          </a:p>
          <a:p>
            <a:pPr marL="241300" marR="5080">
              <a:lnSpc>
                <a:spcPts val="9900"/>
              </a:lnSpc>
              <a:tabLst>
                <a:tab pos="1949450" algn="l"/>
              </a:tabLst>
            </a:pPr>
            <a:r>
              <a:rPr sz="5000" spc="-165" dirty="0">
                <a:solidFill>
                  <a:srgbClr val="4396C7"/>
                </a:solidFill>
                <a:latin typeface="Malgun Gothic"/>
                <a:cs typeface="Malgun Gothic"/>
              </a:rPr>
              <a:t>raw_input(</a:t>
            </a:r>
            <a:r>
              <a:rPr sz="5000" spc="-165" dirty="0">
                <a:solidFill>
                  <a:srgbClr val="797979"/>
                </a:solidFill>
                <a:latin typeface="Malgun Gothic"/>
                <a:cs typeface="Malgun Gothic"/>
              </a:rPr>
              <a:t>출력할내용</a:t>
            </a:r>
            <a:r>
              <a:rPr sz="5000" spc="-165" dirty="0">
                <a:solidFill>
                  <a:srgbClr val="4396C7"/>
                </a:solidFill>
                <a:latin typeface="Malgun Gothic"/>
                <a:cs typeface="Malgun Gothic"/>
              </a:rPr>
              <a:t>) </a:t>
            </a:r>
            <a:endParaRPr lang="en-US" sz="5000" spc="-165" dirty="0">
              <a:solidFill>
                <a:srgbClr val="4396C7"/>
              </a:solidFill>
              <a:latin typeface="Malgun Gothic"/>
              <a:cs typeface="Malgun Gothic"/>
            </a:endParaRPr>
          </a:p>
          <a:p>
            <a:pPr marL="241300" marR="5080">
              <a:lnSpc>
                <a:spcPct val="200000"/>
              </a:lnSpc>
              <a:tabLst>
                <a:tab pos="1949450" algn="l"/>
              </a:tabLst>
            </a:pPr>
            <a:r>
              <a:rPr sz="2500" spc="-320" dirty="0">
                <a:solidFill>
                  <a:srgbClr val="797979"/>
                </a:solidFill>
                <a:latin typeface="Malgun Gothic"/>
                <a:cs typeface="Malgun Gothic"/>
              </a:rPr>
              <a:t>화면에 </a:t>
            </a:r>
            <a:r>
              <a:rPr sz="2500" spc="-595" dirty="0">
                <a:solidFill>
                  <a:srgbClr val="797979"/>
                </a:solidFill>
                <a:latin typeface="Malgun Gothic"/>
                <a:cs typeface="Malgun Gothic"/>
              </a:rPr>
              <a:t>출력을 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원하는  </a:t>
            </a:r>
            <a:r>
              <a:rPr sz="2500" spc="-550" dirty="0">
                <a:solidFill>
                  <a:srgbClr val="797979"/>
                </a:solidFill>
                <a:latin typeface="Malgun Gothic"/>
                <a:cs typeface="Malgun Gothic"/>
              </a:rPr>
              <a:t>내용을 </a:t>
            </a:r>
            <a:r>
              <a:rPr sz="2500" spc="-34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500" spc="-470" dirty="0">
                <a:solidFill>
                  <a:srgbClr val="797979"/>
                </a:solidFill>
                <a:latin typeface="Malgun Gothic"/>
                <a:cs typeface="Malgun Gothic"/>
              </a:rPr>
              <a:t>출력하고,</a:t>
            </a:r>
            <a:r>
              <a:rPr lang="en-US" sz="2500" dirty="0">
                <a:latin typeface="Malgun Gothic"/>
                <a:cs typeface="Malgun Gothic"/>
              </a:rPr>
              <a:t> </a:t>
            </a:r>
            <a:r>
              <a:rPr sz="2500" spc="-570" dirty="0">
                <a:solidFill>
                  <a:srgbClr val="797979"/>
                </a:solidFill>
                <a:latin typeface="Malgun Gothic"/>
                <a:cs typeface="Malgun Gothic"/>
              </a:rPr>
              <a:t>문자열로  </a:t>
            </a:r>
            <a:r>
              <a:rPr sz="2500" spc="-585" dirty="0">
                <a:latin typeface="Malgun Gothic"/>
                <a:cs typeface="Malgun Gothic"/>
              </a:rPr>
              <a:t>입력받는 </a:t>
            </a:r>
            <a:r>
              <a:rPr sz="2500" spc="-560" dirty="0">
                <a:latin typeface="Malgun Gothic"/>
                <a:cs typeface="Malgun Gothic"/>
              </a:rPr>
              <a:t> </a:t>
            </a:r>
            <a:r>
              <a:rPr sz="2500" spc="-540" dirty="0">
                <a:latin typeface="Malgun Gothic"/>
                <a:cs typeface="Malgun Gothic"/>
              </a:rPr>
              <a:t>함수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3600" y="3807259"/>
            <a:ext cx="4279900" cy="12192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주의!</a:t>
            </a:r>
            <a:endParaRPr sz="3000" dirty="0">
              <a:latin typeface="Malgun Gothic"/>
              <a:cs typeface="Malgun Gothic"/>
            </a:endParaRPr>
          </a:p>
          <a:p>
            <a:pPr marL="9525" algn="ctr">
              <a:lnSpc>
                <a:spcPct val="100000"/>
              </a:lnSpc>
              <a:spcBef>
                <a:spcPts val="200"/>
              </a:spcBef>
            </a:pPr>
            <a:r>
              <a:rPr sz="2000" spc="-165" dirty="0">
                <a:latin typeface="Malgun Gothic"/>
                <a:cs typeface="Malgun Gothic"/>
              </a:rPr>
              <a:t>raw_input()함수는 </a:t>
            </a:r>
            <a:r>
              <a:rPr sz="2000" spc="-455" dirty="0">
                <a:latin typeface="Malgun Gothic"/>
                <a:cs typeface="Malgun Gothic"/>
              </a:rPr>
              <a:t>문자열를  </a:t>
            </a:r>
            <a:r>
              <a:rPr sz="2000" spc="-459" dirty="0">
                <a:latin typeface="Malgun Gothic"/>
                <a:cs typeface="Malgun Gothic"/>
              </a:rPr>
              <a:t>입력하기에</a:t>
            </a:r>
            <a:r>
              <a:rPr sz="2000" spc="-225" dirty="0">
                <a:latin typeface="Malgun Gothic"/>
                <a:cs typeface="Malgun Gothic"/>
              </a:rPr>
              <a:t> </a:t>
            </a:r>
            <a:r>
              <a:rPr sz="2000" spc="-450" dirty="0">
                <a:latin typeface="Malgun Gothic"/>
                <a:cs typeface="Malgun Gothic"/>
              </a:rPr>
              <a:t>적합</a:t>
            </a:r>
            <a:endParaRPr sz="2000" dirty="0">
              <a:latin typeface="Malgun Gothic"/>
              <a:cs typeface="Malgun Gothic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sz="2000" b="1" spc="-335" dirty="0">
                <a:latin typeface="Malgun Gothic"/>
                <a:cs typeface="Malgun Gothic"/>
              </a:rPr>
              <a:t>3은 </a:t>
            </a:r>
            <a:r>
              <a:rPr sz="2000" b="1" spc="-455" dirty="0">
                <a:latin typeface="Malgun Gothic"/>
                <a:cs typeface="Malgun Gothic"/>
              </a:rPr>
              <a:t>문자열  </a:t>
            </a:r>
            <a:r>
              <a:rPr sz="2000" b="1" spc="-195" dirty="0">
                <a:latin typeface="Malgun Gothic"/>
                <a:cs typeface="Malgun Gothic"/>
              </a:rPr>
              <a:t>‘3’으로</a:t>
            </a:r>
            <a:r>
              <a:rPr sz="2000" b="1" spc="-50" dirty="0">
                <a:latin typeface="Malgun Gothic"/>
                <a:cs typeface="Malgun Gothic"/>
              </a:rPr>
              <a:t> </a:t>
            </a:r>
            <a:r>
              <a:rPr sz="2000" b="1" spc="-350" dirty="0">
                <a:latin typeface="Malgun Gothic"/>
                <a:cs typeface="Malgun Gothic"/>
              </a:rPr>
              <a:t>저장됨!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104894"/>
            <a:ext cx="5726519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ight Arrow 13"/>
          <p:cNvSpPr/>
          <p:nvPr/>
        </p:nvSpPr>
        <p:spPr>
          <a:xfrm>
            <a:off x="6426200" y="6694418"/>
            <a:ext cx="933450" cy="573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9" y="6108778"/>
            <a:ext cx="4071635" cy="17487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Malgun Gothic"/>
                <a:cs typeface="Malgun Gothic"/>
              </a:rPr>
              <a:t>06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endParaRPr sz="5000" dirty="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Malgun Gothic"/>
                <a:cs typeface="Malgun Gothic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Malgun Gothic"/>
                <a:cs typeface="Malgun Gothic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Malgun Gothic"/>
                <a:cs typeface="Malgun Gothic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기본</a:t>
            </a:r>
            <a:r>
              <a:rPr sz="2000" b="1" spc="-515" dirty="0">
                <a:latin typeface="Malgun Gothic"/>
                <a:cs typeface="Malgun Gothic"/>
              </a:rPr>
              <a:t> </a:t>
            </a:r>
            <a:r>
              <a:rPr sz="2000" b="1" spc="-430" dirty="0">
                <a:latin typeface="Malgun Gothic"/>
                <a:cs typeface="Malgun Gothic"/>
              </a:rPr>
              <a:t>함수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133600"/>
            <a:ext cx="10487025" cy="3603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725" dirty="0">
                <a:solidFill>
                  <a:srgbClr val="4396C7"/>
                </a:solidFill>
                <a:latin typeface="Malgun Gothic"/>
                <a:cs typeface="Malgun Gothic"/>
              </a:rPr>
              <a:t>특정모듈에  </a:t>
            </a:r>
            <a:r>
              <a:rPr sz="5000" spc="-775" dirty="0">
                <a:solidFill>
                  <a:srgbClr val="4396C7"/>
                </a:solidFill>
                <a:latin typeface="Malgun Gothic"/>
                <a:cs typeface="Malgun Gothic"/>
              </a:rPr>
              <a:t>속한  </a:t>
            </a:r>
            <a:r>
              <a:rPr sz="5000" spc="-790" dirty="0">
                <a:solidFill>
                  <a:srgbClr val="4396C7"/>
                </a:solidFill>
                <a:latin typeface="Malgun Gothic"/>
                <a:cs typeface="Malgun Gothic"/>
              </a:rPr>
              <a:t>함수</a:t>
            </a:r>
            <a:r>
              <a:rPr sz="5000" spc="-935" dirty="0">
                <a:solidFill>
                  <a:srgbClr val="4396C7"/>
                </a:solidFill>
                <a:latin typeface="Malgun Gothic"/>
                <a:cs typeface="Malgun Gothic"/>
              </a:rPr>
              <a:t> </a:t>
            </a:r>
            <a:r>
              <a:rPr sz="5000" spc="-695" dirty="0">
                <a:solidFill>
                  <a:srgbClr val="4396C7"/>
                </a:solidFill>
                <a:latin typeface="Malgun Gothic"/>
                <a:cs typeface="Malgun Gothic"/>
              </a:rPr>
              <a:t>사용법</a:t>
            </a:r>
            <a:endParaRPr sz="5000" dirty="0">
              <a:latin typeface="Malgun Gothic"/>
              <a:cs typeface="Malgun Gothic"/>
            </a:endParaRPr>
          </a:p>
          <a:p>
            <a:pPr marL="939800" marR="918210">
              <a:lnSpc>
                <a:spcPct val="158300"/>
              </a:lnSpc>
              <a:spcBef>
                <a:spcPts val="1900"/>
              </a:spcBef>
            </a:pPr>
            <a:r>
              <a:rPr sz="3000" spc="-705" dirty="0">
                <a:latin typeface="Malgun Gothic"/>
                <a:cs typeface="Malgun Gothic"/>
              </a:rPr>
              <a:t>특정모듈을 </a:t>
            </a:r>
            <a:r>
              <a:rPr sz="3000" b="1" spc="-340" dirty="0">
                <a:solidFill>
                  <a:srgbClr val="F3B431"/>
                </a:solidFill>
                <a:latin typeface="Malgun Gothic"/>
                <a:cs typeface="Malgun Gothic"/>
              </a:rPr>
              <a:t>import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655" dirty="0">
                <a:latin typeface="Malgun Gothic"/>
                <a:cs typeface="Malgun Gothic"/>
              </a:rPr>
              <a:t>추가해주고 </a:t>
            </a:r>
            <a:r>
              <a:rPr sz="3000" spc="-555" dirty="0">
                <a:latin typeface="Malgun Gothic"/>
                <a:cs typeface="Malgun Gothic"/>
              </a:rPr>
              <a:t>사용해야한다.  </a:t>
            </a:r>
            <a:r>
              <a:rPr sz="3000" spc="-640" dirty="0">
                <a:latin typeface="Malgun Gothic"/>
                <a:cs typeface="Malgun Gothic"/>
              </a:rPr>
              <a:t>사용할때는  </a:t>
            </a:r>
            <a:r>
              <a:rPr sz="3000" b="1" spc="-705" dirty="0">
                <a:solidFill>
                  <a:srgbClr val="F3B431"/>
                </a:solidFill>
                <a:latin typeface="Malgun Gothic"/>
                <a:cs typeface="Malgun Gothic"/>
              </a:rPr>
              <a:t>모듈이름  </a:t>
            </a:r>
            <a:r>
              <a:rPr sz="3000" b="1" spc="-235" dirty="0">
                <a:solidFill>
                  <a:srgbClr val="F3B431"/>
                </a:solidFill>
                <a:latin typeface="Malgun Gothic"/>
                <a:cs typeface="Malgun Gothic"/>
              </a:rPr>
              <a:t>. </a:t>
            </a:r>
            <a:r>
              <a:rPr sz="3000" b="1" spc="-470" dirty="0">
                <a:solidFill>
                  <a:srgbClr val="F3B431"/>
                </a:solidFill>
                <a:latin typeface="Malgun Gothic"/>
                <a:cs typeface="Malgun Gothic"/>
              </a:rPr>
              <a:t>함수이름() </a:t>
            </a:r>
            <a:r>
              <a:rPr sz="3000" spc="-750" dirty="0">
                <a:latin typeface="Malgun Gothic"/>
                <a:cs typeface="Malgun Gothic"/>
              </a:rPr>
              <a:t>의   </a:t>
            </a:r>
            <a:r>
              <a:rPr sz="3000" spc="-720" dirty="0">
                <a:latin typeface="Malgun Gothic"/>
                <a:cs typeface="Malgun Gothic"/>
              </a:rPr>
              <a:t>형식으로 </a:t>
            </a:r>
            <a:r>
              <a:rPr sz="3000" spc="-570" dirty="0">
                <a:latin typeface="Malgun Gothic"/>
                <a:cs typeface="Malgun Gothic"/>
              </a:rPr>
              <a:t> </a:t>
            </a:r>
            <a:r>
              <a:rPr sz="3000" spc="-535" dirty="0">
                <a:latin typeface="Malgun Gothic"/>
                <a:cs typeface="Malgun Gothic"/>
              </a:rPr>
              <a:t>사용한다.</a:t>
            </a:r>
            <a:endParaRPr sz="3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6221777"/>
            <a:ext cx="4768850" cy="2415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448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9700" y="4521200"/>
            <a:ext cx="2565400" cy="237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11300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06</a:t>
            </a:r>
            <a:endParaRPr sz="10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5500" y="469900"/>
            <a:ext cx="2938780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함수의  </a:t>
            </a:r>
            <a:r>
              <a:rPr sz="2000" b="1" spc="-50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정의   및   </a:t>
            </a:r>
            <a:r>
              <a:rPr sz="2000" b="1" spc="-459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구조  </a:t>
            </a:r>
            <a:r>
              <a:rPr sz="2000" b="1" spc="-20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/ </a:t>
            </a:r>
            <a:r>
              <a:rPr sz="2000" b="1" spc="-480" dirty="0">
                <a:latin typeface="Nanum Gothic" charset="-127"/>
                <a:ea typeface="Nanum Gothic" charset="-127"/>
                <a:cs typeface="Nanum Gothic" charset="-127"/>
              </a:rPr>
              <a:t>기본</a:t>
            </a:r>
            <a:r>
              <a:rPr sz="2000" b="1" spc="-51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000" b="1" spc="-430" dirty="0">
                <a:latin typeface="Nanum Gothic" charset="-127"/>
                <a:ea typeface="Nanum Gothic" charset="-127"/>
                <a:cs typeface="Nanum Gothic" charset="-127"/>
              </a:rPr>
              <a:t>함수</a:t>
            </a:r>
            <a:endParaRPr sz="2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2197100"/>
            <a:ext cx="8691245" cy="2541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5000" spc="-72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자주쓰는  </a:t>
            </a:r>
            <a:r>
              <a:rPr sz="5000" spc="-80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함수를</a:t>
            </a:r>
            <a:r>
              <a:rPr sz="5000" spc="-630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5000" spc="-635" dirty="0">
                <a:solidFill>
                  <a:srgbClr val="005F9F"/>
                </a:solidFill>
                <a:latin typeface="Nanum Gothic" charset="-127"/>
                <a:ea typeface="Nanum Gothic" charset="-127"/>
                <a:cs typeface="Nanum Gothic" charset="-127"/>
              </a:rPr>
              <a:t>알아봅시다!</a:t>
            </a:r>
            <a:endParaRPr sz="500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4400"/>
              </a:lnSpc>
              <a:spcBef>
                <a:spcPts val="3400"/>
              </a:spcBef>
            </a:pPr>
            <a:r>
              <a:rPr sz="4000" spc="-14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import</a:t>
            </a:r>
            <a:r>
              <a:rPr sz="4000" spc="-175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4000" spc="-180" dirty="0">
                <a:solidFill>
                  <a:srgbClr val="1A69B5"/>
                </a:solidFill>
                <a:latin typeface="Nanum Gothic" charset="-127"/>
                <a:ea typeface="Nanum Gothic" charset="-127"/>
                <a:cs typeface="Nanum Gothic" charset="-127"/>
              </a:rPr>
              <a:t>random</a:t>
            </a:r>
            <a:endParaRPr sz="4000">
              <a:latin typeface="Nanum Gothic" charset="-127"/>
              <a:ea typeface="Nanum Gothic" charset="-127"/>
              <a:cs typeface="Nanum Gothic" charset="-127"/>
            </a:endParaRPr>
          </a:p>
          <a:p>
            <a:pPr marL="12700">
              <a:lnSpc>
                <a:spcPts val="5600"/>
              </a:lnSpc>
            </a:pPr>
            <a:r>
              <a:rPr sz="5000" spc="-14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random.random() </a:t>
            </a:r>
            <a:r>
              <a:rPr sz="3000" spc="3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_</a:t>
            </a:r>
            <a:r>
              <a:rPr sz="3000" spc="-42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2500" spc="-54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2500" spc="-57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수  </a:t>
            </a:r>
            <a:r>
              <a:rPr sz="2500" spc="-565" dirty="0">
                <a:solidFill>
                  <a:srgbClr val="797979"/>
                </a:solidFill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25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5791200"/>
            <a:ext cx="5041900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700" y="5194300"/>
            <a:ext cx="39719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35" dirty="0">
                <a:latin typeface="Nanum Gothic" charset="-127"/>
                <a:ea typeface="Nanum Gothic" charset="-127"/>
                <a:cs typeface="Nanum Gothic" charset="-127"/>
              </a:rPr>
              <a:t>0에서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1사이의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 </a:t>
            </a:r>
            <a:r>
              <a:rPr sz="3000" spc="-455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19900" y="6172200"/>
            <a:ext cx="5283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700" y="5194300"/>
            <a:ext cx="3608704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z="3000" b="1" spc="-320" dirty="0">
                <a:solidFill>
                  <a:srgbClr val="4396C7"/>
                </a:solidFill>
                <a:latin typeface="Nanum Gothic" charset="-127"/>
                <a:ea typeface="Nanum Gothic" charset="-127"/>
                <a:cs typeface="Nanum Gothic" charset="-127"/>
              </a:rPr>
              <a:t>random.randrange()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  <a:p>
            <a:pPr marL="50800">
              <a:lnSpc>
                <a:spcPts val="3550"/>
              </a:lnSpc>
            </a:pP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범위내에서  </a:t>
            </a:r>
            <a:r>
              <a:rPr sz="3000" spc="-650" dirty="0">
                <a:latin typeface="Nanum Gothic" charset="-127"/>
                <a:ea typeface="Nanum Gothic" charset="-127"/>
                <a:cs typeface="Nanum Gothic" charset="-127"/>
              </a:rPr>
              <a:t>랜덤한  </a:t>
            </a:r>
            <a:r>
              <a:rPr sz="3000" spc="-690" dirty="0">
                <a:latin typeface="Nanum Gothic" charset="-127"/>
                <a:ea typeface="Nanum Gothic" charset="-127"/>
                <a:cs typeface="Nanum Gothic" charset="-127"/>
              </a:rPr>
              <a:t>수</a:t>
            </a:r>
            <a:r>
              <a:rPr sz="3000" spc="-34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sz="3000" spc="-675" dirty="0">
                <a:latin typeface="Nanum Gothic" charset="-127"/>
                <a:ea typeface="Nanum Gothic" charset="-127"/>
                <a:cs typeface="Nanum Gothic" charset="-127"/>
              </a:rPr>
              <a:t>생성</a:t>
            </a:r>
            <a:endParaRPr sz="300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1600" y="4775200"/>
            <a:ext cx="1048004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819" dirty="0">
                <a:latin typeface="Malgun Gothic"/>
                <a:cs typeface="Malgun Gothic"/>
              </a:rPr>
              <a:t>높이가  </a:t>
            </a:r>
            <a:r>
              <a:rPr sz="3600" spc="-755" dirty="0">
                <a:latin typeface="Malgun Gothic"/>
                <a:cs typeface="Malgun Gothic"/>
              </a:rPr>
              <a:t>5짜리인  </a:t>
            </a:r>
            <a:r>
              <a:rPr sz="3600" spc="-865" dirty="0">
                <a:latin typeface="Malgun Gothic"/>
                <a:cs typeface="Malgun Gothic"/>
              </a:rPr>
              <a:t>별을  </a:t>
            </a:r>
            <a:r>
              <a:rPr sz="3600" spc="-840" dirty="0">
                <a:latin typeface="Malgun Gothic"/>
                <a:cs typeface="Malgun Gothic"/>
              </a:rPr>
              <a:t>출력하려고 </a:t>
            </a:r>
            <a:r>
              <a:rPr sz="3600" spc="-705" dirty="0">
                <a:latin typeface="Malgun Gothic"/>
                <a:cs typeface="Malgun Gothic"/>
              </a:rPr>
              <a:t> </a:t>
            </a:r>
            <a:r>
              <a:rPr sz="3600" spc="-555" dirty="0">
                <a:latin typeface="Malgun Gothic"/>
                <a:cs typeface="Malgun Gothic"/>
              </a:rPr>
              <a:t>한다.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795" dirty="0">
                <a:latin typeface="Malgun Gothic"/>
                <a:cs typeface="Malgun Gothic"/>
              </a:rPr>
              <a:t>직각삼각형  </a:t>
            </a:r>
            <a:r>
              <a:rPr sz="3600" spc="-75" dirty="0">
                <a:latin typeface="Malgun Gothic"/>
                <a:cs typeface="Malgun Gothic"/>
              </a:rPr>
              <a:t>, </a:t>
            </a:r>
            <a:r>
              <a:rPr sz="3600" spc="-830" dirty="0">
                <a:latin typeface="Malgun Gothic"/>
                <a:cs typeface="Malgun Gothic"/>
              </a:rPr>
              <a:t>이등변삼각형  </a:t>
            </a:r>
            <a:r>
              <a:rPr sz="3600" spc="-75" dirty="0">
                <a:latin typeface="Malgun Gothic"/>
                <a:cs typeface="Malgun Gothic"/>
              </a:rPr>
              <a:t>, </a:t>
            </a:r>
            <a:r>
              <a:rPr sz="3600" spc="-810" dirty="0">
                <a:latin typeface="Malgun Gothic"/>
                <a:cs typeface="Malgun Gothic"/>
              </a:rPr>
              <a:t>다이아몬드꼴을  </a:t>
            </a:r>
            <a:r>
              <a:rPr sz="3600" spc="-819" dirty="0">
                <a:latin typeface="Malgun Gothic"/>
                <a:cs typeface="Malgun Gothic"/>
              </a:rPr>
              <a:t>순서대로</a:t>
            </a:r>
            <a:r>
              <a:rPr sz="3600" spc="-805" dirty="0">
                <a:latin typeface="Malgun Gothic"/>
                <a:cs typeface="Malgun Gothic"/>
              </a:rPr>
              <a:t> </a:t>
            </a:r>
            <a:r>
              <a:rPr sz="3600" spc="-815" dirty="0">
                <a:latin typeface="Malgun Gothic"/>
                <a:cs typeface="Malgun Gothic"/>
              </a:rPr>
              <a:t>출력하여라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sz="12000" spc="-2835" baseline="-15972" dirty="0">
                <a:solidFill>
                  <a:srgbClr val="4396C7"/>
                </a:solidFill>
              </a:rPr>
              <a:t> </a:t>
            </a:r>
            <a:r>
              <a:rPr sz="5000" spc="-900" dirty="0">
                <a:solidFill>
                  <a:srgbClr val="4396C7"/>
                </a:solidFill>
              </a:rPr>
              <a:t>별찍기</a:t>
            </a:r>
            <a:endParaRPr sz="5000"/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9956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80" dirty="0">
                <a:latin typeface="Malgun Gothic"/>
                <a:cs typeface="Malgun Gothic"/>
              </a:rPr>
              <a:t>별출</a:t>
            </a:r>
            <a:r>
              <a:rPr sz="2000" spc="-470" dirty="0">
                <a:latin typeface="Malgun Gothic"/>
                <a:cs typeface="Malgun Gothic"/>
              </a:rPr>
              <a:t>력하기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100" y="2997200"/>
            <a:ext cx="1818639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9500" y="4368800"/>
            <a:ext cx="905510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****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*****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4019" y="4495800"/>
            <a:ext cx="905510" cy="241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600" algn="ctr">
              <a:lnSpc>
                <a:spcPct val="100000"/>
              </a:lnSpc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</a:t>
            </a:r>
            <a:endParaRPr sz="3000">
              <a:latin typeface="Malgun Gothic"/>
              <a:cs typeface="Malgun Gothic"/>
            </a:endParaRPr>
          </a:p>
          <a:p>
            <a:pPr marR="146050" algn="ctr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*****</a:t>
            </a:r>
            <a:endParaRPr sz="3000">
              <a:latin typeface="Malgun Gothic"/>
              <a:cs typeface="Malgun Gothic"/>
            </a:endParaRPr>
          </a:p>
          <a:p>
            <a:pPr marR="146050" algn="ctr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***</a:t>
            </a:r>
            <a:endParaRPr sz="30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200"/>
              </a:spcBef>
            </a:pPr>
            <a:r>
              <a:rPr sz="3000" spc="110" dirty="0">
                <a:solidFill>
                  <a:srgbClr val="005F9F"/>
                </a:solidFill>
                <a:latin typeface="Malgun Gothic"/>
                <a:cs typeface="Malgun Gothic"/>
              </a:rPr>
              <a:t>*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75" dirty="0">
                <a:latin typeface="Malgun Gothic"/>
                <a:cs typeface="Malgun Gothic"/>
              </a:rPr>
              <a:t>별출력하기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sz="12000" spc="-2835" baseline="-15972" dirty="0">
                <a:solidFill>
                  <a:srgbClr val="4396C7"/>
                </a:solidFill>
              </a:rPr>
              <a:t> </a:t>
            </a:r>
            <a:r>
              <a:rPr sz="5000" spc="-900" dirty="0">
                <a:solidFill>
                  <a:srgbClr val="4396C7"/>
                </a:solidFill>
              </a:rPr>
              <a:t>별찍기</a:t>
            </a:r>
            <a:endParaRPr sz="5000"/>
          </a:p>
        </p:txBody>
      </p:sp>
      <p:sp>
        <p:nvSpPr>
          <p:cNvPr id="10" name="TextBox 9"/>
          <p:cNvSpPr txBox="1"/>
          <p:nvPr/>
        </p:nvSpPr>
        <p:spPr>
          <a:xfrm>
            <a:off x="4744268" y="4368800"/>
            <a:ext cx="20313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     *</a:t>
            </a:r>
          </a:p>
          <a:p>
            <a:r>
              <a:rPr lang="en-US" sz="3200" dirty="0"/>
              <a:t>      ***</a:t>
            </a:r>
          </a:p>
          <a:p>
            <a:r>
              <a:rPr lang="en-US" sz="3200" dirty="0"/>
              <a:t>    *****</a:t>
            </a:r>
          </a:p>
          <a:p>
            <a:r>
              <a:rPr lang="en-US" sz="3200" dirty="0"/>
              <a:t>  *******</a:t>
            </a:r>
          </a:p>
          <a:p>
            <a:r>
              <a:rPr lang="en-US" sz="3200" dirty="0"/>
              <a:t>*********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82397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 err="1">
                <a:solidFill>
                  <a:srgbClr val="4396C7"/>
                </a:solidFill>
              </a:rPr>
              <a:t>실습</a:t>
            </a:r>
            <a:r>
              <a:rPr sz="12000" spc="-2039" baseline="-15972" dirty="0">
                <a:solidFill>
                  <a:srgbClr val="4396C7"/>
                </a:solidFill>
              </a:rPr>
              <a:t> </a:t>
            </a:r>
            <a:r>
              <a:rPr lang="ko-KR" altLang="en-US" sz="5000" spc="-805" dirty="0">
                <a:solidFill>
                  <a:srgbClr val="4396C7"/>
                </a:solidFill>
              </a:rPr>
              <a:t>계산기를 만들어 봅시다</a:t>
            </a:r>
            <a:endParaRPr sz="5000" dirty="0"/>
          </a:p>
        </p:txBody>
      </p:sp>
      <p:sp>
        <p:nvSpPr>
          <p:cNvPr id="5" name="object 5"/>
          <p:cNvSpPr txBox="1"/>
          <p:nvPr/>
        </p:nvSpPr>
        <p:spPr>
          <a:xfrm>
            <a:off x="2286000" y="1625600"/>
            <a:ext cx="2921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434" dirty="0">
                <a:latin typeface="Malgun Gothic"/>
                <a:cs typeface="Malgun Gothic"/>
              </a:rPr>
              <a:t>사용자   정의    </a:t>
            </a:r>
            <a:r>
              <a:rPr sz="2000" spc="-465" dirty="0" err="1">
                <a:latin typeface="Malgun Gothic"/>
                <a:cs typeface="Malgun Gothic"/>
              </a:rPr>
              <a:t>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7" name="object 14"/>
          <p:cNvSpPr/>
          <p:nvPr/>
        </p:nvSpPr>
        <p:spPr>
          <a:xfrm>
            <a:off x="890777" y="4343400"/>
            <a:ext cx="5002023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80082" y="2959100"/>
            <a:ext cx="8411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addition(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함수와 </a:t>
            </a:r>
            <a:r>
              <a:rPr lang="en-US" altLang="ko-KR" sz="3000" dirty="0"/>
              <a:t>subtraction(</a:t>
            </a:r>
            <a:r>
              <a:rPr lang="en-US" altLang="ko-KR" sz="3000" dirty="0" err="1"/>
              <a:t>x,y</a:t>
            </a:r>
            <a:r>
              <a:rPr lang="en-US" altLang="ko-KR" sz="3000" dirty="0"/>
              <a:t>) </a:t>
            </a:r>
            <a:r>
              <a:rPr lang="ko-KR" altLang="en-US" sz="3000" dirty="0"/>
              <a:t>함수를 만들어</a:t>
            </a:r>
            <a:endParaRPr lang="en-US" altLang="ko-KR" sz="3000" dirty="0"/>
          </a:p>
          <a:p>
            <a:r>
              <a:rPr lang="ko-KR" altLang="en-US" sz="3000" dirty="0"/>
              <a:t>아래와 같이 출력되는 프로그램을 만들어 보세요</a:t>
            </a:r>
            <a:endParaRPr lang="en-US" altLang="ko-KR" sz="3000" dirty="0"/>
          </a:p>
        </p:txBody>
      </p:sp>
      <p:sp>
        <p:nvSpPr>
          <p:cNvPr id="9" name="object 14"/>
          <p:cNvSpPr/>
          <p:nvPr/>
        </p:nvSpPr>
        <p:spPr>
          <a:xfrm>
            <a:off x="6695574" y="5085288"/>
            <a:ext cx="6014452" cy="32004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8"/>
          <p:cNvSpPr/>
          <p:nvPr/>
        </p:nvSpPr>
        <p:spPr>
          <a:xfrm>
            <a:off x="8178800" y="5466634"/>
            <a:ext cx="4388292" cy="476966"/>
          </a:xfrm>
          <a:custGeom>
            <a:avLst/>
            <a:gdLst/>
            <a:ahLst/>
            <a:cxnLst/>
            <a:rect l="l" t="t" r="r" b="b"/>
            <a:pathLst>
              <a:path w="3941445" h="335279">
                <a:moveTo>
                  <a:pt x="0" y="0"/>
                </a:moveTo>
                <a:lnTo>
                  <a:pt x="3941064" y="0"/>
                </a:lnTo>
                <a:lnTo>
                  <a:pt x="394106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/>
          <p:cNvSpPr/>
          <p:nvPr/>
        </p:nvSpPr>
        <p:spPr>
          <a:xfrm>
            <a:off x="7911648" y="7848600"/>
            <a:ext cx="1791152" cy="437089"/>
          </a:xfrm>
          <a:custGeom>
            <a:avLst/>
            <a:gdLst/>
            <a:ahLst/>
            <a:cxnLst/>
            <a:rect l="l" t="t" r="r" b="b"/>
            <a:pathLst>
              <a:path w="1489075" h="259079">
                <a:moveTo>
                  <a:pt x="0" y="0"/>
                </a:moveTo>
                <a:lnTo>
                  <a:pt x="1488948" y="0"/>
                </a:lnTo>
                <a:lnTo>
                  <a:pt x="1488948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695574" y="4608234"/>
            <a:ext cx="1635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힌트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94715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000" y="4576876"/>
            <a:ext cx="4721860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ct val="161500"/>
              </a:lnSpc>
            </a:pPr>
            <a:r>
              <a:rPr sz="3200" spc="-745" dirty="0">
                <a:latin typeface="Malgun Gothic"/>
                <a:cs typeface="Malgun Gothic"/>
              </a:rPr>
              <a:t>컴퓨터가 </a:t>
            </a:r>
            <a:r>
              <a:rPr sz="3200" spc="-750" dirty="0">
                <a:latin typeface="Malgun Gothic"/>
                <a:cs typeface="Malgun Gothic"/>
              </a:rPr>
              <a:t>1부터 </a:t>
            </a:r>
            <a:r>
              <a:rPr sz="3200" spc="-550" dirty="0">
                <a:latin typeface="Malgun Gothic"/>
                <a:cs typeface="Malgun Gothic"/>
              </a:rPr>
              <a:t>45까지의 </a:t>
            </a:r>
            <a:r>
              <a:rPr sz="3200" spc="-740" dirty="0">
                <a:latin typeface="Malgun Gothic"/>
                <a:cs typeface="Malgun Gothic"/>
              </a:rPr>
              <a:t>수 </a:t>
            </a:r>
            <a:r>
              <a:rPr sz="3200" spc="-680" dirty="0">
                <a:latin typeface="Malgun Gothic"/>
                <a:cs typeface="Malgun Gothic"/>
              </a:rPr>
              <a:t>중에  </a:t>
            </a:r>
            <a:r>
              <a:rPr sz="3200" spc="-780" dirty="0">
                <a:latin typeface="Malgun Gothic"/>
                <a:cs typeface="Malgun Gothic"/>
              </a:rPr>
              <a:t>임의로  </a:t>
            </a:r>
            <a:r>
              <a:rPr sz="3200" spc="-570" dirty="0">
                <a:latin typeface="Malgun Gothic"/>
                <a:cs typeface="Malgun Gothic"/>
              </a:rPr>
              <a:t>6개의 </a:t>
            </a:r>
            <a:r>
              <a:rPr sz="3200" spc="-705" dirty="0">
                <a:latin typeface="Malgun Gothic"/>
                <a:cs typeface="Malgun Gothic"/>
              </a:rPr>
              <a:t>숫자를 </a:t>
            </a:r>
            <a:r>
              <a:rPr sz="3200" spc="-365" dirty="0">
                <a:latin typeface="Malgun Gothic"/>
                <a:cs typeface="Malgun Gothic"/>
              </a:rPr>
              <a:t> </a:t>
            </a:r>
            <a:r>
              <a:rPr sz="3200" spc="-605" dirty="0">
                <a:latin typeface="Malgun Gothic"/>
                <a:cs typeface="Malgun Gothic"/>
              </a:rPr>
              <a:t>출력한다.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4584700"/>
            <a:ext cx="593915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830" dirty="0">
                <a:solidFill>
                  <a:srgbClr val="005F9F"/>
                </a:solidFill>
                <a:latin typeface="Malgun Gothic"/>
                <a:cs typeface="Malgun Gothic"/>
              </a:rPr>
              <a:t>오늘의  </a:t>
            </a:r>
            <a:r>
              <a:rPr sz="3500" spc="-819" dirty="0">
                <a:solidFill>
                  <a:srgbClr val="005F9F"/>
                </a:solidFill>
                <a:latin typeface="Malgun Gothic"/>
                <a:cs typeface="Malgun Gothic"/>
              </a:rPr>
              <a:t>로또번호는  </a:t>
            </a:r>
            <a:r>
              <a:rPr sz="3500" spc="65" dirty="0">
                <a:solidFill>
                  <a:srgbClr val="005F9F"/>
                </a:solidFill>
                <a:latin typeface="Malgun Gothic"/>
                <a:cs typeface="Malgun Gothic"/>
              </a:rPr>
              <a:t>: </a:t>
            </a:r>
            <a:r>
              <a:rPr sz="3500" spc="-350" dirty="0">
                <a:solidFill>
                  <a:srgbClr val="005F9F"/>
                </a:solidFill>
                <a:latin typeface="Malgun Gothic"/>
                <a:cs typeface="Malgun Gothic"/>
              </a:rPr>
              <a:t>3 </a:t>
            </a:r>
            <a:r>
              <a:rPr sz="3500" spc="-395" dirty="0">
                <a:solidFill>
                  <a:srgbClr val="005F9F"/>
                </a:solidFill>
                <a:latin typeface="Malgun Gothic"/>
                <a:cs typeface="Malgun Gothic"/>
              </a:rPr>
              <a:t>29 </a:t>
            </a:r>
            <a:r>
              <a:rPr sz="3500" spc="-365" dirty="0">
                <a:solidFill>
                  <a:srgbClr val="005F9F"/>
                </a:solidFill>
                <a:latin typeface="Malgun Gothic"/>
                <a:cs typeface="Malgun Gothic"/>
              </a:rPr>
              <a:t>37 </a:t>
            </a:r>
            <a:r>
              <a:rPr sz="3500" spc="-540" dirty="0">
                <a:solidFill>
                  <a:srgbClr val="005F9F"/>
                </a:solidFill>
                <a:latin typeface="Malgun Gothic"/>
                <a:cs typeface="Malgun Gothic"/>
              </a:rPr>
              <a:t>10 </a:t>
            </a:r>
            <a:r>
              <a:rPr sz="3500" spc="-60" dirty="0">
                <a:solidFill>
                  <a:srgbClr val="005F9F"/>
                </a:solidFill>
                <a:latin typeface="Malgun Gothic"/>
                <a:cs typeface="Malgun Gothic"/>
              </a:rPr>
              <a:t>44</a:t>
            </a:r>
            <a:r>
              <a:rPr sz="3500" spc="-25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500" spc="-560" dirty="0">
                <a:solidFill>
                  <a:srgbClr val="005F9F"/>
                </a:solidFill>
                <a:latin typeface="Malgun Gothic"/>
                <a:cs typeface="Malgun Gothic"/>
              </a:rPr>
              <a:t>31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783170"/>
            <a:ext cx="130048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286000">
              <a:lnSpc>
                <a:spcPct val="100000"/>
              </a:lnSpc>
            </a:pPr>
            <a:r>
              <a:rPr sz="2000" spc="-434" dirty="0">
                <a:latin typeface="Malgun Gothic"/>
                <a:cs typeface="Malgun Gothic"/>
              </a:rPr>
              <a:t>랜덤함수와  </a:t>
            </a:r>
            <a:r>
              <a:rPr sz="2000" spc="-465" dirty="0">
                <a:latin typeface="Malgun Gothic"/>
                <a:cs typeface="Malgun Gothic"/>
              </a:rPr>
              <a:t>입출력함수</a:t>
            </a:r>
            <a:r>
              <a:rPr sz="2000" spc="-285" dirty="0">
                <a:latin typeface="Malgun Gothic"/>
                <a:cs typeface="Malgun Gothic"/>
              </a:rPr>
              <a:t> </a:t>
            </a:r>
            <a:r>
              <a:rPr sz="2000" spc="-440" dirty="0"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 </a:t>
            </a:r>
            <a:r>
              <a:rPr sz="5000" spc="-805" dirty="0">
                <a:solidFill>
                  <a:srgbClr val="4396C7"/>
                </a:solidFill>
              </a:rPr>
              <a:t>로또</a:t>
            </a:r>
            <a:r>
              <a:rPr sz="5000" spc="-640" dirty="0">
                <a:solidFill>
                  <a:srgbClr val="4396C7"/>
                </a:solidFill>
              </a:rPr>
              <a:t> </a:t>
            </a:r>
            <a:r>
              <a:rPr sz="5000" spc="-844" dirty="0">
                <a:solidFill>
                  <a:srgbClr val="4396C7"/>
                </a:solidFill>
              </a:rPr>
              <a:t>발표하기</a:t>
            </a:r>
            <a:endParaRPr sz="5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4396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83000" y="4876800"/>
            <a:ext cx="6056630" cy="0"/>
          </a:xfrm>
          <a:custGeom>
            <a:avLst/>
            <a:gdLst/>
            <a:ahLst/>
            <a:cxnLst/>
            <a:rect l="l" t="t" r="r" b="b"/>
            <a:pathLst>
              <a:path w="6056630">
                <a:moveTo>
                  <a:pt x="0" y="0"/>
                </a:moveTo>
                <a:lnTo>
                  <a:pt x="6056083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6150" y="3505200"/>
            <a:ext cx="60325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ct val="100000"/>
              </a:lnSpc>
            </a:pPr>
            <a:r>
              <a:rPr lang="ko-KR" altLang="en-US" sz="8000" spc="-1265" dirty="0">
                <a:solidFill>
                  <a:srgbClr val="FFFFFF"/>
                </a:solidFill>
              </a:rPr>
              <a:t>그림 그리기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02308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505200"/>
            <a:ext cx="3429000" cy="3250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5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81687"/>
              </p:ext>
            </p:extLst>
          </p:nvPr>
        </p:nvGraphicFramePr>
        <p:xfrm>
          <a:off x="1092200" y="2711804"/>
          <a:ext cx="11049000" cy="654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함수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설명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reset()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깨끗이 지우고 화살표를 원위치로 위치시킨다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캔버스를 꺠끗이 지우고 화살표는 그대로 둔다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forward(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앞으로 이동한다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backward(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뒤로 이동한다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right(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화살표가 오른쪽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left(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화살표가 왼쪽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반시계방향</a:t>
                      </a:r>
                      <a:r>
                        <a:rPr lang="en-US" altLang="ko-KR" sz="2400" dirty="0"/>
                        <a:t>)</a:t>
                      </a:r>
                      <a:r>
                        <a:rPr lang="ko-KR" altLang="en-US" sz="2400" dirty="0"/>
                        <a:t>으로 </a:t>
                      </a:r>
                      <a:r>
                        <a:rPr lang="en-US" altLang="ko-KR" sz="2400" dirty="0"/>
                        <a:t>‘</a:t>
                      </a:r>
                      <a:r>
                        <a:rPr lang="ko-KR" altLang="en-US" sz="2400" dirty="0"/>
                        <a:t>값</a:t>
                      </a:r>
                      <a:r>
                        <a:rPr lang="en-US" altLang="ko-KR" sz="2400" dirty="0"/>
                        <a:t>’</a:t>
                      </a:r>
                      <a:r>
                        <a:rPr lang="ko-KR" altLang="en-US" sz="2400" dirty="0"/>
                        <a:t>만큼 회전한다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올린다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이동해도 선이 안그려진다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down()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펜을 내린다</a:t>
                      </a:r>
                      <a:r>
                        <a:rPr lang="en-US" altLang="ko-KR" sz="2400" dirty="0"/>
                        <a:t>.</a:t>
                      </a:r>
                      <a:r>
                        <a:rPr lang="ko-KR" altLang="en-US" sz="2400" dirty="0"/>
                        <a:t> 화살표가 이동할때 선이 그려진다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020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네모 그리기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911600" y="4191000"/>
            <a:ext cx="47244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4419600"/>
            <a:ext cx="25781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7400" y="4572000"/>
            <a:ext cx="22606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6045" y="5998438"/>
            <a:ext cx="5620385" cy="0"/>
          </a:xfrm>
          <a:custGeom>
            <a:avLst/>
            <a:gdLst/>
            <a:ahLst/>
            <a:cxnLst/>
            <a:rect l="l" t="t" r="r" b="b"/>
            <a:pathLst>
              <a:path w="5620384">
                <a:moveTo>
                  <a:pt x="0" y="0"/>
                </a:moveTo>
                <a:lnTo>
                  <a:pt x="5556542" y="0"/>
                </a:lnTo>
                <a:lnTo>
                  <a:pt x="5620042" y="0"/>
                </a:lnTo>
              </a:path>
            </a:pathLst>
          </a:custGeom>
          <a:ln w="127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2588" y="5754598"/>
            <a:ext cx="487680" cy="487680"/>
          </a:xfrm>
          <a:custGeom>
            <a:avLst/>
            <a:gdLst/>
            <a:ahLst/>
            <a:cxnLst/>
            <a:rect l="l" t="t" r="r" b="b"/>
            <a:pathLst>
              <a:path w="487679" h="487679">
                <a:moveTo>
                  <a:pt x="0" y="0"/>
                </a:moveTo>
                <a:lnTo>
                  <a:pt x="0" y="487679"/>
                </a:lnTo>
                <a:lnTo>
                  <a:pt x="487679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900" y="7162800"/>
            <a:ext cx="241427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00" dirty="0">
                <a:latin typeface="Malgun Gothic"/>
                <a:cs typeface="Malgun Gothic"/>
              </a:rPr>
              <a:t>program</a:t>
            </a:r>
            <a:r>
              <a:rPr sz="3600" b="1" spc="-395" dirty="0">
                <a:latin typeface="Malgun Gothic"/>
                <a:cs typeface="Malgun Gothic"/>
              </a:rPr>
              <a:t> </a:t>
            </a:r>
            <a:r>
              <a:rPr sz="3600" b="1" spc="-434" dirty="0">
                <a:latin typeface="Malgun Gothic"/>
                <a:cs typeface="Malgun Gothic"/>
              </a:rPr>
              <a:t>code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2997200"/>
            <a:ext cx="1001204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840" dirty="0">
                <a:latin typeface="Malgun Gothic"/>
                <a:cs typeface="Malgun Gothic"/>
              </a:rPr>
              <a:t>어떻게  </a:t>
            </a:r>
            <a:r>
              <a:rPr sz="3600" b="1" spc="-810" dirty="0">
                <a:latin typeface="Malgun Gothic"/>
                <a:cs typeface="Malgun Gothic"/>
              </a:rPr>
              <a:t>하면  </a:t>
            </a:r>
            <a:r>
              <a:rPr sz="3600" b="1" spc="-819" dirty="0">
                <a:latin typeface="Malgun Gothic"/>
                <a:cs typeface="Malgun Gothic"/>
              </a:rPr>
              <a:t>우리가  원하는  </a:t>
            </a:r>
            <a:r>
              <a:rPr sz="3600" b="1" spc="-775" dirty="0">
                <a:latin typeface="Malgun Gothic"/>
                <a:cs typeface="Malgun Gothic"/>
              </a:rPr>
              <a:t>대로  </a:t>
            </a:r>
            <a:r>
              <a:rPr sz="3600" b="1" spc="-865" dirty="0">
                <a:latin typeface="Malgun Gothic"/>
                <a:cs typeface="Malgun Gothic"/>
              </a:rPr>
              <a:t>컴퓨터를  </a:t>
            </a:r>
            <a:r>
              <a:rPr sz="3600" b="1" spc="-840" dirty="0">
                <a:latin typeface="Malgun Gothic"/>
                <a:cs typeface="Malgun Gothic"/>
              </a:rPr>
              <a:t>작동시킬  </a:t>
            </a:r>
            <a:r>
              <a:rPr sz="3600" b="1" spc="-830" dirty="0">
                <a:latin typeface="Malgun Gothic"/>
                <a:cs typeface="Malgun Gothic"/>
              </a:rPr>
              <a:t>수  </a:t>
            </a:r>
            <a:r>
              <a:rPr sz="3600" b="1" spc="-760" dirty="0">
                <a:latin typeface="Malgun Gothic"/>
                <a:cs typeface="Malgun Gothic"/>
              </a:rPr>
              <a:t> </a:t>
            </a:r>
            <a:r>
              <a:rPr sz="3600" b="1" spc="-605" dirty="0">
                <a:latin typeface="Malgun Gothic"/>
                <a:cs typeface="Malgun Gothic"/>
              </a:rPr>
              <a:t>있을까?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14900" y="5321300"/>
            <a:ext cx="31369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4901" y="5321300"/>
            <a:ext cx="3136900" cy="1206500"/>
          </a:xfrm>
          <a:custGeom>
            <a:avLst/>
            <a:gdLst/>
            <a:ahLst/>
            <a:cxnLst/>
            <a:rect l="l" t="t" r="r" b="b"/>
            <a:pathLst>
              <a:path w="3136900" h="1206500">
                <a:moveTo>
                  <a:pt x="0" y="0"/>
                </a:moveTo>
                <a:lnTo>
                  <a:pt x="3136898" y="0"/>
                </a:lnTo>
                <a:lnTo>
                  <a:pt x="3136898" y="1206500"/>
                </a:lnTo>
                <a:lnTo>
                  <a:pt x="0" y="1206500"/>
                </a:lnTo>
                <a:lnTo>
                  <a:pt x="0" y="0"/>
                </a:lnTo>
                <a:close/>
              </a:path>
            </a:pathLst>
          </a:custGeom>
          <a:ln w="1270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5759" y="4453013"/>
            <a:ext cx="509689" cy="496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3923" y="4342819"/>
            <a:ext cx="299221" cy="6134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5299" y="4349263"/>
            <a:ext cx="120222" cy="6083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6535" y="4461700"/>
            <a:ext cx="496887" cy="509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4301" y="4349127"/>
            <a:ext cx="294944" cy="61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000000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000000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797979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r>
              <a:rPr lang="en-US" sz="12000" spc="-2039" baseline="-15972" dirty="0">
                <a:solidFill>
                  <a:srgbClr val="4396C7"/>
                </a:solidFill>
              </a:rPr>
              <a:t>  </a:t>
            </a:r>
            <a:endParaRPr sz="5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3138"/>
              </p:ext>
            </p:extLst>
          </p:nvPr>
        </p:nvGraphicFramePr>
        <p:xfrm>
          <a:off x="1092200" y="2711804"/>
          <a:ext cx="11049000" cy="279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8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9250">
                <a:tc>
                  <a:txBody>
                    <a:bodyPr/>
                    <a:lstStyle/>
                    <a:p>
                      <a:r>
                        <a:rPr lang="ko-KR" altLang="en-US" dirty="0"/>
                        <a:t>함수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/>
                        <a:t>color(r,</a:t>
                      </a:r>
                      <a:r>
                        <a:rPr lang="en-US" sz="2400" baseline="0" dirty="0"/>
                        <a:t> g, b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펜의 색을 바꾼다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begin_fill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색칠할 준비를 한다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25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end_filled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/>
                        <a:t>도형 내부를 색칠한다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2200" y="6103938"/>
            <a:ext cx="444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turtle.html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1962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78784"/>
            <a:ext cx="8445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854201" y="3733800"/>
            <a:ext cx="3047999" cy="26776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import turtle as t</a:t>
            </a:r>
          </a:p>
          <a:p>
            <a:endParaRPr lang="en-US" sz="2400" dirty="0"/>
          </a:p>
          <a:p>
            <a:r>
              <a:rPr lang="en-US" sz="2400" dirty="0"/>
              <a:t>n=50</a:t>
            </a:r>
          </a:p>
          <a:p>
            <a:r>
              <a:rPr lang="en-US" sz="2400" dirty="0" err="1"/>
              <a:t>t.color</a:t>
            </a:r>
            <a:r>
              <a:rPr lang="en-US" sz="2400" dirty="0"/>
              <a:t>("green”)</a:t>
            </a:r>
          </a:p>
          <a:p>
            <a:r>
              <a:rPr lang="en-US" sz="2400" dirty="0"/>
              <a:t> for x in range(n):	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t.circle</a:t>
            </a:r>
            <a:r>
              <a:rPr lang="en-US" sz="2400" dirty="0"/>
              <a:t>(80)	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t.left</a:t>
            </a:r>
            <a:r>
              <a:rPr lang="en-US" sz="2400" dirty="0"/>
              <a:t>(360/n)	</a:t>
            </a:r>
          </a:p>
        </p:txBody>
      </p:sp>
    </p:spTree>
    <p:extLst>
      <p:ext uri="{BB962C8B-B14F-4D97-AF65-F5344CB8AC3E}">
        <p14:creationId xmlns:p14="http://schemas.microsoft.com/office/powerpoint/2010/main" val="295041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4396C7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100" y="444500"/>
            <a:ext cx="73444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4396C7"/>
                </a:solidFill>
              </a:rPr>
              <a:t>실습</a:t>
            </a:r>
            <a:endParaRPr sz="5000" dirty="0"/>
          </a:p>
        </p:txBody>
      </p:sp>
      <p:sp>
        <p:nvSpPr>
          <p:cNvPr id="6" name="object 6"/>
          <p:cNvSpPr txBox="1"/>
          <p:nvPr/>
        </p:nvSpPr>
        <p:spPr>
          <a:xfrm>
            <a:off x="1397000" y="3352800"/>
            <a:ext cx="624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70"/>
              </a:spcBef>
            </a:pPr>
            <a:r>
              <a:rPr lang="ko-KR" altLang="en-US" sz="3200" spc="10" dirty="0">
                <a:solidFill>
                  <a:srgbClr val="1F497C"/>
                </a:solidFill>
                <a:latin typeface="Arial"/>
                <a:cs typeface="Arial"/>
              </a:rPr>
              <a:t>자동차  그리기</a:t>
            </a:r>
            <a:endParaRPr lang="ko-KR" altLang="en-US" sz="3200" dirty="0">
              <a:latin typeface="Gulim"/>
              <a:cs typeface="Guli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800" y="1408784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그림 그리기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621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3492500"/>
            <a:ext cx="514350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12000" u="heavy" spc="365" dirty="0">
                <a:solidFill>
                  <a:srgbClr val="FFFFFF"/>
                </a:solidFill>
              </a:rPr>
              <a:t>07</a:t>
            </a:r>
            <a:r>
              <a:rPr sz="12000" u="heavy" spc="-340" dirty="0">
                <a:solidFill>
                  <a:srgbClr val="FFFFFF"/>
                </a:solidFill>
              </a:rPr>
              <a:t> </a:t>
            </a:r>
            <a:r>
              <a:rPr sz="8000" u="heavy" spc="-1455" dirty="0">
                <a:solidFill>
                  <a:srgbClr val="FFFFFF"/>
                </a:solidFill>
              </a:rPr>
              <a:t>조건문</a:t>
            </a:r>
            <a:endParaRPr sz="8000"/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3000" spc="-434" dirty="0">
                <a:solidFill>
                  <a:srgbClr val="FFFFFF"/>
                </a:solidFill>
              </a:rPr>
              <a:t>흐름제어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25" dirty="0">
                <a:solidFill>
                  <a:srgbClr val="FFFFFF"/>
                </a:solidFill>
              </a:rPr>
              <a:t>연산자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535" dirty="0">
                <a:solidFill>
                  <a:srgbClr val="FFFFFF"/>
                </a:solidFill>
              </a:rPr>
              <a:t>조건문의 </a:t>
            </a:r>
            <a:r>
              <a:rPr sz="3000" spc="-100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048000"/>
            <a:ext cx="9723120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45" dirty="0">
                <a:solidFill>
                  <a:srgbClr val="1A69B5"/>
                </a:solidFill>
                <a:latin typeface="Malgun Gothic"/>
                <a:cs typeface="Malgun Gothic"/>
              </a:rPr>
              <a:t>흐름제어란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69B5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876300">
              <a:lnSpc>
                <a:spcPct val="100000"/>
              </a:lnSpc>
              <a:spcBef>
                <a:spcPts val="3700"/>
              </a:spcBef>
            </a:pPr>
            <a:r>
              <a:rPr sz="3000" spc="-685" dirty="0">
                <a:latin typeface="Malgun Gothic"/>
                <a:cs typeface="Malgun Gothic"/>
              </a:rPr>
              <a:t>실생활에서처럼  </a:t>
            </a:r>
            <a:r>
              <a:rPr sz="3000" b="1" spc="-660" dirty="0">
                <a:latin typeface="Malgun Gothic"/>
                <a:cs typeface="Malgun Gothic"/>
              </a:rPr>
              <a:t>코드가  </a:t>
            </a:r>
            <a:r>
              <a:rPr sz="3000" b="1" spc="-730" dirty="0">
                <a:latin typeface="Malgun Gothic"/>
                <a:cs typeface="Malgun Gothic"/>
              </a:rPr>
              <a:t>결정</a:t>
            </a:r>
            <a:r>
              <a:rPr sz="3000" spc="-730" dirty="0">
                <a:latin typeface="Malgun Gothic"/>
                <a:cs typeface="Malgun Gothic"/>
              </a:rPr>
              <a:t>을  </a:t>
            </a:r>
            <a:r>
              <a:rPr sz="3000" spc="-675" dirty="0">
                <a:latin typeface="Malgun Gothic"/>
                <a:cs typeface="Malgun Gothic"/>
              </a:rPr>
              <a:t>내릴  </a:t>
            </a:r>
            <a:r>
              <a:rPr sz="3000" spc="-690" dirty="0">
                <a:latin typeface="Malgun Gothic"/>
                <a:cs typeface="Malgun Gothic"/>
              </a:rPr>
              <a:t>수  </a:t>
            </a:r>
            <a:r>
              <a:rPr sz="3000" spc="-710" dirty="0">
                <a:latin typeface="Malgun Gothic"/>
                <a:cs typeface="Malgun Gothic"/>
              </a:rPr>
              <a:t>있도록  </a:t>
            </a:r>
            <a:r>
              <a:rPr sz="3000" spc="-645" dirty="0">
                <a:latin typeface="Malgun Gothic"/>
                <a:cs typeface="Malgun Gothic"/>
              </a:rPr>
              <a:t>하는 </a:t>
            </a:r>
            <a:r>
              <a:rPr sz="3000" spc="-440" dirty="0">
                <a:latin typeface="Malgun Gothic"/>
                <a:cs typeface="Malgun Gothic"/>
              </a:rPr>
              <a:t> </a:t>
            </a:r>
            <a:r>
              <a:rPr sz="3000" spc="-750" dirty="0">
                <a:latin typeface="Malgun Gothic"/>
                <a:cs typeface="Malgun Gothic"/>
              </a:rPr>
              <a:t>것</a:t>
            </a:r>
            <a:endParaRPr sz="3000">
              <a:latin typeface="Malgun Gothic"/>
              <a:cs typeface="Malgun Gothic"/>
            </a:endParaRPr>
          </a:p>
          <a:p>
            <a:pPr marL="863600">
              <a:lnSpc>
                <a:spcPct val="100000"/>
              </a:lnSpc>
              <a:spcBef>
                <a:spcPts val="2200"/>
              </a:spcBef>
            </a:pPr>
            <a:r>
              <a:rPr sz="3000" spc="-690" dirty="0">
                <a:latin typeface="Malgun Gothic"/>
                <a:cs typeface="Malgun Gothic"/>
              </a:rPr>
              <a:t>흐름  </a:t>
            </a:r>
            <a:r>
              <a:rPr sz="3000" spc="-680" dirty="0">
                <a:latin typeface="Malgun Gothic"/>
                <a:cs typeface="Malgun Gothic"/>
              </a:rPr>
              <a:t>제어는  </a:t>
            </a:r>
            <a:r>
              <a:rPr sz="3000" spc="-675" dirty="0">
                <a:latin typeface="Malgun Gothic"/>
                <a:cs typeface="Malgun Gothic"/>
              </a:rPr>
              <a:t>결과들  사이에서  </a:t>
            </a:r>
            <a:r>
              <a:rPr sz="3000" b="1" spc="-680" dirty="0">
                <a:latin typeface="Malgun Gothic"/>
                <a:cs typeface="Malgun Gothic"/>
              </a:rPr>
              <a:t>선택을  </a:t>
            </a:r>
            <a:r>
              <a:rPr sz="3000" b="1" spc="-600" dirty="0">
                <a:latin typeface="Malgun Gothic"/>
                <a:cs typeface="Malgun Gothic"/>
              </a:rPr>
              <a:t>할  </a:t>
            </a:r>
            <a:r>
              <a:rPr sz="3000" b="1" spc="-690" dirty="0">
                <a:latin typeface="Malgun Gothic"/>
                <a:cs typeface="Malgun Gothic"/>
              </a:rPr>
              <a:t>수  </a:t>
            </a:r>
            <a:r>
              <a:rPr sz="3000" b="1" spc="-720" dirty="0">
                <a:latin typeface="Malgun Gothic"/>
                <a:cs typeface="Malgun Gothic"/>
              </a:rPr>
              <a:t>있는  </a:t>
            </a:r>
            <a:r>
              <a:rPr sz="3000" b="1" spc="-710" dirty="0">
                <a:latin typeface="Malgun Gothic"/>
                <a:cs typeface="Malgun Gothic"/>
              </a:rPr>
              <a:t>능력</a:t>
            </a:r>
            <a:r>
              <a:rPr sz="3000" spc="-710" dirty="0">
                <a:latin typeface="Malgun Gothic"/>
                <a:cs typeface="Malgun Gothic"/>
              </a:rPr>
              <a:t>을 </a:t>
            </a:r>
            <a:r>
              <a:rPr sz="3000" spc="-455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부여합니다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94800" y="5715000"/>
            <a:ext cx="35433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0" y="2438400"/>
            <a:ext cx="38163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60" dirty="0">
                <a:solidFill>
                  <a:srgbClr val="1A69B5"/>
                </a:solidFill>
                <a:latin typeface="Malgun Gothic"/>
                <a:cs typeface="Malgun Gothic"/>
              </a:rPr>
              <a:t>짜장면  </a:t>
            </a:r>
            <a:r>
              <a:rPr sz="5000" spc="380" dirty="0">
                <a:solidFill>
                  <a:srgbClr val="1A69B5"/>
                </a:solidFill>
                <a:latin typeface="Malgun Gothic"/>
                <a:cs typeface="Malgun Gothic"/>
              </a:rPr>
              <a:t>vs</a:t>
            </a:r>
            <a:r>
              <a:rPr sz="5000" spc="-5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75" dirty="0">
                <a:solidFill>
                  <a:srgbClr val="1A69B5"/>
                </a:solidFill>
                <a:latin typeface="Malgun Gothic"/>
                <a:cs typeface="Malgun Gothic"/>
              </a:rPr>
              <a:t>짬뽕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441" y="4962778"/>
            <a:ext cx="0" cy="1388110"/>
          </a:xfrm>
          <a:custGeom>
            <a:avLst/>
            <a:gdLst/>
            <a:ahLst/>
            <a:cxnLst/>
            <a:rect l="l" t="t" r="r" b="b"/>
            <a:pathLst>
              <a:path h="1388110">
                <a:moveTo>
                  <a:pt x="-31750" y="693801"/>
                </a:moveTo>
                <a:lnTo>
                  <a:pt x="31750" y="693801"/>
                </a:lnTo>
              </a:path>
            </a:pathLst>
          </a:custGeom>
          <a:ln w="1387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7901" y="631863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259080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7702" y="4489284"/>
            <a:ext cx="0" cy="1835150"/>
          </a:xfrm>
          <a:custGeom>
            <a:avLst/>
            <a:gdLst/>
            <a:ahLst/>
            <a:cxnLst/>
            <a:rect l="l" t="t" r="r" b="b"/>
            <a:pathLst>
              <a:path h="1835150">
                <a:moveTo>
                  <a:pt x="-31750" y="917447"/>
                </a:moveTo>
                <a:lnTo>
                  <a:pt x="31750" y="917447"/>
                </a:lnTo>
              </a:path>
            </a:pathLst>
          </a:custGeom>
          <a:ln w="18348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8162" y="629243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80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9725" y="4490173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7630" y="3854907"/>
            <a:ext cx="3020060" cy="1270000"/>
          </a:xfrm>
          <a:custGeom>
            <a:avLst/>
            <a:gdLst/>
            <a:ahLst/>
            <a:cxnLst/>
            <a:rect l="l" t="t" r="r" b="b"/>
            <a:pathLst>
              <a:path w="3020060" h="1270000">
                <a:moveTo>
                  <a:pt x="1509811" y="0"/>
                </a:moveTo>
                <a:lnTo>
                  <a:pt x="0" y="635000"/>
                </a:lnTo>
                <a:lnTo>
                  <a:pt x="1509811" y="1270000"/>
                </a:lnTo>
                <a:lnTo>
                  <a:pt x="3019638" y="635000"/>
                </a:lnTo>
                <a:lnTo>
                  <a:pt x="1509811" y="0"/>
                </a:lnTo>
                <a:close/>
              </a:path>
            </a:pathLst>
          </a:custGeom>
          <a:solidFill>
            <a:srgbClr val="1A69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20900" y="4279900"/>
            <a:ext cx="12541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0" dirty="0">
                <a:solidFill>
                  <a:srgbClr val="FFFFFF"/>
                </a:solidFill>
                <a:latin typeface="Malgun Gothic"/>
                <a:cs typeface="Malgun Gothic"/>
              </a:rPr>
              <a:t>결정의 </a:t>
            </a:r>
            <a:r>
              <a:rPr sz="2400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spc="-580" dirty="0">
                <a:solidFill>
                  <a:srgbClr val="FFFFFF"/>
                </a:solidFill>
                <a:latin typeface="Malgun Gothic"/>
                <a:cs typeface="Malgun Gothic"/>
              </a:rPr>
              <a:t>기준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000" y="6819900"/>
            <a:ext cx="25019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06900" y="6870700"/>
            <a:ext cx="2514600" cy="172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6100" y="5613400"/>
            <a:ext cx="65214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75" dirty="0">
                <a:latin typeface="Malgun Gothic"/>
                <a:cs typeface="Malgun Gothic"/>
              </a:rPr>
              <a:t>T</a:t>
            </a:r>
            <a:r>
              <a:rPr sz="3000" spc="-235" dirty="0">
                <a:latin typeface="Malgun Gothic"/>
                <a:cs typeface="Malgun Gothic"/>
              </a:rPr>
              <a:t>rue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400" y="5613400"/>
            <a:ext cx="76390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70" dirty="0">
                <a:latin typeface="Malgun Gothic"/>
                <a:cs typeface="Malgun Gothic"/>
              </a:rPr>
              <a:t>F</a:t>
            </a:r>
            <a:r>
              <a:rPr sz="3000" spc="-285" dirty="0">
                <a:latin typeface="Malgun Gothic"/>
                <a:cs typeface="Malgun Gothic"/>
              </a:rPr>
              <a:t>a</a:t>
            </a:r>
            <a:r>
              <a:rPr sz="3000" spc="-114" dirty="0">
                <a:latin typeface="Malgun Gothic"/>
                <a:cs typeface="Malgun Gothic"/>
              </a:rPr>
              <a:t>lse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6105" y="4148442"/>
            <a:ext cx="4105910" cy="941705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22034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735"/>
              </a:spcBef>
            </a:pPr>
            <a:r>
              <a:rPr sz="3000" spc="-700" dirty="0">
                <a:solidFill>
                  <a:srgbClr val="FFFFFF"/>
                </a:solidFill>
                <a:latin typeface="Malgun Gothic"/>
                <a:cs typeface="Malgun Gothic"/>
              </a:rPr>
              <a:t>결정하는  </a:t>
            </a:r>
            <a:r>
              <a:rPr sz="3000" spc="-710" dirty="0">
                <a:solidFill>
                  <a:srgbClr val="FFFFFF"/>
                </a:solidFill>
                <a:latin typeface="Malgun Gothic"/>
                <a:cs typeface="Malgun Gothic"/>
              </a:rPr>
              <a:t>기준은 </a:t>
            </a:r>
            <a:r>
              <a:rPr sz="3000" spc="-6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000" b="1" spc="-640" dirty="0">
                <a:solidFill>
                  <a:srgbClr val="FFFFFF"/>
                </a:solidFill>
                <a:latin typeface="Malgun Gothic"/>
                <a:cs typeface="Malgun Gothic"/>
              </a:rPr>
              <a:t>명확</a:t>
            </a:r>
            <a:r>
              <a:rPr sz="3000" spc="-640" dirty="0">
                <a:solidFill>
                  <a:srgbClr val="FFFFFF"/>
                </a:solidFill>
                <a:latin typeface="Malgun Gothic"/>
                <a:cs typeface="Malgun Gothic"/>
              </a:rPr>
              <a:t>하게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6105" y="5576163"/>
            <a:ext cx="4105910" cy="1816100"/>
          </a:xfrm>
          <a:prstGeom prst="rect">
            <a:avLst/>
          </a:prstGeom>
          <a:solidFill>
            <a:srgbClr val="1A69B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857250" marR="243840" indent="-609600">
              <a:lnSpc>
                <a:spcPct val="104900"/>
              </a:lnSpc>
            </a:pP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나의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상태와 </a:t>
            </a:r>
            <a:r>
              <a:rPr sz="2700" spc="-650" dirty="0">
                <a:solidFill>
                  <a:srgbClr val="FFFFFF"/>
                </a:solidFill>
                <a:latin typeface="Malgun Gothic"/>
                <a:cs typeface="Malgun Gothic"/>
              </a:rPr>
              <a:t>주변 </a:t>
            </a:r>
            <a:r>
              <a:rPr sz="2700" spc="-540" dirty="0">
                <a:solidFill>
                  <a:srgbClr val="FFFFFF"/>
                </a:solidFill>
                <a:latin typeface="Malgun Gothic"/>
                <a:cs typeface="Malgun Gothic"/>
              </a:rPr>
              <a:t>상황에 따라  </a:t>
            </a:r>
            <a:r>
              <a:rPr sz="2700" spc="-605" dirty="0">
                <a:solidFill>
                  <a:srgbClr val="FFFFFF"/>
                </a:solidFill>
                <a:latin typeface="Malgun Gothic"/>
                <a:cs typeface="Malgun Gothic"/>
              </a:rPr>
              <a:t>결과  </a:t>
            </a:r>
            <a:r>
              <a:rPr sz="2700" spc="-610" dirty="0">
                <a:solidFill>
                  <a:srgbClr val="FFFFFF"/>
                </a:solidFill>
                <a:latin typeface="Malgun Gothic"/>
                <a:cs typeface="Malgun Gothic"/>
              </a:rPr>
              <a:t>값이</a:t>
            </a:r>
            <a:r>
              <a:rPr sz="2700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700" spc="-495" dirty="0">
                <a:solidFill>
                  <a:srgbClr val="FFFFFF"/>
                </a:solidFill>
                <a:latin typeface="Malgun Gothic"/>
                <a:cs typeface="Malgun Gothic"/>
              </a:rPr>
              <a:t>달라진다.</a:t>
            </a:r>
            <a:endParaRPr sz="2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3870960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  <a:p>
            <a:pPr marL="1854200" marR="30480" indent="12700">
              <a:lnSpc>
                <a:spcPct val="106700"/>
              </a:lnSpc>
              <a:spcBef>
                <a:spcPts val="1595"/>
              </a:spcBef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66900" marR="5080" indent="-12700">
              <a:lnSpc>
                <a:spcPct val="106700"/>
              </a:lnSpc>
              <a:spcBef>
                <a:spcPts val="1495"/>
              </a:spcBef>
              <a:tabLst>
                <a:tab pos="2712720" algn="l"/>
                <a:tab pos="34226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1879600" marR="5080">
              <a:lnSpc>
                <a:spcPct val="105000"/>
              </a:lnSpc>
              <a:spcBef>
                <a:spcPts val="2000"/>
              </a:spcBef>
              <a:tabLst>
                <a:tab pos="2738120" algn="l"/>
                <a:tab pos="34480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7000" y="2260600"/>
            <a:ext cx="28848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10" dirty="0">
                <a:solidFill>
                  <a:srgbClr val="1A69B5"/>
                </a:solidFill>
                <a:latin typeface="Malgun Gothic"/>
                <a:cs typeface="Malgun Gothic"/>
              </a:rPr>
              <a:t>비교 </a:t>
            </a:r>
            <a:r>
              <a:rPr sz="5000" spc="-944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1200" y="3276600"/>
            <a:ext cx="19596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885" dirty="0">
                <a:solidFill>
                  <a:srgbClr val="F3B431"/>
                </a:solidFill>
                <a:latin typeface="Malgun Gothic"/>
                <a:cs typeface="Malgun Gothic"/>
              </a:rPr>
              <a:t>==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0" y="4089400"/>
            <a:ext cx="2029460" cy="451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270" dirty="0">
                <a:solidFill>
                  <a:srgbClr val="F3B431"/>
                </a:solidFill>
                <a:latin typeface="Malgun Gothic"/>
                <a:cs typeface="Malgun Gothic"/>
              </a:rPr>
              <a:t>!=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25400" marR="5080" indent="-12700">
              <a:lnSpc>
                <a:spcPct val="106700"/>
              </a:lnSpc>
              <a:spcBef>
                <a:spcPts val="1495"/>
              </a:spcBef>
              <a:tabLst>
                <a:tab pos="871219" algn="l"/>
                <a:tab pos="15811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&lt;	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&lt;=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marL="38100" marR="5080">
              <a:lnSpc>
                <a:spcPct val="105000"/>
              </a:lnSpc>
              <a:spcBef>
                <a:spcPts val="2000"/>
              </a:spcBef>
              <a:tabLst>
                <a:tab pos="896619" algn="l"/>
                <a:tab pos="1606550" algn="l"/>
              </a:tabLst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	</a:t>
            </a:r>
            <a:r>
              <a:rPr sz="5000" spc="-1215" dirty="0">
                <a:solidFill>
                  <a:srgbClr val="F3B431"/>
                </a:solidFill>
                <a:latin typeface="Malgun Gothic"/>
                <a:cs typeface="Malgun Gothic"/>
              </a:rPr>
              <a:t>&gt;	</a:t>
            </a:r>
            <a:r>
              <a:rPr sz="5000" spc="225" dirty="0">
                <a:solidFill>
                  <a:srgbClr val="F3B431"/>
                </a:solidFill>
                <a:latin typeface="Malgun Gothic"/>
                <a:cs typeface="Malgun Gothic"/>
              </a:rPr>
              <a:t>B 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050" dirty="0">
                <a:solidFill>
                  <a:srgbClr val="F3B431"/>
                </a:solidFill>
                <a:latin typeface="Malgun Gothic"/>
                <a:cs typeface="Malgun Gothic"/>
              </a:rPr>
              <a:t>&gt;=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3492500"/>
            <a:ext cx="311594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A와 </a:t>
            </a:r>
            <a:r>
              <a:rPr sz="3600" b="1" spc="-625" dirty="0">
                <a:latin typeface="Malgun Gothic"/>
                <a:cs typeface="Malgun Gothic"/>
              </a:rPr>
              <a:t>B가</a:t>
            </a:r>
            <a:r>
              <a:rPr sz="3600" b="1" spc="-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A와  </a:t>
            </a:r>
            <a:r>
              <a:rPr sz="3600" b="1" spc="-625" dirty="0">
                <a:latin typeface="Malgun Gothic"/>
                <a:cs typeface="Malgun Gothic"/>
              </a:rPr>
              <a:t>B가 </a:t>
            </a:r>
            <a:r>
              <a:rPr sz="3600" b="1" spc="-810" dirty="0">
                <a:latin typeface="Malgun Gothic"/>
                <a:cs typeface="Malgun Gothic"/>
              </a:rPr>
              <a:t>같지</a:t>
            </a:r>
            <a:r>
              <a:rPr sz="3600" b="1" spc="-370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않다.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5295900"/>
            <a:ext cx="3833495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3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작다.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780" dirty="0">
                <a:latin typeface="Malgun Gothic"/>
                <a:cs typeface="Malgun Gothic"/>
              </a:rPr>
              <a:t>작거나</a:t>
            </a:r>
            <a:r>
              <a:rPr sz="3600" b="1" spc="-86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9800" y="7099300"/>
            <a:ext cx="3820160" cy="139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655" dirty="0">
                <a:latin typeface="Malgun Gothic"/>
                <a:cs typeface="Malgun Gothic"/>
              </a:rPr>
              <a:t>A가 </a:t>
            </a:r>
            <a:r>
              <a:rPr sz="3600" b="1" spc="-695" dirty="0">
                <a:latin typeface="Malgun Gothic"/>
                <a:cs typeface="Malgun Gothic"/>
              </a:rPr>
              <a:t>B보다 </a:t>
            </a:r>
            <a:r>
              <a:rPr sz="3600" b="1" spc="-640" dirty="0">
                <a:latin typeface="Malgun Gothic"/>
                <a:cs typeface="Malgun Gothic"/>
              </a:rPr>
              <a:t> </a:t>
            </a:r>
            <a:r>
              <a:rPr sz="3600" b="1" spc="-610" dirty="0">
                <a:latin typeface="Malgun Gothic"/>
                <a:cs typeface="Malgun Gothic"/>
              </a:rPr>
              <a:t>크다.</a:t>
            </a:r>
            <a:endParaRPr sz="3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600" b="1" spc="-655" dirty="0">
                <a:latin typeface="Malgun Gothic"/>
                <a:cs typeface="Malgun Gothic"/>
              </a:rPr>
              <a:t>A가  </a:t>
            </a:r>
            <a:r>
              <a:rPr sz="3600" b="1" spc="-695" dirty="0">
                <a:latin typeface="Malgun Gothic"/>
                <a:cs typeface="Malgun Gothic"/>
              </a:rPr>
              <a:t>B보다  </a:t>
            </a:r>
            <a:r>
              <a:rPr sz="3600" b="1" spc="-819" dirty="0">
                <a:latin typeface="Malgun Gothic"/>
                <a:cs typeface="Malgun Gothic"/>
              </a:rPr>
              <a:t>크거나</a:t>
            </a:r>
            <a:r>
              <a:rPr sz="3600" b="1" spc="-855" dirty="0">
                <a:latin typeface="Malgun Gothic"/>
                <a:cs typeface="Malgun Gothic"/>
              </a:rPr>
              <a:t> </a:t>
            </a:r>
            <a:r>
              <a:rPr sz="3600" b="1" spc="-575" dirty="0">
                <a:latin typeface="Malgun Gothic"/>
                <a:cs typeface="Malgun Gothic"/>
              </a:rPr>
              <a:t>같다.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6812" y="3450170"/>
            <a:ext cx="871219" cy="535305"/>
          </a:xfrm>
          <a:custGeom>
            <a:avLst/>
            <a:gdLst/>
            <a:ahLst/>
            <a:cxnLst/>
            <a:rect l="l" t="t" r="r" b="b"/>
            <a:pathLst>
              <a:path w="871220" h="535304">
                <a:moveTo>
                  <a:pt x="0" y="0"/>
                </a:moveTo>
                <a:lnTo>
                  <a:pt x="870621" y="0"/>
                </a:lnTo>
                <a:lnTo>
                  <a:pt x="870621" y="535258"/>
                </a:lnTo>
                <a:lnTo>
                  <a:pt x="0" y="535258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4534" y="565492"/>
            <a:ext cx="5433695" cy="2356485"/>
          </a:xfrm>
          <a:custGeom>
            <a:avLst/>
            <a:gdLst/>
            <a:ahLst/>
            <a:cxnLst/>
            <a:rect l="l" t="t" r="r" b="b"/>
            <a:pathLst>
              <a:path w="5433695" h="2356485">
                <a:moveTo>
                  <a:pt x="0" y="0"/>
                </a:moveTo>
                <a:lnTo>
                  <a:pt x="5433212" y="0"/>
                </a:lnTo>
                <a:lnTo>
                  <a:pt x="5433212" y="2356243"/>
                </a:lnTo>
                <a:lnTo>
                  <a:pt x="0" y="235624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2529" y="711200"/>
            <a:ext cx="4765675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  <a:p>
            <a:pPr marL="220979">
              <a:lnSpc>
                <a:spcPct val="100000"/>
              </a:lnSpc>
              <a:spcBef>
                <a:spcPts val="6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대입연산자!</a:t>
            </a:r>
            <a:endParaRPr sz="2500">
              <a:latin typeface="Malgun Gothic"/>
              <a:cs typeface="Malgun Gothic"/>
            </a:endParaRPr>
          </a:p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 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235" dirty="0">
                <a:solidFill>
                  <a:srgbClr val="FFFFFF"/>
                </a:solidFill>
                <a:latin typeface="Malgun Gothic"/>
                <a:cs typeface="Malgun Gothic"/>
              </a:rPr>
              <a:t>total이라는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변수에  </a:t>
            </a:r>
            <a:r>
              <a:rPr sz="2000" spc="-360" dirty="0">
                <a:solidFill>
                  <a:srgbClr val="FFFFFF"/>
                </a:solidFill>
                <a:latin typeface="Malgun Gothic"/>
                <a:cs typeface="Malgun Gothic"/>
              </a:rPr>
              <a:t>10을</a:t>
            </a:r>
            <a:r>
              <a:rPr sz="2000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50" dirty="0">
                <a:solidFill>
                  <a:srgbClr val="FFFFFF"/>
                </a:solidFill>
                <a:latin typeface="Malgun Gothic"/>
                <a:cs typeface="Malgun Gothic"/>
              </a:rPr>
              <a:t>대입</a:t>
            </a:r>
            <a:endParaRPr sz="2000">
              <a:latin typeface="Malgun Gothic"/>
              <a:cs typeface="Malgun Gothic"/>
            </a:endParaRPr>
          </a:p>
          <a:p>
            <a:pPr marL="223520">
              <a:lnSpc>
                <a:spcPct val="100000"/>
              </a:lnSpc>
              <a:spcBef>
                <a:spcPts val="200"/>
              </a:spcBef>
            </a:pPr>
            <a:r>
              <a:rPr sz="2500" b="1" spc="-685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는 </a:t>
            </a:r>
            <a:r>
              <a:rPr sz="2500" b="1" spc="-5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00" b="1" spc="-470" dirty="0">
                <a:solidFill>
                  <a:srgbClr val="FFFFFF"/>
                </a:solidFill>
                <a:latin typeface="Malgun Gothic"/>
                <a:cs typeface="Malgun Gothic"/>
              </a:rPr>
              <a:t>비교연산자!</a:t>
            </a:r>
            <a:endParaRPr sz="2500">
              <a:latin typeface="Malgun Gothic"/>
              <a:cs typeface="Malgun Gothic"/>
            </a:endParaRPr>
          </a:p>
          <a:p>
            <a:pPr marL="852169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FFFFFF"/>
                </a:solidFill>
                <a:latin typeface="Malgun Gothic"/>
                <a:cs typeface="Malgun Gothic"/>
              </a:rPr>
              <a:t>total </a:t>
            </a:r>
            <a:r>
              <a:rPr sz="2000" spc="-540" dirty="0">
                <a:solidFill>
                  <a:srgbClr val="FFFFFF"/>
                </a:solidFill>
                <a:latin typeface="Malgun Gothic"/>
                <a:cs typeface="Malgun Gothic"/>
              </a:rPr>
              <a:t>==   </a:t>
            </a:r>
            <a:r>
              <a:rPr sz="2000" spc="-310" dirty="0">
                <a:solidFill>
                  <a:srgbClr val="FFFFFF"/>
                </a:solidFill>
                <a:latin typeface="Malgun Gothic"/>
                <a:cs typeface="Malgun Gothic"/>
              </a:rPr>
              <a:t>10 </a:t>
            </a:r>
            <a:r>
              <a:rPr sz="2000" spc="-315" dirty="0">
                <a:solidFill>
                  <a:srgbClr val="FFFFFF"/>
                </a:solidFill>
                <a:latin typeface="Malgun Gothic"/>
                <a:cs typeface="Malgun Gothic"/>
              </a:rPr>
              <a:t>-&gt; 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total의 </a:t>
            </a:r>
            <a:r>
              <a:rPr sz="2000" spc="-395" dirty="0">
                <a:solidFill>
                  <a:srgbClr val="FFFFFF"/>
                </a:solidFill>
                <a:latin typeface="Malgun Gothic"/>
                <a:cs typeface="Malgun Gothic"/>
              </a:rPr>
              <a:t>값과  </a:t>
            </a:r>
            <a:r>
              <a:rPr sz="2000" spc="-375" dirty="0">
                <a:solidFill>
                  <a:srgbClr val="FFFFFF"/>
                </a:solidFill>
                <a:latin typeface="Malgun Gothic"/>
                <a:cs typeface="Malgun Gothic"/>
              </a:rPr>
              <a:t>10이</a:t>
            </a:r>
            <a:r>
              <a:rPr sz="20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spc="-400" dirty="0">
                <a:solidFill>
                  <a:srgbClr val="FFFFFF"/>
                </a:solidFill>
                <a:latin typeface="Malgun Gothic"/>
                <a:cs typeface="Malgun Gothic"/>
              </a:rPr>
              <a:t>같다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5456" y="2820922"/>
            <a:ext cx="1539875" cy="685800"/>
          </a:xfrm>
          <a:custGeom>
            <a:avLst/>
            <a:gdLst/>
            <a:ahLst/>
            <a:cxnLst/>
            <a:rect l="l" t="t" r="r" b="b"/>
            <a:pathLst>
              <a:path w="1539875" h="685800">
                <a:moveTo>
                  <a:pt x="0" y="626923"/>
                </a:moveTo>
                <a:lnTo>
                  <a:pt x="1515129" y="0"/>
                </a:lnTo>
                <a:lnTo>
                  <a:pt x="1539407" y="58675"/>
                </a:lnTo>
                <a:lnTo>
                  <a:pt x="24278" y="685598"/>
                </a:lnTo>
                <a:lnTo>
                  <a:pt x="0" y="626923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2667000"/>
            <a:ext cx="3048000" cy="52046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6029" y="3086100"/>
            <a:ext cx="869569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1395" dirty="0">
                <a:latin typeface="Malgun Gothic"/>
                <a:cs typeface="Malgun Gothic"/>
              </a:rPr>
              <a:t>파이썬을  </a:t>
            </a:r>
            <a:r>
              <a:rPr sz="6000" b="1" spc="-1340" dirty="0">
                <a:latin typeface="Malgun Gothic"/>
                <a:cs typeface="Malgun Gothic"/>
              </a:rPr>
              <a:t>실제로  </a:t>
            </a:r>
            <a:r>
              <a:rPr sz="6000" b="1" spc="-1320" dirty="0">
                <a:latin typeface="Malgun Gothic"/>
                <a:cs typeface="Malgun Gothic"/>
              </a:rPr>
              <a:t>사용하긴 </a:t>
            </a:r>
            <a:r>
              <a:rPr sz="6000" b="1" spc="-1195" dirty="0">
                <a:latin typeface="Malgun Gothic"/>
                <a:cs typeface="Malgun Gothic"/>
              </a:rPr>
              <a:t> </a:t>
            </a:r>
            <a:r>
              <a:rPr sz="6000" b="1" spc="-780" dirty="0">
                <a:latin typeface="Malgun Gothic"/>
                <a:cs typeface="Malgun Gothic"/>
              </a:rPr>
              <a:t>할까?</a:t>
            </a:r>
            <a:endParaRPr sz="6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8700" y="4597400"/>
            <a:ext cx="3327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5500" y="469900"/>
            <a:ext cx="551243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25" dirty="0">
                <a:solidFill>
                  <a:srgbClr val="E9775A"/>
                </a:solidFill>
                <a:latin typeface="Malgun Gothic"/>
                <a:cs typeface="Malgun Gothic"/>
              </a:rPr>
              <a:t>소프트웨어란</a:t>
            </a:r>
            <a:r>
              <a:rPr sz="5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5000" spc="-880" dirty="0">
                <a:solidFill>
                  <a:srgbClr val="E9775A"/>
                </a:solidFill>
                <a:latin typeface="Malgun Gothic"/>
                <a:cs typeface="Malgun Gothic"/>
              </a:rPr>
              <a:t>무엇인가</a:t>
            </a:r>
            <a:endParaRPr sz="50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061" y="2298839"/>
            <a:ext cx="3379470" cy="937894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45"/>
              </a:spcBef>
            </a:pPr>
            <a:r>
              <a:rPr sz="5000" spc="-935" dirty="0">
                <a:solidFill>
                  <a:srgbClr val="1A69B5"/>
                </a:solidFill>
                <a:latin typeface="Malgun Gothic"/>
                <a:cs typeface="Malgun Gothic"/>
              </a:rPr>
              <a:t>불린</a:t>
            </a:r>
            <a:r>
              <a:rPr sz="5000" spc="-20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10" dirty="0">
                <a:solidFill>
                  <a:srgbClr val="1A69B5"/>
                </a:solidFill>
                <a:latin typeface="Malgun Gothic"/>
                <a:cs typeface="Malgun Gothic"/>
              </a:rPr>
              <a:t>연산자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40300" y="5664200"/>
          <a:ext cx="3581374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33500" y="3708400"/>
            <a:ext cx="276415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-175" dirty="0">
                <a:solidFill>
                  <a:srgbClr val="F3B431"/>
                </a:solidFill>
                <a:latin typeface="Malgun Gothic"/>
                <a:cs typeface="Malgun Gothic"/>
              </a:rPr>
              <a:t>and</a:t>
            </a:r>
            <a:r>
              <a:rPr sz="5000" spc="-48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모두 참일 경우</a:t>
            </a:r>
            <a:r>
              <a:rPr sz="2000" spc="8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00" y="3708400"/>
            <a:ext cx="378396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 </a:t>
            </a:r>
            <a:r>
              <a:rPr sz="5000" spc="15" dirty="0">
                <a:solidFill>
                  <a:srgbClr val="F3B431"/>
                </a:solidFill>
                <a:latin typeface="Malgun Gothic"/>
                <a:cs typeface="Malgun Gothic"/>
              </a:rPr>
              <a:t>or</a:t>
            </a:r>
            <a:r>
              <a:rPr sz="5000" spc="-48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305" dirty="0">
                <a:solidFill>
                  <a:srgbClr val="F3B431"/>
                </a:solidFill>
                <a:latin typeface="Malgun Gothic"/>
                <a:cs typeface="Malgun Gothic"/>
              </a:rPr>
              <a:t>B</a:t>
            </a:r>
            <a:endParaRPr sz="5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와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270" dirty="0">
                <a:latin typeface="Gulim"/>
                <a:cs typeface="Gulim"/>
              </a:rPr>
              <a:t>둘 중 하나라도 참일 경우 </a:t>
            </a:r>
            <a:r>
              <a:rPr sz="2000" spc="-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sz="2000" spc="-270" dirty="0">
                <a:latin typeface="Gulim"/>
                <a:cs typeface="Gulim"/>
              </a:rPr>
              <a:t>그렇지 않으면</a:t>
            </a:r>
            <a:r>
              <a:rPr sz="2000" spc="-6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0600" y="3670300"/>
            <a:ext cx="212471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algn="ctr">
              <a:lnSpc>
                <a:spcPct val="100000"/>
              </a:lnSpc>
            </a:pPr>
            <a:r>
              <a:rPr sz="5000" spc="-95" dirty="0">
                <a:solidFill>
                  <a:srgbClr val="F3B431"/>
                </a:solidFill>
                <a:latin typeface="Malgun Gothic"/>
                <a:cs typeface="Malgun Gothic"/>
              </a:rPr>
              <a:t>not</a:t>
            </a:r>
            <a:r>
              <a:rPr sz="5000" spc="-20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70" dirty="0">
                <a:solidFill>
                  <a:srgbClr val="F3B431"/>
                </a:solidFill>
                <a:latin typeface="Malgun Gothic"/>
                <a:cs typeface="Malgun Gothic"/>
              </a:rPr>
              <a:t>A</a:t>
            </a:r>
            <a:endParaRPr sz="5000">
              <a:latin typeface="Malgun Gothic"/>
              <a:cs typeface="Malgun Gothic"/>
            </a:endParaRPr>
          </a:p>
          <a:p>
            <a:pPr marL="12700" marR="5080" algn="ctr">
              <a:lnSpc>
                <a:spcPct val="104200"/>
              </a:lnSpc>
              <a:spcBef>
                <a:spcPts val="800"/>
              </a:spcBef>
            </a:pP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35" dirty="0">
                <a:latin typeface="Gulim"/>
                <a:cs typeface="Gulim"/>
              </a:rPr>
              <a:t>가 </a:t>
            </a:r>
            <a:r>
              <a:rPr sz="2000" spc="-105" dirty="0">
                <a:latin typeface="Arial"/>
                <a:cs typeface="Arial"/>
              </a:rPr>
              <a:t>True</a:t>
            </a:r>
            <a:r>
              <a:rPr sz="2000" spc="-105" dirty="0">
                <a:latin typeface="Gulim"/>
                <a:cs typeface="Gulim"/>
              </a:rPr>
              <a:t>이면</a:t>
            </a:r>
            <a:r>
              <a:rPr sz="2000" spc="-220" dirty="0">
                <a:latin typeface="Gulim"/>
                <a:cs typeface="Gulim"/>
              </a:rPr>
              <a:t> </a:t>
            </a:r>
            <a:r>
              <a:rPr sz="2000" dirty="0">
                <a:latin typeface="Arial"/>
                <a:cs typeface="Arial"/>
              </a:rPr>
              <a:t>False  </a:t>
            </a:r>
            <a:r>
              <a:rPr sz="2000" spc="-80" dirty="0">
                <a:latin typeface="Arial"/>
                <a:cs typeface="Arial"/>
              </a:rPr>
              <a:t>False</a:t>
            </a:r>
            <a:r>
              <a:rPr sz="2000" spc="-80" dirty="0">
                <a:latin typeface="Gulim"/>
                <a:cs typeface="Gulim"/>
              </a:rPr>
              <a:t>이면</a:t>
            </a:r>
            <a:r>
              <a:rPr sz="2000" spc="-225" dirty="0">
                <a:latin typeface="Gulim"/>
                <a:cs typeface="Gulim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7363" y="898499"/>
            <a:ext cx="3600450" cy="1200785"/>
          </a:xfrm>
          <a:custGeom>
            <a:avLst/>
            <a:gdLst/>
            <a:ahLst/>
            <a:cxnLst/>
            <a:rect l="l" t="t" r="r" b="b"/>
            <a:pathLst>
              <a:path w="3600450" h="1200785">
                <a:moveTo>
                  <a:pt x="0" y="0"/>
                </a:moveTo>
                <a:lnTo>
                  <a:pt x="3600424" y="0"/>
                </a:lnTo>
                <a:lnTo>
                  <a:pt x="3600424" y="1200213"/>
                </a:lnTo>
                <a:lnTo>
                  <a:pt x="0" y="1200213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85530" y="990600"/>
            <a:ext cx="7600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95" dirty="0">
                <a:solidFill>
                  <a:srgbClr val="FFFFFF"/>
                </a:solidFill>
                <a:latin typeface="Malgun Gothic"/>
                <a:cs typeface="Malgun Gothic"/>
              </a:rPr>
              <a:t>TIP!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0307" y="1524000"/>
            <a:ext cx="31330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600" dirty="0">
                <a:solidFill>
                  <a:srgbClr val="FFFFFF"/>
                </a:solidFill>
                <a:latin typeface="Malgun Gothic"/>
                <a:cs typeface="Malgun Gothic"/>
              </a:rPr>
              <a:t>우선순위  </a:t>
            </a:r>
            <a:r>
              <a:rPr sz="2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</a:t>
            </a:r>
            <a:r>
              <a:rPr sz="2500" b="1" spc="2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2500" b="1" spc="1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b="1" spc="-3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5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33625" y="1911836"/>
            <a:ext cx="577215" cy="418465"/>
          </a:xfrm>
          <a:custGeom>
            <a:avLst/>
            <a:gdLst/>
            <a:ahLst/>
            <a:cxnLst/>
            <a:rect l="l" t="t" r="r" b="b"/>
            <a:pathLst>
              <a:path w="577215" h="418464">
                <a:moveTo>
                  <a:pt x="0" y="365867"/>
                </a:moveTo>
                <a:lnTo>
                  <a:pt x="541272" y="0"/>
                </a:lnTo>
                <a:lnTo>
                  <a:pt x="576833" y="52608"/>
                </a:lnTo>
                <a:lnTo>
                  <a:pt x="35560" y="418476"/>
                </a:lnTo>
                <a:lnTo>
                  <a:pt x="0" y="365867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055100" y="6032500"/>
          <a:ext cx="3581373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3331"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dirty="0">
                          <a:latin typeface="Malgun Gothic"/>
                          <a:cs typeface="Malgun Gothic"/>
                        </a:rPr>
                        <a:t>T</a:t>
                      </a:r>
                      <a:r>
                        <a:rPr sz="2000" spc="-40" dirty="0">
                          <a:latin typeface="Malgun Gothic"/>
                          <a:cs typeface="Malgun Gothic"/>
                        </a:rPr>
                        <a:t>R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000" spc="-190" dirty="0">
                          <a:latin typeface="Malgun Gothic"/>
                          <a:cs typeface="Malgun Gothic"/>
                        </a:rPr>
                        <a:t>FALSE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268">
                <a:tc>
                  <a:txBody>
                    <a:bodyPr/>
                    <a:lstStyle/>
                    <a:p>
                      <a:pPr marR="60896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120" dirty="0">
                          <a:latin typeface="Malgun Gothic"/>
                          <a:cs typeface="Malgun Gothic"/>
                        </a:rPr>
                        <a:t>F</a:t>
                      </a:r>
                      <a:r>
                        <a:rPr sz="2000" dirty="0">
                          <a:latin typeface="Malgun Gothic"/>
                          <a:cs typeface="Malgun Gothic"/>
                        </a:rPr>
                        <a:t>ALSE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3B4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spc="-240" dirty="0">
                          <a:latin typeface="Malgun Gothic"/>
                          <a:cs typeface="Malgun Gothic"/>
                        </a:rPr>
                        <a:t>TRUE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3C0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913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34" dirty="0"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80" dirty="0">
                <a:solidFill>
                  <a:srgbClr val="797979"/>
                </a:solidFill>
                <a:latin typeface="Malgun Gothic"/>
                <a:cs typeface="Malgun Gothic"/>
              </a:rPr>
              <a:t>조건문의</a:t>
            </a:r>
            <a:r>
              <a:rPr sz="2000" spc="-4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743199"/>
            <a:ext cx="4038600" cy="4719263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900" y="5277078"/>
            <a:ext cx="8406130" cy="254000"/>
          </a:xfrm>
          <a:custGeom>
            <a:avLst/>
            <a:gdLst/>
            <a:ahLst/>
            <a:cxnLst/>
            <a:rect l="l" t="t" r="r" b="b"/>
            <a:pathLst>
              <a:path w="8406130" h="254000">
                <a:moveTo>
                  <a:pt x="0" y="0"/>
                </a:moveTo>
                <a:lnTo>
                  <a:pt x="8405812" y="0"/>
                </a:lnTo>
                <a:lnTo>
                  <a:pt x="8405812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2197100"/>
            <a:ext cx="339471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94" dirty="0">
                <a:solidFill>
                  <a:srgbClr val="1A69B5"/>
                </a:solidFill>
                <a:latin typeface="Malgun Gothic"/>
                <a:cs typeface="Malgun Gothic"/>
              </a:rPr>
              <a:t>조건문의</a:t>
            </a:r>
            <a:r>
              <a:rPr sz="5000" spc="-19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5000" spc="-780" dirty="0">
                <a:solidFill>
                  <a:srgbClr val="1A69B5"/>
                </a:solidFill>
                <a:latin typeface="Malgun Gothic"/>
                <a:cs typeface="Malgun Gothic"/>
              </a:rPr>
              <a:t>종류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3853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4" y="0"/>
                </a:moveTo>
                <a:lnTo>
                  <a:pt x="1111001" y="845"/>
                </a:lnTo>
                <a:lnTo>
                  <a:pt x="1066711" y="3383"/>
                </a:lnTo>
                <a:lnTo>
                  <a:pt x="1022526" y="7613"/>
                </a:lnTo>
                <a:lnTo>
                  <a:pt x="978498" y="13535"/>
                </a:lnTo>
                <a:lnTo>
                  <a:pt x="934681" y="21149"/>
                </a:lnTo>
                <a:lnTo>
                  <a:pt x="891126" y="30455"/>
                </a:lnTo>
                <a:lnTo>
                  <a:pt x="847887" y="41453"/>
                </a:lnTo>
                <a:lnTo>
                  <a:pt x="805016" y="54143"/>
                </a:lnTo>
                <a:lnTo>
                  <a:pt x="762565" y="68524"/>
                </a:lnTo>
                <a:lnTo>
                  <a:pt x="720587" y="84598"/>
                </a:lnTo>
                <a:lnTo>
                  <a:pt x="679135" y="102364"/>
                </a:lnTo>
                <a:lnTo>
                  <a:pt x="638261" y="121822"/>
                </a:lnTo>
                <a:lnTo>
                  <a:pt x="598018" y="142971"/>
                </a:lnTo>
                <a:lnTo>
                  <a:pt x="558458" y="165813"/>
                </a:lnTo>
                <a:lnTo>
                  <a:pt x="519634" y="190347"/>
                </a:lnTo>
                <a:lnTo>
                  <a:pt x="481598" y="216572"/>
                </a:lnTo>
                <a:lnTo>
                  <a:pt x="444404" y="244490"/>
                </a:lnTo>
                <a:lnTo>
                  <a:pt x="408103" y="274099"/>
                </a:lnTo>
                <a:lnTo>
                  <a:pt x="372748" y="305401"/>
                </a:lnTo>
                <a:lnTo>
                  <a:pt x="338391" y="338394"/>
                </a:lnTo>
                <a:lnTo>
                  <a:pt x="305398" y="372750"/>
                </a:lnTo>
                <a:lnTo>
                  <a:pt x="274097" y="408105"/>
                </a:lnTo>
                <a:lnTo>
                  <a:pt x="244488" y="444407"/>
                </a:lnTo>
                <a:lnTo>
                  <a:pt x="216570" y="481601"/>
                </a:lnTo>
                <a:lnTo>
                  <a:pt x="190345" y="519637"/>
                </a:lnTo>
                <a:lnTo>
                  <a:pt x="165811" y="558461"/>
                </a:lnTo>
                <a:lnTo>
                  <a:pt x="142970" y="598021"/>
                </a:lnTo>
                <a:lnTo>
                  <a:pt x="121821" y="638264"/>
                </a:lnTo>
                <a:lnTo>
                  <a:pt x="102363" y="679138"/>
                </a:lnTo>
                <a:lnTo>
                  <a:pt x="84597" y="720590"/>
                </a:lnTo>
                <a:lnTo>
                  <a:pt x="68524" y="762568"/>
                </a:lnTo>
                <a:lnTo>
                  <a:pt x="54142" y="805018"/>
                </a:lnTo>
                <a:lnTo>
                  <a:pt x="41452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2" y="1462804"/>
                </a:lnTo>
                <a:lnTo>
                  <a:pt x="54142" y="1505676"/>
                </a:lnTo>
                <a:lnTo>
                  <a:pt x="68524" y="1548126"/>
                </a:lnTo>
                <a:lnTo>
                  <a:pt x="84597" y="1590104"/>
                </a:lnTo>
                <a:lnTo>
                  <a:pt x="102363" y="1631556"/>
                </a:lnTo>
                <a:lnTo>
                  <a:pt x="121821" y="1672430"/>
                </a:lnTo>
                <a:lnTo>
                  <a:pt x="142970" y="1712673"/>
                </a:lnTo>
                <a:lnTo>
                  <a:pt x="165811" y="1752233"/>
                </a:lnTo>
                <a:lnTo>
                  <a:pt x="190345" y="1791057"/>
                </a:lnTo>
                <a:lnTo>
                  <a:pt x="216570" y="1829093"/>
                </a:lnTo>
                <a:lnTo>
                  <a:pt x="244488" y="1866288"/>
                </a:lnTo>
                <a:lnTo>
                  <a:pt x="274097" y="1902589"/>
                </a:lnTo>
                <a:lnTo>
                  <a:pt x="305398" y="1937944"/>
                </a:lnTo>
                <a:lnTo>
                  <a:pt x="338391" y="1972300"/>
                </a:lnTo>
                <a:lnTo>
                  <a:pt x="372748" y="2005293"/>
                </a:lnTo>
                <a:lnTo>
                  <a:pt x="408103" y="2036595"/>
                </a:lnTo>
                <a:lnTo>
                  <a:pt x="444404" y="2066204"/>
                </a:lnTo>
                <a:lnTo>
                  <a:pt x="481598" y="2094122"/>
                </a:lnTo>
                <a:lnTo>
                  <a:pt x="519634" y="2120348"/>
                </a:lnTo>
                <a:lnTo>
                  <a:pt x="558458" y="2144881"/>
                </a:lnTo>
                <a:lnTo>
                  <a:pt x="598018" y="2167723"/>
                </a:lnTo>
                <a:lnTo>
                  <a:pt x="638261" y="2188873"/>
                </a:lnTo>
                <a:lnTo>
                  <a:pt x="679135" y="2208330"/>
                </a:lnTo>
                <a:lnTo>
                  <a:pt x="720587" y="2226096"/>
                </a:lnTo>
                <a:lnTo>
                  <a:pt x="762565" y="2242170"/>
                </a:lnTo>
                <a:lnTo>
                  <a:pt x="805016" y="2256552"/>
                </a:lnTo>
                <a:lnTo>
                  <a:pt x="847887" y="2269241"/>
                </a:lnTo>
                <a:lnTo>
                  <a:pt x="891126" y="2280239"/>
                </a:lnTo>
                <a:lnTo>
                  <a:pt x="934681" y="2289545"/>
                </a:lnTo>
                <a:lnTo>
                  <a:pt x="978498" y="2297159"/>
                </a:lnTo>
                <a:lnTo>
                  <a:pt x="1022526" y="2303081"/>
                </a:lnTo>
                <a:lnTo>
                  <a:pt x="1066711" y="2307311"/>
                </a:lnTo>
                <a:lnTo>
                  <a:pt x="1111001" y="2309849"/>
                </a:lnTo>
                <a:lnTo>
                  <a:pt x="1155344" y="2310695"/>
                </a:lnTo>
                <a:lnTo>
                  <a:pt x="1199687" y="2309849"/>
                </a:lnTo>
                <a:lnTo>
                  <a:pt x="1243978" y="2307311"/>
                </a:lnTo>
                <a:lnTo>
                  <a:pt x="1288163" y="2303081"/>
                </a:lnTo>
                <a:lnTo>
                  <a:pt x="1332190" y="2297159"/>
                </a:lnTo>
                <a:lnTo>
                  <a:pt x="1376008" y="2289545"/>
                </a:lnTo>
                <a:lnTo>
                  <a:pt x="1419562" y="2280239"/>
                </a:lnTo>
                <a:lnTo>
                  <a:pt x="1462802" y="2269241"/>
                </a:lnTo>
                <a:lnTo>
                  <a:pt x="1505673" y="2256552"/>
                </a:lnTo>
                <a:lnTo>
                  <a:pt x="1548124" y="2242170"/>
                </a:lnTo>
                <a:lnTo>
                  <a:pt x="1590101" y="2226096"/>
                </a:lnTo>
                <a:lnTo>
                  <a:pt x="1631553" y="2208330"/>
                </a:lnTo>
                <a:lnTo>
                  <a:pt x="1672427" y="2188873"/>
                </a:lnTo>
                <a:lnTo>
                  <a:pt x="1712671" y="2167723"/>
                </a:lnTo>
                <a:lnTo>
                  <a:pt x="1752230" y="2144881"/>
                </a:lnTo>
                <a:lnTo>
                  <a:pt x="1791054" y="2120348"/>
                </a:lnTo>
                <a:lnTo>
                  <a:pt x="1829090" y="2094122"/>
                </a:lnTo>
                <a:lnTo>
                  <a:pt x="1866285" y="2066204"/>
                </a:lnTo>
                <a:lnTo>
                  <a:pt x="1902586" y="2036595"/>
                </a:lnTo>
                <a:lnTo>
                  <a:pt x="1937941" y="2005293"/>
                </a:lnTo>
                <a:lnTo>
                  <a:pt x="1972297" y="1972300"/>
                </a:lnTo>
                <a:lnTo>
                  <a:pt x="2005291" y="1937944"/>
                </a:lnTo>
                <a:lnTo>
                  <a:pt x="2036592" y="1902589"/>
                </a:lnTo>
                <a:lnTo>
                  <a:pt x="2066202" y="1866288"/>
                </a:lnTo>
                <a:lnTo>
                  <a:pt x="2094119" y="1829093"/>
                </a:lnTo>
                <a:lnTo>
                  <a:pt x="2120345" y="1791057"/>
                </a:lnTo>
                <a:lnTo>
                  <a:pt x="2144878" y="1752233"/>
                </a:lnTo>
                <a:lnTo>
                  <a:pt x="2167720" y="1712673"/>
                </a:lnTo>
                <a:lnTo>
                  <a:pt x="2188870" y="1672430"/>
                </a:lnTo>
                <a:lnTo>
                  <a:pt x="2208327" y="1631556"/>
                </a:lnTo>
                <a:lnTo>
                  <a:pt x="2226093" y="1590104"/>
                </a:lnTo>
                <a:lnTo>
                  <a:pt x="2242167" y="1548126"/>
                </a:lnTo>
                <a:lnTo>
                  <a:pt x="2256549" y="1505676"/>
                </a:lnTo>
                <a:lnTo>
                  <a:pt x="2269238" y="1462804"/>
                </a:lnTo>
                <a:lnTo>
                  <a:pt x="2280236" y="1419565"/>
                </a:lnTo>
                <a:lnTo>
                  <a:pt x="2289542" y="1376011"/>
                </a:lnTo>
                <a:lnTo>
                  <a:pt x="2297156" y="1332193"/>
                </a:lnTo>
                <a:lnTo>
                  <a:pt x="2303078" y="1288166"/>
                </a:lnTo>
                <a:lnTo>
                  <a:pt x="2307308" y="1243980"/>
                </a:lnTo>
                <a:lnTo>
                  <a:pt x="2309846" y="1199690"/>
                </a:lnTo>
                <a:lnTo>
                  <a:pt x="2310692" y="1155347"/>
                </a:lnTo>
                <a:lnTo>
                  <a:pt x="2309846" y="1111004"/>
                </a:lnTo>
                <a:lnTo>
                  <a:pt x="2307308" y="1066714"/>
                </a:lnTo>
                <a:lnTo>
                  <a:pt x="2303078" y="1022528"/>
                </a:lnTo>
                <a:lnTo>
                  <a:pt x="2297156" y="978501"/>
                </a:lnTo>
                <a:lnTo>
                  <a:pt x="2289542" y="934683"/>
                </a:lnTo>
                <a:lnTo>
                  <a:pt x="2280236" y="891129"/>
                </a:lnTo>
                <a:lnTo>
                  <a:pt x="2269238" y="847890"/>
                </a:lnTo>
                <a:lnTo>
                  <a:pt x="2256549" y="805018"/>
                </a:lnTo>
                <a:lnTo>
                  <a:pt x="2242167" y="762568"/>
                </a:lnTo>
                <a:lnTo>
                  <a:pt x="2226093" y="720590"/>
                </a:lnTo>
                <a:lnTo>
                  <a:pt x="2208327" y="679138"/>
                </a:lnTo>
                <a:lnTo>
                  <a:pt x="2188870" y="638264"/>
                </a:lnTo>
                <a:lnTo>
                  <a:pt x="2167720" y="598021"/>
                </a:lnTo>
                <a:lnTo>
                  <a:pt x="2144878" y="558461"/>
                </a:lnTo>
                <a:lnTo>
                  <a:pt x="2120345" y="519637"/>
                </a:lnTo>
                <a:lnTo>
                  <a:pt x="2094119" y="481601"/>
                </a:lnTo>
                <a:lnTo>
                  <a:pt x="2066202" y="444407"/>
                </a:lnTo>
                <a:lnTo>
                  <a:pt x="2036592" y="408105"/>
                </a:lnTo>
                <a:lnTo>
                  <a:pt x="2005291" y="372750"/>
                </a:lnTo>
                <a:lnTo>
                  <a:pt x="1972297" y="338394"/>
                </a:lnTo>
                <a:lnTo>
                  <a:pt x="1937941" y="305401"/>
                </a:lnTo>
                <a:lnTo>
                  <a:pt x="1902586" y="274099"/>
                </a:lnTo>
                <a:lnTo>
                  <a:pt x="1866285" y="244490"/>
                </a:lnTo>
                <a:lnTo>
                  <a:pt x="1829090" y="216572"/>
                </a:lnTo>
                <a:lnTo>
                  <a:pt x="1791054" y="190347"/>
                </a:lnTo>
                <a:lnTo>
                  <a:pt x="1752230" y="165813"/>
                </a:lnTo>
                <a:lnTo>
                  <a:pt x="1712671" y="142971"/>
                </a:lnTo>
                <a:lnTo>
                  <a:pt x="1672427" y="121822"/>
                </a:lnTo>
                <a:lnTo>
                  <a:pt x="1631553" y="102364"/>
                </a:lnTo>
                <a:lnTo>
                  <a:pt x="1590101" y="84598"/>
                </a:lnTo>
                <a:lnTo>
                  <a:pt x="1548124" y="68524"/>
                </a:lnTo>
                <a:lnTo>
                  <a:pt x="1505673" y="54143"/>
                </a:lnTo>
                <a:lnTo>
                  <a:pt x="1462802" y="41453"/>
                </a:lnTo>
                <a:lnTo>
                  <a:pt x="1419562" y="30455"/>
                </a:lnTo>
                <a:lnTo>
                  <a:pt x="1376008" y="21149"/>
                </a:lnTo>
                <a:lnTo>
                  <a:pt x="1332190" y="13535"/>
                </a:lnTo>
                <a:lnTo>
                  <a:pt x="1288163" y="7613"/>
                </a:lnTo>
                <a:lnTo>
                  <a:pt x="1243978" y="3383"/>
                </a:lnTo>
                <a:lnTo>
                  <a:pt x="1199687" y="845"/>
                </a:lnTo>
                <a:lnTo>
                  <a:pt x="1155344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3853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3600" y="488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7052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7055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70600" y="4876800"/>
            <a:ext cx="85344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0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30254" y="4175883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155347" y="0"/>
                </a:moveTo>
                <a:lnTo>
                  <a:pt x="1111004" y="845"/>
                </a:lnTo>
                <a:lnTo>
                  <a:pt x="1066714" y="3383"/>
                </a:lnTo>
                <a:lnTo>
                  <a:pt x="1022528" y="7613"/>
                </a:lnTo>
                <a:lnTo>
                  <a:pt x="978501" y="13535"/>
                </a:lnTo>
                <a:lnTo>
                  <a:pt x="934683" y="21149"/>
                </a:lnTo>
                <a:lnTo>
                  <a:pt x="891129" y="30455"/>
                </a:lnTo>
                <a:lnTo>
                  <a:pt x="847890" y="41453"/>
                </a:lnTo>
                <a:lnTo>
                  <a:pt x="805018" y="54143"/>
                </a:lnTo>
                <a:lnTo>
                  <a:pt x="762568" y="68524"/>
                </a:lnTo>
                <a:lnTo>
                  <a:pt x="720590" y="84598"/>
                </a:lnTo>
                <a:lnTo>
                  <a:pt x="679138" y="102364"/>
                </a:lnTo>
                <a:lnTo>
                  <a:pt x="638264" y="121822"/>
                </a:lnTo>
                <a:lnTo>
                  <a:pt x="598021" y="142971"/>
                </a:lnTo>
                <a:lnTo>
                  <a:pt x="558461" y="165813"/>
                </a:lnTo>
                <a:lnTo>
                  <a:pt x="519637" y="190347"/>
                </a:lnTo>
                <a:lnTo>
                  <a:pt x="481601" y="216572"/>
                </a:lnTo>
                <a:lnTo>
                  <a:pt x="444407" y="244490"/>
                </a:lnTo>
                <a:lnTo>
                  <a:pt x="408105" y="274099"/>
                </a:lnTo>
                <a:lnTo>
                  <a:pt x="372750" y="305401"/>
                </a:lnTo>
                <a:lnTo>
                  <a:pt x="338394" y="338394"/>
                </a:lnTo>
                <a:lnTo>
                  <a:pt x="305401" y="372750"/>
                </a:lnTo>
                <a:lnTo>
                  <a:pt x="274099" y="408105"/>
                </a:lnTo>
                <a:lnTo>
                  <a:pt x="244490" y="444407"/>
                </a:lnTo>
                <a:lnTo>
                  <a:pt x="216572" y="481601"/>
                </a:lnTo>
                <a:lnTo>
                  <a:pt x="190347" y="519637"/>
                </a:lnTo>
                <a:lnTo>
                  <a:pt x="165813" y="558461"/>
                </a:lnTo>
                <a:lnTo>
                  <a:pt x="142971" y="598021"/>
                </a:lnTo>
                <a:lnTo>
                  <a:pt x="121822" y="638264"/>
                </a:lnTo>
                <a:lnTo>
                  <a:pt x="102364" y="679138"/>
                </a:lnTo>
                <a:lnTo>
                  <a:pt x="84598" y="720590"/>
                </a:lnTo>
                <a:lnTo>
                  <a:pt x="68524" y="762568"/>
                </a:lnTo>
                <a:lnTo>
                  <a:pt x="54143" y="805018"/>
                </a:lnTo>
                <a:lnTo>
                  <a:pt x="41453" y="847890"/>
                </a:lnTo>
                <a:lnTo>
                  <a:pt x="30455" y="891129"/>
                </a:lnTo>
                <a:lnTo>
                  <a:pt x="21149" y="934683"/>
                </a:lnTo>
                <a:lnTo>
                  <a:pt x="13535" y="978501"/>
                </a:lnTo>
                <a:lnTo>
                  <a:pt x="7613" y="1022528"/>
                </a:lnTo>
                <a:lnTo>
                  <a:pt x="3383" y="1066714"/>
                </a:lnTo>
                <a:lnTo>
                  <a:pt x="845" y="1111004"/>
                </a:lnTo>
                <a:lnTo>
                  <a:pt x="0" y="1155347"/>
                </a:lnTo>
                <a:lnTo>
                  <a:pt x="845" y="1199690"/>
                </a:lnTo>
                <a:lnTo>
                  <a:pt x="3383" y="1243980"/>
                </a:lnTo>
                <a:lnTo>
                  <a:pt x="7613" y="1288166"/>
                </a:lnTo>
                <a:lnTo>
                  <a:pt x="13535" y="1332193"/>
                </a:lnTo>
                <a:lnTo>
                  <a:pt x="21149" y="1376011"/>
                </a:lnTo>
                <a:lnTo>
                  <a:pt x="30455" y="1419565"/>
                </a:lnTo>
                <a:lnTo>
                  <a:pt x="41453" y="1462804"/>
                </a:lnTo>
                <a:lnTo>
                  <a:pt x="54143" y="1505676"/>
                </a:lnTo>
                <a:lnTo>
                  <a:pt x="68524" y="1548126"/>
                </a:lnTo>
                <a:lnTo>
                  <a:pt x="84598" y="1590104"/>
                </a:lnTo>
                <a:lnTo>
                  <a:pt x="102364" y="1631556"/>
                </a:lnTo>
                <a:lnTo>
                  <a:pt x="121822" y="1672430"/>
                </a:lnTo>
                <a:lnTo>
                  <a:pt x="142971" y="1712673"/>
                </a:lnTo>
                <a:lnTo>
                  <a:pt x="165813" y="1752233"/>
                </a:lnTo>
                <a:lnTo>
                  <a:pt x="190347" y="1791057"/>
                </a:lnTo>
                <a:lnTo>
                  <a:pt x="216572" y="1829093"/>
                </a:lnTo>
                <a:lnTo>
                  <a:pt x="244490" y="1866288"/>
                </a:lnTo>
                <a:lnTo>
                  <a:pt x="274099" y="1902589"/>
                </a:lnTo>
                <a:lnTo>
                  <a:pt x="305401" y="1937944"/>
                </a:lnTo>
                <a:lnTo>
                  <a:pt x="338394" y="1972300"/>
                </a:lnTo>
                <a:lnTo>
                  <a:pt x="372750" y="2005293"/>
                </a:lnTo>
                <a:lnTo>
                  <a:pt x="408105" y="2036595"/>
                </a:lnTo>
                <a:lnTo>
                  <a:pt x="444407" y="2066204"/>
                </a:lnTo>
                <a:lnTo>
                  <a:pt x="481601" y="2094122"/>
                </a:lnTo>
                <a:lnTo>
                  <a:pt x="519637" y="2120348"/>
                </a:lnTo>
                <a:lnTo>
                  <a:pt x="558461" y="2144881"/>
                </a:lnTo>
                <a:lnTo>
                  <a:pt x="598021" y="2167723"/>
                </a:lnTo>
                <a:lnTo>
                  <a:pt x="638264" y="2188873"/>
                </a:lnTo>
                <a:lnTo>
                  <a:pt x="679138" y="2208330"/>
                </a:lnTo>
                <a:lnTo>
                  <a:pt x="720590" y="2226096"/>
                </a:lnTo>
                <a:lnTo>
                  <a:pt x="762568" y="2242170"/>
                </a:lnTo>
                <a:lnTo>
                  <a:pt x="805018" y="2256552"/>
                </a:lnTo>
                <a:lnTo>
                  <a:pt x="847890" y="2269241"/>
                </a:lnTo>
                <a:lnTo>
                  <a:pt x="891129" y="2280239"/>
                </a:lnTo>
                <a:lnTo>
                  <a:pt x="934683" y="2289545"/>
                </a:lnTo>
                <a:lnTo>
                  <a:pt x="978501" y="2297159"/>
                </a:lnTo>
                <a:lnTo>
                  <a:pt x="1022528" y="2303081"/>
                </a:lnTo>
                <a:lnTo>
                  <a:pt x="1066714" y="2307311"/>
                </a:lnTo>
                <a:lnTo>
                  <a:pt x="1111004" y="2309849"/>
                </a:lnTo>
                <a:lnTo>
                  <a:pt x="1155347" y="2310695"/>
                </a:lnTo>
                <a:lnTo>
                  <a:pt x="1199690" y="2309849"/>
                </a:lnTo>
                <a:lnTo>
                  <a:pt x="1243980" y="2307311"/>
                </a:lnTo>
                <a:lnTo>
                  <a:pt x="1288166" y="2303081"/>
                </a:lnTo>
                <a:lnTo>
                  <a:pt x="1332193" y="2297159"/>
                </a:lnTo>
                <a:lnTo>
                  <a:pt x="1376011" y="2289545"/>
                </a:lnTo>
                <a:lnTo>
                  <a:pt x="1419565" y="2280239"/>
                </a:lnTo>
                <a:lnTo>
                  <a:pt x="1462804" y="2269241"/>
                </a:lnTo>
                <a:lnTo>
                  <a:pt x="1505676" y="2256552"/>
                </a:lnTo>
                <a:lnTo>
                  <a:pt x="1548126" y="2242170"/>
                </a:lnTo>
                <a:lnTo>
                  <a:pt x="1590104" y="2226096"/>
                </a:lnTo>
                <a:lnTo>
                  <a:pt x="1631556" y="2208330"/>
                </a:lnTo>
                <a:lnTo>
                  <a:pt x="1672430" y="2188873"/>
                </a:lnTo>
                <a:lnTo>
                  <a:pt x="1712673" y="2167723"/>
                </a:lnTo>
                <a:lnTo>
                  <a:pt x="1752233" y="2144881"/>
                </a:lnTo>
                <a:lnTo>
                  <a:pt x="1791057" y="2120348"/>
                </a:lnTo>
                <a:lnTo>
                  <a:pt x="1829093" y="2094122"/>
                </a:lnTo>
                <a:lnTo>
                  <a:pt x="1866288" y="2066204"/>
                </a:lnTo>
                <a:lnTo>
                  <a:pt x="1902589" y="2036595"/>
                </a:lnTo>
                <a:lnTo>
                  <a:pt x="1937944" y="2005293"/>
                </a:lnTo>
                <a:lnTo>
                  <a:pt x="1972300" y="1972300"/>
                </a:lnTo>
                <a:lnTo>
                  <a:pt x="2005293" y="1937944"/>
                </a:lnTo>
                <a:lnTo>
                  <a:pt x="2036595" y="1902589"/>
                </a:lnTo>
                <a:lnTo>
                  <a:pt x="2066204" y="1866288"/>
                </a:lnTo>
                <a:lnTo>
                  <a:pt x="2094122" y="1829093"/>
                </a:lnTo>
                <a:lnTo>
                  <a:pt x="2120348" y="1791057"/>
                </a:lnTo>
                <a:lnTo>
                  <a:pt x="2144881" y="1752233"/>
                </a:lnTo>
                <a:lnTo>
                  <a:pt x="2167723" y="1712673"/>
                </a:lnTo>
                <a:lnTo>
                  <a:pt x="2188873" y="1672430"/>
                </a:lnTo>
                <a:lnTo>
                  <a:pt x="2208330" y="1631556"/>
                </a:lnTo>
                <a:lnTo>
                  <a:pt x="2226096" y="1590104"/>
                </a:lnTo>
                <a:lnTo>
                  <a:pt x="2242170" y="1548126"/>
                </a:lnTo>
                <a:lnTo>
                  <a:pt x="2256552" y="1505676"/>
                </a:lnTo>
                <a:lnTo>
                  <a:pt x="2269241" y="1462804"/>
                </a:lnTo>
                <a:lnTo>
                  <a:pt x="2280239" y="1419565"/>
                </a:lnTo>
                <a:lnTo>
                  <a:pt x="2289545" y="1376011"/>
                </a:lnTo>
                <a:lnTo>
                  <a:pt x="2297159" y="1332193"/>
                </a:lnTo>
                <a:lnTo>
                  <a:pt x="2303081" y="1288166"/>
                </a:lnTo>
                <a:lnTo>
                  <a:pt x="2307311" y="1243980"/>
                </a:lnTo>
                <a:lnTo>
                  <a:pt x="2309849" y="1199690"/>
                </a:lnTo>
                <a:lnTo>
                  <a:pt x="2310695" y="1155347"/>
                </a:lnTo>
                <a:lnTo>
                  <a:pt x="2309849" y="1111004"/>
                </a:lnTo>
                <a:lnTo>
                  <a:pt x="2307311" y="1066714"/>
                </a:lnTo>
                <a:lnTo>
                  <a:pt x="2303081" y="1022528"/>
                </a:lnTo>
                <a:lnTo>
                  <a:pt x="2297159" y="978501"/>
                </a:lnTo>
                <a:lnTo>
                  <a:pt x="2289545" y="934683"/>
                </a:lnTo>
                <a:lnTo>
                  <a:pt x="2280239" y="891129"/>
                </a:lnTo>
                <a:lnTo>
                  <a:pt x="2269241" y="847890"/>
                </a:lnTo>
                <a:lnTo>
                  <a:pt x="2256552" y="805018"/>
                </a:lnTo>
                <a:lnTo>
                  <a:pt x="2242170" y="762568"/>
                </a:lnTo>
                <a:lnTo>
                  <a:pt x="2226096" y="720590"/>
                </a:lnTo>
                <a:lnTo>
                  <a:pt x="2208330" y="679138"/>
                </a:lnTo>
                <a:lnTo>
                  <a:pt x="2188873" y="638264"/>
                </a:lnTo>
                <a:lnTo>
                  <a:pt x="2167723" y="598021"/>
                </a:lnTo>
                <a:lnTo>
                  <a:pt x="2144881" y="558461"/>
                </a:lnTo>
                <a:lnTo>
                  <a:pt x="2120348" y="519637"/>
                </a:lnTo>
                <a:lnTo>
                  <a:pt x="2094122" y="481601"/>
                </a:lnTo>
                <a:lnTo>
                  <a:pt x="2066204" y="444407"/>
                </a:lnTo>
                <a:lnTo>
                  <a:pt x="2036595" y="408105"/>
                </a:lnTo>
                <a:lnTo>
                  <a:pt x="2005293" y="372750"/>
                </a:lnTo>
                <a:lnTo>
                  <a:pt x="1972300" y="338394"/>
                </a:lnTo>
                <a:lnTo>
                  <a:pt x="1937944" y="305401"/>
                </a:lnTo>
                <a:lnTo>
                  <a:pt x="1902589" y="274099"/>
                </a:lnTo>
                <a:lnTo>
                  <a:pt x="1866288" y="244490"/>
                </a:lnTo>
                <a:lnTo>
                  <a:pt x="1829093" y="216572"/>
                </a:lnTo>
                <a:lnTo>
                  <a:pt x="1791057" y="190347"/>
                </a:lnTo>
                <a:lnTo>
                  <a:pt x="1752233" y="165813"/>
                </a:lnTo>
                <a:lnTo>
                  <a:pt x="1712673" y="142971"/>
                </a:lnTo>
                <a:lnTo>
                  <a:pt x="1672430" y="121822"/>
                </a:lnTo>
                <a:lnTo>
                  <a:pt x="1631556" y="102364"/>
                </a:lnTo>
                <a:lnTo>
                  <a:pt x="1590104" y="84598"/>
                </a:lnTo>
                <a:lnTo>
                  <a:pt x="1548126" y="68524"/>
                </a:lnTo>
                <a:lnTo>
                  <a:pt x="1505676" y="54143"/>
                </a:lnTo>
                <a:lnTo>
                  <a:pt x="1462804" y="41453"/>
                </a:lnTo>
                <a:lnTo>
                  <a:pt x="1419565" y="30455"/>
                </a:lnTo>
                <a:lnTo>
                  <a:pt x="1376011" y="21149"/>
                </a:lnTo>
                <a:lnTo>
                  <a:pt x="1332193" y="13535"/>
                </a:lnTo>
                <a:lnTo>
                  <a:pt x="1288166" y="7613"/>
                </a:lnTo>
                <a:lnTo>
                  <a:pt x="1243980" y="3383"/>
                </a:lnTo>
                <a:lnTo>
                  <a:pt x="1199690" y="845"/>
                </a:lnTo>
                <a:lnTo>
                  <a:pt x="11553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257" y="4175886"/>
            <a:ext cx="2310765" cy="2310765"/>
          </a:xfrm>
          <a:custGeom>
            <a:avLst/>
            <a:gdLst/>
            <a:ahLst/>
            <a:cxnLst/>
            <a:rect l="l" t="t" r="r" b="b"/>
            <a:pathLst>
              <a:path w="2310765" h="2310765">
                <a:moveTo>
                  <a:pt x="1972297" y="338392"/>
                </a:moveTo>
                <a:lnTo>
                  <a:pt x="2005290" y="372748"/>
                </a:lnTo>
                <a:lnTo>
                  <a:pt x="2036592" y="408103"/>
                </a:lnTo>
                <a:lnTo>
                  <a:pt x="2066201" y="444404"/>
                </a:lnTo>
                <a:lnTo>
                  <a:pt x="2094119" y="481599"/>
                </a:lnTo>
                <a:lnTo>
                  <a:pt x="2120344" y="519634"/>
                </a:lnTo>
                <a:lnTo>
                  <a:pt x="2144878" y="558458"/>
                </a:lnTo>
                <a:lnTo>
                  <a:pt x="2167720" y="598018"/>
                </a:lnTo>
                <a:lnTo>
                  <a:pt x="2188869" y="638261"/>
                </a:lnTo>
                <a:lnTo>
                  <a:pt x="2208327" y="679135"/>
                </a:lnTo>
                <a:lnTo>
                  <a:pt x="2226093" y="720587"/>
                </a:lnTo>
                <a:lnTo>
                  <a:pt x="2242167" y="762565"/>
                </a:lnTo>
                <a:lnTo>
                  <a:pt x="2256548" y="805016"/>
                </a:lnTo>
                <a:lnTo>
                  <a:pt x="2269238" y="847887"/>
                </a:lnTo>
                <a:lnTo>
                  <a:pt x="2280236" y="891126"/>
                </a:lnTo>
                <a:lnTo>
                  <a:pt x="2289542" y="934681"/>
                </a:lnTo>
                <a:lnTo>
                  <a:pt x="2297156" y="978498"/>
                </a:lnTo>
                <a:lnTo>
                  <a:pt x="2303078" y="1022525"/>
                </a:lnTo>
                <a:lnTo>
                  <a:pt x="2307308" y="1066711"/>
                </a:lnTo>
                <a:lnTo>
                  <a:pt x="2309845" y="1111001"/>
                </a:lnTo>
                <a:lnTo>
                  <a:pt x="2310691" y="1155344"/>
                </a:lnTo>
                <a:lnTo>
                  <a:pt x="2309845" y="1199687"/>
                </a:lnTo>
                <a:lnTo>
                  <a:pt x="2307308" y="1243977"/>
                </a:lnTo>
                <a:lnTo>
                  <a:pt x="2303078" y="1288163"/>
                </a:lnTo>
                <a:lnTo>
                  <a:pt x="2297156" y="1332190"/>
                </a:lnTo>
                <a:lnTo>
                  <a:pt x="2289542" y="1376008"/>
                </a:lnTo>
                <a:lnTo>
                  <a:pt x="2280236" y="1419562"/>
                </a:lnTo>
                <a:lnTo>
                  <a:pt x="2269238" y="1462801"/>
                </a:lnTo>
                <a:lnTo>
                  <a:pt x="2256548" y="1505673"/>
                </a:lnTo>
                <a:lnTo>
                  <a:pt x="2242167" y="1548123"/>
                </a:lnTo>
                <a:lnTo>
                  <a:pt x="2226093" y="1590101"/>
                </a:lnTo>
                <a:lnTo>
                  <a:pt x="2208327" y="1631553"/>
                </a:lnTo>
                <a:lnTo>
                  <a:pt x="2188869" y="1672427"/>
                </a:lnTo>
                <a:lnTo>
                  <a:pt x="2167720" y="1712670"/>
                </a:lnTo>
                <a:lnTo>
                  <a:pt x="2144878" y="1752230"/>
                </a:lnTo>
                <a:lnTo>
                  <a:pt x="2120344" y="1791054"/>
                </a:lnTo>
                <a:lnTo>
                  <a:pt x="2094119" y="1829090"/>
                </a:lnTo>
                <a:lnTo>
                  <a:pt x="2066201" y="1866284"/>
                </a:lnTo>
                <a:lnTo>
                  <a:pt x="2036592" y="1902585"/>
                </a:lnTo>
                <a:lnTo>
                  <a:pt x="2005290" y="1937940"/>
                </a:lnTo>
                <a:lnTo>
                  <a:pt x="1972297" y="1972297"/>
                </a:lnTo>
                <a:lnTo>
                  <a:pt x="1937940" y="2005290"/>
                </a:lnTo>
                <a:lnTo>
                  <a:pt x="1902585" y="2036592"/>
                </a:lnTo>
                <a:lnTo>
                  <a:pt x="1866284" y="2066201"/>
                </a:lnTo>
                <a:lnTo>
                  <a:pt x="1829090" y="2094119"/>
                </a:lnTo>
                <a:lnTo>
                  <a:pt x="1791054" y="2120344"/>
                </a:lnTo>
                <a:lnTo>
                  <a:pt x="1752230" y="2144878"/>
                </a:lnTo>
                <a:lnTo>
                  <a:pt x="1712670" y="2167720"/>
                </a:lnTo>
                <a:lnTo>
                  <a:pt x="1672427" y="2188869"/>
                </a:lnTo>
                <a:lnTo>
                  <a:pt x="1631553" y="2208327"/>
                </a:lnTo>
                <a:lnTo>
                  <a:pt x="1590101" y="2226093"/>
                </a:lnTo>
                <a:lnTo>
                  <a:pt x="1548123" y="2242167"/>
                </a:lnTo>
                <a:lnTo>
                  <a:pt x="1505673" y="2256548"/>
                </a:lnTo>
                <a:lnTo>
                  <a:pt x="1462801" y="2269238"/>
                </a:lnTo>
                <a:lnTo>
                  <a:pt x="1419562" y="2280236"/>
                </a:lnTo>
                <a:lnTo>
                  <a:pt x="1376008" y="2289542"/>
                </a:lnTo>
                <a:lnTo>
                  <a:pt x="1332190" y="2297156"/>
                </a:lnTo>
                <a:lnTo>
                  <a:pt x="1288163" y="2303078"/>
                </a:lnTo>
                <a:lnTo>
                  <a:pt x="1243977" y="2307308"/>
                </a:lnTo>
                <a:lnTo>
                  <a:pt x="1199687" y="2309845"/>
                </a:lnTo>
                <a:lnTo>
                  <a:pt x="1155344" y="2310691"/>
                </a:lnTo>
                <a:lnTo>
                  <a:pt x="1111001" y="2309845"/>
                </a:lnTo>
                <a:lnTo>
                  <a:pt x="1066711" y="2307308"/>
                </a:lnTo>
                <a:lnTo>
                  <a:pt x="1022525" y="2303078"/>
                </a:lnTo>
                <a:lnTo>
                  <a:pt x="978498" y="2297156"/>
                </a:lnTo>
                <a:lnTo>
                  <a:pt x="934681" y="2289542"/>
                </a:lnTo>
                <a:lnTo>
                  <a:pt x="891126" y="2280236"/>
                </a:lnTo>
                <a:lnTo>
                  <a:pt x="847887" y="2269238"/>
                </a:lnTo>
                <a:lnTo>
                  <a:pt x="805016" y="2256548"/>
                </a:lnTo>
                <a:lnTo>
                  <a:pt x="762565" y="2242167"/>
                </a:lnTo>
                <a:lnTo>
                  <a:pt x="720587" y="2226093"/>
                </a:lnTo>
                <a:lnTo>
                  <a:pt x="679135" y="2208327"/>
                </a:lnTo>
                <a:lnTo>
                  <a:pt x="638261" y="2188869"/>
                </a:lnTo>
                <a:lnTo>
                  <a:pt x="598018" y="2167720"/>
                </a:lnTo>
                <a:lnTo>
                  <a:pt x="558458" y="2144878"/>
                </a:lnTo>
                <a:lnTo>
                  <a:pt x="519634" y="2120344"/>
                </a:lnTo>
                <a:lnTo>
                  <a:pt x="481599" y="2094119"/>
                </a:lnTo>
                <a:lnTo>
                  <a:pt x="444404" y="2066201"/>
                </a:lnTo>
                <a:lnTo>
                  <a:pt x="408103" y="2036592"/>
                </a:lnTo>
                <a:lnTo>
                  <a:pt x="372748" y="2005290"/>
                </a:lnTo>
                <a:lnTo>
                  <a:pt x="338392" y="1972297"/>
                </a:lnTo>
                <a:lnTo>
                  <a:pt x="305399" y="1937940"/>
                </a:lnTo>
                <a:lnTo>
                  <a:pt x="274098" y="1902585"/>
                </a:lnTo>
                <a:lnTo>
                  <a:pt x="244488" y="1866284"/>
                </a:lnTo>
                <a:lnTo>
                  <a:pt x="216571" y="1829090"/>
                </a:lnTo>
                <a:lnTo>
                  <a:pt x="190345" y="1791054"/>
                </a:lnTo>
                <a:lnTo>
                  <a:pt x="165812" y="1752230"/>
                </a:lnTo>
                <a:lnTo>
                  <a:pt x="142970" y="1712670"/>
                </a:lnTo>
                <a:lnTo>
                  <a:pt x="121821" y="1672427"/>
                </a:lnTo>
                <a:lnTo>
                  <a:pt x="102363" y="1631553"/>
                </a:lnTo>
                <a:lnTo>
                  <a:pt x="84598" y="1590101"/>
                </a:lnTo>
                <a:lnTo>
                  <a:pt x="68524" y="1548123"/>
                </a:lnTo>
                <a:lnTo>
                  <a:pt x="54142" y="1505673"/>
                </a:lnTo>
                <a:lnTo>
                  <a:pt x="41453" y="1462801"/>
                </a:lnTo>
                <a:lnTo>
                  <a:pt x="30455" y="1419562"/>
                </a:lnTo>
                <a:lnTo>
                  <a:pt x="21149" y="1376008"/>
                </a:lnTo>
                <a:lnTo>
                  <a:pt x="13535" y="1332190"/>
                </a:lnTo>
                <a:lnTo>
                  <a:pt x="7613" y="1288163"/>
                </a:lnTo>
                <a:lnTo>
                  <a:pt x="3383" y="1243977"/>
                </a:lnTo>
                <a:lnTo>
                  <a:pt x="845" y="1199687"/>
                </a:lnTo>
                <a:lnTo>
                  <a:pt x="0" y="1155344"/>
                </a:lnTo>
                <a:lnTo>
                  <a:pt x="845" y="1111001"/>
                </a:lnTo>
                <a:lnTo>
                  <a:pt x="3383" y="1066711"/>
                </a:lnTo>
                <a:lnTo>
                  <a:pt x="7613" y="1022525"/>
                </a:lnTo>
                <a:lnTo>
                  <a:pt x="13535" y="978498"/>
                </a:lnTo>
                <a:lnTo>
                  <a:pt x="21149" y="934681"/>
                </a:lnTo>
                <a:lnTo>
                  <a:pt x="30455" y="891126"/>
                </a:lnTo>
                <a:lnTo>
                  <a:pt x="41453" y="847887"/>
                </a:lnTo>
                <a:lnTo>
                  <a:pt x="54142" y="805016"/>
                </a:lnTo>
                <a:lnTo>
                  <a:pt x="68524" y="762565"/>
                </a:lnTo>
                <a:lnTo>
                  <a:pt x="84598" y="720587"/>
                </a:lnTo>
                <a:lnTo>
                  <a:pt x="102363" y="679135"/>
                </a:lnTo>
                <a:lnTo>
                  <a:pt x="121821" y="638261"/>
                </a:lnTo>
                <a:lnTo>
                  <a:pt x="142970" y="598018"/>
                </a:lnTo>
                <a:lnTo>
                  <a:pt x="165812" y="558458"/>
                </a:lnTo>
                <a:lnTo>
                  <a:pt x="190345" y="519634"/>
                </a:lnTo>
                <a:lnTo>
                  <a:pt x="216571" y="481599"/>
                </a:lnTo>
                <a:lnTo>
                  <a:pt x="244488" y="444404"/>
                </a:lnTo>
                <a:lnTo>
                  <a:pt x="274098" y="408103"/>
                </a:lnTo>
                <a:lnTo>
                  <a:pt x="305399" y="372748"/>
                </a:lnTo>
                <a:lnTo>
                  <a:pt x="338392" y="338392"/>
                </a:lnTo>
                <a:lnTo>
                  <a:pt x="372748" y="305399"/>
                </a:lnTo>
                <a:lnTo>
                  <a:pt x="408103" y="274098"/>
                </a:lnTo>
                <a:lnTo>
                  <a:pt x="444404" y="244488"/>
                </a:lnTo>
                <a:lnTo>
                  <a:pt x="481599" y="216571"/>
                </a:lnTo>
                <a:lnTo>
                  <a:pt x="519634" y="190345"/>
                </a:lnTo>
                <a:lnTo>
                  <a:pt x="558458" y="165812"/>
                </a:lnTo>
                <a:lnTo>
                  <a:pt x="598018" y="142970"/>
                </a:lnTo>
                <a:lnTo>
                  <a:pt x="638261" y="121821"/>
                </a:lnTo>
                <a:lnTo>
                  <a:pt x="679135" y="102363"/>
                </a:lnTo>
                <a:lnTo>
                  <a:pt x="720587" y="84598"/>
                </a:lnTo>
                <a:lnTo>
                  <a:pt x="762565" y="68524"/>
                </a:lnTo>
                <a:lnTo>
                  <a:pt x="805016" y="54142"/>
                </a:lnTo>
                <a:lnTo>
                  <a:pt x="847887" y="41453"/>
                </a:lnTo>
                <a:lnTo>
                  <a:pt x="891126" y="30455"/>
                </a:lnTo>
                <a:lnTo>
                  <a:pt x="934681" y="21149"/>
                </a:lnTo>
                <a:lnTo>
                  <a:pt x="978498" y="13535"/>
                </a:lnTo>
                <a:lnTo>
                  <a:pt x="1022525" y="7613"/>
                </a:lnTo>
                <a:lnTo>
                  <a:pt x="1066711" y="3383"/>
                </a:lnTo>
                <a:lnTo>
                  <a:pt x="1111001" y="845"/>
                </a:lnTo>
                <a:lnTo>
                  <a:pt x="1155344" y="0"/>
                </a:lnTo>
                <a:lnTo>
                  <a:pt x="1199687" y="845"/>
                </a:lnTo>
                <a:lnTo>
                  <a:pt x="1243977" y="3383"/>
                </a:lnTo>
                <a:lnTo>
                  <a:pt x="1288163" y="7613"/>
                </a:lnTo>
                <a:lnTo>
                  <a:pt x="1332190" y="13535"/>
                </a:lnTo>
                <a:lnTo>
                  <a:pt x="1376008" y="21149"/>
                </a:lnTo>
                <a:lnTo>
                  <a:pt x="1419562" y="30455"/>
                </a:lnTo>
                <a:lnTo>
                  <a:pt x="1462801" y="41453"/>
                </a:lnTo>
                <a:lnTo>
                  <a:pt x="1505673" y="54142"/>
                </a:lnTo>
                <a:lnTo>
                  <a:pt x="1548123" y="68524"/>
                </a:lnTo>
                <a:lnTo>
                  <a:pt x="1590101" y="84598"/>
                </a:lnTo>
                <a:lnTo>
                  <a:pt x="1631553" y="102363"/>
                </a:lnTo>
                <a:lnTo>
                  <a:pt x="1672427" y="121821"/>
                </a:lnTo>
                <a:lnTo>
                  <a:pt x="1712670" y="142970"/>
                </a:lnTo>
                <a:lnTo>
                  <a:pt x="1752230" y="165812"/>
                </a:lnTo>
                <a:lnTo>
                  <a:pt x="1791054" y="190345"/>
                </a:lnTo>
                <a:lnTo>
                  <a:pt x="1829090" y="216571"/>
                </a:lnTo>
                <a:lnTo>
                  <a:pt x="1866284" y="244488"/>
                </a:lnTo>
                <a:lnTo>
                  <a:pt x="1902585" y="274098"/>
                </a:lnTo>
                <a:lnTo>
                  <a:pt x="1937940" y="305399"/>
                </a:lnTo>
                <a:lnTo>
                  <a:pt x="1972297" y="338392"/>
                </a:lnTo>
                <a:close/>
              </a:path>
            </a:pathLst>
          </a:custGeom>
          <a:ln w="2540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21900" y="4889500"/>
            <a:ext cx="112585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5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300" y="6731000"/>
            <a:ext cx="187325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75" dirty="0">
                <a:latin typeface="Malgun Gothic"/>
                <a:cs typeface="Malgun Gothic"/>
              </a:rPr>
              <a:t>시작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2600" y="6731000"/>
            <a:ext cx="18808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45" dirty="0">
                <a:latin typeface="Malgun Gothic"/>
                <a:cs typeface="Malgun Gothic"/>
              </a:rPr>
              <a:t>추가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3300" y="6731000"/>
            <a:ext cx="157607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조건문의 </a:t>
            </a:r>
            <a:r>
              <a:rPr sz="3000" spc="-71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끝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1800" y="2349500"/>
            <a:ext cx="37973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5" dirty="0">
                <a:solidFill>
                  <a:srgbClr val="FFFFFF"/>
                </a:solidFill>
                <a:latin typeface="Malgun Gothic"/>
                <a:cs typeface="Malgun Gothic"/>
              </a:rPr>
              <a:t>if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0" y="2540000"/>
            <a:ext cx="375348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조건문이  </a:t>
            </a:r>
            <a:r>
              <a:rPr sz="3000" b="1" spc="-665" dirty="0">
                <a:latin typeface="Malgun Gothic"/>
                <a:cs typeface="Malgun Gothic"/>
              </a:rPr>
              <a:t>참</a:t>
            </a:r>
            <a:r>
              <a:rPr sz="3000" spc="-665" dirty="0">
                <a:latin typeface="Malgun Gothic"/>
                <a:cs typeface="Malgun Gothic"/>
              </a:rPr>
              <a:t>인경우에만 </a:t>
            </a:r>
            <a:r>
              <a:rPr sz="3000" spc="-64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85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5DAA6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55" dirty="0">
                <a:solidFill>
                  <a:srgbClr val="F3B431"/>
                </a:solidFill>
                <a:latin typeface="Malgun Gothic"/>
                <a:cs typeface="Malgun Gothic"/>
              </a:rPr>
              <a:t>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-8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1252" y="4947996"/>
            <a:ext cx="6287135" cy="3700145"/>
          </a:xfrm>
          <a:prstGeom prst="rect">
            <a:avLst/>
          </a:prstGeom>
          <a:ln w="63500">
            <a:solidFill>
              <a:srgbClr val="5DAA6F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90"/>
              </a:spcBef>
            </a:pP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&lt;   </a:t>
            </a:r>
            <a:r>
              <a:rPr sz="4000" spc="-635" dirty="0">
                <a:solidFill>
                  <a:srgbClr val="020202"/>
                </a:solidFill>
                <a:latin typeface="Malgun Gothic"/>
                <a:cs typeface="Malgun Gothic"/>
              </a:rPr>
              <a:t>주의사항</a:t>
            </a:r>
            <a:r>
              <a:rPr sz="4000" spc="-16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4000" spc="-975" dirty="0">
                <a:solidFill>
                  <a:srgbClr val="020202"/>
                </a:solidFill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solidFill>
                  <a:srgbClr val="020202"/>
                </a:solidFill>
                <a:latin typeface="Malgun Gothic"/>
                <a:cs typeface="Malgun Gothic"/>
              </a:rPr>
              <a:t>1. </a:t>
            </a:r>
            <a:r>
              <a:rPr sz="3000" b="1" spc="-710" dirty="0">
                <a:solidFill>
                  <a:srgbClr val="020202"/>
                </a:solidFill>
                <a:latin typeface="Malgun Gothic"/>
                <a:cs typeface="Malgun Gothic"/>
              </a:rPr>
              <a:t>조건문  </a:t>
            </a:r>
            <a:r>
              <a:rPr sz="3000" b="1" spc="-670" dirty="0">
                <a:solidFill>
                  <a:srgbClr val="020202"/>
                </a:solidFill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solidFill>
                  <a:srgbClr val="020202"/>
                </a:solidFill>
                <a:latin typeface="Malgun Gothic"/>
                <a:cs typeface="Malgun Gothic"/>
              </a:rPr>
              <a:t>: </a:t>
            </a:r>
            <a:r>
              <a:rPr sz="3000" b="1" u="heavy" spc="-365" dirty="0">
                <a:solidFill>
                  <a:srgbClr val="020202"/>
                </a:solidFill>
                <a:latin typeface="Malgun Gothic"/>
                <a:cs typeface="Malgun Gothic"/>
              </a:rPr>
              <a:t>(콜론)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으로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3000" b="1" spc="-290" dirty="0">
                <a:solidFill>
                  <a:srgbClr val="020202"/>
                </a:solidFill>
                <a:latin typeface="Malgun Gothic"/>
                <a:cs typeface="Malgun Gothic"/>
              </a:rPr>
              <a:t>2. </a:t>
            </a:r>
            <a:r>
              <a:rPr sz="3000" b="1" spc="-700" dirty="0">
                <a:solidFill>
                  <a:srgbClr val="020202"/>
                </a:solidFill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spc="-690" dirty="0">
                <a:solidFill>
                  <a:srgbClr val="020202"/>
                </a:solidFill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5115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solidFill>
                  <a:srgbClr val="020202"/>
                </a:solidFill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solidFill>
                  <a:srgbClr val="020202"/>
                </a:solidFill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solidFill>
                  <a:srgbClr val="020202"/>
                </a:solidFill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solidFill>
                  <a:srgbClr val="020202"/>
                </a:solidFill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solidFill>
                  <a:srgbClr val="020202"/>
                </a:solidFill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solidFill>
                  <a:srgbClr val="020202"/>
                </a:solidFill>
                <a:latin typeface="Malgun Gothic"/>
                <a:cs typeface="Malgun Gothic"/>
              </a:rPr>
              <a:t> </a:t>
            </a:r>
            <a:r>
              <a:rPr sz="3000" b="1" u="heavy" spc="-720" dirty="0">
                <a:solidFill>
                  <a:srgbClr val="020202"/>
                </a:solidFill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945515" cy="945515"/>
          </a:xfrm>
          <a:custGeom>
            <a:avLst/>
            <a:gdLst/>
            <a:ahLst/>
            <a:cxnLst/>
            <a:rect l="l" t="t" r="r" b="b"/>
            <a:pathLst>
              <a:path w="945514" h="945514">
                <a:moveTo>
                  <a:pt x="44901" y="0"/>
                </a:moveTo>
                <a:lnTo>
                  <a:pt x="945315" y="900414"/>
                </a:lnTo>
                <a:lnTo>
                  <a:pt x="900414" y="94531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5DA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5DAA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286000"/>
            <a:ext cx="5417544" cy="17475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400300"/>
            <a:ext cx="73787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45" dirty="0">
                <a:solidFill>
                  <a:srgbClr val="FFFFFF"/>
                </a:solidFill>
                <a:latin typeface="Malgun Gothic"/>
                <a:cs typeface="Malgun Gothic"/>
              </a:rPr>
              <a:t>elif</a:t>
            </a:r>
            <a:endParaRPr sz="43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6400" y="2540000"/>
            <a:ext cx="224663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55" dirty="0">
                <a:latin typeface="Malgun Gothic"/>
                <a:cs typeface="Malgun Gothic"/>
              </a:rPr>
              <a:t>e</a:t>
            </a:r>
            <a:r>
              <a:rPr sz="3000" b="1" spc="-155" dirty="0">
                <a:latin typeface="Malgun Gothic"/>
                <a:cs typeface="Malgun Gothic"/>
              </a:rPr>
              <a:t>lse </a:t>
            </a:r>
            <a:r>
              <a:rPr sz="3000" b="1" spc="-280" dirty="0">
                <a:latin typeface="Malgun Gothic"/>
                <a:cs typeface="Malgun Gothic"/>
              </a:rPr>
              <a:t>if</a:t>
            </a:r>
            <a:r>
              <a:rPr sz="3000" spc="-280" dirty="0">
                <a:latin typeface="Malgun Gothic"/>
                <a:cs typeface="Malgun Gothic"/>
              </a:rPr>
              <a:t>의</a:t>
            </a:r>
            <a:r>
              <a:rPr sz="3000" spc="-470" dirty="0">
                <a:latin typeface="Malgun Gothic"/>
                <a:cs typeface="Malgun Gothic"/>
              </a:rPr>
              <a:t> </a:t>
            </a:r>
            <a:r>
              <a:rPr sz="3000" spc="-680" dirty="0">
                <a:latin typeface="Malgun Gothic"/>
                <a:cs typeface="Malgun Gothic"/>
              </a:rPr>
              <a:t>줄임말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855" dirty="0">
                <a:solidFill>
                  <a:srgbClr val="1A69B5"/>
                </a:solidFill>
                <a:latin typeface="Malgun Gothic"/>
                <a:cs typeface="Malgun Gothic"/>
              </a:rPr>
              <a:t>조건문  </a:t>
            </a:r>
            <a:r>
              <a:rPr sz="3600" spc="-740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433" y="7741793"/>
            <a:ext cx="3958590" cy="1247140"/>
          </a:xfrm>
          <a:prstGeom prst="rect">
            <a:avLst/>
          </a:prstGeom>
          <a:ln w="38100">
            <a:solidFill>
              <a:srgbClr val="F3B431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3600" b="1" spc="-105" dirty="0">
                <a:solidFill>
                  <a:srgbClr val="5DAA6F"/>
                </a:solidFill>
                <a:latin typeface="Malgun Gothic"/>
                <a:cs typeface="Malgun Gothic"/>
              </a:rPr>
              <a:t>elif  </a:t>
            </a:r>
            <a:r>
              <a:rPr sz="3600" spc="-270" dirty="0">
                <a:solidFill>
                  <a:srgbClr val="1A69B5"/>
                </a:solidFill>
                <a:latin typeface="Malgun Gothic"/>
                <a:cs typeface="Malgun Gothic"/>
              </a:rPr>
              <a:t>a </a:t>
            </a:r>
            <a:r>
              <a:rPr sz="3600" spc="-1230" dirty="0">
                <a:solidFill>
                  <a:srgbClr val="1A69B5"/>
                </a:solidFill>
                <a:latin typeface="Malgun Gothic"/>
                <a:cs typeface="Malgun Gothic"/>
              </a:rPr>
              <a:t>&gt;                          </a:t>
            </a:r>
            <a:r>
              <a:rPr sz="3600" spc="-32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3600" spc="15" dirty="0">
                <a:solidFill>
                  <a:srgbClr val="1A69B5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3411" y="6534289"/>
            <a:ext cx="1597660" cy="10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1544" y="3377679"/>
            <a:ext cx="6287135" cy="5649595"/>
          </a:xfrm>
          <a:prstGeom prst="rect">
            <a:avLst/>
          </a:prstGeom>
          <a:ln w="63500">
            <a:solidFill>
              <a:srgbClr val="F3B431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55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710" dirty="0">
                <a:latin typeface="Malgun Gothic"/>
                <a:cs typeface="Malgun Gothic"/>
              </a:rPr>
              <a:t>조건문  </a:t>
            </a:r>
            <a:r>
              <a:rPr sz="3000" b="1" spc="-670" dirty="0">
                <a:latin typeface="Malgun Gothic"/>
                <a:cs typeface="Malgun Gothic"/>
              </a:rPr>
              <a:t>뒤에  </a:t>
            </a:r>
            <a:r>
              <a:rPr sz="3000" b="1" u="heavy" spc="5" dirty="0">
                <a:latin typeface="Malgun Gothic"/>
                <a:cs typeface="Malgun Gothic"/>
              </a:rPr>
              <a:t>: </a:t>
            </a:r>
            <a:r>
              <a:rPr sz="3000" b="1" u="heavy" spc="-365" dirty="0">
                <a:latin typeface="Malgun Gothic"/>
                <a:cs typeface="Malgun Gothic"/>
              </a:rPr>
              <a:t>(콜론) </a:t>
            </a:r>
            <a:r>
              <a:rPr sz="3000" b="1" spc="-690" dirty="0">
                <a:latin typeface="Malgun Gothic"/>
                <a:cs typeface="Malgun Gothic"/>
              </a:rPr>
              <a:t>으로 </a:t>
            </a:r>
            <a:r>
              <a:rPr sz="3000" b="1" spc="-580" dirty="0">
                <a:latin typeface="Malgun Gothic"/>
                <a:cs typeface="Malgun Gothic"/>
              </a:rPr>
              <a:t> </a:t>
            </a:r>
            <a:r>
              <a:rPr sz="3000" b="1" spc="-700" dirty="0">
                <a:latin typeface="Malgun Gothic"/>
                <a:cs typeface="Malgun Gothic"/>
              </a:rPr>
              <a:t>마치기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참인경우  실행될 </a:t>
            </a:r>
            <a:r>
              <a:rPr sz="3000" b="1" spc="-590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75" dirty="0">
                <a:latin typeface="Malgun Gothic"/>
                <a:cs typeface="Malgun Gothic"/>
              </a:rPr>
              <a:t>3. </a:t>
            </a:r>
            <a:r>
              <a:rPr sz="3000" b="1" spc="-210" dirty="0">
                <a:latin typeface="Malgun Gothic"/>
                <a:cs typeface="Malgun Gothic"/>
              </a:rPr>
              <a:t>elif는 </a:t>
            </a:r>
            <a:r>
              <a:rPr sz="3000" b="1" u="heavy" spc="-750" dirty="0">
                <a:latin typeface="Malgun Gothic"/>
                <a:cs typeface="Malgun Gothic"/>
              </a:rPr>
              <a:t>여러번 </a:t>
            </a:r>
            <a:r>
              <a:rPr sz="3000" b="1" u="heavy" spc="-705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170" dirty="0">
                <a:latin typeface="Malgun Gothic"/>
                <a:cs typeface="Malgun Gothic"/>
              </a:rPr>
              <a:t>4. </a:t>
            </a:r>
            <a:r>
              <a:rPr sz="3000" b="1" u="heavy" spc="-45" dirty="0">
                <a:latin typeface="Malgun Gothic"/>
                <a:cs typeface="Malgun Gothic"/>
              </a:rPr>
              <a:t>if </a:t>
            </a:r>
            <a:r>
              <a:rPr sz="3000" b="1" u="heavy" spc="-645" dirty="0">
                <a:latin typeface="Malgun Gothic"/>
                <a:cs typeface="Malgun Gothic"/>
              </a:rPr>
              <a:t>사용  </a:t>
            </a:r>
            <a:r>
              <a:rPr sz="3000" b="1" u="heavy" spc="-690" dirty="0">
                <a:latin typeface="Malgun Gothic"/>
                <a:cs typeface="Malgun Gothic"/>
              </a:rPr>
              <a:t>후</a:t>
            </a:r>
            <a:r>
              <a:rPr sz="3000" b="1" u="heavy" spc="-670" dirty="0">
                <a:latin typeface="Malgun Gothic"/>
                <a:cs typeface="Malgun Gothic"/>
              </a:rPr>
              <a:t> </a:t>
            </a:r>
            <a:r>
              <a:rPr sz="3000" b="1" spc="-515" dirty="0">
                <a:latin typeface="Malgun Gothic"/>
                <a:cs typeface="Malgun Gothic"/>
              </a:rPr>
              <a:t>사용가능!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8668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27742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94365" y="36903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237" y="4033713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4901" y="0"/>
                </a:moveTo>
                <a:lnTo>
                  <a:pt x="844495" y="799594"/>
                </a:lnTo>
                <a:lnTo>
                  <a:pt x="799594" y="844495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F3B4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77042" y="5672226"/>
            <a:ext cx="0" cy="1029335"/>
          </a:xfrm>
          <a:custGeom>
            <a:avLst/>
            <a:gdLst/>
            <a:ahLst/>
            <a:cxnLst/>
            <a:rect l="l" t="t" r="r" b="b"/>
            <a:pathLst>
              <a:path h="1029334">
                <a:moveTo>
                  <a:pt x="-31750" y="514365"/>
                </a:moveTo>
                <a:lnTo>
                  <a:pt x="31750" y="514365"/>
                </a:lnTo>
              </a:path>
            </a:pathLst>
          </a:custGeom>
          <a:ln w="102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47502" y="6669201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77042" y="4287011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7502" y="4562754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84436" y="4841900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86"/>
                </a:lnTo>
                <a:lnTo>
                  <a:pt x="1192606" y="1003173"/>
                </a:lnTo>
                <a:lnTo>
                  <a:pt x="2385199" y="501586"/>
                </a:lnTo>
                <a:lnTo>
                  <a:pt x="1192606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77500" y="5168900"/>
            <a:ext cx="79565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12400" y="59436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4144" y="30066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24144" y="3006686"/>
            <a:ext cx="3723640" cy="4902200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 dirty="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 dirty="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 dirty="0">
              <a:latin typeface="Malgun Gothic"/>
              <a:cs typeface="Malgun Gothic"/>
            </a:endParaRPr>
          </a:p>
          <a:p>
            <a:pPr marL="768985" marR="924560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490" dirty="0">
                <a:solidFill>
                  <a:srgbClr val="FFFFFF"/>
                </a:solidFill>
                <a:latin typeface="Malgun Gothic"/>
                <a:cs typeface="Malgun Gothic"/>
              </a:rPr>
              <a:t>(조건문3)</a:t>
            </a:r>
            <a:r>
              <a:rPr sz="3500" b="1" spc="-5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 dirty="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2" y="2590799"/>
            <a:ext cx="4247947" cy="23673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720" y="2084114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8" y="0"/>
                </a:moveTo>
                <a:lnTo>
                  <a:pt x="664531" y="1443"/>
                </a:lnTo>
                <a:lnTo>
                  <a:pt x="619284" y="5775"/>
                </a:lnTo>
                <a:lnTo>
                  <a:pt x="574336" y="12995"/>
                </a:lnTo>
                <a:lnTo>
                  <a:pt x="529837" y="23103"/>
                </a:lnTo>
                <a:lnTo>
                  <a:pt x="485935" y="36099"/>
                </a:lnTo>
                <a:lnTo>
                  <a:pt x="442782" y="51982"/>
                </a:lnTo>
                <a:lnTo>
                  <a:pt x="400525" y="70754"/>
                </a:lnTo>
                <a:lnTo>
                  <a:pt x="359316" y="92413"/>
                </a:lnTo>
                <a:lnTo>
                  <a:pt x="319302" y="116961"/>
                </a:lnTo>
                <a:lnTo>
                  <a:pt x="280635" y="144396"/>
                </a:lnTo>
                <a:lnTo>
                  <a:pt x="243462" y="174719"/>
                </a:lnTo>
                <a:lnTo>
                  <a:pt x="207935" y="207930"/>
                </a:lnTo>
                <a:lnTo>
                  <a:pt x="174723" y="243458"/>
                </a:lnTo>
                <a:lnTo>
                  <a:pt x="144399" y="280630"/>
                </a:lnTo>
                <a:lnTo>
                  <a:pt x="116963" y="319298"/>
                </a:lnTo>
                <a:lnTo>
                  <a:pt x="92415" y="359311"/>
                </a:lnTo>
                <a:lnTo>
                  <a:pt x="70755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5" y="1019332"/>
                </a:lnTo>
                <a:lnTo>
                  <a:pt x="92415" y="1060543"/>
                </a:lnTo>
                <a:lnTo>
                  <a:pt x="116963" y="1100557"/>
                </a:lnTo>
                <a:lnTo>
                  <a:pt x="144399" y="1139226"/>
                </a:lnTo>
                <a:lnTo>
                  <a:pt x="174723" y="1176400"/>
                </a:lnTo>
                <a:lnTo>
                  <a:pt x="207935" y="1211929"/>
                </a:lnTo>
                <a:lnTo>
                  <a:pt x="243462" y="1245140"/>
                </a:lnTo>
                <a:lnTo>
                  <a:pt x="280635" y="1275463"/>
                </a:lnTo>
                <a:lnTo>
                  <a:pt x="319302" y="1302898"/>
                </a:lnTo>
                <a:lnTo>
                  <a:pt x="359316" y="1327446"/>
                </a:lnTo>
                <a:lnTo>
                  <a:pt x="400525" y="1349105"/>
                </a:lnTo>
                <a:lnTo>
                  <a:pt x="442782" y="1367877"/>
                </a:lnTo>
                <a:lnTo>
                  <a:pt x="485935" y="1383760"/>
                </a:lnTo>
                <a:lnTo>
                  <a:pt x="529837" y="1396756"/>
                </a:lnTo>
                <a:lnTo>
                  <a:pt x="574336" y="1406864"/>
                </a:lnTo>
                <a:lnTo>
                  <a:pt x="619284" y="1414084"/>
                </a:lnTo>
                <a:lnTo>
                  <a:pt x="664531" y="1418416"/>
                </a:lnTo>
                <a:lnTo>
                  <a:pt x="709928" y="1419860"/>
                </a:lnTo>
                <a:lnTo>
                  <a:pt x="755325" y="1418416"/>
                </a:lnTo>
                <a:lnTo>
                  <a:pt x="800572" y="1414084"/>
                </a:lnTo>
                <a:lnTo>
                  <a:pt x="845520" y="1406864"/>
                </a:lnTo>
                <a:lnTo>
                  <a:pt x="890019" y="1396756"/>
                </a:lnTo>
                <a:lnTo>
                  <a:pt x="933920" y="1383760"/>
                </a:lnTo>
                <a:lnTo>
                  <a:pt x="977074" y="1367877"/>
                </a:lnTo>
                <a:lnTo>
                  <a:pt x="1019330" y="1349105"/>
                </a:lnTo>
                <a:lnTo>
                  <a:pt x="1060540" y="1327446"/>
                </a:lnTo>
                <a:lnTo>
                  <a:pt x="1100554" y="1302898"/>
                </a:lnTo>
                <a:lnTo>
                  <a:pt x="1139221" y="1275463"/>
                </a:lnTo>
                <a:lnTo>
                  <a:pt x="1176393" y="1245140"/>
                </a:lnTo>
                <a:lnTo>
                  <a:pt x="1211921" y="1211929"/>
                </a:lnTo>
                <a:lnTo>
                  <a:pt x="1245133" y="1176400"/>
                </a:lnTo>
                <a:lnTo>
                  <a:pt x="1275458" y="1139226"/>
                </a:lnTo>
                <a:lnTo>
                  <a:pt x="1302895" y="1100557"/>
                </a:lnTo>
                <a:lnTo>
                  <a:pt x="1327443" y="1060543"/>
                </a:lnTo>
                <a:lnTo>
                  <a:pt x="1349104" y="1019332"/>
                </a:lnTo>
                <a:lnTo>
                  <a:pt x="1367876" y="977075"/>
                </a:lnTo>
                <a:lnTo>
                  <a:pt x="1383760" y="933920"/>
                </a:lnTo>
                <a:lnTo>
                  <a:pt x="1396757" y="890018"/>
                </a:lnTo>
                <a:lnTo>
                  <a:pt x="1406865" y="845518"/>
                </a:lnTo>
                <a:lnTo>
                  <a:pt x="1414085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5" y="619280"/>
                </a:lnTo>
                <a:lnTo>
                  <a:pt x="1406865" y="574332"/>
                </a:lnTo>
                <a:lnTo>
                  <a:pt x="1396757" y="529832"/>
                </a:lnTo>
                <a:lnTo>
                  <a:pt x="1383760" y="485931"/>
                </a:lnTo>
                <a:lnTo>
                  <a:pt x="1367876" y="442777"/>
                </a:lnTo>
                <a:lnTo>
                  <a:pt x="1349104" y="400521"/>
                </a:lnTo>
                <a:lnTo>
                  <a:pt x="1327443" y="359311"/>
                </a:lnTo>
                <a:lnTo>
                  <a:pt x="1302895" y="319298"/>
                </a:lnTo>
                <a:lnTo>
                  <a:pt x="1275458" y="280630"/>
                </a:lnTo>
                <a:lnTo>
                  <a:pt x="1245133" y="243458"/>
                </a:lnTo>
                <a:lnTo>
                  <a:pt x="1211921" y="207930"/>
                </a:lnTo>
                <a:lnTo>
                  <a:pt x="1176393" y="174719"/>
                </a:lnTo>
                <a:lnTo>
                  <a:pt x="1139221" y="144396"/>
                </a:lnTo>
                <a:lnTo>
                  <a:pt x="1100554" y="116961"/>
                </a:lnTo>
                <a:lnTo>
                  <a:pt x="1060540" y="92413"/>
                </a:lnTo>
                <a:lnTo>
                  <a:pt x="1019330" y="70754"/>
                </a:lnTo>
                <a:lnTo>
                  <a:pt x="977074" y="51982"/>
                </a:lnTo>
                <a:lnTo>
                  <a:pt x="933920" y="36099"/>
                </a:lnTo>
                <a:lnTo>
                  <a:pt x="890019" y="23103"/>
                </a:lnTo>
                <a:lnTo>
                  <a:pt x="845520" y="12995"/>
                </a:lnTo>
                <a:lnTo>
                  <a:pt x="800572" y="5775"/>
                </a:lnTo>
                <a:lnTo>
                  <a:pt x="755325" y="1443"/>
                </a:lnTo>
                <a:lnTo>
                  <a:pt x="709928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0720" y="2084108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5100" y="2438400"/>
            <a:ext cx="906144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100" y="2540000"/>
            <a:ext cx="645668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50" dirty="0">
                <a:latin typeface="Malgun Gothic"/>
                <a:cs typeface="Malgun Gothic"/>
              </a:rPr>
              <a:t>위의   </a:t>
            </a:r>
            <a:r>
              <a:rPr sz="3000" spc="-715" dirty="0">
                <a:latin typeface="Malgun Gothic"/>
                <a:cs typeface="Malgun Gothic"/>
              </a:rPr>
              <a:t>조건문들이  </a:t>
            </a:r>
            <a:r>
              <a:rPr sz="3000" spc="-675" dirty="0">
                <a:latin typeface="Malgun Gothic"/>
                <a:cs typeface="Malgun Gothic"/>
              </a:rPr>
              <a:t>참이  </a:t>
            </a:r>
            <a:r>
              <a:rPr sz="3000" spc="-700" dirty="0">
                <a:latin typeface="Malgun Gothic"/>
                <a:cs typeface="Malgun Gothic"/>
              </a:rPr>
              <a:t>아닌경우  </a:t>
            </a:r>
            <a:r>
              <a:rPr sz="3000" spc="-150" dirty="0">
                <a:latin typeface="Malgun Gothic"/>
                <a:cs typeface="Malgun Gothic"/>
              </a:rPr>
              <a:t>else </a:t>
            </a:r>
            <a:r>
              <a:rPr sz="3000" spc="-710" dirty="0">
                <a:latin typeface="Malgun Gothic"/>
                <a:cs typeface="Malgun Gothic"/>
              </a:rPr>
              <a:t>조건문</a:t>
            </a:r>
            <a:r>
              <a:rPr sz="3000" spc="-430" dirty="0">
                <a:latin typeface="Malgun Gothic"/>
                <a:cs typeface="Malgun Gothic"/>
              </a:rPr>
              <a:t> </a:t>
            </a:r>
            <a:r>
              <a:rPr sz="3000" spc="-675" dirty="0">
                <a:latin typeface="Malgun Gothic"/>
                <a:cs typeface="Malgun Gothic"/>
              </a:rPr>
              <a:t>확인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833" y="4926291"/>
            <a:ext cx="3227070" cy="1424940"/>
          </a:xfrm>
          <a:prstGeom prst="rect">
            <a:avLst/>
          </a:prstGeom>
          <a:ln w="38100">
            <a:solidFill>
              <a:srgbClr val="E9775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260"/>
              </a:spcBef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</a:t>
            </a:r>
            <a:r>
              <a:rPr sz="3600" b="1" spc="515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  <a:p>
            <a:pPr marL="959485">
              <a:lnSpc>
                <a:spcPct val="100000"/>
              </a:lnSpc>
              <a:spcBef>
                <a:spcPts val="1280"/>
              </a:spcBef>
            </a:pPr>
            <a:r>
              <a:rPr sz="3600" spc="-819" dirty="0">
                <a:latin typeface="Malgun Gothic"/>
                <a:cs typeface="Malgun Gothic"/>
              </a:rPr>
              <a:t>원하는</a:t>
            </a:r>
            <a:r>
              <a:rPr sz="3600" spc="-41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코드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37846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3433" y="7741793"/>
            <a:ext cx="3958590" cy="1247140"/>
          </a:xfrm>
          <a:custGeom>
            <a:avLst/>
            <a:gdLst/>
            <a:ahLst/>
            <a:cxnLst/>
            <a:rect l="l" t="t" r="r" b="b"/>
            <a:pathLst>
              <a:path w="3958590" h="1247140">
                <a:moveTo>
                  <a:pt x="0" y="0"/>
                </a:moveTo>
                <a:lnTo>
                  <a:pt x="3958361" y="0"/>
                </a:lnTo>
                <a:lnTo>
                  <a:pt x="3958361" y="1247140"/>
                </a:lnTo>
                <a:lnTo>
                  <a:pt x="0" y="124714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6600" y="7797800"/>
            <a:ext cx="1229360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108075" algn="l"/>
              </a:tabLst>
            </a:pPr>
            <a:r>
              <a:rPr sz="3600" b="1" spc="-175" dirty="0">
                <a:solidFill>
                  <a:srgbClr val="5DAA6F"/>
                </a:solidFill>
                <a:latin typeface="Malgun Gothic"/>
                <a:cs typeface="Malgun Gothic"/>
              </a:rPr>
              <a:t>else	</a:t>
            </a:r>
            <a:r>
              <a:rPr sz="3600" b="1" spc="5" dirty="0">
                <a:solidFill>
                  <a:srgbClr val="E9775A"/>
                </a:solidFill>
                <a:latin typeface="Malgun Gothic"/>
                <a:cs typeface="Malgun Gothic"/>
              </a:rPr>
              <a:t>: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400" y="8509000"/>
            <a:ext cx="27876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-135" dirty="0">
                <a:latin typeface="Malgun Gothic"/>
                <a:cs typeface="Malgun Gothic"/>
              </a:rPr>
              <a:t>printf </a:t>
            </a:r>
            <a:r>
              <a:rPr sz="2500" spc="-200" dirty="0">
                <a:latin typeface="Malgun Gothic"/>
                <a:cs typeface="Malgun Gothic"/>
              </a:rPr>
              <a:t>“a는</a:t>
            </a:r>
            <a:r>
              <a:rPr sz="2500" spc="-370" dirty="0">
                <a:latin typeface="Malgun Gothic"/>
                <a:cs typeface="Malgun Gothic"/>
              </a:rPr>
              <a:t> </a:t>
            </a:r>
            <a:r>
              <a:rPr sz="2500" spc="-405" dirty="0">
                <a:latin typeface="Malgun Gothic"/>
                <a:cs typeface="Malgun Gothic"/>
              </a:rPr>
              <a:t>양수입니다.”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8572" y="6515239"/>
            <a:ext cx="1707324" cy="1118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521459" y="397865"/>
                </a:moveTo>
                <a:lnTo>
                  <a:pt x="0" y="397865"/>
                </a:lnTo>
                <a:lnTo>
                  <a:pt x="760730" y="999032"/>
                </a:lnTo>
                <a:lnTo>
                  <a:pt x="1521459" y="397865"/>
                </a:lnTo>
                <a:close/>
              </a:path>
              <a:path w="1521460" h="999490">
                <a:moveTo>
                  <a:pt x="1244206" y="0"/>
                </a:moveTo>
                <a:lnTo>
                  <a:pt x="277253" y="0"/>
                </a:lnTo>
                <a:lnTo>
                  <a:pt x="277253" y="397865"/>
                </a:lnTo>
                <a:lnTo>
                  <a:pt x="1244206" y="397865"/>
                </a:lnTo>
                <a:lnTo>
                  <a:pt x="12442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1511" y="6546989"/>
            <a:ext cx="1521460" cy="999490"/>
          </a:xfrm>
          <a:custGeom>
            <a:avLst/>
            <a:gdLst/>
            <a:ahLst/>
            <a:cxnLst/>
            <a:rect l="l" t="t" r="r" b="b"/>
            <a:pathLst>
              <a:path w="1521460" h="999490">
                <a:moveTo>
                  <a:pt x="1244210" y="397866"/>
                </a:moveTo>
                <a:lnTo>
                  <a:pt x="1521460" y="397866"/>
                </a:lnTo>
                <a:lnTo>
                  <a:pt x="760730" y="999034"/>
                </a:lnTo>
                <a:lnTo>
                  <a:pt x="0" y="397866"/>
                </a:lnTo>
                <a:lnTo>
                  <a:pt x="277249" y="397866"/>
                </a:lnTo>
                <a:lnTo>
                  <a:pt x="277249" y="0"/>
                </a:lnTo>
                <a:lnTo>
                  <a:pt x="1244210" y="0"/>
                </a:lnTo>
                <a:lnTo>
                  <a:pt x="1244210" y="397866"/>
                </a:lnTo>
                <a:close/>
              </a:path>
            </a:pathLst>
          </a:custGeom>
          <a:ln w="381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8844" y="4877879"/>
            <a:ext cx="6287135" cy="3690620"/>
          </a:xfrm>
          <a:prstGeom prst="rect">
            <a:avLst/>
          </a:prstGeom>
          <a:ln w="63500">
            <a:solidFill>
              <a:srgbClr val="E9775A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1040"/>
              </a:spcBef>
            </a:pPr>
            <a:r>
              <a:rPr sz="4000" spc="-975" dirty="0">
                <a:latin typeface="Malgun Gothic"/>
                <a:cs typeface="Malgun Gothic"/>
              </a:rPr>
              <a:t>&lt;   </a:t>
            </a:r>
            <a:r>
              <a:rPr sz="4000" spc="-635" dirty="0">
                <a:latin typeface="Malgun Gothic"/>
                <a:cs typeface="Malgun Gothic"/>
              </a:rPr>
              <a:t>주의사항</a:t>
            </a:r>
            <a:r>
              <a:rPr sz="4000" spc="-160" dirty="0">
                <a:latin typeface="Malgun Gothic"/>
                <a:cs typeface="Malgun Gothic"/>
              </a:rPr>
              <a:t> </a:t>
            </a:r>
            <a:r>
              <a:rPr sz="4000" spc="-975" dirty="0">
                <a:latin typeface="Malgun Gothic"/>
                <a:cs typeface="Malgun Gothic"/>
              </a:rPr>
              <a:t>&gt;</a:t>
            </a:r>
            <a:endParaRPr sz="4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3100"/>
              </a:spcBef>
            </a:pPr>
            <a:r>
              <a:rPr sz="3000" b="1" spc="-459" dirty="0">
                <a:latin typeface="Malgun Gothic"/>
                <a:cs typeface="Malgun Gothic"/>
              </a:rPr>
              <a:t>1. </a:t>
            </a:r>
            <a:r>
              <a:rPr sz="3000" b="1" spc="-270" dirty="0">
                <a:latin typeface="Malgun Gothic"/>
                <a:cs typeface="Malgun Gothic"/>
              </a:rPr>
              <a:t>else의 </a:t>
            </a:r>
            <a:r>
              <a:rPr sz="3000" b="1" spc="-720" dirty="0">
                <a:latin typeface="Malgun Gothic"/>
                <a:cs typeface="Malgun Gothic"/>
              </a:rPr>
              <a:t>경우  조건문이  </a:t>
            </a:r>
            <a:r>
              <a:rPr sz="3000" b="1" spc="-670" dirty="0">
                <a:latin typeface="Malgun Gothic"/>
                <a:cs typeface="Malgun Gothic"/>
              </a:rPr>
              <a:t> </a:t>
            </a:r>
            <a:r>
              <a:rPr sz="3000" b="1" spc="-445" dirty="0">
                <a:latin typeface="Malgun Gothic"/>
                <a:cs typeface="Malgun Gothic"/>
              </a:rPr>
              <a:t>없다!</a:t>
            </a:r>
            <a:endParaRPr sz="3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</a:pPr>
            <a:r>
              <a:rPr sz="3000" b="1" spc="-290" dirty="0">
                <a:latin typeface="Malgun Gothic"/>
                <a:cs typeface="Malgun Gothic"/>
              </a:rPr>
              <a:t>2. </a:t>
            </a:r>
            <a:r>
              <a:rPr sz="3000" b="1" spc="-700" dirty="0">
                <a:latin typeface="Malgun Gothic"/>
                <a:cs typeface="Malgun Gothic"/>
              </a:rPr>
              <a:t>실행될 </a:t>
            </a:r>
            <a:r>
              <a:rPr sz="3000" b="1" spc="-685" dirty="0">
                <a:latin typeface="Malgun Gothic"/>
                <a:cs typeface="Malgun Gothic"/>
              </a:rPr>
              <a:t> </a:t>
            </a:r>
            <a:r>
              <a:rPr sz="3000" b="1" spc="-690" dirty="0">
                <a:latin typeface="Malgun Gothic"/>
                <a:cs typeface="Malgun Gothic"/>
              </a:rPr>
              <a:t>코드를</a:t>
            </a:r>
            <a:endParaRPr sz="3000">
              <a:latin typeface="Malgun Gothic"/>
              <a:cs typeface="Malgun Gothic"/>
            </a:endParaRPr>
          </a:p>
          <a:p>
            <a:pPr marL="284480">
              <a:lnSpc>
                <a:spcPct val="100000"/>
              </a:lnSpc>
              <a:spcBef>
                <a:spcPts val="200"/>
              </a:spcBef>
            </a:pPr>
            <a:r>
              <a:rPr sz="3000" b="1" u="heavy" spc="-250" dirty="0">
                <a:latin typeface="Malgun Gothic"/>
                <a:cs typeface="Malgun Gothic"/>
              </a:rPr>
              <a:t>tab </a:t>
            </a:r>
            <a:r>
              <a:rPr sz="3000" b="1" u="heavy" spc="-720" dirty="0">
                <a:latin typeface="Malgun Gothic"/>
                <a:cs typeface="Malgun Gothic"/>
              </a:rPr>
              <a:t>1번  </a:t>
            </a:r>
            <a:r>
              <a:rPr sz="3000" b="1" u="heavy" spc="-690" dirty="0">
                <a:latin typeface="Malgun Gothic"/>
                <a:cs typeface="Malgun Gothic"/>
              </a:rPr>
              <a:t>또는  </a:t>
            </a:r>
            <a:r>
              <a:rPr sz="3000" b="1" u="heavy" spc="-270" dirty="0">
                <a:latin typeface="Malgun Gothic"/>
                <a:cs typeface="Malgun Gothic"/>
              </a:rPr>
              <a:t>space </a:t>
            </a:r>
            <a:r>
              <a:rPr sz="3000" b="1" u="heavy" spc="-300" dirty="0">
                <a:latin typeface="Malgun Gothic"/>
                <a:cs typeface="Malgun Gothic"/>
              </a:rPr>
              <a:t>bar </a:t>
            </a:r>
            <a:r>
              <a:rPr sz="3000" b="1" u="heavy" spc="-425" dirty="0">
                <a:latin typeface="Malgun Gothic"/>
                <a:cs typeface="Malgun Gothic"/>
              </a:rPr>
              <a:t>4번 </a:t>
            </a:r>
            <a:r>
              <a:rPr sz="3000" b="1" u="heavy" spc="-690" dirty="0">
                <a:latin typeface="Malgun Gothic"/>
                <a:cs typeface="Malgun Gothic"/>
              </a:rPr>
              <a:t>으로  </a:t>
            </a:r>
            <a:r>
              <a:rPr sz="3000" b="1" u="heavy" spc="-655" dirty="0">
                <a:latin typeface="Malgun Gothic"/>
                <a:cs typeface="Malgun Gothic"/>
              </a:rPr>
              <a:t> </a:t>
            </a:r>
            <a:r>
              <a:rPr sz="3000" b="1" u="heavy" spc="-720" dirty="0">
                <a:latin typeface="Malgun Gothic"/>
                <a:cs typeface="Malgun Gothic"/>
              </a:rPr>
              <a:t>들여쓰기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258668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7" y="483146"/>
                </a:lnTo>
                <a:lnTo>
                  <a:pt x="254000" y="369100"/>
                </a:lnTo>
                <a:lnTo>
                  <a:pt x="373932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2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2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7742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15" y="483146"/>
                </a:lnTo>
                <a:lnTo>
                  <a:pt x="254000" y="369100"/>
                </a:lnTo>
                <a:lnTo>
                  <a:pt x="373927" y="369100"/>
                </a:lnTo>
                <a:lnTo>
                  <a:pt x="351027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27" y="369100"/>
                </a:moveTo>
                <a:lnTo>
                  <a:pt x="254000" y="369100"/>
                </a:lnTo>
                <a:lnTo>
                  <a:pt x="410972" y="483146"/>
                </a:lnTo>
                <a:lnTo>
                  <a:pt x="373927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30" y="184543"/>
                </a:lnTo>
                <a:lnTo>
                  <a:pt x="313956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94365" y="5176202"/>
            <a:ext cx="508000" cy="483234"/>
          </a:xfrm>
          <a:custGeom>
            <a:avLst/>
            <a:gdLst/>
            <a:ahLst/>
            <a:cxnLst/>
            <a:rect l="l" t="t" r="r" b="b"/>
            <a:pathLst>
              <a:path w="508000" h="483235">
                <a:moveTo>
                  <a:pt x="508000" y="184543"/>
                </a:moveTo>
                <a:lnTo>
                  <a:pt x="0" y="184543"/>
                </a:lnTo>
                <a:lnTo>
                  <a:pt x="156972" y="298602"/>
                </a:lnTo>
                <a:lnTo>
                  <a:pt x="97028" y="483146"/>
                </a:lnTo>
                <a:lnTo>
                  <a:pt x="254000" y="369100"/>
                </a:lnTo>
                <a:lnTo>
                  <a:pt x="373939" y="369100"/>
                </a:lnTo>
                <a:lnTo>
                  <a:pt x="351040" y="298602"/>
                </a:lnTo>
                <a:lnTo>
                  <a:pt x="508000" y="184543"/>
                </a:lnTo>
                <a:close/>
              </a:path>
              <a:path w="508000" h="483235">
                <a:moveTo>
                  <a:pt x="373939" y="369100"/>
                </a:moveTo>
                <a:lnTo>
                  <a:pt x="254000" y="369100"/>
                </a:lnTo>
                <a:lnTo>
                  <a:pt x="410984" y="483146"/>
                </a:lnTo>
                <a:lnTo>
                  <a:pt x="373939" y="369100"/>
                </a:lnTo>
                <a:close/>
              </a:path>
              <a:path w="508000" h="483235">
                <a:moveTo>
                  <a:pt x="254000" y="0"/>
                </a:moveTo>
                <a:lnTo>
                  <a:pt x="194043" y="184543"/>
                </a:lnTo>
                <a:lnTo>
                  <a:pt x="313969" y="184543"/>
                </a:lnTo>
                <a:lnTo>
                  <a:pt x="254000" y="0"/>
                </a:lnTo>
                <a:close/>
              </a:path>
            </a:pathLst>
          </a:custGeom>
          <a:solidFill>
            <a:srgbClr val="FFD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237" y="4033713"/>
            <a:ext cx="833119" cy="833119"/>
          </a:xfrm>
          <a:custGeom>
            <a:avLst/>
            <a:gdLst/>
            <a:ahLst/>
            <a:cxnLst/>
            <a:rect l="l" t="t" r="r" b="b"/>
            <a:pathLst>
              <a:path w="833120" h="833120">
                <a:moveTo>
                  <a:pt x="44901" y="0"/>
                </a:moveTo>
                <a:lnTo>
                  <a:pt x="832579" y="787678"/>
                </a:lnTo>
                <a:lnTo>
                  <a:pt x="787678" y="832579"/>
                </a:lnTo>
                <a:lnTo>
                  <a:pt x="0" y="44901"/>
                </a:lnTo>
                <a:lnTo>
                  <a:pt x="4490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0226" y="3790099"/>
            <a:ext cx="1964055" cy="882015"/>
          </a:xfrm>
          <a:custGeom>
            <a:avLst/>
            <a:gdLst/>
            <a:ahLst/>
            <a:cxnLst/>
            <a:rect l="l" t="t" r="r" b="b"/>
            <a:pathLst>
              <a:path w="1964054" h="882014">
                <a:moveTo>
                  <a:pt x="0" y="0"/>
                </a:moveTo>
                <a:lnTo>
                  <a:pt x="1964029" y="0"/>
                </a:lnTo>
                <a:lnTo>
                  <a:pt x="1964029" y="881816"/>
                </a:lnTo>
                <a:lnTo>
                  <a:pt x="0" y="881816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3293" y="4068864"/>
            <a:ext cx="1092835" cy="0"/>
          </a:xfrm>
          <a:custGeom>
            <a:avLst/>
            <a:gdLst/>
            <a:ahLst/>
            <a:cxnLst/>
            <a:rect l="l" t="t" r="r" b="b"/>
            <a:pathLst>
              <a:path w="1092835">
                <a:moveTo>
                  <a:pt x="0" y="0"/>
                </a:moveTo>
                <a:lnTo>
                  <a:pt x="1092814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5433" y="3675913"/>
            <a:ext cx="0" cy="3040380"/>
          </a:xfrm>
          <a:custGeom>
            <a:avLst/>
            <a:gdLst/>
            <a:ahLst/>
            <a:cxnLst/>
            <a:rect l="l" t="t" r="r" b="b"/>
            <a:pathLst>
              <a:path h="3040379">
                <a:moveTo>
                  <a:pt x="-31750" y="1520170"/>
                </a:moveTo>
                <a:lnTo>
                  <a:pt x="31750" y="1520170"/>
                </a:lnTo>
              </a:path>
            </a:pathLst>
          </a:custGeom>
          <a:ln w="30403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5893" y="668450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1264" y="326378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-31750" y="153743"/>
                </a:moveTo>
                <a:lnTo>
                  <a:pt x="31750" y="153743"/>
                </a:lnTo>
              </a:path>
            </a:pathLst>
          </a:custGeom>
          <a:ln w="307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1724" y="3539515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79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9180" y="3292576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27" y="2800807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606" y="0"/>
                </a:moveTo>
                <a:lnTo>
                  <a:pt x="0" y="501573"/>
                </a:lnTo>
                <a:lnTo>
                  <a:pt x="1192606" y="1003160"/>
                </a:lnTo>
                <a:lnTo>
                  <a:pt x="2385212" y="501573"/>
                </a:lnTo>
                <a:lnTo>
                  <a:pt x="119260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9900" y="3124200"/>
            <a:ext cx="76390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3100" y="49657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7042" y="4287011"/>
            <a:ext cx="0" cy="2374265"/>
          </a:xfrm>
          <a:custGeom>
            <a:avLst/>
            <a:gdLst/>
            <a:ahLst/>
            <a:cxnLst/>
            <a:rect l="l" t="t" r="r" b="b"/>
            <a:pathLst>
              <a:path h="2374265">
                <a:moveTo>
                  <a:pt x="-31750" y="1186859"/>
                </a:moveTo>
                <a:lnTo>
                  <a:pt x="31750" y="1186859"/>
                </a:lnTo>
              </a:path>
            </a:pathLst>
          </a:custGeom>
          <a:ln w="2373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7502" y="6628980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40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4945" y="4315802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56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1264" y="4759337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-31750" y="986174"/>
                </a:moveTo>
                <a:lnTo>
                  <a:pt x="31750" y="986174"/>
                </a:lnTo>
              </a:path>
            </a:pathLst>
          </a:custGeom>
          <a:ln w="19723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21724" y="6699936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259079" y="0"/>
                </a:moveTo>
                <a:lnTo>
                  <a:pt x="0" y="0"/>
                </a:lnTo>
                <a:lnTo>
                  <a:pt x="129539" y="259080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48637" y="3818661"/>
            <a:ext cx="2385695" cy="1003300"/>
          </a:xfrm>
          <a:custGeom>
            <a:avLst/>
            <a:gdLst/>
            <a:ahLst/>
            <a:cxnLst/>
            <a:rect l="l" t="t" r="r" b="b"/>
            <a:pathLst>
              <a:path w="2385695" h="1003300">
                <a:moveTo>
                  <a:pt x="1192593" y="0"/>
                </a:moveTo>
                <a:lnTo>
                  <a:pt x="0" y="501586"/>
                </a:lnTo>
                <a:lnTo>
                  <a:pt x="1192593" y="1003173"/>
                </a:lnTo>
                <a:lnTo>
                  <a:pt x="2385199" y="501586"/>
                </a:lnTo>
                <a:lnTo>
                  <a:pt x="1192593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48700" y="4140200"/>
            <a:ext cx="79248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75" dirty="0">
                <a:solidFill>
                  <a:srgbClr val="FFFFFF"/>
                </a:solidFill>
                <a:latin typeface="Malgun Gothic"/>
                <a:cs typeface="Malgun Gothic"/>
              </a:rPr>
              <a:t>조건문</a:t>
            </a:r>
            <a:r>
              <a:rPr sz="20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0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74300" y="38608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7100" y="2832100"/>
            <a:ext cx="51752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80" dirty="0">
                <a:latin typeface="Malgun Gothic"/>
                <a:cs typeface="Malgun Gothic"/>
              </a:rPr>
              <a:t>F</a:t>
            </a:r>
            <a:r>
              <a:rPr sz="2000" spc="-190" dirty="0">
                <a:latin typeface="Malgun Gothic"/>
                <a:cs typeface="Malgun Gothic"/>
              </a:rPr>
              <a:t>a</a:t>
            </a:r>
            <a:r>
              <a:rPr sz="2000" spc="-80" dirty="0">
                <a:latin typeface="Malgun Gothic"/>
                <a:cs typeface="Malgun Gothic"/>
              </a:rPr>
              <a:t>lse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0500" y="4140200"/>
            <a:ext cx="44323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0" dirty="0">
                <a:latin typeface="Malgun Gothic"/>
                <a:cs typeface="Malgun Gothic"/>
              </a:rPr>
              <a:t>T</a:t>
            </a:r>
            <a:r>
              <a:rPr sz="2000" spc="-155" dirty="0">
                <a:latin typeface="Malgun Gothic"/>
                <a:cs typeface="Malgun Gothic"/>
              </a:rPr>
              <a:t>rue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0433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6264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83210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2107" y="7206043"/>
            <a:ext cx="1270000" cy="535305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58419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59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코드</a:t>
            </a:r>
            <a:r>
              <a:rPr sz="2400" b="1" spc="-3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3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3540" y="2993986"/>
            <a:ext cx="3723640" cy="4902200"/>
          </a:xfrm>
          <a:custGeom>
            <a:avLst/>
            <a:gdLst/>
            <a:ahLst/>
            <a:cxnLst/>
            <a:rect l="l" t="t" r="r" b="b"/>
            <a:pathLst>
              <a:path w="3723640" h="4902200">
                <a:moveTo>
                  <a:pt x="0" y="0"/>
                </a:moveTo>
                <a:lnTo>
                  <a:pt x="3723640" y="0"/>
                </a:lnTo>
                <a:lnTo>
                  <a:pt x="3723640" y="4902200"/>
                </a:lnTo>
                <a:lnTo>
                  <a:pt x="0" y="49022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3540" y="2993986"/>
            <a:ext cx="3724275" cy="4902200"/>
          </a:xfrm>
          <a:prstGeom prst="rect">
            <a:avLst/>
          </a:prstGeom>
          <a:solidFill>
            <a:srgbClr val="E9775A"/>
          </a:solidFill>
        </p:spPr>
        <p:txBody>
          <a:bodyPr vert="horz" wrap="square" lIns="0" tIns="66675" rIns="0" bIns="0" rtlCol="0">
            <a:spAutoFit/>
          </a:bodyPr>
          <a:lstStyle/>
          <a:p>
            <a:pPr marL="768985" indent="-471170">
              <a:lnSpc>
                <a:spcPct val="100000"/>
              </a:lnSpc>
              <a:spcBef>
                <a:spcPts val="525"/>
              </a:spcBef>
            </a:pPr>
            <a:r>
              <a:rPr sz="3500" b="1" spc="-55" dirty="0">
                <a:solidFill>
                  <a:srgbClr val="FFFFFF"/>
                </a:solidFill>
                <a:latin typeface="Malgun Gothic"/>
                <a:cs typeface="Malgun Gothic"/>
              </a:rPr>
              <a:t>if </a:t>
            </a:r>
            <a:r>
              <a:rPr sz="3500" b="1" spc="-565" dirty="0">
                <a:solidFill>
                  <a:srgbClr val="FFFFFF"/>
                </a:solidFill>
                <a:latin typeface="Malgun Gothic"/>
                <a:cs typeface="Malgun Gothic"/>
              </a:rPr>
              <a:t>(조건문1)</a:t>
            </a:r>
            <a:r>
              <a:rPr sz="3500" b="1" spc="-6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1028700" algn="ctr">
              <a:lnSpc>
                <a:spcPct val="100000"/>
              </a:lnSpc>
              <a:spcBef>
                <a:spcPts val="1200"/>
              </a:spcBef>
            </a:pP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(코드1)</a:t>
            </a:r>
            <a:endParaRPr sz="3500">
              <a:latin typeface="Malgun Gothic"/>
              <a:cs typeface="Malgun Gothic"/>
            </a:endParaRPr>
          </a:p>
          <a:p>
            <a:pPr marL="768985" marR="930275" indent="-471170">
              <a:lnSpc>
                <a:spcPct val="128600"/>
              </a:lnSpc>
              <a:spcBef>
                <a:spcPts val="2995"/>
              </a:spcBef>
            </a:pPr>
            <a:r>
              <a:rPr sz="3500" b="1" spc="-105" dirty="0">
                <a:solidFill>
                  <a:srgbClr val="FFFFFF"/>
                </a:solidFill>
                <a:latin typeface="Malgun Gothic"/>
                <a:cs typeface="Malgun Gothic"/>
              </a:rPr>
              <a:t>elif </a:t>
            </a:r>
            <a:r>
              <a:rPr sz="3500" b="1" spc="-500" dirty="0">
                <a:solidFill>
                  <a:srgbClr val="FFFFFF"/>
                </a:solidFill>
                <a:latin typeface="Malgun Gothic"/>
                <a:cs typeface="Malgun Gothic"/>
              </a:rPr>
              <a:t>(조건문2)</a:t>
            </a:r>
            <a:r>
              <a:rPr sz="35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  </a:t>
            </a:r>
            <a:r>
              <a:rPr sz="3500" b="1" spc="-420" dirty="0">
                <a:solidFill>
                  <a:srgbClr val="FFFFFF"/>
                </a:solidFill>
                <a:latin typeface="Malgun Gothic"/>
                <a:cs typeface="Malgun Gothic"/>
              </a:rPr>
              <a:t>(코드2)</a:t>
            </a:r>
            <a:endParaRPr sz="3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sz="35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else</a:t>
            </a:r>
            <a:r>
              <a:rPr sz="3500" b="1" spc="-3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3500" b="1" spc="5" dirty="0">
                <a:solidFill>
                  <a:srgbClr val="FFFFFF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972819" algn="ctr">
              <a:lnSpc>
                <a:spcPct val="100000"/>
              </a:lnSpc>
              <a:spcBef>
                <a:spcPts val="1200"/>
              </a:spcBef>
            </a:pPr>
            <a:r>
              <a:rPr sz="3500" b="1" spc="-415" dirty="0">
                <a:solidFill>
                  <a:srgbClr val="FFFFFF"/>
                </a:solidFill>
                <a:latin typeface="Malgun Gothic"/>
                <a:cs typeface="Malgun Gothic"/>
              </a:rPr>
              <a:t>(코드3)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2700" y="3136900"/>
            <a:ext cx="33782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34100" y="3187700"/>
            <a:ext cx="2057400" cy="207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000" y="3187700"/>
            <a:ext cx="2070100" cy="207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3600" y="5943600"/>
            <a:ext cx="2209800" cy="2222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8300" y="6019800"/>
            <a:ext cx="2070100" cy="207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520700"/>
            <a:ext cx="319786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910" dirty="0">
                <a:solidFill>
                  <a:srgbClr val="1A69B5"/>
                </a:solidFill>
                <a:latin typeface="Malgun Gothic"/>
                <a:cs typeface="Malgun Gothic"/>
              </a:rPr>
              <a:t>조건문</a:t>
            </a:r>
            <a:endParaRPr sz="50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흐름제어 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연산자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80" dirty="0">
                <a:latin typeface="Malgun Gothic"/>
                <a:cs typeface="Malgun Gothic"/>
              </a:rPr>
              <a:t>조건문의</a:t>
            </a:r>
            <a:r>
              <a:rPr sz="2000" b="1" spc="-405" dirty="0">
                <a:latin typeface="Malgun Gothic"/>
                <a:cs typeface="Malgun Gothic"/>
              </a:rPr>
              <a:t> </a:t>
            </a:r>
            <a:r>
              <a:rPr sz="2000" b="1" spc="-459" dirty="0"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66700"/>
            <a:ext cx="15024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69B5"/>
                </a:solidFill>
                <a:latin typeface="Malgun Gothic"/>
                <a:cs typeface="Malgun Gothic"/>
              </a:rPr>
              <a:t>0</a:t>
            </a:r>
            <a:r>
              <a:rPr sz="10000" spc="20" dirty="0">
                <a:solidFill>
                  <a:srgbClr val="1A69B5"/>
                </a:solidFill>
                <a:latin typeface="Malgun Gothic"/>
                <a:cs typeface="Malgun Gothic"/>
              </a:rPr>
              <a:t>7</a:t>
            </a:r>
            <a:endParaRPr sz="10000">
              <a:latin typeface="Malgun Gothic"/>
              <a:cs typeface="Malgun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3" y="2514600"/>
            <a:ext cx="4254500" cy="34441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600" y="3225800"/>
            <a:ext cx="7405370" cy="4668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720" dirty="0">
                <a:latin typeface="Malgun Gothic"/>
                <a:cs typeface="Malgun Gothic"/>
              </a:rPr>
              <a:t>만약</a:t>
            </a:r>
            <a:r>
              <a:rPr sz="3600" spc="-430" dirty="0">
                <a:latin typeface="Malgun Gothic"/>
                <a:cs typeface="Malgun Gothic"/>
              </a:rPr>
              <a:t> </a:t>
            </a:r>
            <a:r>
              <a:rPr sz="3600" spc="-900" dirty="0">
                <a:latin typeface="Malgun Gothic"/>
                <a:cs typeface="Malgun Gothic"/>
              </a:rPr>
              <a:t>성적이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615" dirty="0">
                <a:latin typeface="Malgun Gothic"/>
                <a:cs typeface="Malgun Gothic"/>
              </a:rPr>
              <a:t>95점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40" dirty="0">
                <a:latin typeface="Malgun Gothic"/>
                <a:cs typeface="Malgun Gothic"/>
              </a:rPr>
              <a:t>A+를 </a:t>
            </a:r>
            <a:r>
              <a:rPr sz="3600" spc="-53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55" dirty="0">
                <a:latin typeface="Malgun Gothic"/>
                <a:cs typeface="Malgun Gothic"/>
              </a:rPr>
              <a:t>90점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55" dirty="0">
                <a:latin typeface="Malgun Gothic"/>
                <a:cs typeface="Malgun Gothic"/>
              </a:rPr>
              <a:t>A0를</a:t>
            </a:r>
            <a:r>
              <a:rPr sz="3600" spc="-8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65" dirty="0">
                <a:latin typeface="Malgun Gothic"/>
                <a:cs typeface="Malgun Gothic"/>
              </a:rPr>
              <a:t>85점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710" dirty="0">
                <a:latin typeface="Malgun Gothic"/>
                <a:cs typeface="Malgun Gothic"/>
              </a:rPr>
              <a:t>B+를 </a:t>
            </a:r>
            <a:r>
              <a:rPr sz="3600" spc="-610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3600" spc="-505" dirty="0">
                <a:latin typeface="Malgun Gothic"/>
                <a:cs typeface="Malgun Gothic"/>
              </a:rPr>
              <a:t>80점 </a:t>
            </a:r>
            <a:r>
              <a:rPr sz="3600" spc="-855" dirty="0">
                <a:latin typeface="Malgun Gothic"/>
                <a:cs typeface="Malgun Gothic"/>
              </a:rPr>
              <a:t>이상이면  </a:t>
            </a:r>
            <a:r>
              <a:rPr sz="3600" spc="-525" dirty="0">
                <a:latin typeface="Malgun Gothic"/>
                <a:cs typeface="Malgun Gothic"/>
              </a:rPr>
              <a:t>B0를</a:t>
            </a:r>
            <a:r>
              <a:rPr sz="3600" spc="-135" dirty="0">
                <a:latin typeface="Malgun Gothic"/>
                <a:cs typeface="Malgun Gothic"/>
              </a:rPr>
              <a:t> </a:t>
            </a:r>
            <a:r>
              <a:rPr sz="3600" spc="-830" dirty="0">
                <a:latin typeface="Malgun Gothic"/>
                <a:cs typeface="Malgun Gothic"/>
              </a:rPr>
              <a:t>주고</a:t>
            </a:r>
            <a:endParaRPr sz="3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830" dirty="0">
                <a:latin typeface="Malgun Gothic"/>
                <a:cs typeface="Malgun Gothic"/>
              </a:rPr>
              <a:t>그  </a:t>
            </a:r>
            <a:r>
              <a:rPr sz="3600" spc="-855" dirty="0">
                <a:latin typeface="Malgun Gothic"/>
                <a:cs typeface="Malgun Gothic"/>
              </a:rPr>
              <a:t>이하이면  </a:t>
            </a:r>
            <a:r>
              <a:rPr sz="3600" spc="-765" dirty="0">
                <a:latin typeface="Malgun Gothic"/>
                <a:cs typeface="Malgun Gothic"/>
              </a:rPr>
              <a:t>C+를  </a:t>
            </a:r>
            <a:r>
              <a:rPr sz="3600" spc="-830" dirty="0">
                <a:latin typeface="Malgun Gothic"/>
                <a:cs typeface="Malgun Gothic"/>
              </a:rPr>
              <a:t>주는  </a:t>
            </a:r>
            <a:r>
              <a:rPr sz="3600" spc="-810" dirty="0">
                <a:latin typeface="Malgun Gothic"/>
                <a:cs typeface="Malgun Gothic"/>
              </a:rPr>
              <a:t>프로그램을 </a:t>
            </a:r>
            <a:r>
              <a:rPr sz="3600" spc="-660" dirty="0">
                <a:latin typeface="Malgun Gothic"/>
                <a:cs typeface="Malgun Gothic"/>
              </a:rPr>
              <a:t> </a:t>
            </a:r>
            <a:r>
              <a:rPr sz="3600" spc="-795" dirty="0">
                <a:latin typeface="Malgun Gothic"/>
                <a:cs typeface="Malgun Gothic"/>
              </a:rPr>
              <a:t>작성하여라</a:t>
            </a:r>
            <a:endParaRPr sz="3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</a:t>
            </a:r>
            <a:r>
              <a:rPr sz="12000" spc="-2850" baseline="-15972" dirty="0">
                <a:solidFill>
                  <a:srgbClr val="1A69B5"/>
                </a:solidFill>
              </a:rPr>
              <a:t> </a:t>
            </a:r>
            <a:r>
              <a:rPr sz="5000" spc="-860" dirty="0">
                <a:solidFill>
                  <a:srgbClr val="1A69B5"/>
                </a:solidFill>
              </a:rPr>
              <a:t>성적처리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86000" y="2641600"/>
            <a:ext cx="2900680" cy="555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785" algn="ctr">
              <a:lnSpc>
                <a:spcPct val="100000"/>
              </a:lnSpc>
            </a:pPr>
            <a:r>
              <a:rPr sz="4000" spc="-430" dirty="0">
                <a:solidFill>
                  <a:srgbClr val="1A69B5"/>
                </a:solidFill>
                <a:latin typeface="Gulim"/>
                <a:cs typeface="Gulim"/>
              </a:rPr>
              <a:t>실행화</a:t>
            </a:r>
            <a:r>
              <a:rPr sz="4000" spc="-600" dirty="0">
                <a:solidFill>
                  <a:srgbClr val="1A69B5"/>
                </a:solidFill>
                <a:latin typeface="Gulim"/>
                <a:cs typeface="Gulim"/>
              </a:rPr>
              <a:t>면</a:t>
            </a:r>
            <a:endParaRPr sz="4000">
              <a:latin typeface="Gulim"/>
              <a:cs typeface="Gulim"/>
            </a:endParaRPr>
          </a:p>
          <a:p>
            <a:pPr marL="114300">
              <a:lnSpc>
                <a:spcPct val="100000"/>
              </a:lnSpc>
              <a:spcBef>
                <a:spcPts val="3000"/>
              </a:spcBef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97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695" dirty="0">
                <a:solidFill>
                  <a:srgbClr val="005F9F"/>
                </a:solidFill>
                <a:latin typeface="Malgun Gothic"/>
                <a:cs typeface="Malgun Gothic"/>
              </a:rPr>
              <a:t>A+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180" dirty="0">
                <a:solidFill>
                  <a:srgbClr val="F3B431"/>
                </a:solidFill>
                <a:latin typeface="Malgun Gothic"/>
                <a:cs typeface="Malgun Gothic"/>
              </a:rPr>
              <a:t>84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375" dirty="0">
                <a:solidFill>
                  <a:srgbClr val="005F9F"/>
                </a:solidFill>
                <a:latin typeface="Malgun Gothic"/>
                <a:cs typeface="Malgun Gothic"/>
              </a:rPr>
              <a:t>B0</a:t>
            </a:r>
            <a:endParaRPr sz="3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</a:pPr>
            <a:r>
              <a:rPr sz="3600" spc="-310" dirty="0">
                <a:solidFill>
                  <a:srgbClr val="005F9F"/>
                </a:solidFill>
                <a:latin typeface="Malgun Gothic"/>
                <a:cs typeface="Malgun Gothic"/>
              </a:rPr>
              <a:t>input </a:t>
            </a:r>
            <a:r>
              <a:rPr sz="3600" spc="65" dirty="0">
                <a:solidFill>
                  <a:srgbClr val="005F9F"/>
                </a:solidFill>
                <a:latin typeface="Malgun Gothic"/>
                <a:cs typeface="Malgun Gothic"/>
              </a:rPr>
              <a:t>:</a:t>
            </a:r>
            <a:r>
              <a:rPr sz="3600" spc="-42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415" dirty="0">
                <a:solidFill>
                  <a:srgbClr val="F3B431"/>
                </a:solidFill>
                <a:latin typeface="Malgun Gothic"/>
                <a:cs typeface="Malgun Gothic"/>
              </a:rPr>
              <a:t>79</a:t>
            </a:r>
            <a:endParaRPr sz="36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3600" spc="-350" dirty="0">
                <a:solidFill>
                  <a:srgbClr val="005F9F"/>
                </a:solidFill>
                <a:latin typeface="Malgun Gothic"/>
                <a:cs typeface="Malgun Gothic"/>
              </a:rPr>
              <a:t>your </a:t>
            </a:r>
            <a:r>
              <a:rPr sz="3600" spc="-400" dirty="0">
                <a:solidFill>
                  <a:srgbClr val="005F9F"/>
                </a:solidFill>
                <a:latin typeface="Malgun Gothic"/>
                <a:cs typeface="Malgun Gothic"/>
              </a:rPr>
              <a:t>grade </a:t>
            </a:r>
            <a:r>
              <a:rPr sz="3600" spc="-125" dirty="0">
                <a:solidFill>
                  <a:srgbClr val="005F9F"/>
                </a:solidFill>
                <a:latin typeface="Malgun Gothic"/>
                <a:cs typeface="Malgun Gothic"/>
              </a:rPr>
              <a:t>is</a:t>
            </a:r>
            <a:r>
              <a:rPr sz="36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3600" spc="-730" dirty="0">
                <a:solidFill>
                  <a:srgbClr val="005F9F"/>
                </a:solidFill>
                <a:latin typeface="Malgun Gothic"/>
                <a:cs typeface="Malgun Gothic"/>
              </a:rPr>
              <a:t>C+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300" y="1625600"/>
            <a:ext cx="2286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70" dirty="0">
                <a:solidFill>
                  <a:srgbClr val="0C0C0C"/>
                </a:solidFill>
                <a:latin typeface="Malgun Gothic"/>
                <a:cs typeface="Malgun Gothic"/>
              </a:rPr>
              <a:t>조건문을  </a:t>
            </a:r>
            <a:r>
              <a:rPr sz="2000" spc="-455" dirty="0">
                <a:solidFill>
                  <a:srgbClr val="0C0C0C"/>
                </a:solidFill>
                <a:latin typeface="Malgun Gothic"/>
                <a:cs typeface="Malgun Gothic"/>
              </a:rPr>
              <a:t>이용한</a:t>
            </a:r>
            <a:r>
              <a:rPr sz="2000" spc="-229" dirty="0">
                <a:solidFill>
                  <a:srgbClr val="0C0C0C"/>
                </a:solidFill>
                <a:latin typeface="Malgun Gothic"/>
                <a:cs typeface="Malgun Gothic"/>
              </a:rPr>
              <a:t> </a:t>
            </a:r>
            <a:r>
              <a:rPr sz="2000" spc="-500" dirty="0">
                <a:solidFill>
                  <a:srgbClr val="0C0C0C"/>
                </a:solidFill>
                <a:latin typeface="Malgun Gothic"/>
                <a:cs typeface="Malgun Gothic"/>
              </a:rPr>
              <a:t>성적처리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4229100"/>
            <a:ext cx="8356600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45" dirty="0">
                <a:latin typeface="Malgun Gothic"/>
                <a:cs typeface="Malgun Gothic"/>
              </a:rPr>
              <a:t>컴퓨터가  </a:t>
            </a:r>
            <a:r>
              <a:rPr sz="3200" b="1" spc="-760" dirty="0">
                <a:latin typeface="Malgun Gothic"/>
                <a:cs typeface="Malgun Gothic"/>
              </a:rPr>
              <a:t>1부터  </a:t>
            </a:r>
            <a:r>
              <a:rPr sz="3200" b="1" spc="-585" dirty="0">
                <a:latin typeface="Malgun Gothic"/>
                <a:cs typeface="Malgun Gothic"/>
              </a:rPr>
              <a:t>20까지의  </a:t>
            </a:r>
            <a:r>
              <a:rPr sz="3200" b="1" spc="-740" dirty="0">
                <a:latin typeface="Malgun Gothic"/>
                <a:cs typeface="Malgun Gothic"/>
              </a:rPr>
              <a:t>수  </a:t>
            </a:r>
            <a:r>
              <a:rPr sz="3200" spc="-740" dirty="0">
                <a:latin typeface="Malgun Gothic"/>
                <a:cs typeface="Malgun Gothic"/>
              </a:rPr>
              <a:t>중  </a:t>
            </a:r>
            <a:r>
              <a:rPr sz="3200" spc="-695" dirty="0">
                <a:latin typeface="Malgun Gothic"/>
                <a:cs typeface="Malgun Gothic"/>
              </a:rPr>
              <a:t>하나의  </a:t>
            </a:r>
            <a:r>
              <a:rPr sz="3200" spc="-740" dirty="0">
                <a:latin typeface="Malgun Gothic"/>
                <a:cs typeface="Malgun Gothic"/>
              </a:rPr>
              <a:t>수를  </a:t>
            </a:r>
            <a:r>
              <a:rPr sz="3200" b="1" spc="-780" dirty="0">
                <a:latin typeface="Malgun Gothic"/>
                <a:cs typeface="Malgun Gothic"/>
              </a:rPr>
              <a:t>임의로 </a:t>
            </a:r>
            <a:r>
              <a:rPr sz="3200" b="1" spc="-545" dirty="0">
                <a:latin typeface="Malgun Gothic"/>
                <a:cs typeface="Malgun Gothic"/>
              </a:rPr>
              <a:t> </a:t>
            </a:r>
            <a:r>
              <a:rPr sz="3200" b="1" spc="-570" dirty="0">
                <a:latin typeface="Malgun Gothic"/>
                <a:cs typeface="Malgun Gothic"/>
              </a:rPr>
              <a:t>정한다</a:t>
            </a:r>
            <a:r>
              <a:rPr sz="3200" spc="-570" dirty="0">
                <a:latin typeface="Malgun Gothic"/>
                <a:cs typeface="Malgun Gothic"/>
              </a:rPr>
              <a:t>.</a:t>
            </a:r>
            <a:endParaRPr sz="3200">
              <a:latin typeface="Malgun Gothic"/>
              <a:cs typeface="Malgun Gothic"/>
            </a:endParaRPr>
          </a:p>
          <a:p>
            <a:pPr marL="12700" marR="3182620">
              <a:lnSpc>
                <a:spcPct val="213499"/>
              </a:lnSpc>
            </a:pPr>
            <a:r>
              <a:rPr sz="3200" spc="-665" dirty="0">
                <a:latin typeface="Malgun Gothic"/>
                <a:cs typeface="Malgun Gothic"/>
              </a:rPr>
              <a:t>사용자가 </a:t>
            </a:r>
            <a:r>
              <a:rPr sz="3200" spc="-740" dirty="0">
                <a:latin typeface="Malgun Gothic"/>
                <a:cs typeface="Malgun Gothic"/>
              </a:rPr>
              <a:t>그 수를 </a:t>
            </a:r>
            <a:r>
              <a:rPr sz="3200" spc="-730" dirty="0">
                <a:latin typeface="Malgun Gothic"/>
                <a:cs typeface="Malgun Gothic"/>
              </a:rPr>
              <a:t>추측해서 </a:t>
            </a:r>
            <a:r>
              <a:rPr sz="3200" b="1" spc="-745" dirty="0">
                <a:latin typeface="Malgun Gothic"/>
                <a:cs typeface="Malgun Gothic"/>
              </a:rPr>
              <a:t>입력</a:t>
            </a:r>
            <a:r>
              <a:rPr sz="3200" spc="-745" dirty="0">
                <a:latin typeface="Malgun Gothic"/>
                <a:cs typeface="Malgun Gothic"/>
              </a:rPr>
              <a:t>하고  </a:t>
            </a:r>
            <a:r>
              <a:rPr sz="3200" spc="-705" dirty="0">
                <a:latin typeface="Malgun Gothic"/>
                <a:cs typeface="Malgun Gothic"/>
              </a:rPr>
              <a:t>맞았는지  </a:t>
            </a:r>
            <a:r>
              <a:rPr sz="3200" spc="-770" dirty="0">
                <a:latin typeface="Malgun Gothic"/>
                <a:cs typeface="Malgun Gothic"/>
              </a:rPr>
              <a:t>틀렸는지 </a:t>
            </a:r>
            <a:r>
              <a:rPr sz="3200" spc="-730" dirty="0">
                <a:latin typeface="Malgun Gothic"/>
                <a:cs typeface="Malgun Gothic"/>
              </a:rPr>
              <a:t> </a:t>
            </a:r>
            <a:r>
              <a:rPr sz="3200" b="1" spc="-605" dirty="0">
                <a:latin typeface="Malgun Gothic"/>
                <a:cs typeface="Malgun Gothic"/>
              </a:rPr>
              <a:t>출력</a:t>
            </a:r>
            <a:r>
              <a:rPr sz="3200" spc="-605" dirty="0">
                <a:latin typeface="Malgun Gothic"/>
                <a:cs typeface="Malgun Gothic"/>
              </a:rPr>
              <a:t>한다.</a:t>
            </a:r>
            <a:endParaRPr sz="3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0470"/>
            <a:ext cx="130048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3170"/>
            <a:ext cx="13004800" cy="1270000"/>
          </a:xfrm>
          <a:custGeom>
            <a:avLst/>
            <a:gdLst/>
            <a:ahLst/>
            <a:cxnLst/>
            <a:rect l="l" t="t" r="r" b="b"/>
            <a:pathLst>
              <a:path w="13004800" h="1270000">
                <a:moveTo>
                  <a:pt x="0" y="12700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005F9F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0" spc="-2039" baseline="-15972" dirty="0">
                <a:solidFill>
                  <a:srgbClr val="1A69B5"/>
                </a:solidFill>
              </a:rPr>
              <a:t>실습 </a:t>
            </a:r>
            <a:r>
              <a:rPr sz="5000" spc="-15" dirty="0">
                <a:solidFill>
                  <a:srgbClr val="1A69B5"/>
                </a:solidFill>
              </a:rPr>
              <a:t>Guess </a:t>
            </a:r>
            <a:r>
              <a:rPr sz="5000" spc="-25" dirty="0">
                <a:solidFill>
                  <a:srgbClr val="1A69B5"/>
                </a:solidFill>
              </a:rPr>
              <a:t>the</a:t>
            </a:r>
            <a:r>
              <a:rPr sz="5000" spc="-720" dirty="0">
                <a:solidFill>
                  <a:srgbClr val="1A69B5"/>
                </a:solidFill>
              </a:rPr>
              <a:t> </a:t>
            </a:r>
            <a:r>
              <a:rPr sz="5000" spc="-245" dirty="0">
                <a:solidFill>
                  <a:srgbClr val="1A69B5"/>
                </a:solidFill>
              </a:rPr>
              <a:t>Number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2273300" y="1625600"/>
            <a:ext cx="29210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34" dirty="0">
                <a:solidFill>
                  <a:srgbClr val="797979"/>
                </a:solidFill>
                <a:latin typeface="Malgun Gothic"/>
                <a:cs typeface="Malgun Gothic"/>
              </a:rPr>
              <a:t>랜덤함수와  </a:t>
            </a:r>
            <a:r>
              <a:rPr sz="2000" spc="-465" dirty="0">
                <a:solidFill>
                  <a:srgbClr val="797979"/>
                </a:solidFill>
                <a:latin typeface="Malgun Gothic"/>
                <a:cs typeface="Malgun Gothic"/>
              </a:rPr>
              <a:t>입출력함수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40" dirty="0">
                <a:solidFill>
                  <a:srgbClr val="797979"/>
                </a:solidFill>
                <a:latin typeface="Malgun Gothic"/>
                <a:cs typeface="Malgun Gothic"/>
              </a:rPr>
              <a:t>사용하기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628900"/>
            <a:ext cx="7231380" cy="643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3000" spc="-720" dirty="0">
                <a:latin typeface="Malgun Gothic"/>
                <a:cs typeface="Malgun Gothic"/>
              </a:rPr>
              <a:t>틀린경우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6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80" dirty="0">
                <a:solidFill>
                  <a:srgbClr val="005F9F"/>
                </a:solidFill>
                <a:latin typeface="Malgun Gothic"/>
                <a:cs typeface="Malgun Gothic"/>
              </a:rPr>
              <a:t>It’s </a:t>
            </a:r>
            <a:r>
              <a:rPr sz="2500" spc="-335" dirty="0">
                <a:solidFill>
                  <a:srgbClr val="005F9F"/>
                </a:solidFill>
                <a:latin typeface="Malgun Gothic"/>
                <a:cs typeface="Malgun Gothic"/>
              </a:rPr>
              <a:t>wrong </a:t>
            </a:r>
            <a:r>
              <a:rPr sz="2500" spc="-55" dirty="0">
                <a:solidFill>
                  <a:srgbClr val="005F9F"/>
                </a:solidFill>
                <a:latin typeface="Malgun Gothic"/>
                <a:cs typeface="Malgun Gothic"/>
              </a:rPr>
              <a:t>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</a:t>
            </a:r>
            <a:r>
              <a:rPr sz="2500" spc="-36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thought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445" dirty="0">
                <a:solidFill>
                  <a:srgbClr val="005F9F"/>
                </a:solidFill>
                <a:latin typeface="Malgun Gothic"/>
                <a:cs typeface="Malgun Gothic"/>
              </a:rPr>
              <a:t>15 </a:t>
            </a:r>
            <a:r>
              <a:rPr sz="2500" spc="-150" dirty="0">
                <a:solidFill>
                  <a:srgbClr val="005F9F"/>
                </a:solidFill>
                <a:latin typeface="Malgun Gothic"/>
                <a:cs typeface="Malgun Gothic"/>
              </a:rPr>
              <a:t>.</a:t>
            </a:r>
            <a:endParaRPr sz="2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685" dirty="0">
                <a:latin typeface="Malgun Gothic"/>
                <a:cs typeface="Malgun Gothic"/>
              </a:rPr>
              <a:t>맞은경우</a:t>
            </a:r>
            <a:endParaRPr sz="3000">
              <a:latin typeface="Malgun Gothic"/>
              <a:cs typeface="Malgun Gothic"/>
            </a:endParaRPr>
          </a:p>
          <a:p>
            <a:pPr marL="12700" marR="4070985">
              <a:lnSpc>
                <a:spcPct val="106700"/>
              </a:lnSpc>
              <a:spcBef>
                <a:spcPts val="400"/>
              </a:spcBef>
            </a:pPr>
            <a:r>
              <a:rPr sz="2500" spc="-190" dirty="0">
                <a:solidFill>
                  <a:srgbClr val="005F9F"/>
                </a:solidFill>
                <a:latin typeface="Malgun Gothic"/>
                <a:cs typeface="Malgun Gothic"/>
              </a:rPr>
              <a:t>Hello! 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What </a:t>
            </a:r>
            <a:r>
              <a:rPr sz="2500" spc="-85" dirty="0">
                <a:solidFill>
                  <a:srgbClr val="005F9F"/>
                </a:solidFill>
                <a:latin typeface="Malgun Gothic"/>
                <a:cs typeface="Malgun Gothic"/>
              </a:rPr>
              <a:t>is </a:t>
            </a:r>
            <a:r>
              <a:rPr sz="2500" spc="-240" dirty="0">
                <a:solidFill>
                  <a:srgbClr val="005F9F"/>
                </a:solidFill>
                <a:latin typeface="Malgun Gothic"/>
                <a:cs typeface="Malgun Gothic"/>
              </a:rPr>
              <a:t>your</a:t>
            </a:r>
            <a:r>
              <a:rPr sz="2500" spc="-434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75" dirty="0">
                <a:solidFill>
                  <a:srgbClr val="005F9F"/>
                </a:solidFill>
                <a:latin typeface="Malgun Gothic"/>
                <a:cs typeface="Malgun Gothic"/>
              </a:rPr>
              <a:t>name?  </a:t>
            </a:r>
            <a:r>
              <a:rPr sz="2500" spc="-220" dirty="0">
                <a:solidFill>
                  <a:srgbClr val="F3B431"/>
                </a:solidFill>
                <a:latin typeface="Malgun Gothic"/>
                <a:cs typeface="Malgun Gothic"/>
              </a:rPr>
              <a:t>‘HanYang’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204" dirty="0">
                <a:solidFill>
                  <a:srgbClr val="005F9F"/>
                </a:solidFill>
                <a:latin typeface="Malgun Gothic"/>
                <a:cs typeface="Malgun Gothic"/>
              </a:rPr>
              <a:t>Well, 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HanYang, </a:t>
            </a:r>
            <a:r>
              <a:rPr sz="2500" spc="145" dirty="0">
                <a:solidFill>
                  <a:srgbClr val="005F9F"/>
                </a:solidFill>
                <a:latin typeface="Malgun Gothic"/>
                <a:cs typeface="Malgun Gothic"/>
              </a:rPr>
              <a:t>I </a:t>
            </a:r>
            <a:r>
              <a:rPr sz="2500" spc="-395" dirty="0">
                <a:solidFill>
                  <a:srgbClr val="005F9F"/>
                </a:solidFill>
                <a:latin typeface="Malgun Gothic"/>
                <a:cs typeface="Malgun Gothic"/>
              </a:rPr>
              <a:t>am </a:t>
            </a:r>
            <a:r>
              <a:rPr sz="2500" spc="-235" dirty="0">
                <a:solidFill>
                  <a:srgbClr val="005F9F"/>
                </a:solidFill>
                <a:latin typeface="Malgun Gothic"/>
                <a:cs typeface="Malgun Gothic"/>
              </a:rPr>
              <a:t>thingking </a:t>
            </a:r>
            <a:r>
              <a:rPr sz="2500" spc="-160" dirty="0">
                <a:solidFill>
                  <a:srgbClr val="005F9F"/>
                </a:solidFill>
                <a:latin typeface="Malgun Gothic"/>
                <a:cs typeface="Malgun Gothic"/>
              </a:rPr>
              <a:t>of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 </a:t>
            </a:r>
            <a:r>
              <a:rPr sz="2500" spc="-330" dirty="0">
                <a:solidFill>
                  <a:srgbClr val="005F9F"/>
                </a:solidFill>
                <a:latin typeface="Malgun Gothic"/>
                <a:cs typeface="Malgun Gothic"/>
              </a:rPr>
              <a:t>number </a:t>
            </a:r>
            <a:r>
              <a:rPr sz="2500" spc="-254" dirty="0">
                <a:solidFill>
                  <a:srgbClr val="005F9F"/>
                </a:solidFill>
                <a:latin typeface="Malgun Gothic"/>
                <a:cs typeface="Malgun Gothic"/>
              </a:rPr>
              <a:t>between </a:t>
            </a:r>
            <a:r>
              <a:rPr sz="2500" spc="-550" dirty="0">
                <a:solidFill>
                  <a:srgbClr val="005F9F"/>
                </a:solidFill>
                <a:latin typeface="Malgun Gothic"/>
                <a:cs typeface="Malgun Gothic"/>
              </a:rPr>
              <a:t>1  </a:t>
            </a:r>
            <a:r>
              <a:rPr sz="2500" spc="-325" dirty="0">
                <a:solidFill>
                  <a:srgbClr val="005F9F"/>
                </a:solidFill>
                <a:latin typeface="Malgun Gothic"/>
                <a:cs typeface="Malgun Gothic"/>
              </a:rPr>
              <a:t>and</a:t>
            </a:r>
            <a:r>
              <a:rPr sz="2500" spc="-380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10" dirty="0">
                <a:solidFill>
                  <a:srgbClr val="005F9F"/>
                </a:solidFill>
                <a:latin typeface="Malgun Gothic"/>
                <a:cs typeface="Malgun Gothic"/>
              </a:rPr>
              <a:t>20.</a:t>
            </a:r>
            <a:endParaRPr sz="2500">
              <a:latin typeface="Malgun Gothic"/>
              <a:cs typeface="Malgun Gothic"/>
            </a:endParaRPr>
          </a:p>
          <a:p>
            <a:pPr marL="12700" marR="5655310">
              <a:lnSpc>
                <a:spcPct val="106700"/>
              </a:lnSpc>
            </a:pPr>
            <a:r>
              <a:rPr sz="2500" spc="-270" dirty="0">
                <a:solidFill>
                  <a:srgbClr val="005F9F"/>
                </a:solidFill>
                <a:latin typeface="Malgun Gothic"/>
                <a:cs typeface="Malgun Gothic"/>
              </a:rPr>
              <a:t>Take </a:t>
            </a:r>
            <a:r>
              <a:rPr sz="2500" spc="-185" dirty="0">
                <a:solidFill>
                  <a:srgbClr val="005F9F"/>
                </a:solidFill>
                <a:latin typeface="Malgun Gothic"/>
                <a:cs typeface="Malgun Gothic"/>
              </a:rPr>
              <a:t>a</a:t>
            </a:r>
            <a:r>
              <a:rPr sz="2500" spc="-26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225" dirty="0">
                <a:solidFill>
                  <a:srgbClr val="005F9F"/>
                </a:solidFill>
                <a:latin typeface="Malgun Gothic"/>
                <a:cs typeface="Malgun Gothic"/>
              </a:rPr>
              <a:t>guess.  </a:t>
            </a:r>
            <a:r>
              <a:rPr sz="2500" spc="-390" dirty="0">
                <a:solidFill>
                  <a:srgbClr val="F3B431"/>
                </a:solidFill>
                <a:latin typeface="Malgun Gothic"/>
                <a:cs typeface="Malgun Gothic"/>
              </a:rPr>
              <a:t>10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500" spc="-100" dirty="0">
                <a:solidFill>
                  <a:srgbClr val="005F9F"/>
                </a:solidFill>
                <a:latin typeface="Malgun Gothic"/>
                <a:cs typeface="Malgun Gothic"/>
              </a:rPr>
              <a:t>That’s</a:t>
            </a:r>
            <a:r>
              <a:rPr sz="2500" spc="-305" dirty="0">
                <a:solidFill>
                  <a:srgbClr val="005F9F"/>
                </a:solidFill>
                <a:latin typeface="Malgun Gothic"/>
                <a:cs typeface="Malgun Gothic"/>
              </a:rPr>
              <a:t> </a:t>
            </a:r>
            <a:r>
              <a:rPr sz="2500" spc="-130" dirty="0">
                <a:solidFill>
                  <a:srgbClr val="005F9F"/>
                </a:solidFill>
                <a:latin typeface="Malgun Gothic"/>
                <a:cs typeface="Malgun Gothic"/>
              </a:rPr>
              <a:t>right!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1A3A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3492500"/>
            <a:ext cx="4879340" cy="251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u="heavy" spc="415" dirty="0">
                <a:solidFill>
                  <a:srgbClr val="FFFFFF"/>
                </a:solidFill>
              </a:rPr>
              <a:t>08</a:t>
            </a:r>
            <a:r>
              <a:rPr sz="12000" u="heavy" spc="-355" dirty="0">
                <a:solidFill>
                  <a:srgbClr val="FFFFFF"/>
                </a:solidFill>
              </a:rPr>
              <a:t> </a:t>
            </a:r>
            <a:r>
              <a:rPr sz="8000" u="heavy" spc="-1265" dirty="0">
                <a:solidFill>
                  <a:srgbClr val="FFFFFF"/>
                </a:solidFill>
              </a:rPr>
              <a:t>반복문</a:t>
            </a:r>
            <a:endParaRPr sz="8000"/>
          </a:p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000" spc="-395" dirty="0">
                <a:solidFill>
                  <a:srgbClr val="FFFFFF"/>
                </a:solidFill>
              </a:rPr>
              <a:t>반복문이란? </a:t>
            </a:r>
            <a:r>
              <a:rPr sz="3000" spc="20" dirty="0">
                <a:solidFill>
                  <a:srgbClr val="FFFFFF"/>
                </a:solidFill>
              </a:rPr>
              <a:t>/ </a:t>
            </a:r>
            <a:r>
              <a:rPr sz="3000" spc="-484" dirty="0">
                <a:solidFill>
                  <a:srgbClr val="FFFFFF"/>
                </a:solidFill>
              </a:rPr>
              <a:t>반복문의 </a:t>
            </a:r>
            <a:r>
              <a:rPr sz="3000" spc="-465" dirty="0">
                <a:solidFill>
                  <a:srgbClr val="FFFFFF"/>
                </a:solidFill>
              </a:rPr>
              <a:t> </a:t>
            </a:r>
            <a:r>
              <a:rPr sz="3000" spc="-470" dirty="0">
                <a:solidFill>
                  <a:srgbClr val="FFFFFF"/>
                </a:solidFill>
              </a:rPr>
              <a:t>종류</a:t>
            </a:r>
            <a:endParaRPr sz="30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700" y="2489200"/>
            <a:ext cx="9256395" cy="184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850" dirty="0">
                <a:solidFill>
                  <a:srgbClr val="1A3A5E"/>
                </a:solidFill>
                <a:latin typeface="Malgun Gothic"/>
                <a:cs typeface="Malgun Gothic"/>
              </a:rPr>
              <a:t>반복문이란</a:t>
            </a:r>
            <a:r>
              <a:rPr sz="5000" spc="-21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5000" spc="315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  <a:p>
            <a:pPr marL="1155700">
              <a:lnSpc>
                <a:spcPct val="100000"/>
              </a:lnSpc>
              <a:spcBef>
                <a:spcPts val="4100"/>
              </a:spcBef>
            </a:pPr>
            <a:r>
              <a:rPr sz="3500" spc="-780" dirty="0">
                <a:latin typeface="Malgun Gothic"/>
                <a:cs typeface="Malgun Gothic"/>
              </a:rPr>
              <a:t>반복문은  </a:t>
            </a:r>
            <a:r>
              <a:rPr sz="3500" b="1" spc="-835" dirty="0">
                <a:latin typeface="Malgun Gothic"/>
                <a:cs typeface="Malgun Gothic"/>
              </a:rPr>
              <a:t>지정부분을  </a:t>
            </a:r>
            <a:r>
              <a:rPr sz="3500" b="1" spc="-815" dirty="0">
                <a:latin typeface="Malgun Gothic"/>
                <a:cs typeface="Malgun Gothic"/>
              </a:rPr>
              <a:t>반복</a:t>
            </a:r>
            <a:r>
              <a:rPr sz="3500" spc="-815" dirty="0">
                <a:latin typeface="Malgun Gothic"/>
                <a:cs typeface="Malgun Gothic"/>
              </a:rPr>
              <a:t>시키는  </a:t>
            </a:r>
            <a:r>
              <a:rPr sz="3500" spc="-830" dirty="0">
                <a:latin typeface="Malgun Gothic"/>
                <a:cs typeface="Malgun Gothic"/>
              </a:rPr>
              <a:t>기능을  </a:t>
            </a:r>
            <a:r>
              <a:rPr sz="3500" spc="-795" dirty="0">
                <a:latin typeface="Malgun Gothic"/>
                <a:cs typeface="Malgun Gothic"/>
              </a:rPr>
              <a:t>가지고 </a:t>
            </a:r>
            <a:r>
              <a:rPr sz="3500" spc="-505" dirty="0">
                <a:latin typeface="Malgun Gothic"/>
                <a:cs typeface="Malgun Gothic"/>
              </a:rPr>
              <a:t> </a:t>
            </a:r>
            <a:r>
              <a:rPr sz="3500" spc="-840" dirty="0">
                <a:latin typeface="Malgun Gothic"/>
                <a:cs typeface="Malgun Gothic"/>
              </a:rPr>
              <a:t>있음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400" y="4965700"/>
            <a:ext cx="7366000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0" y="4165600"/>
            <a:ext cx="9290685" cy="133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spc="-715" dirty="0">
                <a:solidFill>
                  <a:srgbClr val="1A3A5E"/>
                </a:solidFill>
                <a:latin typeface="Malgun Gothic"/>
                <a:cs typeface="Malgun Gothic"/>
              </a:rPr>
              <a:t>왜 </a:t>
            </a:r>
            <a:r>
              <a:rPr sz="8000" spc="-1370" dirty="0">
                <a:solidFill>
                  <a:srgbClr val="1A3A5E"/>
                </a:solidFill>
                <a:latin typeface="Malgun Gothic"/>
                <a:cs typeface="Malgun Gothic"/>
              </a:rPr>
              <a:t>반복문이  </a:t>
            </a:r>
            <a:r>
              <a:rPr sz="8000" spc="-1245" dirty="0">
                <a:solidFill>
                  <a:srgbClr val="1A3A5E"/>
                </a:solidFill>
                <a:latin typeface="Malgun Gothic"/>
                <a:cs typeface="Malgun Gothic"/>
              </a:rPr>
              <a:t>필요할까</a:t>
            </a:r>
            <a:r>
              <a:rPr sz="8000" spc="40" dirty="0">
                <a:solidFill>
                  <a:srgbClr val="1A3A5E"/>
                </a:solidFill>
                <a:latin typeface="Malgun Gothic"/>
                <a:cs typeface="Malgun Gothic"/>
              </a:rPr>
              <a:t> </a:t>
            </a:r>
            <a:r>
              <a:rPr sz="8000" spc="500" dirty="0">
                <a:solidFill>
                  <a:srgbClr val="1A3A5E"/>
                </a:solidFill>
                <a:latin typeface="Malgun Gothic"/>
                <a:cs typeface="Malgun Gothic"/>
              </a:rPr>
              <a:t>?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3365500"/>
            <a:ext cx="5689600" cy="368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9800" y="1963602"/>
            <a:ext cx="452755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 </a:t>
            </a:r>
            <a:r>
              <a:rPr sz="2800" spc="-140" dirty="0">
                <a:latin typeface="Malgun Gothic"/>
                <a:cs typeface="Malgun Gothic"/>
              </a:rPr>
              <a:t>will</a:t>
            </a:r>
            <a:r>
              <a:rPr sz="2800" spc="-745" dirty="0">
                <a:latin typeface="Malgun Gothic"/>
                <a:cs typeface="Malgun Gothic"/>
              </a:rPr>
              <a:t>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90" dirty="0">
                <a:latin typeface="Malgun Gothic"/>
                <a:cs typeface="Malgun Gothic"/>
              </a:rPr>
              <a:t>others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300" y="6002203"/>
            <a:ext cx="4160520" cy="276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</a:pP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20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10" dirty="0">
                <a:latin typeface="Malgun Gothic"/>
                <a:cs typeface="Malgun Gothic"/>
              </a:rPr>
              <a:t>“A”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6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15" dirty="0">
                <a:latin typeface="Malgun Gothic"/>
                <a:cs typeface="Malgun Gothic"/>
              </a:rPr>
              <a:t>“B”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9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30" dirty="0">
                <a:latin typeface="Malgun Gothic"/>
                <a:cs typeface="Malgun Gothic"/>
              </a:rPr>
              <a:t>“C”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54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-75" dirty="0">
                <a:latin typeface="Malgun Gothic"/>
                <a:cs typeface="Malgun Gothic"/>
              </a:rPr>
              <a:t>“D”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0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70" dirty="0">
                <a:latin typeface="Malgun Gothic"/>
                <a:cs typeface="Malgun Gothic"/>
              </a:rPr>
              <a:t>“E”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  </a:t>
            </a:r>
            <a:r>
              <a:rPr sz="2800" spc="165" dirty="0">
                <a:latin typeface="Malgun Gothic"/>
                <a:cs typeface="Malgun Gothic"/>
              </a:rPr>
              <a:t>I</a:t>
            </a:r>
            <a:r>
              <a:rPr sz="2800" spc="-715" dirty="0">
                <a:latin typeface="Malgun Gothic"/>
                <a:cs typeface="Malgun Gothic"/>
              </a:rPr>
              <a:t> </a:t>
            </a:r>
            <a:r>
              <a:rPr sz="2800" spc="-140" dirty="0">
                <a:latin typeface="Malgun Gothic"/>
                <a:cs typeface="Malgun Gothic"/>
              </a:rPr>
              <a:t>will </a:t>
            </a:r>
            <a:r>
              <a:rPr sz="2800" spc="-270" dirty="0">
                <a:latin typeface="Malgun Gothic"/>
                <a:cs typeface="Malgun Gothic"/>
              </a:rPr>
              <a:t>not </a:t>
            </a:r>
            <a:r>
              <a:rPr sz="2800" spc="-300" dirty="0">
                <a:latin typeface="Malgun Gothic"/>
                <a:cs typeface="Malgun Gothic"/>
              </a:rPr>
              <a:t>encourage </a:t>
            </a:r>
            <a:r>
              <a:rPr sz="2800" spc="80" dirty="0">
                <a:latin typeface="Malgun Gothic"/>
                <a:cs typeface="Malgun Gothic"/>
              </a:rPr>
              <a:t>“F” </a:t>
            </a:r>
            <a:r>
              <a:rPr sz="2800" spc="-240" dirty="0">
                <a:latin typeface="Malgun Gothic"/>
                <a:cs typeface="Malgun Gothic"/>
              </a:rPr>
              <a:t>to </a:t>
            </a:r>
            <a:r>
              <a:rPr sz="2800" spc="-45" dirty="0">
                <a:latin typeface="Malgun Gothic"/>
                <a:cs typeface="Malgun Gothic"/>
              </a:rPr>
              <a:t>fly.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5692" y="4949253"/>
            <a:ext cx="1588008" cy="958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804" y="4961953"/>
            <a:ext cx="1511935" cy="882650"/>
          </a:xfrm>
          <a:custGeom>
            <a:avLst/>
            <a:gdLst/>
            <a:ahLst/>
            <a:cxnLst/>
            <a:rect l="l" t="t" r="r" b="b"/>
            <a:pathLst>
              <a:path w="1511934" h="882650">
                <a:moveTo>
                  <a:pt x="1511795" y="281393"/>
                </a:moveTo>
                <a:lnTo>
                  <a:pt x="0" y="281393"/>
                </a:lnTo>
                <a:lnTo>
                  <a:pt x="755891" y="882561"/>
                </a:lnTo>
                <a:lnTo>
                  <a:pt x="1511795" y="281393"/>
                </a:lnTo>
                <a:close/>
              </a:path>
              <a:path w="1511934" h="882650">
                <a:moveTo>
                  <a:pt x="1127455" y="0"/>
                </a:moveTo>
                <a:lnTo>
                  <a:pt x="384340" y="0"/>
                </a:lnTo>
                <a:lnTo>
                  <a:pt x="384340" y="281393"/>
                </a:lnTo>
                <a:lnTo>
                  <a:pt x="1127455" y="281393"/>
                </a:lnTo>
                <a:lnTo>
                  <a:pt x="1127455" y="0"/>
                </a:lnTo>
                <a:close/>
              </a:path>
            </a:pathLst>
          </a:custGeom>
          <a:solidFill>
            <a:srgbClr val="005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5200" y="520700"/>
            <a:ext cx="264668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b="1" spc="-370" dirty="0"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spc="-455" dirty="0">
                <a:solidFill>
                  <a:srgbClr val="797979"/>
                </a:solidFill>
                <a:latin typeface="Malgun Gothic"/>
                <a:cs typeface="Malgun Gothic"/>
              </a:rPr>
              <a:t>반복문의</a:t>
            </a:r>
            <a:r>
              <a:rPr sz="2000" spc="-28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spc="-459" dirty="0">
                <a:solidFill>
                  <a:srgbClr val="797979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2531960"/>
            <a:ext cx="4817745" cy="617791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7000" spc="5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r>
              <a:rPr sz="7000" spc="-2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 dirty="0">
              <a:latin typeface="Malgun Gothic"/>
              <a:cs typeface="Malgun Gothic"/>
            </a:endParaRPr>
          </a:p>
          <a:p>
            <a:pPr marL="3175" algn="ctr">
              <a:lnSpc>
                <a:spcPct val="100000"/>
              </a:lnSpc>
              <a:spcBef>
                <a:spcPts val="3000"/>
              </a:spcBef>
            </a:pPr>
            <a:r>
              <a:rPr sz="2400" b="1" spc="-555" dirty="0">
                <a:solidFill>
                  <a:srgbClr val="FFFFFF"/>
                </a:solidFill>
                <a:latin typeface="Malgun Gothic"/>
                <a:cs typeface="Malgun Gothic"/>
              </a:rPr>
              <a:t>주로 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 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횟수가  </a:t>
            </a:r>
            <a:r>
              <a:rPr sz="2400" b="1" spc="-560" dirty="0">
                <a:solidFill>
                  <a:srgbClr val="FFFFFF"/>
                </a:solidFill>
                <a:latin typeface="Malgun Gothic"/>
                <a:cs typeface="Malgun Gothic"/>
              </a:rPr>
              <a:t>정해져 </a:t>
            </a:r>
            <a:r>
              <a:rPr sz="2400" b="1" spc="-48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있을경우</a:t>
            </a:r>
            <a:endParaRPr sz="2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 </a:t>
            </a:r>
            <a:r>
              <a:rPr sz="2400" b="1" spc="-459" dirty="0">
                <a:solidFill>
                  <a:srgbClr val="FFFFFF"/>
                </a:solidFill>
                <a:latin typeface="Malgun Gothic"/>
                <a:cs typeface="Malgun Gothic"/>
              </a:rPr>
              <a:t>10번</a:t>
            </a:r>
            <a:r>
              <a:rPr sz="2400" b="1" spc="-4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2531960"/>
            <a:ext cx="4817745" cy="617791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65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</a:pPr>
            <a:r>
              <a:rPr sz="7000" spc="-110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r>
              <a:rPr sz="7000" spc="-2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7000" spc="-1170" dirty="0">
                <a:solidFill>
                  <a:srgbClr val="FFFFFF"/>
                </a:solidFill>
                <a:latin typeface="Malgun Gothic"/>
                <a:cs typeface="Malgun Gothic"/>
              </a:rPr>
              <a:t>문</a:t>
            </a:r>
            <a:endParaRPr sz="7000">
              <a:latin typeface="Malgun Gothic"/>
              <a:cs typeface="Malgun Gothic"/>
            </a:endParaRPr>
          </a:p>
          <a:p>
            <a:pPr marL="1270" algn="ctr">
              <a:lnSpc>
                <a:spcPct val="100000"/>
              </a:lnSpc>
              <a:spcBef>
                <a:spcPts val="3000"/>
              </a:spcBef>
            </a:pPr>
            <a:r>
              <a:rPr sz="2400" b="1" spc="-580" dirty="0">
                <a:solidFill>
                  <a:srgbClr val="FFFFFF"/>
                </a:solidFill>
                <a:latin typeface="Malgun Gothic"/>
                <a:cs typeface="Malgun Gothic"/>
              </a:rPr>
              <a:t>특정  </a:t>
            </a:r>
            <a:r>
              <a:rPr sz="2400" b="1" spc="-585" dirty="0">
                <a:solidFill>
                  <a:srgbClr val="FFFFFF"/>
                </a:solidFill>
                <a:latin typeface="Malgun Gothic"/>
                <a:cs typeface="Malgun Gothic"/>
              </a:rPr>
              <a:t>조건이  </a:t>
            </a:r>
            <a:r>
              <a:rPr sz="2400" b="1" spc="-515" dirty="0">
                <a:solidFill>
                  <a:srgbClr val="FFFFFF"/>
                </a:solidFill>
                <a:latin typeface="Malgun Gothic"/>
                <a:cs typeface="Malgun Gothic"/>
              </a:rPr>
              <a:t>만족할때까지 </a:t>
            </a:r>
            <a:r>
              <a:rPr sz="2400" b="1" spc="-3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반복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650240" marR="637540" algn="ctr">
              <a:lnSpc>
                <a:spcPct val="1042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FFFFFF"/>
                </a:solidFill>
                <a:latin typeface="Malgun Gothic"/>
                <a:cs typeface="Malgun Gothic"/>
              </a:rPr>
              <a:t>Ex) </a:t>
            </a:r>
            <a:r>
              <a:rPr sz="2400" b="1" spc="-520" dirty="0">
                <a:solidFill>
                  <a:srgbClr val="FFFFFF"/>
                </a:solidFill>
                <a:latin typeface="Malgun Gothic"/>
                <a:cs typeface="Malgun Gothic"/>
              </a:rPr>
              <a:t>수학문제를 </a:t>
            </a:r>
            <a:r>
              <a:rPr sz="2400" b="1" spc="-480" dirty="0">
                <a:solidFill>
                  <a:srgbClr val="FFFFFF"/>
                </a:solidFill>
                <a:latin typeface="Malgun Gothic"/>
                <a:cs typeface="Malgun Gothic"/>
              </a:rPr>
              <a:t>내가 </a:t>
            </a:r>
            <a:r>
              <a:rPr sz="2400" b="1" spc="-509" dirty="0">
                <a:solidFill>
                  <a:srgbClr val="FFFFFF"/>
                </a:solidFill>
                <a:latin typeface="Malgun Gothic"/>
                <a:cs typeface="Malgun Gothic"/>
              </a:rPr>
              <a:t>그만하라고  할때까지</a:t>
            </a:r>
            <a:r>
              <a:rPr sz="24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545" dirty="0">
                <a:solidFill>
                  <a:srgbClr val="FFFFFF"/>
                </a:solidFill>
                <a:latin typeface="Malgun Gothic"/>
                <a:cs typeface="Malgun Gothic"/>
              </a:rPr>
              <a:t>풀어라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266700"/>
            <a:ext cx="126111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645" dirty="0">
                <a:solidFill>
                  <a:srgbClr val="E9775A"/>
                </a:solidFill>
                <a:latin typeface="Malgun Gothic"/>
                <a:cs typeface="Malgun Gothic"/>
              </a:rPr>
              <a:t>01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4200" y="2120900"/>
            <a:ext cx="4660900" cy="734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964" y="8839217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7"/>
                </a:lnTo>
                <a:lnTo>
                  <a:pt x="130082" y="62713"/>
                </a:lnTo>
                <a:lnTo>
                  <a:pt x="93848" y="94069"/>
                </a:lnTo>
                <a:lnTo>
                  <a:pt x="62565" y="130392"/>
                </a:lnTo>
                <a:lnTo>
                  <a:pt x="37539" y="169902"/>
                </a:lnTo>
                <a:lnTo>
                  <a:pt x="18769" y="211892"/>
                </a:lnTo>
                <a:lnTo>
                  <a:pt x="6256" y="255653"/>
                </a:lnTo>
                <a:lnTo>
                  <a:pt x="0" y="300477"/>
                </a:lnTo>
                <a:lnTo>
                  <a:pt x="0" y="345655"/>
                </a:lnTo>
                <a:lnTo>
                  <a:pt x="6256" y="390479"/>
                </a:lnTo>
                <a:lnTo>
                  <a:pt x="18769" y="434240"/>
                </a:lnTo>
                <a:lnTo>
                  <a:pt x="37539" y="476230"/>
                </a:lnTo>
                <a:lnTo>
                  <a:pt x="62565" y="515741"/>
                </a:lnTo>
                <a:lnTo>
                  <a:pt x="93848" y="552063"/>
                </a:lnTo>
                <a:lnTo>
                  <a:pt x="130082" y="583419"/>
                </a:lnTo>
                <a:lnTo>
                  <a:pt x="169496" y="608504"/>
                </a:lnTo>
                <a:lnTo>
                  <a:pt x="211385" y="627318"/>
                </a:lnTo>
                <a:lnTo>
                  <a:pt x="255040" y="639861"/>
                </a:lnTo>
                <a:lnTo>
                  <a:pt x="299756" y="646132"/>
                </a:lnTo>
                <a:lnTo>
                  <a:pt x="344826" y="646132"/>
                </a:lnTo>
                <a:lnTo>
                  <a:pt x="389543" y="639861"/>
                </a:lnTo>
                <a:lnTo>
                  <a:pt x="433199" y="627318"/>
                </a:lnTo>
                <a:lnTo>
                  <a:pt x="475090" y="608504"/>
                </a:lnTo>
                <a:lnTo>
                  <a:pt x="514507" y="583419"/>
                </a:lnTo>
                <a:lnTo>
                  <a:pt x="550744" y="552063"/>
                </a:lnTo>
                <a:lnTo>
                  <a:pt x="582026" y="515741"/>
                </a:lnTo>
                <a:lnTo>
                  <a:pt x="607053" y="476230"/>
                </a:lnTo>
                <a:lnTo>
                  <a:pt x="625823" y="434240"/>
                </a:lnTo>
                <a:lnTo>
                  <a:pt x="638336" y="390479"/>
                </a:lnTo>
                <a:lnTo>
                  <a:pt x="644592" y="345655"/>
                </a:lnTo>
                <a:lnTo>
                  <a:pt x="644592" y="300477"/>
                </a:lnTo>
                <a:lnTo>
                  <a:pt x="638336" y="255653"/>
                </a:lnTo>
                <a:lnTo>
                  <a:pt x="625823" y="211892"/>
                </a:lnTo>
                <a:lnTo>
                  <a:pt x="607053" y="169902"/>
                </a:lnTo>
                <a:lnTo>
                  <a:pt x="582026" y="130392"/>
                </a:lnTo>
                <a:lnTo>
                  <a:pt x="550744" y="94069"/>
                </a:lnTo>
                <a:lnTo>
                  <a:pt x="514507" y="62713"/>
                </a:lnTo>
                <a:lnTo>
                  <a:pt x="475090" y="37627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4900" y="8953500"/>
            <a:ext cx="13271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50" dirty="0">
                <a:solidFill>
                  <a:srgbClr val="FFFFFF"/>
                </a:solidFill>
                <a:latin typeface="Malgun Gothic"/>
                <a:cs typeface="Malgun Gothic"/>
              </a:rPr>
              <a:t>1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2150" y="3128622"/>
            <a:ext cx="645160" cy="646430"/>
          </a:xfrm>
          <a:custGeom>
            <a:avLst/>
            <a:gdLst/>
            <a:ahLst/>
            <a:cxnLst/>
            <a:rect l="l" t="t" r="r" b="b"/>
            <a:pathLst>
              <a:path w="645160" h="646429">
                <a:moveTo>
                  <a:pt x="344826" y="0"/>
                </a:moveTo>
                <a:lnTo>
                  <a:pt x="299756" y="0"/>
                </a:lnTo>
                <a:lnTo>
                  <a:pt x="255040" y="6271"/>
                </a:lnTo>
                <a:lnTo>
                  <a:pt x="211385" y="18813"/>
                </a:lnTo>
                <a:lnTo>
                  <a:pt x="169496" y="37626"/>
                </a:lnTo>
                <a:lnTo>
                  <a:pt x="130082" y="62710"/>
                </a:lnTo>
                <a:lnTo>
                  <a:pt x="93848" y="94066"/>
                </a:lnTo>
                <a:lnTo>
                  <a:pt x="62565" y="130387"/>
                </a:lnTo>
                <a:lnTo>
                  <a:pt x="37539" y="169896"/>
                </a:lnTo>
                <a:lnTo>
                  <a:pt x="18769" y="211886"/>
                </a:lnTo>
                <a:lnTo>
                  <a:pt x="6256" y="255647"/>
                </a:lnTo>
                <a:lnTo>
                  <a:pt x="0" y="300470"/>
                </a:lnTo>
                <a:lnTo>
                  <a:pt x="0" y="345648"/>
                </a:lnTo>
                <a:lnTo>
                  <a:pt x="6256" y="390472"/>
                </a:lnTo>
                <a:lnTo>
                  <a:pt x="18769" y="434233"/>
                </a:lnTo>
                <a:lnTo>
                  <a:pt x="37539" y="476222"/>
                </a:lnTo>
                <a:lnTo>
                  <a:pt x="62565" y="515732"/>
                </a:lnTo>
                <a:lnTo>
                  <a:pt x="93848" y="552053"/>
                </a:lnTo>
                <a:lnTo>
                  <a:pt x="130082" y="583411"/>
                </a:lnTo>
                <a:lnTo>
                  <a:pt x="169496" y="608498"/>
                </a:lnTo>
                <a:lnTo>
                  <a:pt x="211385" y="627313"/>
                </a:lnTo>
                <a:lnTo>
                  <a:pt x="255040" y="639857"/>
                </a:lnTo>
                <a:lnTo>
                  <a:pt x="299756" y="646128"/>
                </a:lnTo>
                <a:lnTo>
                  <a:pt x="344826" y="646128"/>
                </a:lnTo>
                <a:lnTo>
                  <a:pt x="389543" y="639857"/>
                </a:lnTo>
                <a:lnTo>
                  <a:pt x="433199" y="627313"/>
                </a:lnTo>
                <a:lnTo>
                  <a:pt x="475090" y="608498"/>
                </a:lnTo>
                <a:lnTo>
                  <a:pt x="514507" y="583411"/>
                </a:lnTo>
                <a:lnTo>
                  <a:pt x="550744" y="552053"/>
                </a:lnTo>
                <a:lnTo>
                  <a:pt x="582026" y="515732"/>
                </a:lnTo>
                <a:lnTo>
                  <a:pt x="607053" y="476222"/>
                </a:lnTo>
                <a:lnTo>
                  <a:pt x="625823" y="434233"/>
                </a:lnTo>
                <a:lnTo>
                  <a:pt x="638336" y="390472"/>
                </a:lnTo>
                <a:lnTo>
                  <a:pt x="644592" y="345648"/>
                </a:lnTo>
                <a:lnTo>
                  <a:pt x="644592" y="300470"/>
                </a:lnTo>
                <a:lnTo>
                  <a:pt x="638336" y="255647"/>
                </a:lnTo>
                <a:lnTo>
                  <a:pt x="625823" y="211886"/>
                </a:lnTo>
                <a:lnTo>
                  <a:pt x="607053" y="169896"/>
                </a:lnTo>
                <a:lnTo>
                  <a:pt x="582026" y="130387"/>
                </a:lnTo>
                <a:lnTo>
                  <a:pt x="550744" y="94066"/>
                </a:lnTo>
                <a:lnTo>
                  <a:pt x="514507" y="62710"/>
                </a:lnTo>
                <a:lnTo>
                  <a:pt x="475090" y="37626"/>
                </a:lnTo>
                <a:lnTo>
                  <a:pt x="433199" y="18813"/>
                </a:lnTo>
                <a:lnTo>
                  <a:pt x="389543" y="6271"/>
                </a:lnTo>
                <a:lnTo>
                  <a:pt x="344826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9700" y="3238500"/>
            <a:ext cx="16700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solidFill>
                  <a:srgbClr val="FFFFFF"/>
                </a:solidFill>
                <a:latin typeface="Malgun Gothic"/>
                <a:cs typeface="Malgun Gothic"/>
              </a:rPr>
              <a:t>2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0">
              <a:lnSpc>
                <a:spcPct val="100000"/>
              </a:lnSpc>
            </a:pPr>
            <a:r>
              <a:rPr spc="-825" dirty="0">
                <a:solidFill>
                  <a:srgbClr val="E9775A"/>
                </a:solidFill>
              </a:rPr>
              <a:t>소프트웨어란</a:t>
            </a:r>
            <a:r>
              <a:rPr spc="-190" dirty="0">
                <a:solidFill>
                  <a:srgbClr val="E9775A"/>
                </a:solidFill>
              </a:rPr>
              <a:t> </a:t>
            </a:r>
            <a:r>
              <a:rPr spc="-880" dirty="0">
                <a:solidFill>
                  <a:srgbClr val="E9775A"/>
                </a:solidFill>
              </a:rPr>
              <a:t>무엇인가</a:t>
            </a:r>
          </a:p>
          <a:p>
            <a:pPr marL="1752600">
              <a:lnSpc>
                <a:spcPct val="100000"/>
              </a:lnSpc>
              <a:spcBef>
                <a:spcPts val="700"/>
              </a:spcBef>
            </a:pPr>
            <a:r>
              <a:rPr sz="2000" b="1" spc="-450" dirty="0">
                <a:solidFill>
                  <a:srgbClr val="797979"/>
                </a:solidFill>
                <a:latin typeface="Malgun Gothic"/>
                <a:cs typeface="Malgun Gothic"/>
              </a:rPr>
              <a:t>소프트웨어란  </a:t>
            </a:r>
            <a:r>
              <a:rPr sz="2000" b="1" spc="-370" dirty="0">
                <a:solidFill>
                  <a:srgbClr val="797979"/>
                </a:solidFill>
                <a:latin typeface="Malgun Gothic"/>
                <a:cs typeface="Malgun Gothic"/>
              </a:rPr>
              <a:t>무엇인가?  </a:t>
            </a:r>
            <a:r>
              <a:rPr sz="2000" b="1" spc="-20" dirty="0">
                <a:solidFill>
                  <a:srgbClr val="797979"/>
                </a:solidFill>
                <a:latin typeface="Malgun Gothic"/>
                <a:cs typeface="Malgun Gothic"/>
              </a:rPr>
              <a:t>/</a:t>
            </a:r>
            <a:r>
              <a:rPr sz="2000" b="1" spc="-330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2000" b="1" spc="-325" dirty="0">
                <a:solidFill>
                  <a:srgbClr val="000000"/>
                </a:solidFill>
                <a:latin typeface="Malgun Gothic"/>
                <a:cs typeface="Malgun Gothic"/>
              </a:rPr>
              <a:t>python설치하기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6006998"/>
            <a:ext cx="5299710" cy="1310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2099"/>
              </a:lnSpc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4000" spc="15" dirty="0">
                <a:latin typeface="Malgun Gothic"/>
                <a:cs typeface="Malgun Gothic"/>
              </a:rPr>
              <a:t>[“a”,“b”,“c”,“d”]</a:t>
            </a:r>
            <a:r>
              <a:rPr sz="4000" spc="-300" dirty="0">
                <a:latin typeface="Malgun Gothic"/>
                <a:cs typeface="Malgun Gothic"/>
              </a:rPr>
              <a:t> </a:t>
            </a:r>
            <a:r>
              <a:rPr sz="4000" spc="-35" dirty="0">
                <a:latin typeface="Malgun Gothic"/>
                <a:cs typeface="Malgun Gothic"/>
              </a:rPr>
              <a:t>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1600" y="5410200"/>
            <a:ext cx="93218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9215" y="5989878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15183" y="0"/>
                </a:lnTo>
                <a:lnTo>
                  <a:pt x="2746933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4399" y="586033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67"/>
                </a:lnTo>
                <a:lnTo>
                  <a:pt x="259079" y="129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0700" y="5206796"/>
            <a:ext cx="1240155" cy="320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1292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 </a:t>
            </a:r>
            <a:r>
              <a:rPr sz="4000" spc="35" dirty="0">
                <a:latin typeface="Malgun Gothic"/>
                <a:cs typeface="Malgun Gothic"/>
              </a:rPr>
              <a:t>a</a:t>
            </a:r>
            <a:endParaRPr sz="4000">
              <a:latin typeface="Malgun Gothic"/>
              <a:cs typeface="Malgun Gothic"/>
            </a:endParaRPr>
          </a:p>
          <a:p>
            <a:pPr marL="482600" marR="487680" algn="just">
              <a:lnSpc>
                <a:spcPts val="4100"/>
              </a:lnSpc>
              <a:spcBef>
                <a:spcPts val="20"/>
              </a:spcBef>
            </a:pPr>
            <a:r>
              <a:rPr sz="4000" spc="-280" dirty="0">
                <a:latin typeface="Malgun Gothic"/>
                <a:cs typeface="Malgun Gothic"/>
              </a:rPr>
              <a:t>b  </a:t>
            </a:r>
            <a:r>
              <a:rPr sz="4000" spc="-15" dirty="0">
                <a:latin typeface="Malgun Gothic"/>
                <a:cs typeface="Malgun Gothic"/>
              </a:rPr>
              <a:t>c  </a:t>
            </a:r>
            <a:r>
              <a:rPr sz="4000" spc="-350" dirty="0">
                <a:latin typeface="Malgun Gothic"/>
                <a:cs typeface="Malgun Gothic"/>
              </a:rPr>
              <a:t>d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5900" y="2717800"/>
            <a:ext cx="210629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-940" dirty="0">
                <a:solidFill>
                  <a:srgbClr val="F3B431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552704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470" dirty="0">
                <a:latin typeface="Malgun Gothic"/>
                <a:cs typeface="Malgun Gothic"/>
              </a:rPr>
              <a:t>문자열 </a:t>
            </a:r>
            <a:r>
              <a:rPr sz="3000" spc="5" dirty="0">
                <a:latin typeface="Malgun Gothic"/>
                <a:cs typeface="Malgun Gothic"/>
              </a:rPr>
              <a:t>or </a:t>
            </a:r>
            <a:r>
              <a:rPr sz="3000" spc="-505" dirty="0">
                <a:latin typeface="Malgun Gothic"/>
                <a:cs typeface="Malgun Gothic"/>
              </a:rPr>
              <a:t>리스트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4885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7702" y="5719045"/>
            <a:ext cx="963930" cy="390525"/>
          </a:xfrm>
          <a:custGeom>
            <a:avLst/>
            <a:gdLst/>
            <a:ahLst/>
            <a:cxnLst/>
            <a:rect l="l" t="t" r="r" b="b"/>
            <a:pathLst>
              <a:path w="963929" h="390525">
                <a:moveTo>
                  <a:pt x="0" y="260724"/>
                </a:moveTo>
                <a:lnTo>
                  <a:pt x="64558" y="199165"/>
                </a:lnTo>
                <a:lnTo>
                  <a:pt x="106726" y="164096"/>
                </a:lnTo>
                <a:lnTo>
                  <a:pt x="148288" y="132420"/>
                </a:lnTo>
                <a:lnTo>
                  <a:pt x="189243" y="104136"/>
                </a:lnTo>
                <a:lnTo>
                  <a:pt x="229592" y="79245"/>
                </a:lnTo>
                <a:lnTo>
                  <a:pt x="269334" y="57746"/>
                </a:lnTo>
                <a:lnTo>
                  <a:pt x="308470" y="39640"/>
                </a:lnTo>
                <a:lnTo>
                  <a:pt x="347000" y="24927"/>
                </a:lnTo>
                <a:lnTo>
                  <a:pt x="384923" y="13606"/>
                </a:lnTo>
                <a:lnTo>
                  <a:pt x="422240" y="5678"/>
                </a:lnTo>
                <a:lnTo>
                  <a:pt x="495054" y="0"/>
                </a:lnTo>
                <a:lnTo>
                  <a:pt x="530551" y="2249"/>
                </a:lnTo>
                <a:lnTo>
                  <a:pt x="599727" y="16927"/>
                </a:lnTo>
                <a:lnTo>
                  <a:pt x="666477" y="45175"/>
                </a:lnTo>
                <a:lnTo>
                  <a:pt x="730801" y="86993"/>
                </a:lnTo>
                <a:lnTo>
                  <a:pt x="762053" y="112991"/>
                </a:lnTo>
                <a:lnTo>
                  <a:pt x="792699" y="142382"/>
                </a:lnTo>
                <a:lnTo>
                  <a:pt x="822739" y="175165"/>
                </a:lnTo>
                <a:lnTo>
                  <a:pt x="852172" y="211341"/>
                </a:lnTo>
                <a:lnTo>
                  <a:pt x="880999" y="250910"/>
                </a:lnTo>
                <a:lnTo>
                  <a:pt x="909219" y="293871"/>
                </a:lnTo>
                <a:lnTo>
                  <a:pt x="936833" y="340225"/>
                </a:lnTo>
                <a:lnTo>
                  <a:pt x="963841" y="389971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1727" y="5867793"/>
            <a:ext cx="272415" cy="277495"/>
          </a:xfrm>
          <a:custGeom>
            <a:avLst/>
            <a:gdLst/>
            <a:ahLst/>
            <a:cxnLst/>
            <a:rect l="l" t="t" r="r" b="b"/>
            <a:pathLst>
              <a:path w="272414" h="277495">
                <a:moveTo>
                  <a:pt x="83515" y="0"/>
                </a:moveTo>
                <a:lnTo>
                  <a:pt x="0" y="277355"/>
                </a:lnTo>
                <a:lnTo>
                  <a:pt x="271995" y="177761"/>
                </a:lnTo>
                <a:lnTo>
                  <a:pt x="8351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653" y="7288695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4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6668" y="6976496"/>
            <a:ext cx="1504950" cy="357505"/>
          </a:xfrm>
          <a:custGeom>
            <a:avLst/>
            <a:gdLst/>
            <a:ahLst/>
            <a:cxnLst/>
            <a:rect l="l" t="t" r="r" b="b"/>
            <a:pathLst>
              <a:path w="1504950" h="357504">
                <a:moveTo>
                  <a:pt x="0" y="357123"/>
                </a:moveTo>
                <a:lnTo>
                  <a:pt x="64390" y="297961"/>
                </a:lnTo>
                <a:lnTo>
                  <a:pt x="106338" y="263431"/>
                </a:lnTo>
                <a:lnTo>
                  <a:pt x="148239" y="231025"/>
                </a:lnTo>
                <a:lnTo>
                  <a:pt x="190093" y="200746"/>
                </a:lnTo>
                <a:lnTo>
                  <a:pt x="231900" y="172591"/>
                </a:lnTo>
                <a:lnTo>
                  <a:pt x="273660" y="146562"/>
                </a:lnTo>
                <a:lnTo>
                  <a:pt x="315372" y="122659"/>
                </a:lnTo>
                <a:lnTo>
                  <a:pt x="357037" y="100881"/>
                </a:lnTo>
                <a:lnTo>
                  <a:pt x="398656" y="81228"/>
                </a:lnTo>
                <a:lnTo>
                  <a:pt x="440227" y="63701"/>
                </a:lnTo>
                <a:lnTo>
                  <a:pt x="481751" y="48299"/>
                </a:lnTo>
                <a:lnTo>
                  <a:pt x="523227" y="35023"/>
                </a:lnTo>
                <a:lnTo>
                  <a:pt x="564657" y="23872"/>
                </a:lnTo>
                <a:lnTo>
                  <a:pt x="606040" y="14847"/>
                </a:lnTo>
                <a:lnTo>
                  <a:pt x="647375" y="7947"/>
                </a:lnTo>
                <a:lnTo>
                  <a:pt x="688663" y="3172"/>
                </a:lnTo>
                <a:lnTo>
                  <a:pt x="729904" y="523"/>
                </a:lnTo>
                <a:lnTo>
                  <a:pt x="771098" y="0"/>
                </a:lnTo>
                <a:lnTo>
                  <a:pt x="812245" y="1601"/>
                </a:lnTo>
                <a:lnTo>
                  <a:pt x="853345" y="5328"/>
                </a:lnTo>
                <a:lnTo>
                  <a:pt x="894398" y="11181"/>
                </a:lnTo>
                <a:lnTo>
                  <a:pt x="935403" y="19159"/>
                </a:lnTo>
                <a:lnTo>
                  <a:pt x="976361" y="29263"/>
                </a:lnTo>
                <a:lnTo>
                  <a:pt x="1017273" y="41492"/>
                </a:lnTo>
                <a:lnTo>
                  <a:pt x="1058137" y="55846"/>
                </a:lnTo>
                <a:lnTo>
                  <a:pt x="1098954" y="72326"/>
                </a:lnTo>
                <a:lnTo>
                  <a:pt x="1139724" y="90931"/>
                </a:lnTo>
                <a:lnTo>
                  <a:pt x="1180446" y="111662"/>
                </a:lnTo>
                <a:lnTo>
                  <a:pt x="1221122" y="134518"/>
                </a:lnTo>
                <a:lnTo>
                  <a:pt x="1261750" y="159499"/>
                </a:lnTo>
                <a:lnTo>
                  <a:pt x="1302332" y="186606"/>
                </a:lnTo>
                <a:lnTo>
                  <a:pt x="1342866" y="215838"/>
                </a:lnTo>
                <a:lnTo>
                  <a:pt x="1383353" y="247196"/>
                </a:lnTo>
                <a:lnTo>
                  <a:pt x="1423793" y="280679"/>
                </a:lnTo>
                <a:lnTo>
                  <a:pt x="1464186" y="316288"/>
                </a:lnTo>
                <a:lnTo>
                  <a:pt x="1504532" y="354022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319" y="7219733"/>
            <a:ext cx="274955" cy="275590"/>
          </a:xfrm>
          <a:custGeom>
            <a:avLst/>
            <a:gdLst/>
            <a:ahLst/>
            <a:cxnLst/>
            <a:rect l="l" t="t" r="r" b="b"/>
            <a:pathLst>
              <a:path w="274955" h="275590">
                <a:moveTo>
                  <a:pt x="90919" y="0"/>
                </a:moveTo>
                <a:lnTo>
                  <a:pt x="0" y="275018"/>
                </a:lnTo>
                <a:lnTo>
                  <a:pt x="274574" y="182740"/>
                </a:lnTo>
                <a:lnTo>
                  <a:pt x="909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8000" y="6045200"/>
            <a:ext cx="5885180" cy="223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  <a:tabLst>
                <a:tab pos="1256665" algn="l"/>
              </a:tabLst>
            </a:pPr>
            <a:r>
              <a:rPr sz="5250" spc="-697" baseline="-15873" dirty="0">
                <a:solidFill>
                  <a:srgbClr val="E9775A"/>
                </a:solidFill>
                <a:latin typeface="Malgun Gothic"/>
                <a:cs typeface="Malgun Gothic"/>
              </a:rPr>
              <a:t>1번째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330" baseline="-11111" dirty="0">
                <a:solidFill>
                  <a:srgbClr val="E9775A"/>
                </a:solidFill>
                <a:latin typeface="Malgun Gothic"/>
                <a:cs typeface="Malgun Gothic"/>
              </a:rPr>
              <a:t>2번째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305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431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27461" y="6117920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42543" y="5673560"/>
            <a:ext cx="2228850" cy="501650"/>
          </a:xfrm>
          <a:custGeom>
            <a:avLst/>
            <a:gdLst/>
            <a:ahLst/>
            <a:cxnLst/>
            <a:rect l="l" t="t" r="r" b="b"/>
            <a:pathLst>
              <a:path w="2228850" h="501650">
                <a:moveTo>
                  <a:pt x="0" y="283788"/>
                </a:moveTo>
                <a:lnTo>
                  <a:pt x="74628" y="242883"/>
                </a:lnTo>
                <a:lnTo>
                  <a:pt x="121788" y="219330"/>
                </a:lnTo>
                <a:lnTo>
                  <a:pt x="168813" y="196978"/>
                </a:lnTo>
                <a:lnTo>
                  <a:pt x="215706" y="175827"/>
                </a:lnTo>
                <a:lnTo>
                  <a:pt x="262464" y="155876"/>
                </a:lnTo>
                <a:lnTo>
                  <a:pt x="309089" y="137127"/>
                </a:lnTo>
                <a:lnTo>
                  <a:pt x="355581" y="119579"/>
                </a:lnTo>
                <a:lnTo>
                  <a:pt x="401939" y="103231"/>
                </a:lnTo>
                <a:lnTo>
                  <a:pt x="448163" y="88085"/>
                </a:lnTo>
                <a:lnTo>
                  <a:pt x="494253" y="74139"/>
                </a:lnTo>
                <a:lnTo>
                  <a:pt x="540211" y="61395"/>
                </a:lnTo>
                <a:lnTo>
                  <a:pt x="586034" y="49851"/>
                </a:lnTo>
                <a:lnTo>
                  <a:pt x="631724" y="39508"/>
                </a:lnTo>
                <a:lnTo>
                  <a:pt x="677280" y="30366"/>
                </a:lnTo>
                <a:lnTo>
                  <a:pt x="722703" y="22426"/>
                </a:lnTo>
                <a:lnTo>
                  <a:pt x="767992" y="15686"/>
                </a:lnTo>
                <a:lnTo>
                  <a:pt x="813148" y="10147"/>
                </a:lnTo>
                <a:lnTo>
                  <a:pt x="858170" y="5808"/>
                </a:lnTo>
                <a:lnTo>
                  <a:pt x="903058" y="2671"/>
                </a:lnTo>
                <a:lnTo>
                  <a:pt x="947813" y="735"/>
                </a:lnTo>
                <a:lnTo>
                  <a:pt x="992435" y="0"/>
                </a:lnTo>
                <a:lnTo>
                  <a:pt x="1036923" y="465"/>
                </a:lnTo>
                <a:lnTo>
                  <a:pt x="1081277" y="2131"/>
                </a:lnTo>
                <a:lnTo>
                  <a:pt x="1125498" y="4999"/>
                </a:lnTo>
                <a:lnTo>
                  <a:pt x="1169585" y="9067"/>
                </a:lnTo>
                <a:lnTo>
                  <a:pt x="1213539" y="14336"/>
                </a:lnTo>
                <a:lnTo>
                  <a:pt x="1257359" y="20806"/>
                </a:lnTo>
                <a:lnTo>
                  <a:pt x="1301045" y="28477"/>
                </a:lnTo>
                <a:lnTo>
                  <a:pt x="1344598" y="37349"/>
                </a:lnTo>
                <a:lnTo>
                  <a:pt x="1388018" y="47422"/>
                </a:lnTo>
                <a:lnTo>
                  <a:pt x="1431304" y="58696"/>
                </a:lnTo>
                <a:lnTo>
                  <a:pt x="1474457" y="71170"/>
                </a:lnTo>
                <a:lnTo>
                  <a:pt x="1517476" y="84846"/>
                </a:lnTo>
                <a:lnTo>
                  <a:pt x="1560361" y="99722"/>
                </a:lnTo>
                <a:lnTo>
                  <a:pt x="1603113" y="115800"/>
                </a:lnTo>
                <a:lnTo>
                  <a:pt x="1645732" y="133078"/>
                </a:lnTo>
                <a:lnTo>
                  <a:pt x="1688217" y="151557"/>
                </a:lnTo>
                <a:lnTo>
                  <a:pt x="1730568" y="171237"/>
                </a:lnTo>
                <a:lnTo>
                  <a:pt x="1772786" y="192118"/>
                </a:lnTo>
                <a:lnTo>
                  <a:pt x="1814871" y="214200"/>
                </a:lnTo>
                <a:lnTo>
                  <a:pt x="1856822" y="237482"/>
                </a:lnTo>
                <a:lnTo>
                  <a:pt x="1898640" y="261966"/>
                </a:lnTo>
                <a:lnTo>
                  <a:pt x="1940324" y="287650"/>
                </a:lnTo>
                <a:lnTo>
                  <a:pt x="1981875" y="314535"/>
                </a:lnTo>
                <a:lnTo>
                  <a:pt x="2023292" y="342622"/>
                </a:lnTo>
                <a:lnTo>
                  <a:pt x="2064575" y="371909"/>
                </a:lnTo>
                <a:lnTo>
                  <a:pt x="2105726" y="402397"/>
                </a:lnTo>
                <a:lnTo>
                  <a:pt x="2146743" y="434085"/>
                </a:lnTo>
                <a:lnTo>
                  <a:pt x="2187626" y="466975"/>
                </a:lnTo>
                <a:lnTo>
                  <a:pt x="2228376" y="50106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46820" y="5829668"/>
            <a:ext cx="289560" cy="243840"/>
          </a:xfrm>
          <a:custGeom>
            <a:avLst/>
            <a:gdLst/>
            <a:ahLst/>
            <a:cxnLst/>
            <a:rect l="l" t="t" r="r" b="b"/>
            <a:pathLst>
              <a:path w="289559" h="243839">
                <a:moveTo>
                  <a:pt x="157175" y="0"/>
                </a:moveTo>
                <a:lnTo>
                  <a:pt x="0" y="243319"/>
                </a:lnTo>
                <a:lnTo>
                  <a:pt x="288963" y="223062"/>
                </a:lnTo>
                <a:lnTo>
                  <a:pt x="157175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22582" y="726770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62832" y="6817414"/>
            <a:ext cx="2785110" cy="529590"/>
          </a:xfrm>
          <a:custGeom>
            <a:avLst/>
            <a:gdLst/>
            <a:ahLst/>
            <a:cxnLst/>
            <a:rect l="l" t="t" r="r" b="b"/>
            <a:pathLst>
              <a:path w="2785109" h="529590">
                <a:moveTo>
                  <a:pt x="0" y="294861"/>
                </a:moveTo>
                <a:lnTo>
                  <a:pt x="76764" y="258899"/>
                </a:lnTo>
                <a:lnTo>
                  <a:pt x="125048" y="238013"/>
                </a:lnTo>
                <a:lnTo>
                  <a:pt x="173249" y="218005"/>
                </a:lnTo>
                <a:lnTo>
                  <a:pt x="221368" y="198875"/>
                </a:lnTo>
                <a:lnTo>
                  <a:pt x="269404" y="180623"/>
                </a:lnTo>
                <a:lnTo>
                  <a:pt x="317358" y="163249"/>
                </a:lnTo>
                <a:lnTo>
                  <a:pt x="365230" y="146753"/>
                </a:lnTo>
                <a:lnTo>
                  <a:pt x="413019" y="131136"/>
                </a:lnTo>
                <a:lnTo>
                  <a:pt x="460726" y="116397"/>
                </a:lnTo>
                <a:lnTo>
                  <a:pt x="508350" y="102536"/>
                </a:lnTo>
                <a:lnTo>
                  <a:pt x="555892" y="89553"/>
                </a:lnTo>
                <a:lnTo>
                  <a:pt x="603352" y="77448"/>
                </a:lnTo>
                <a:lnTo>
                  <a:pt x="650729" y="66222"/>
                </a:lnTo>
                <a:lnTo>
                  <a:pt x="698023" y="55873"/>
                </a:lnTo>
                <a:lnTo>
                  <a:pt x="745236" y="46403"/>
                </a:lnTo>
                <a:lnTo>
                  <a:pt x="792366" y="37811"/>
                </a:lnTo>
                <a:lnTo>
                  <a:pt x="839413" y="30097"/>
                </a:lnTo>
                <a:lnTo>
                  <a:pt x="886379" y="23261"/>
                </a:lnTo>
                <a:lnTo>
                  <a:pt x="933261" y="17304"/>
                </a:lnTo>
                <a:lnTo>
                  <a:pt x="980062" y="12224"/>
                </a:lnTo>
                <a:lnTo>
                  <a:pt x="1026780" y="8023"/>
                </a:lnTo>
                <a:lnTo>
                  <a:pt x="1073416" y="4700"/>
                </a:lnTo>
                <a:lnTo>
                  <a:pt x="1119969" y="2255"/>
                </a:lnTo>
                <a:lnTo>
                  <a:pt x="1166440" y="688"/>
                </a:lnTo>
                <a:lnTo>
                  <a:pt x="1212828" y="0"/>
                </a:lnTo>
                <a:lnTo>
                  <a:pt x="1259134" y="189"/>
                </a:lnTo>
                <a:lnTo>
                  <a:pt x="1305358" y="1257"/>
                </a:lnTo>
                <a:lnTo>
                  <a:pt x="1351500" y="3202"/>
                </a:lnTo>
                <a:lnTo>
                  <a:pt x="1397559" y="6026"/>
                </a:lnTo>
                <a:lnTo>
                  <a:pt x="1443535" y="9728"/>
                </a:lnTo>
                <a:lnTo>
                  <a:pt x="1489430" y="14309"/>
                </a:lnTo>
                <a:lnTo>
                  <a:pt x="1535242" y="19767"/>
                </a:lnTo>
                <a:lnTo>
                  <a:pt x="1580971" y="26104"/>
                </a:lnTo>
                <a:lnTo>
                  <a:pt x="1626618" y="33318"/>
                </a:lnTo>
                <a:lnTo>
                  <a:pt x="1672183" y="41411"/>
                </a:lnTo>
                <a:lnTo>
                  <a:pt x="1717666" y="50382"/>
                </a:lnTo>
                <a:lnTo>
                  <a:pt x="1763066" y="60231"/>
                </a:lnTo>
                <a:lnTo>
                  <a:pt x="1808383" y="70958"/>
                </a:lnTo>
                <a:lnTo>
                  <a:pt x="1853619" y="82564"/>
                </a:lnTo>
                <a:lnTo>
                  <a:pt x="1898772" y="95047"/>
                </a:lnTo>
                <a:lnTo>
                  <a:pt x="1943843" y="108409"/>
                </a:lnTo>
                <a:lnTo>
                  <a:pt x="1988831" y="122649"/>
                </a:lnTo>
                <a:lnTo>
                  <a:pt x="2033737" y="137767"/>
                </a:lnTo>
                <a:lnTo>
                  <a:pt x="2078560" y="153763"/>
                </a:lnTo>
                <a:lnTo>
                  <a:pt x="2123302" y="170637"/>
                </a:lnTo>
                <a:lnTo>
                  <a:pt x="2167961" y="188389"/>
                </a:lnTo>
                <a:lnTo>
                  <a:pt x="2212537" y="207020"/>
                </a:lnTo>
                <a:lnTo>
                  <a:pt x="2257032" y="226528"/>
                </a:lnTo>
                <a:lnTo>
                  <a:pt x="2301443" y="246915"/>
                </a:lnTo>
                <a:lnTo>
                  <a:pt x="2345773" y="268180"/>
                </a:lnTo>
                <a:lnTo>
                  <a:pt x="2390020" y="290323"/>
                </a:lnTo>
                <a:lnTo>
                  <a:pt x="2434185" y="313344"/>
                </a:lnTo>
                <a:lnTo>
                  <a:pt x="2478268" y="337243"/>
                </a:lnTo>
                <a:lnTo>
                  <a:pt x="2522268" y="362021"/>
                </a:lnTo>
                <a:lnTo>
                  <a:pt x="2566186" y="387676"/>
                </a:lnTo>
                <a:lnTo>
                  <a:pt x="2610021" y="414210"/>
                </a:lnTo>
                <a:lnTo>
                  <a:pt x="2653775" y="441621"/>
                </a:lnTo>
                <a:lnTo>
                  <a:pt x="2697446" y="469911"/>
                </a:lnTo>
                <a:lnTo>
                  <a:pt x="2741034" y="499079"/>
                </a:lnTo>
                <a:lnTo>
                  <a:pt x="2784541" y="529125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9494" y="6982206"/>
            <a:ext cx="290195" cy="231775"/>
          </a:xfrm>
          <a:custGeom>
            <a:avLst/>
            <a:gdLst/>
            <a:ahLst/>
            <a:cxnLst/>
            <a:rect l="l" t="t" r="r" b="b"/>
            <a:pathLst>
              <a:path w="290195" h="231775">
                <a:moveTo>
                  <a:pt x="173812" y="0"/>
                </a:moveTo>
                <a:lnTo>
                  <a:pt x="0" y="231724"/>
                </a:lnTo>
                <a:lnTo>
                  <a:pt x="289661" y="231736"/>
                </a:lnTo>
                <a:lnTo>
                  <a:pt x="173812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69100" y="5956300"/>
            <a:ext cx="5961380" cy="231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5250" spc="-352" baseline="-11111" dirty="0">
                <a:solidFill>
                  <a:srgbClr val="E9775A"/>
                </a:solidFill>
                <a:latin typeface="Malgun Gothic"/>
                <a:cs typeface="Malgun Gothic"/>
              </a:rPr>
              <a:t>3번째  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63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955800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32865" algn="l"/>
              </a:tabLst>
            </a:pPr>
            <a:r>
              <a:rPr sz="5250" spc="-209" baseline="-7936" dirty="0">
                <a:solidFill>
                  <a:srgbClr val="E9775A"/>
                </a:solidFill>
                <a:latin typeface="Malgun Gothic"/>
                <a:cs typeface="Malgun Gothic"/>
              </a:rPr>
              <a:t>4번째	</a:t>
            </a:r>
            <a:r>
              <a:rPr sz="3500" spc="2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500" spc="10" dirty="0">
                <a:latin typeface="Malgun Gothic"/>
                <a:cs typeface="Malgun Gothic"/>
              </a:rPr>
              <a:t>[“a”,“b”,“c”,“d”]</a:t>
            </a:r>
            <a:r>
              <a:rPr sz="3500" spc="-210" dirty="0">
                <a:latin typeface="Malgun Gothic"/>
                <a:cs typeface="Malgun Gothic"/>
              </a:rPr>
              <a:t> </a:t>
            </a:r>
            <a:r>
              <a:rPr sz="3500" spc="-35" dirty="0"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R="531495" algn="ctr">
              <a:lnSpc>
                <a:spcPct val="100000"/>
              </a:lnSpc>
              <a:spcBef>
                <a:spcPts val="100"/>
              </a:spcBef>
            </a:pPr>
            <a:r>
              <a:rPr sz="3500" spc="55" dirty="0">
                <a:latin typeface="Malgun Gothic"/>
                <a:cs typeface="Malgun Gothic"/>
              </a:rPr>
              <a:t>print(i)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0400" y="4660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067300"/>
            <a:ext cx="4498340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5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1155700" marR="5080" indent="-685800">
              <a:lnSpc>
                <a:spcPts val="4900"/>
              </a:lnSpc>
              <a:spcBef>
                <a:spcPts val="30"/>
              </a:spcBef>
            </a:pPr>
            <a:r>
              <a:rPr sz="4000" spc="3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4000" spc="-85" dirty="0">
                <a:latin typeface="Malgun Gothic"/>
                <a:cs typeface="Malgun Gothic"/>
              </a:rPr>
              <a:t>i </a:t>
            </a:r>
            <a:r>
              <a:rPr sz="4000" spc="-95" dirty="0">
                <a:solidFill>
                  <a:srgbClr val="F3B431"/>
                </a:solidFill>
                <a:latin typeface="Malgun Gothic"/>
                <a:cs typeface="Malgun Gothic"/>
              </a:rPr>
              <a:t>in</a:t>
            </a:r>
            <a:r>
              <a:rPr sz="4000" spc="-290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4000" spc="-45" dirty="0">
                <a:latin typeface="Malgun Gothic"/>
                <a:cs typeface="Malgun Gothic"/>
              </a:rPr>
              <a:t>range(1,5):  </a:t>
            </a:r>
            <a:r>
              <a:rPr sz="4000" spc="65" dirty="0">
                <a:latin typeface="Malgun Gothic"/>
                <a:cs typeface="Malgun Gothic"/>
              </a:rPr>
              <a:t>print(i)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0" y="4749596"/>
            <a:ext cx="1240155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417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 </a:t>
            </a:r>
            <a:r>
              <a:rPr sz="4000" spc="30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-755" dirty="0">
                <a:latin typeface="Malgun Gothic"/>
                <a:cs typeface="Malgun Gothic"/>
              </a:rPr>
              <a:t>1</a:t>
            </a:r>
            <a:endParaRPr sz="4000">
              <a:latin typeface="Malgun Gothic"/>
              <a:cs typeface="Malgun Gothic"/>
            </a:endParaRPr>
          </a:p>
          <a:p>
            <a:pPr marR="635" algn="ctr">
              <a:lnSpc>
                <a:spcPts val="3750"/>
              </a:lnSpc>
            </a:pPr>
            <a:r>
              <a:rPr sz="4000" spc="90" dirty="0">
                <a:latin typeface="Malgun Gothic"/>
                <a:cs typeface="Malgun Gothic"/>
              </a:rPr>
              <a:t>2</a:t>
            </a:r>
            <a:endParaRPr sz="4000">
              <a:latin typeface="Malgun Gothic"/>
              <a:cs typeface="Malgun Gothic"/>
            </a:endParaRPr>
          </a:p>
          <a:p>
            <a:pPr marL="8255" algn="ctr">
              <a:lnSpc>
                <a:spcPts val="4100"/>
              </a:lnSpc>
            </a:pPr>
            <a:r>
              <a:rPr sz="4000" spc="25" dirty="0">
                <a:latin typeface="Malgun Gothic"/>
                <a:cs typeface="Malgun Gothic"/>
              </a:rPr>
              <a:t>3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ts val="4450"/>
              </a:lnSpc>
            </a:pPr>
            <a:r>
              <a:rPr sz="4000" spc="360" dirty="0">
                <a:latin typeface="Malgun Gothic"/>
                <a:cs typeface="Malgun Gothic"/>
              </a:rPr>
              <a:t>4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0" y="2717800"/>
            <a:ext cx="22402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F3B431"/>
                </a:solidFill>
                <a:latin typeface="Malgun Gothic"/>
                <a:cs typeface="Malgun Gothic"/>
              </a:rPr>
              <a:t>사용법</a:t>
            </a:r>
            <a:r>
              <a:rPr sz="5000" spc="-204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5000" spc="114" dirty="0">
                <a:solidFill>
                  <a:srgbClr val="F3B431"/>
                </a:solidFill>
                <a:latin typeface="Malgun Gothic"/>
                <a:cs typeface="Malgun Gothic"/>
              </a:rPr>
              <a:t>2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9600" y="2870098"/>
            <a:ext cx="605663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02800"/>
              </a:lnSpc>
            </a:pPr>
            <a:r>
              <a:rPr sz="3000" spc="20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3000" spc="-490" dirty="0">
                <a:latin typeface="Malgun Gothic"/>
                <a:cs typeface="Malgun Gothic"/>
              </a:rPr>
              <a:t>타깃식별자 </a:t>
            </a:r>
            <a:r>
              <a:rPr sz="3000" spc="-75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3000" spc="-105" dirty="0">
                <a:latin typeface="Malgun Gothic"/>
                <a:cs typeface="Malgun Gothic"/>
              </a:rPr>
              <a:t>range(num1,num2) </a:t>
            </a:r>
            <a:r>
              <a:rPr sz="3000" spc="-30" dirty="0">
                <a:solidFill>
                  <a:srgbClr val="F3B431"/>
                </a:solidFill>
                <a:latin typeface="Malgun Gothic"/>
                <a:cs typeface="Malgun Gothic"/>
              </a:rPr>
              <a:t>:  </a:t>
            </a:r>
            <a:r>
              <a:rPr sz="3000" spc="-465" dirty="0">
                <a:latin typeface="Malgun Gothic"/>
                <a:cs typeface="Malgun Gothic"/>
              </a:rPr>
              <a:t>실행코드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00" y="40386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E9775A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E9775A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E9775A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5397500"/>
            <a:ext cx="6524625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125" dirty="0">
                <a:solidFill>
                  <a:srgbClr val="F3B431"/>
                </a:solidFill>
                <a:latin typeface="Malgun Gothic"/>
                <a:cs typeface="Malgun Gothic"/>
              </a:rPr>
              <a:t>range(num1,</a:t>
            </a:r>
            <a:r>
              <a:rPr sz="3300" spc="-145" dirty="0">
                <a:solidFill>
                  <a:srgbClr val="F3B431"/>
                </a:solidFill>
                <a:latin typeface="Malgun Gothic"/>
                <a:cs typeface="Malgun Gothic"/>
              </a:rPr>
              <a:t> </a:t>
            </a:r>
            <a:r>
              <a:rPr sz="3300" spc="-95" dirty="0">
                <a:solidFill>
                  <a:srgbClr val="F3B431"/>
                </a:solidFill>
                <a:latin typeface="Malgun Gothic"/>
                <a:cs typeface="Malgun Gothic"/>
              </a:rPr>
              <a:t>num2)</a:t>
            </a:r>
            <a:endParaRPr sz="3300">
              <a:latin typeface="Malgun Gothic"/>
              <a:cs typeface="Malgun Gothic"/>
            </a:endParaRPr>
          </a:p>
          <a:p>
            <a:pPr marL="76200" marR="5080" indent="241300">
              <a:lnSpc>
                <a:spcPts val="5900"/>
              </a:lnSpc>
              <a:spcBef>
                <a:spcPts val="320"/>
              </a:spcBef>
            </a:pPr>
            <a:r>
              <a:rPr sz="3300" spc="-585" dirty="0">
                <a:latin typeface="Malgun Gothic"/>
                <a:cs typeface="Malgun Gothic"/>
              </a:rPr>
              <a:t>= </a:t>
            </a:r>
            <a:r>
              <a:rPr sz="3300" spc="-415" dirty="0">
                <a:solidFill>
                  <a:srgbClr val="F3B431"/>
                </a:solidFill>
                <a:latin typeface="Malgun Gothic"/>
                <a:cs typeface="Malgun Gothic"/>
              </a:rPr>
              <a:t>num1</a:t>
            </a:r>
            <a:r>
              <a:rPr sz="3300" spc="-415" dirty="0">
                <a:latin typeface="Malgun Gothic"/>
                <a:cs typeface="Malgun Gothic"/>
              </a:rPr>
              <a:t>부터 </a:t>
            </a:r>
            <a:r>
              <a:rPr sz="3300" spc="-250" dirty="0">
                <a:solidFill>
                  <a:srgbClr val="F3B431"/>
                </a:solidFill>
                <a:latin typeface="Malgun Gothic"/>
                <a:cs typeface="Malgun Gothic"/>
              </a:rPr>
              <a:t>num2</a:t>
            </a:r>
            <a:r>
              <a:rPr sz="3300" spc="-250" dirty="0">
                <a:latin typeface="Malgun Gothic"/>
                <a:cs typeface="Malgun Gothic"/>
              </a:rPr>
              <a:t>전 </a:t>
            </a:r>
            <a:r>
              <a:rPr sz="3300" spc="-565" dirty="0">
                <a:latin typeface="Malgun Gothic"/>
                <a:cs typeface="Malgun Gothic"/>
              </a:rPr>
              <a:t>까지 </a:t>
            </a:r>
            <a:r>
              <a:rPr sz="3300" spc="-515" dirty="0">
                <a:latin typeface="Malgun Gothic"/>
                <a:cs typeface="Malgun Gothic"/>
              </a:rPr>
              <a:t>리스트생성  </a:t>
            </a:r>
            <a:r>
              <a:rPr sz="3300" spc="-40" dirty="0">
                <a:solidFill>
                  <a:srgbClr val="F3B431"/>
                </a:solidFill>
                <a:latin typeface="Malgun Gothic"/>
                <a:cs typeface="Malgun Gothic"/>
              </a:rPr>
              <a:t>range(1,5)</a:t>
            </a:r>
            <a:endParaRPr sz="3300">
              <a:latin typeface="Malgun Gothic"/>
              <a:cs typeface="Malgun Gothic"/>
            </a:endParaRPr>
          </a:p>
          <a:p>
            <a:pPr marL="368300">
              <a:lnSpc>
                <a:spcPct val="100000"/>
              </a:lnSpc>
              <a:spcBef>
                <a:spcPts val="1320"/>
              </a:spcBef>
            </a:pPr>
            <a:r>
              <a:rPr sz="3300" spc="-585" dirty="0">
                <a:latin typeface="Malgun Gothic"/>
                <a:cs typeface="Malgun Gothic"/>
              </a:rPr>
              <a:t>=  </a:t>
            </a:r>
            <a:r>
              <a:rPr sz="3300" spc="105" dirty="0">
                <a:latin typeface="Malgun Gothic"/>
                <a:cs typeface="Malgun Gothic"/>
              </a:rPr>
              <a:t>[ </a:t>
            </a:r>
            <a:r>
              <a:rPr sz="3300" spc="-320" dirty="0">
                <a:latin typeface="Malgun Gothic"/>
                <a:cs typeface="Malgun Gothic"/>
              </a:rPr>
              <a:t>1, </a:t>
            </a:r>
            <a:r>
              <a:rPr sz="3300" spc="30" dirty="0">
                <a:latin typeface="Malgun Gothic"/>
                <a:cs typeface="Malgun Gothic"/>
              </a:rPr>
              <a:t>2, </a:t>
            </a:r>
            <a:r>
              <a:rPr sz="3300" dirty="0">
                <a:latin typeface="Malgun Gothic"/>
                <a:cs typeface="Malgun Gothic"/>
              </a:rPr>
              <a:t>3, </a:t>
            </a:r>
            <a:r>
              <a:rPr sz="3300" spc="295" dirty="0">
                <a:latin typeface="Malgun Gothic"/>
                <a:cs typeface="Malgun Gothic"/>
              </a:rPr>
              <a:t>4</a:t>
            </a:r>
            <a:r>
              <a:rPr sz="3300" spc="-335" dirty="0">
                <a:latin typeface="Malgun Gothic"/>
                <a:cs typeface="Malgun Gothic"/>
              </a:rPr>
              <a:t> </a:t>
            </a:r>
            <a:r>
              <a:rPr sz="3300" spc="105" dirty="0">
                <a:latin typeface="Malgun Gothic"/>
                <a:cs typeface="Malgun Gothic"/>
              </a:rPr>
              <a:t>]</a:t>
            </a:r>
            <a:endParaRPr sz="33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2800" y="48261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58731" y="4798047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77460" y="4597588"/>
            <a:ext cx="365760" cy="176530"/>
          </a:xfrm>
          <a:custGeom>
            <a:avLst/>
            <a:gdLst/>
            <a:ahLst/>
            <a:cxnLst/>
            <a:rect l="l" t="t" r="r" b="b"/>
            <a:pathLst>
              <a:path w="365759" h="176529">
                <a:moveTo>
                  <a:pt x="0" y="62026"/>
                </a:moveTo>
                <a:lnTo>
                  <a:pt x="24902" y="42330"/>
                </a:lnTo>
                <a:lnTo>
                  <a:pt x="70627" y="20370"/>
                </a:lnTo>
                <a:lnTo>
                  <a:pt x="113753" y="6259"/>
                </a:lnTo>
                <a:lnTo>
                  <a:pt x="154281" y="0"/>
                </a:lnTo>
                <a:lnTo>
                  <a:pt x="192211" y="1590"/>
                </a:lnTo>
                <a:lnTo>
                  <a:pt x="260275" y="28319"/>
                </a:lnTo>
                <a:lnTo>
                  <a:pt x="290410" y="53459"/>
                </a:lnTo>
                <a:lnTo>
                  <a:pt x="317948" y="86448"/>
                </a:lnTo>
                <a:lnTo>
                  <a:pt x="342887" y="127286"/>
                </a:lnTo>
                <a:lnTo>
                  <a:pt x="365230" y="175974"/>
                </a:lnTo>
              </a:path>
            </a:pathLst>
          </a:custGeom>
          <a:ln w="63499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9156" y="4538319"/>
            <a:ext cx="283845" cy="262890"/>
          </a:xfrm>
          <a:custGeom>
            <a:avLst/>
            <a:gdLst/>
            <a:ahLst/>
            <a:cxnLst/>
            <a:rect l="l" t="t" r="r" b="b"/>
            <a:pathLst>
              <a:path w="283845" h="262889">
                <a:moveTo>
                  <a:pt x="122847" y="0"/>
                </a:moveTo>
                <a:lnTo>
                  <a:pt x="0" y="262318"/>
                </a:lnTo>
                <a:lnTo>
                  <a:pt x="283565" y="203212"/>
                </a:lnTo>
                <a:lnTo>
                  <a:pt x="12284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32800" y="59818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20668" y="5934862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4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75718" y="5698953"/>
            <a:ext cx="666115" cy="234315"/>
          </a:xfrm>
          <a:custGeom>
            <a:avLst/>
            <a:gdLst/>
            <a:ahLst/>
            <a:cxnLst/>
            <a:rect l="l" t="t" r="r" b="b"/>
            <a:pathLst>
              <a:path w="666115" h="234314">
                <a:moveTo>
                  <a:pt x="0" y="116726"/>
                </a:moveTo>
                <a:lnTo>
                  <a:pt x="72441" y="68247"/>
                </a:lnTo>
                <a:lnTo>
                  <a:pt x="119198" y="44710"/>
                </a:lnTo>
                <a:lnTo>
                  <a:pt x="164930" y="26117"/>
                </a:lnTo>
                <a:lnTo>
                  <a:pt x="209635" y="12467"/>
                </a:lnTo>
                <a:lnTo>
                  <a:pt x="253313" y="3762"/>
                </a:lnTo>
                <a:lnTo>
                  <a:pt x="295966" y="0"/>
                </a:lnTo>
                <a:lnTo>
                  <a:pt x="337593" y="1181"/>
                </a:lnTo>
                <a:lnTo>
                  <a:pt x="378194" y="7306"/>
                </a:lnTo>
                <a:lnTo>
                  <a:pt x="417769" y="18374"/>
                </a:lnTo>
                <a:lnTo>
                  <a:pt x="456317" y="34387"/>
                </a:lnTo>
                <a:lnTo>
                  <a:pt x="493840" y="55342"/>
                </a:lnTo>
                <a:lnTo>
                  <a:pt x="530337" y="81241"/>
                </a:lnTo>
                <a:lnTo>
                  <a:pt x="565808" y="112084"/>
                </a:lnTo>
                <a:lnTo>
                  <a:pt x="600253" y="147870"/>
                </a:lnTo>
                <a:lnTo>
                  <a:pt x="633673" y="188600"/>
                </a:lnTo>
                <a:lnTo>
                  <a:pt x="666066" y="234273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9156" y="5695073"/>
            <a:ext cx="283210" cy="264160"/>
          </a:xfrm>
          <a:custGeom>
            <a:avLst/>
            <a:gdLst/>
            <a:ahLst/>
            <a:cxnLst/>
            <a:rect l="l" t="t" r="r" b="b"/>
            <a:pathLst>
              <a:path w="283209" h="264160">
                <a:moveTo>
                  <a:pt x="119621" y="0"/>
                </a:moveTo>
                <a:lnTo>
                  <a:pt x="0" y="263804"/>
                </a:lnTo>
                <a:lnTo>
                  <a:pt x="282816" y="201218"/>
                </a:lnTo>
                <a:lnTo>
                  <a:pt x="119621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2800" y="71629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32529" y="7153986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4355" y="6923463"/>
            <a:ext cx="994410" cy="274955"/>
          </a:xfrm>
          <a:custGeom>
            <a:avLst/>
            <a:gdLst/>
            <a:ahLst/>
            <a:cxnLst/>
            <a:rect l="l" t="t" r="r" b="b"/>
            <a:pathLst>
              <a:path w="994409" h="274954">
                <a:moveTo>
                  <a:pt x="0" y="96729"/>
                </a:moveTo>
                <a:lnTo>
                  <a:pt x="72728" y="60954"/>
                </a:lnTo>
                <a:lnTo>
                  <a:pt x="118051" y="44152"/>
                </a:lnTo>
                <a:lnTo>
                  <a:pt x="163228" y="30048"/>
                </a:lnTo>
                <a:lnTo>
                  <a:pt x="208262" y="18642"/>
                </a:lnTo>
                <a:lnTo>
                  <a:pt x="253151" y="9934"/>
                </a:lnTo>
                <a:lnTo>
                  <a:pt x="297895" y="3924"/>
                </a:lnTo>
                <a:lnTo>
                  <a:pt x="342495" y="613"/>
                </a:lnTo>
                <a:lnTo>
                  <a:pt x="386951" y="0"/>
                </a:lnTo>
                <a:lnTo>
                  <a:pt x="431262" y="2084"/>
                </a:lnTo>
                <a:lnTo>
                  <a:pt x="475429" y="6867"/>
                </a:lnTo>
                <a:lnTo>
                  <a:pt x="519452" y="14348"/>
                </a:lnTo>
                <a:lnTo>
                  <a:pt x="563331" y="24527"/>
                </a:lnTo>
                <a:lnTo>
                  <a:pt x="607065" y="37404"/>
                </a:lnTo>
                <a:lnTo>
                  <a:pt x="650655" y="52979"/>
                </a:lnTo>
                <a:lnTo>
                  <a:pt x="694101" y="71252"/>
                </a:lnTo>
                <a:lnTo>
                  <a:pt x="737403" y="92223"/>
                </a:lnTo>
                <a:lnTo>
                  <a:pt x="780561" y="115892"/>
                </a:lnTo>
                <a:lnTo>
                  <a:pt x="823574" y="142259"/>
                </a:lnTo>
                <a:lnTo>
                  <a:pt x="866444" y="171324"/>
                </a:lnTo>
                <a:lnTo>
                  <a:pt x="909169" y="203087"/>
                </a:lnTo>
                <a:lnTo>
                  <a:pt x="951751" y="237547"/>
                </a:lnTo>
                <a:lnTo>
                  <a:pt x="994189" y="27470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99156" y="6892683"/>
            <a:ext cx="288925" cy="244475"/>
          </a:xfrm>
          <a:custGeom>
            <a:avLst/>
            <a:gdLst/>
            <a:ahLst/>
            <a:cxnLst/>
            <a:rect l="l" t="t" r="r" b="b"/>
            <a:pathLst>
              <a:path w="288925" h="244475">
                <a:moveTo>
                  <a:pt x="156057" y="0"/>
                </a:moveTo>
                <a:lnTo>
                  <a:pt x="0" y="244030"/>
                </a:lnTo>
                <a:lnTo>
                  <a:pt x="288848" y="222465"/>
                </a:lnTo>
                <a:lnTo>
                  <a:pt x="156057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32800" y="8318627"/>
            <a:ext cx="2754630" cy="83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685800">
              <a:lnSpc>
                <a:spcPct val="103299"/>
              </a:lnSpc>
            </a:pPr>
            <a:r>
              <a:rPr sz="2500" spc="15" dirty="0">
                <a:solidFill>
                  <a:srgbClr val="F3B431"/>
                </a:solidFill>
                <a:latin typeface="Malgun Gothic"/>
                <a:cs typeface="Malgun Gothic"/>
              </a:rPr>
              <a:t>for </a:t>
            </a:r>
            <a:r>
              <a:rPr sz="2500" spc="-55" dirty="0">
                <a:latin typeface="Malgun Gothic"/>
                <a:cs typeface="Malgun Gothic"/>
              </a:rPr>
              <a:t>i </a:t>
            </a:r>
            <a:r>
              <a:rPr sz="2500" spc="-60" dirty="0">
                <a:solidFill>
                  <a:srgbClr val="F3B431"/>
                </a:solidFill>
                <a:latin typeface="Malgun Gothic"/>
                <a:cs typeface="Malgun Gothic"/>
              </a:rPr>
              <a:t>in </a:t>
            </a:r>
            <a:r>
              <a:rPr sz="2500" spc="80" dirty="0">
                <a:latin typeface="Malgun Gothic"/>
                <a:cs typeface="Malgun Gothic"/>
              </a:rPr>
              <a:t>[ </a:t>
            </a:r>
            <a:r>
              <a:rPr sz="2500" spc="-245" dirty="0">
                <a:latin typeface="Malgun Gothic"/>
                <a:cs typeface="Malgun Gothic"/>
              </a:rPr>
              <a:t>1, </a:t>
            </a:r>
            <a:r>
              <a:rPr sz="2500" spc="20" dirty="0">
                <a:latin typeface="Malgun Gothic"/>
                <a:cs typeface="Malgun Gothic"/>
              </a:rPr>
              <a:t>2, </a:t>
            </a:r>
            <a:r>
              <a:rPr sz="2500" dirty="0">
                <a:latin typeface="Malgun Gothic"/>
                <a:cs typeface="Malgun Gothic"/>
              </a:rPr>
              <a:t>3, </a:t>
            </a:r>
            <a:r>
              <a:rPr sz="2500" spc="150" dirty="0">
                <a:latin typeface="Malgun Gothic"/>
                <a:cs typeface="Malgun Gothic"/>
              </a:rPr>
              <a:t>4]</a:t>
            </a:r>
            <a:r>
              <a:rPr sz="2500" spc="-250" dirty="0">
                <a:latin typeface="Malgun Gothic"/>
                <a:cs typeface="Malgun Gothic"/>
              </a:rPr>
              <a:t> </a:t>
            </a:r>
            <a:r>
              <a:rPr sz="2500" spc="-25" dirty="0">
                <a:latin typeface="Malgun Gothic"/>
                <a:cs typeface="Malgun Gothic"/>
              </a:rPr>
              <a:t>:  </a:t>
            </a:r>
            <a:r>
              <a:rPr sz="2500" spc="40" dirty="0">
                <a:latin typeface="Malgun Gothic"/>
                <a:cs typeface="Malgun Gothic"/>
              </a:rPr>
              <a:t>print(i)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32071" y="8283409"/>
            <a:ext cx="494665" cy="494665"/>
          </a:xfrm>
          <a:custGeom>
            <a:avLst/>
            <a:gdLst/>
            <a:ahLst/>
            <a:cxnLst/>
            <a:rect l="l" t="t" r="r" b="b"/>
            <a:pathLst>
              <a:path w="494665" h="494665">
                <a:moveTo>
                  <a:pt x="421897" y="72386"/>
                </a:moveTo>
                <a:lnTo>
                  <a:pt x="453566" y="111155"/>
                </a:lnTo>
                <a:lnTo>
                  <a:pt x="476187" y="154142"/>
                </a:lnTo>
                <a:lnTo>
                  <a:pt x="489759" y="199939"/>
                </a:lnTo>
                <a:lnTo>
                  <a:pt x="494284" y="247142"/>
                </a:lnTo>
                <a:lnTo>
                  <a:pt x="489759" y="294344"/>
                </a:lnTo>
                <a:lnTo>
                  <a:pt x="476187" y="340141"/>
                </a:lnTo>
                <a:lnTo>
                  <a:pt x="453566" y="383128"/>
                </a:lnTo>
                <a:lnTo>
                  <a:pt x="421897" y="421897"/>
                </a:lnTo>
                <a:lnTo>
                  <a:pt x="383128" y="453566"/>
                </a:lnTo>
                <a:lnTo>
                  <a:pt x="340141" y="476187"/>
                </a:lnTo>
                <a:lnTo>
                  <a:pt x="294344" y="489759"/>
                </a:lnTo>
                <a:lnTo>
                  <a:pt x="247142" y="494284"/>
                </a:lnTo>
                <a:lnTo>
                  <a:pt x="199939" y="489759"/>
                </a:lnTo>
                <a:lnTo>
                  <a:pt x="154142" y="476187"/>
                </a:lnTo>
                <a:lnTo>
                  <a:pt x="111155" y="453566"/>
                </a:lnTo>
                <a:lnTo>
                  <a:pt x="72386" y="421897"/>
                </a:lnTo>
                <a:lnTo>
                  <a:pt x="40717" y="383128"/>
                </a:lnTo>
                <a:lnTo>
                  <a:pt x="18096" y="340141"/>
                </a:lnTo>
                <a:lnTo>
                  <a:pt x="4524" y="294344"/>
                </a:lnTo>
                <a:lnTo>
                  <a:pt x="0" y="247142"/>
                </a:lnTo>
                <a:lnTo>
                  <a:pt x="4524" y="199939"/>
                </a:lnTo>
                <a:lnTo>
                  <a:pt x="18096" y="154142"/>
                </a:lnTo>
                <a:lnTo>
                  <a:pt x="40717" y="111155"/>
                </a:lnTo>
                <a:lnTo>
                  <a:pt x="72386" y="72386"/>
                </a:lnTo>
                <a:lnTo>
                  <a:pt x="111155" y="40717"/>
                </a:lnTo>
                <a:lnTo>
                  <a:pt x="154142" y="18096"/>
                </a:lnTo>
                <a:lnTo>
                  <a:pt x="199939" y="4524"/>
                </a:lnTo>
                <a:lnTo>
                  <a:pt x="247142" y="0"/>
                </a:lnTo>
                <a:lnTo>
                  <a:pt x="294344" y="4524"/>
                </a:lnTo>
                <a:lnTo>
                  <a:pt x="340141" y="18096"/>
                </a:lnTo>
                <a:lnTo>
                  <a:pt x="383128" y="40717"/>
                </a:lnTo>
                <a:lnTo>
                  <a:pt x="421897" y="72386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95474" y="8034318"/>
            <a:ext cx="1285240" cy="300990"/>
          </a:xfrm>
          <a:custGeom>
            <a:avLst/>
            <a:gdLst/>
            <a:ahLst/>
            <a:cxnLst/>
            <a:rect l="l" t="t" r="r" b="b"/>
            <a:pathLst>
              <a:path w="1285240" h="300990">
                <a:moveTo>
                  <a:pt x="0" y="146013"/>
                </a:moveTo>
                <a:lnTo>
                  <a:pt x="75249" y="107646"/>
                </a:lnTo>
                <a:lnTo>
                  <a:pt x="122862" y="87396"/>
                </a:lnTo>
                <a:lnTo>
                  <a:pt x="170259" y="69254"/>
                </a:lnTo>
                <a:lnTo>
                  <a:pt x="217440" y="53220"/>
                </a:lnTo>
                <a:lnTo>
                  <a:pt x="264404" y="39294"/>
                </a:lnTo>
                <a:lnTo>
                  <a:pt x="311152" y="27476"/>
                </a:lnTo>
                <a:lnTo>
                  <a:pt x="357683" y="17765"/>
                </a:lnTo>
                <a:lnTo>
                  <a:pt x="403998" y="10162"/>
                </a:lnTo>
                <a:lnTo>
                  <a:pt x="450097" y="4667"/>
                </a:lnTo>
                <a:lnTo>
                  <a:pt x="495979" y="1279"/>
                </a:lnTo>
                <a:lnTo>
                  <a:pt x="541645" y="0"/>
                </a:lnTo>
                <a:lnTo>
                  <a:pt x="587095" y="827"/>
                </a:lnTo>
                <a:lnTo>
                  <a:pt x="632328" y="3763"/>
                </a:lnTo>
                <a:lnTo>
                  <a:pt x="677345" y="8806"/>
                </a:lnTo>
                <a:lnTo>
                  <a:pt x="722146" y="15957"/>
                </a:lnTo>
                <a:lnTo>
                  <a:pt x="766731" y="25216"/>
                </a:lnTo>
                <a:lnTo>
                  <a:pt x="811099" y="36583"/>
                </a:lnTo>
                <a:lnTo>
                  <a:pt x="855251" y="50057"/>
                </a:lnTo>
                <a:lnTo>
                  <a:pt x="899187" y="65638"/>
                </a:lnTo>
                <a:lnTo>
                  <a:pt x="942907" y="83328"/>
                </a:lnTo>
                <a:lnTo>
                  <a:pt x="986410" y="103125"/>
                </a:lnTo>
                <a:lnTo>
                  <a:pt x="1029698" y="125029"/>
                </a:lnTo>
                <a:lnTo>
                  <a:pt x="1072769" y="149041"/>
                </a:lnTo>
                <a:lnTo>
                  <a:pt x="1115624" y="175161"/>
                </a:lnTo>
                <a:lnTo>
                  <a:pt x="1158263" y="203389"/>
                </a:lnTo>
                <a:lnTo>
                  <a:pt x="1200685" y="233724"/>
                </a:lnTo>
                <a:lnTo>
                  <a:pt x="1242892" y="266166"/>
                </a:lnTo>
                <a:lnTo>
                  <a:pt x="1284883" y="300716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9156" y="8052448"/>
            <a:ext cx="289560" cy="242570"/>
          </a:xfrm>
          <a:custGeom>
            <a:avLst/>
            <a:gdLst/>
            <a:ahLst/>
            <a:cxnLst/>
            <a:rect l="l" t="t" r="r" b="b"/>
            <a:pathLst>
              <a:path w="289559" h="242570">
                <a:moveTo>
                  <a:pt x="158419" y="0"/>
                </a:moveTo>
                <a:lnTo>
                  <a:pt x="0" y="242506"/>
                </a:lnTo>
                <a:lnTo>
                  <a:pt x="289051" y="223735"/>
                </a:lnTo>
                <a:lnTo>
                  <a:pt x="158419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8000" y="266700"/>
            <a:ext cx="1734820" cy="322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345" dirty="0">
                <a:solidFill>
                  <a:srgbClr val="1A3A5E"/>
                </a:solidFill>
                <a:latin typeface="Malgun Gothic"/>
                <a:cs typeface="Malgun Gothic"/>
              </a:rPr>
              <a:t>08</a:t>
            </a:r>
            <a:endParaRPr sz="10000">
              <a:latin typeface="Malgun Gothic"/>
              <a:cs typeface="Malgun Gothic"/>
            </a:endParaRPr>
          </a:p>
          <a:p>
            <a:pPr marL="1016000">
              <a:lnSpc>
                <a:spcPct val="100000"/>
              </a:lnSpc>
              <a:spcBef>
                <a:spcPts val="7700"/>
              </a:spcBef>
            </a:pPr>
            <a:r>
              <a:rPr sz="4300" spc="30" dirty="0">
                <a:solidFill>
                  <a:srgbClr val="FFFFFF"/>
                </a:solidFill>
                <a:latin typeface="Malgun Gothic"/>
                <a:cs typeface="Malgun Gothic"/>
              </a:rPr>
              <a:t>for</a:t>
            </a:r>
            <a:endParaRPr sz="43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4400" y="4838700"/>
            <a:ext cx="2873375" cy="28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25" dirty="0">
                <a:solidFill>
                  <a:srgbClr val="5DAA6F"/>
                </a:solidFill>
                <a:latin typeface="Malgun Gothic"/>
                <a:cs typeface="Malgun Gothic"/>
              </a:rPr>
              <a:t>ex</a:t>
            </a:r>
            <a:r>
              <a:rPr sz="3000" spc="-1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000" spc="195" dirty="0">
                <a:solidFill>
                  <a:srgbClr val="5DAA6F"/>
                </a:solidFill>
                <a:latin typeface="Malgun Gothic"/>
                <a:cs typeface="Malgun Gothic"/>
              </a:rPr>
              <a:t>)</a:t>
            </a:r>
            <a:endParaRPr sz="30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  <a:spcBef>
                <a:spcPts val="1600"/>
              </a:spcBef>
            </a:pPr>
            <a:r>
              <a:rPr sz="3500" spc="-75" dirty="0">
                <a:latin typeface="Malgun Gothic"/>
                <a:cs typeface="Malgun Gothic"/>
              </a:rPr>
              <a:t>i</a:t>
            </a:r>
            <a:r>
              <a:rPr sz="3500" spc="-170" dirty="0">
                <a:latin typeface="Malgun Gothic"/>
                <a:cs typeface="Malgun Gothic"/>
              </a:rPr>
              <a:t> </a:t>
            </a:r>
            <a:r>
              <a:rPr sz="3500" spc="-210" dirty="0">
                <a:latin typeface="Malgun Gothic"/>
                <a:cs typeface="Malgun Gothic"/>
              </a:rPr>
              <a:t>=0</a:t>
            </a:r>
            <a:endParaRPr sz="3500">
              <a:latin typeface="Malgun Gothic"/>
              <a:cs typeface="Malgun Gothic"/>
            </a:endParaRPr>
          </a:p>
          <a:p>
            <a:pPr marL="584200">
              <a:lnSpc>
                <a:spcPct val="100000"/>
              </a:lnSpc>
            </a:pPr>
            <a:r>
              <a:rPr sz="3500" spc="-55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850" dirty="0">
                <a:latin typeface="Malgun Gothic"/>
                <a:cs typeface="Malgun Gothic"/>
              </a:rPr>
              <a:t>&lt;   </a:t>
            </a:r>
            <a:r>
              <a:rPr sz="3500" spc="315" dirty="0">
                <a:latin typeface="Malgun Gothic"/>
                <a:cs typeface="Malgun Gothic"/>
              </a:rPr>
              <a:t>4</a:t>
            </a:r>
            <a:r>
              <a:rPr sz="3500" spc="-185" dirty="0">
                <a:latin typeface="Malgun Gothic"/>
                <a:cs typeface="Malgun Gothic"/>
              </a:rPr>
              <a:t> </a:t>
            </a:r>
            <a:r>
              <a:rPr sz="35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500">
              <a:latin typeface="Malgun Gothic"/>
              <a:cs typeface="Malgun Gothic"/>
            </a:endParaRPr>
          </a:p>
          <a:p>
            <a:pPr marL="1270000" marR="212090">
              <a:lnSpc>
                <a:spcPct val="102400"/>
              </a:lnSpc>
            </a:pPr>
            <a:r>
              <a:rPr sz="3500" spc="55" dirty="0">
                <a:latin typeface="Malgun Gothic"/>
                <a:cs typeface="Malgun Gothic"/>
              </a:rPr>
              <a:t>print(i)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620" dirty="0">
                <a:latin typeface="Malgun Gothic"/>
                <a:cs typeface="Malgun Gothic"/>
              </a:rPr>
              <a:t>=  </a:t>
            </a:r>
            <a:r>
              <a:rPr sz="3500" spc="-75" dirty="0">
                <a:latin typeface="Malgun Gothic"/>
                <a:cs typeface="Malgun Gothic"/>
              </a:rPr>
              <a:t>i </a:t>
            </a:r>
            <a:r>
              <a:rPr sz="3500" spc="-965" dirty="0">
                <a:latin typeface="Malgun Gothic"/>
                <a:cs typeface="Malgun Gothic"/>
              </a:rPr>
              <a:t>+  </a:t>
            </a:r>
            <a:r>
              <a:rPr sz="3500" spc="-785" dirty="0">
                <a:latin typeface="Malgun Gothic"/>
                <a:cs typeface="Malgun Gothic"/>
              </a:rPr>
              <a:t> </a:t>
            </a: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200" y="4825796"/>
            <a:ext cx="1088390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4800"/>
              </a:lnSpc>
            </a:pPr>
            <a:r>
              <a:rPr sz="3500" spc="-545" dirty="0">
                <a:solidFill>
                  <a:srgbClr val="5DAA6F"/>
                </a:solidFill>
                <a:latin typeface="Malgun Gothic"/>
                <a:cs typeface="Malgun Gothic"/>
              </a:rPr>
              <a:t>결과</a:t>
            </a:r>
            <a:r>
              <a:rPr sz="3500" spc="-17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25" dirty="0">
                <a:solidFill>
                  <a:srgbClr val="5DAA6F"/>
                </a:solidFill>
                <a:latin typeface="Malgun Gothic"/>
                <a:cs typeface="Malgun Gothic"/>
              </a:rPr>
              <a:t>) </a:t>
            </a:r>
            <a:r>
              <a:rPr sz="3500" spc="260" dirty="0">
                <a:solidFill>
                  <a:srgbClr val="5DAA6F"/>
                </a:solidFill>
                <a:latin typeface="Malgun Gothic"/>
                <a:cs typeface="Malgun Gothic"/>
              </a:rPr>
              <a:t> </a:t>
            </a:r>
            <a:r>
              <a:rPr sz="3500" spc="204" dirty="0">
                <a:latin typeface="Malgun Gothic"/>
                <a:cs typeface="Malgun Gothic"/>
              </a:rPr>
              <a:t>0</a:t>
            </a:r>
            <a:endParaRPr sz="3500">
              <a:latin typeface="Malgun Gothic"/>
              <a:cs typeface="Malgun Gothic"/>
            </a:endParaRPr>
          </a:p>
          <a:p>
            <a:pPr marR="4445" algn="ctr">
              <a:lnSpc>
                <a:spcPts val="3300"/>
              </a:lnSpc>
            </a:pPr>
            <a:r>
              <a:rPr sz="3500" spc="-660" dirty="0">
                <a:latin typeface="Malgun Gothic"/>
                <a:cs typeface="Malgun Gothic"/>
              </a:rPr>
              <a:t>1</a:t>
            </a:r>
            <a:endParaRPr sz="3500">
              <a:latin typeface="Malgun Gothic"/>
              <a:cs typeface="Malgun Gothic"/>
            </a:endParaRPr>
          </a:p>
          <a:p>
            <a:pPr marL="5080" algn="ctr">
              <a:lnSpc>
                <a:spcPts val="3600"/>
              </a:lnSpc>
            </a:pPr>
            <a:r>
              <a:rPr sz="3500" spc="80" dirty="0">
                <a:latin typeface="Malgun Gothic"/>
                <a:cs typeface="Malgun Gothic"/>
              </a:rPr>
              <a:t>2</a:t>
            </a:r>
            <a:endParaRPr sz="3500">
              <a:latin typeface="Malgun Gothic"/>
              <a:cs typeface="Malgun Gothic"/>
            </a:endParaRPr>
          </a:p>
          <a:p>
            <a:pPr algn="ctr">
              <a:lnSpc>
                <a:spcPts val="3900"/>
              </a:lnSpc>
            </a:pPr>
            <a:r>
              <a:rPr sz="3500" spc="25" dirty="0">
                <a:latin typeface="Malgun Gothic"/>
                <a:cs typeface="Malgun Gothic"/>
              </a:rPr>
              <a:t>3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239" y="2446051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709927" y="0"/>
                </a:moveTo>
                <a:lnTo>
                  <a:pt x="664530" y="1443"/>
                </a:lnTo>
                <a:lnTo>
                  <a:pt x="619282" y="5775"/>
                </a:lnTo>
                <a:lnTo>
                  <a:pt x="574334" y="12995"/>
                </a:lnTo>
                <a:lnTo>
                  <a:pt x="529834" y="23103"/>
                </a:lnTo>
                <a:lnTo>
                  <a:pt x="485933" y="36099"/>
                </a:lnTo>
                <a:lnTo>
                  <a:pt x="442779" y="51982"/>
                </a:lnTo>
                <a:lnTo>
                  <a:pt x="400523" y="70754"/>
                </a:lnTo>
                <a:lnTo>
                  <a:pt x="359313" y="92413"/>
                </a:lnTo>
                <a:lnTo>
                  <a:pt x="319299" y="116961"/>
                </a:lnTo>
                <a:lnTo>
                  <a:pt x="280632" y="144396"/>
                </a:lnTo>
                <a:lnTo>
                  <a:pt x="243460" y="174719"/>
                </a:lnTo>
                <a:lnTo>
                  <a:pt x="207932" y="207930"/>
                </a:lnTo>
                <a:lnTo>
                  <a:pt x="174721" y="243458"/>
                </a:lnTo>
                <a:lnTo>
                  <a:pt x="144397" y="280630"/>
                </a:lnTo>
                <a:lnTo>
                  <a:pt x="116962" y="319298"/>
                </a:lnTo>
                <a:lnTo>
                  <a:pt x="92414" y="359311"/>
                </a:lnTo>
                <a:lnTo>
                  <a:pt x="70754" y="400521"/>
                </a:lnTo>
                <a:lnTo>
                  <a:pt x="51983" y="442777"/>
                </a:lnTo>
                <a:lnTo>
                  <a:pt x="36099" y="485931"/>
                </a:lnTo>
                <a:lnTo>
                  <a:pt x="23103" y="529832"/>
                </a:lnTo>
                <a:lnTo>
                  <a:pt x="12995" y="574332"/>
                </a:lnTo>
                <a:lnTo>
                  <a:pt x="5775" y="619280"/>
                </a:lnTo>
                <a:lnTo>
                  <a:pt x="1443" y="664528"/>
                </a:lnTo>
                <a:lnTo>
                  <a:pt x="0" y="709925"/>
                </a:lnTo>
                <a:lnTo>
                  <a:pt x="1443" y="755322"/>
                </a:lnTo>
                <a:lnTo>
                  <a:pt x="5775" y="800569"/>
                </a:lnTo>
                <a:lnTo>
                  <a:pt x="12995" y="845518"/>
                </a:lnTo>
                <a:lnTo>
                  <a:pt x="23103" y="890018"/>
                </a:lnTo>
                <a:lnTo>
                  <a:pt x="36099" y="933920"/>
                </a:lnTo>
                <a:lnTo>
                  <a:pt x="51983" y="977075"/>
                </a:lnTo>
                <a:lnTo>
                  <a:pt x="70754" y="1019332"/>
                </a:lnTo>
                <a:lnTo>
                  <a:pt x="92414" y="1060543"/>
                </a:lnTo>
                <a:lnTo>
                  <a:pt x="116962" y="1100557"/>
                </a:lnTo>
                <a:lnTo>
                  <a:pt x="144397" y="1139226"/>
                </a:lnTo>
                <a:lnTo>
                  <a:pt x="174721" y="1176400"/>
                </a:lnTo>
                <a:lnTo>
                  <a:pt x="207932" y="1211929"/>
                </a:lnTo>
                <a:lnTo>
                  <a:pt x="243460" y="1245140"/>
                </a:lnTo>
                <a:lnTo>
                  <a:pt x="280632" y="1275463"/>
                </a:lnTo>
                <a:lnTo>
                  <a:pt x="319299" y="1302898"/>
                </a:lnTo>
                <a:lnTo>
                  <a:pt x="359313" y="1327446"/>
                </a:lnTo>
                <a:lnTo>
                  <a:pt x="400523" y="1349105"/>
                </a:lnTo>
                <a:lnTo>
                  <a:pt x="442779" y="1367877"/>
                </a:lnTo>
                <a:lnTo>
                  <a:pt x="485933" y="1383760"/>
                </a:lnTo>
                <a:lnTo>
                  <a:pt x="529834" y="1396756"/>
                </a:lnTo>
                <a:lnTo>
                  <a:pt x="574334" y="1406864"/>
                </a:lnTo>
                <a:lnTo>
                  <a:pt x="619282" y="1414084"/>
                </a:lnTo>
                <a:lnTo>
                  <a:pt x="664530" y="1418416"/>
                </a:lnTo>
                <a:lnTo>
                  <a:pt x="709927" y="1419860"/>
                </a:lnTo>
                <a:lnTo>
                  <a:pt x="755324" y="1418416"/>
                </a:lnTo>
                <a:lnTo>
                  <a:pt x="800571" y="1414084"/>
                </a:lnTo>
                <a:lnTo>
                  <a:pt x="845520" y="1406864"/>
                </a:lnTo>
                <a:lnTo>
                  <a:pt x="890020" y="1396756"/>
                </a:lnTo>
                <a:lnTo>
                  <a:pt x="933922" y="1383760"/>
                </a:lnTo>
                <a:lnTo>
                  <a:pt x="977077" y="1367877"/>
                </a:lnTo>
                <a:lnTo>
                  <a:pt x="1019334" y="1349105"/>
                </a:lnTo>
                <a:lnTo>
                  <a:pt x="1060545" y="1327446"/>
                </a:lnTo>
                <a:lnTo>
                  <a:pt x="1100559" y="1302898"/>
                </a:lnTo>
                <a:lnTo>
                  <a:pt x="1139228" y="1275463"/>
                </a:lnTo>
                <a:lnTo>
                  <a:pt x="1176402" y="1245140"/>
                </a:lnTo>
                <a:lnTo>
                  <a:pt x="1211931" y="1211929"/>
                </a:lnTo>
                <a:lnTo>
                  <a:pt x="1245142" y="1176400"/>
                </a:lnTo>
                <a:lnTo>
                  <a:pt x="1275465" y="1139226"/>
                </a:lnTo>
                <a:lnTo>
                  <a:pt x="1302900" y="1100557"/>
                </a:lnTo>
                <a:lnTo>
                  <a:pt x="1327448" y="1060543"/>
                </a:lnTo>
                <a:lnTo>
                  <a:pt x="1349107" y="1019332"/>
                </a:lnTo>
                <a:lnTo>
                  <a:pt x="1367879" y="977075"/>
                </a:lnTo>
                <a:lnTo>
                  <a:pt x="1383762" y="933920"/>
                </a:lnTo>
                <a:lnTo>
                  <a:pt x="1396758" y="890018"/>
                </a:lnTo>
                <a:lnTo>
                  <a:pt x="1406866" y="845518"/>
                </a:lnTo>
                <a:lnTo>
                  <a:pt x="1414086" y="800569"/>
                </a:lnTo>
                <a:lnTo>
                  <a:pt x="1418417" y="755322"/>
                </a:lnTo>
                <a:lnTo>
                  <a:pt x="1419861" y="709925"/>
                </a:lnTo>
                <a:lnTo>
                  <a:pt x="1418417" y="664528"/>
                </a:lnTo>
                <a:lnTo>
                  <a:pt x="1414086" y="619280"/>
                </a:lnTo>
                <a:lnTo>
                  <a:pt x="1406866" y="574332"/>
                </a:lnTo>
                <a:lnTo>
                  <a:pt x="1396758" y="529832"/>
                </a:lnTo>
                <a:lnTo>
                  <a:pt x="1383762" y="485931"/>
                </a:lnTo>
                <a:lnTo>
                  <a:pt x="1367879" y="442777"/>
                </a:lnTo>
                <a:lnTo>
                  <a:pt x="1349107" y="400521"/>
                </a:lnTo>
                <a:lnTo>
                  <a:pt x="1327448" y="359311"/>
                </a:lnTo>
                <a:lnTo>
                  <a:pt x="1302900" y="319298"/>
                </a:lnTo>
                <a:lnTo>
                  <a:pt x="1275465" y="280630"/>
                </a:lnTo>
                <a:lnTo>
                  <a:pt x="1245142" y="243458"/>
                </a:lnTo>
                <a:lnTo>
                  <a:pt x="1211931" y="207930"/>
                </a:lnTo>
                <a:lnTo>
                  <a:pt x="1176402" y="174719"/>
                </a:lnTo>
                <a:lnTo>
                  <a:pt x="1139228" y="144396"/>
                </a:lnTo>
                <a:lnTo>
                  <a:pt x="1100559" y="116961"/>
                </a:lnTo>
                <a:lnTo>
                  <a:pt x="1060545" y="92413"/>
                </a:lnTo>
                <a:lnTo>
                  <a:pt x="1019334" y="70754"/>
                </a:lnTo>
                <a:lnTo>
                  <a:pt x="977077" y="51982"/>
                </a:lnTo>
                <a:lnTo>
                  <a:pt x="933922" y="36099"/>
                </a:lnTo>
                <a:lnTo>
                  <a:pt x="890020" y="23103"/>
                </a:lnTo>
                <a:lnTo>
                  <a:pt x="845520" y="12995"/>
                </a:lnTo>
                <a:lnTo>
                  <a:pt x="800571" y="5775"/>
                </a:lnTo>
                <a:lnTo>
                  <a:pt x="755324" y="1443"/>
                </a:lnTo>
                <a:lnTo>
                  <a:pt x="709927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239" y="2446045"/>
            <a:ext cx="1419860" cy="1419860"/>
          </a:xfrm>
          <a:custGeom>
            <a:avLst/>
            <a:gdLst/>
            <a:ahLst/>
            <a:cxnLst/>
            <a:rect l="l" t="t" r="r" b="b"/>
            <a:pathLst>
              <a:path w="1419860" h="1419860">
                <a:moveTo>
                  <a:pt x="1211926" y="207933"/>
                </a:moveTo>
                <a:lnTo>
                  <a:pt x="1245138" y="243461"/>
                </a:lnTo>
                <a:lnTo>
                  <a:pt x="1275463" y="280633"/>
                </a:lnTo>
                <a:lnTo>
                  <a:pt x="1302899" y="319301"/>
                </a:lnTo>
                <a:lnTo>
                  <a:pt x="1327447" y="359315"/>
                </a:lnTo>
                <a:lnTo>
                  <a:pt x="1349107" y="400525"/>
                </a:lnTo>
                <a:lnTo>
                  <a:pt x="1367879" y="442782"/>
                </a:lnTo>
                <a:lnTo>
                  <a:pt x="1383763" y="485936"/>
                </a:lnTo>
                <a:lnTo>
                  <a:pt x="1396759" y="529837"/>
                </a:lnTo>
                <a:lnTo>
                  <a:pt x="1406868" y="574337"/>
                </a:lnTo>
                <a:lnTo>
                  <a:pt x="1414088" y="619285"/>
                </a:lnTo>
                <a:lnTo>
                  <a:pt x="1418420" y="664533"/>
                </a:lnTo>
                <a:lnTo>
                  <a:pt x="1419864" y="709929"/>
                </a:lnTo>
                <a:lnTo>
                  <a:pt x="1418420" y="755326"/>
                </a:lnTo>
                <a:lnTo>
                  <a:pt x="1414088" y="800574"/>
                </a:lnTo>
                <a:lnTo>
                  <a:pt x="1406868" y="845522"/>
                </a:lnTo>
                <a:lnTo>
                  <a:pt x="1396759" y="890022"/>
                </a:lnTo>
                <a:lnTo>
                  <a:pt x="1383763" y="933923"/>
                </a:lnTo>
                <a:lnTo>
                  <a:pt x="1367879" y="977077"/>
                </a:lnTo>
                <a:lnTo>
                  <a:pt x="1349107" y="1019334"/>
                </a:lnTo>
                <a:lnTo>
                  <a:pt x="1327447" y="1060544"/>
                </a:lnTo>
                <a:lnTo>
                  <a:pt x="1302899" y="1100558"/>
                </a:lnTo>
                <a:lnTo>
                  <a:pt x="1275463" y="1139226"/>
                </a:lnTo>
                <a:lnTo>
                  <a:pt x="1245138" y="1176398"/>
                </a:lnTo>
                <a:lnTo>
                  <a:pt x="1211926" y="1211926"/>
                </a:lnTo>
                <a:lnTo>
                  <a:pt x="1176398" y="1245138"/>
                </a:lnTo>
                <a:lnTo>
                  <a:pt x="1139226" y="1275463"/>
                </a:lnTo>
                <a:lnTo>
                  <a:pt x="1100558" y="1302899"/>
                </a:lnTo>
                <a:lnTo>
                  <a:pt x="1060544" y="1327447"/>
                </a:lnTo>
                <a:lnTo>
                  <a:pt x="1019334" y="1349107"/>
                </a:lnTo>
                <a:lnTo>
                  <a:pt x="977077" y="1367879"/>
                </a:lnTo>
                <a:lnTo>
                  <a:pt x="933923" y="1383763"/>
                </a:lnTo>
                <a:lnTo>
                  <a:pt x="890022" y="1396759"/>
                </a:lnTo>
                <a:lnTo>
                  <a:pt x="845522" y="1406868"/>
                </a:lnTo>
                <a:lnTo>
                  <a:pt x="800574" y="1414088"/>
                </a:lnTo>
                <a:lnTo>
                  <a:pt x="755326" y="1418420"/>
                </a:lnTo>
                <a:lnTo>
                  <a:pt x="709930" y="1419864"/>
                </a:lnTo>
                <a:lnTo>
                  <a:pt x="664533" y="1418420"/>
                </a:lnTo>
                <a:lnTo>
                  <a:pt x="619285" y="1414088"/>
                </a:lnTo>
                <a:lnTo>
                  <a:pt x="574337" y="1406868"/>
                </a:lnTo>
                <a:lnTo>
                  <a:pt x="529837" y="1396759"/>
                </a:lnTo>
                <a:lnTo>
                  <a:pt x="485936" y="1383763"/>
                </a:lnTo>
                <a:lnTo>
                  <a:pt x="442782" y="1367879"/>
                </a:lnTo>
                <a:lnTo>
                  <a:pt x="400525" y="1349107"/>
                </a:lnTo>
                <a:lnTo>
                  <a:pt x="359315" y="1327447"/>
                </a:lnTo>
                <a:lnTo>
                  <a:pt x="319301" y="1302899"/>
                </a:lnTo>
                <a:lnTo>
                  <a:pt x="280633" y="1275463"/>
                </a:lnTo>
                <a:lnTo>
                  <a:pt x="243461" y="1245138"/>
                </a:lnTo>
                <a:lnTo>
                  <a:pt x="207933" y="1211926"/>
                </a:lnTo>
                <a:lnTo>
                  <a:pt x="174721" y="1176398"/>
                </a:lnTo>
                <a:lnTo>
                  <a:pt x="144398" y="1139226"/>
                </a:lnTo>
                <a:lnTo>
                  <a:pt x="116962" y="1100558"/>
                </a:lnTo>
                <a:lnTo>
                  <a:pt x="92414" y="1060544"/>
                </a:lnTo>
                <a:lnTo>
                  <a:pt x="70754" y="1019334"/>
                </a:lnTo>
                <a:lnTo>
                  <a:pt x="51983" y="977077"/>
                </a:lnTo>
                <a:lnTo>
                  <a:pt x="36099" y="933923"/>
                </a:lnTo>
                <a:lnTo>
                  <a:pt x="23103" y="890022"/>
                </a:lnTo>
                <a:lnTo>
                  <a:pt x="12995" y="845522"/>
                </a:lnTo>
                <a:lnTo>
                  <a:pt x="5775" y="800574"/>
                </a:lnTo>
                <a:lnTo>
                  <a:pt x="1443" y="755326"/>
                </a:lnTo>
                <a:lnTo>
                  <a:pt x="0" y="709930"/>
                </a:lnTo>
                <a:lnTo>
                  <a:pt x="1443" y="664533"/>
                </a:lnTo>
                <a:lnTo>
                  <a:pt x="5775" y="619285"/>
                </a:lnTo>
                <a:lnTo>
                  <a:pt x="12995" y="574337"/>
                </a:lnTo>
                <a:lnTo>
                  <a:pt x="23103" y="529837"/>
                </a:lnTo>
                <a:lnTo>
                  <a:pt x="36099" y="485936"/>
                </a:lnTo>
                <a:lnTo>
                  <a:pt x="51983" y="442782"/>
                </a:lnTo>
                <a:lnTo>
                  <a:pt x="70754" y="400525"/>
                </a:lnTo>
                <a:lnTo>
                  <a:pt x="92414" y="359315"/>
                </a:lnTo>
                <a:lnTo>
                  <a:pt x="116962" y="319301"/>
                </a:lnTo>
                <a:lnTo>
                  <a:pt x="144398" y="280633"/>
                </a:lnTo>
                <a:lnTo>
                  <a:pt x="174721" y="243461"/>
                </a:lnTo>
                <a:lnTo>
                  <a:pt x="207933" y="207933"/>
                </a:lnTo>
                <a:lnTo>
                  <a:pt x="243461" y="174721"/>
                </a:lnTo>
                <a:lnTo>
                  <a:pt x="280633" y="144398"/>
                </a:lnTo>
                <a:lnTo>
                  <a:pt x="319301" y="116962"/>
                </a:lnTo>
                <a:lnTo>
                  <a:pt x="359315" y="92414"/>
                </a:lnTo>
                <a:lnTo>
                  <a:pt x="400525" y="70754"/>
                </a:lnTo>
                <a:lnTo>
                  <a:pt x="442782" y="51983"/>
                </a:lnTo>
                <a:lnTo>
                  <a:pt x="485936" y="36099"/>
                </a:lnTo>
                <a:lnTo>
                  <a:pt x="529837" y="23103"/>
                </a:lnTo>
                <a:lnTo>
                  <a:pt x="574337" y="12995"/>
                </a:lnTo>
                <a:lnTo>
                  <a:pt x="619285" y="5775"/>
                </a:lnTo>
                <a:lnTo>
                  <a:pt x="664533" y="1443"/>
                </a:lnTo>
                <a:lnTo>
                  <a:pt x="709929" y="0"/>
                </a:lnTo>
                <a:lnTo>
                  <a:pt x="755326" y="1443"/>
                </a:lnTo>
                <a:lnTo>
                  <a:pt x="800574" y="5775"/>
                </a:lnTo>
                <a:lnTo>
                  <a:pt x="845522" y="12995"/>
                </a:lnTo>
                <a:lnTo>
                  <a:pt x="890022" y="23103"/>
                </a:lnTo>
                <a:lnTo>
                  <a:pt x="933923" y="36099"/>
                </a:lnTo>
                <a:lnTo>
                  <a:pt x="977077" y="51983"/>
                </a:lnTo>
                <a:lnTo>
                  <a:pt x="1019334" y="70754"/>
                </a:lnTo>
                <a:lnTo>
                  <a:pt x="1060544" y="92414"/>
                </a:lnTo>
                <a:lnTo>
                  <a:pt x="1100558" y="116962"/>
                </a:lnTo>
                <a:lnTo>
                  <a:pt x="1139226" y="144398"/>
                </a:lnTo>
                <a:lnTo>
                  <a:pt x="1176398" y="174721"/>
                </a:lnTo>
                <a:lnTo>
                  <a:pt x="1211926" y="207933"/>
                </a:lnTo>
                <a:close/>
              </a:path>
            </a:pathLst>
          </a:custGeom>
          <a:ln w="10160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2832100"/>
            <a:ext cx="1033144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5" dirty="0">
                <a:solidFill>
                  <a:srgbClr val="FFFFFF"/>
                </a:solidFill>
                <a:latin typeface="Malgun Gothic"/>
                <a:cs typeface="Malgun Gothic"/>
              </a:rPr>
              <a:t>while</a:t>
            </a:r>
            <a:endParaRPr sz="35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717800"/>
            <a:ext cx="1666239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95" dirty="0">
                <a:solidFill>
                  <a:srgbClr val="93C046"/>
                </a:solidFill>
                <a:latin typeface="Malgun Gothic"/>
                <a:cs typeface="Malgun Gothic"/>
              </a:rPr>
              <a:t>사용법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0" y="2895600"/>
            <a:ext cx="272478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800" spc="-690" dirty="0">
                <a:latin typeface="Malgun Gothic"/>
                <a:cs typeface="Malgun Gothic"/>
              </a:rPr>
              <a:t>조건문</a:t>
            </a:r>
            <a:r>
              <a:rPr sz="3800" spc="-195" dirty="0">
                <a:latin typeface="Malgun Gothic"/>
                <a:cs typeface="Malgun Gothic"/>
              </a:rPr>
              <a:t> </a:t>
            </a:r>
            <a:r>
              <a:rPr sz="3800" spc="-35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300" y="4279900"/>
            <a:ext cx="153162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120" dirty="0">
                <a:solidFill>
                  <a:srgbClr val="5DAA6F"/>
                </a:solidFill>
                <a:latin typeface="Malgun Gothic"/>
                <a:cs typeface="Malgun Gothic"/>
              </a:rPr>
              <a:t>w</a:t>
            </a:r>
            <a:r>
              <a:rPr sz="5000" spc="-320" dirty="0">
                <a:solidFill>
                  <a:srgbClr val="5DAA6F"/>
                </a:solidFill>
                <a:latin typeface="Malgun Gothic"/>
                <a:cs typeface="Malgun Gothic"/>
              </a:rPr>
              <a:t>h</a:t>
            </a:r>
            <a:r>
              <a:rPr sz="5000" spc="355" dirty="0">
                <a:solidFill>
                  <a:srgbClr val="5DAA6F"/>
                </a:solidFill>
                <a:latin typeface="Malgun Gothic"/>
                <a:cs typeface="Malgun Gothic"/>
              </a:rPr>
              <a:t>y?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4330700"/>
            <a:ext cx="3882390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93C046"/>
                </a:solidFill>
                <a:latin typeface="Malgun Gothic"/>
                <a:cs typeface="Malgun Gothic"/>
              </a:rPr>
              <a:t>while 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  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spc="-13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-30" dirty="0">
                <a:solidFill>
                  <a:srgbClr val="93C046"/>
                </a:solidFill>
                <a:latin typeface="Malgun Gothic"/>
                <a:cs typeface="Malgun Gothic"/>
              </a:rPr>
              <a:t>:</a:t>
            </a:r>
            <a:endParaRPr sz="3000">
              <a:latin typeface="Malgun Gothic"/>
              <a:cs typeface="Malgun Gothic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000" spc="-530" dirty="0">
                <a:latin typeface="Malgun Gothic"/>
                <a:cs typeface="Malgun Gothic"/>
              </a:rPr>
              <a:t>=  </a:t>
            </a:r>
            <a:r>
              <a:rPr sz="3000" spc="-275" dirty="0">
                <a:latin typeface="Malgun Gothic"/>
                <a:cs typeface="Malgun Gothic"/>
              </a:rPr>
              <a:t>i가 </a:t>
            </a:r>
            <a:r>
              <a:rPr sz="3000" spc="-245" dirty="0">
                <a:latin typeface="Malgun Gothic"/>
                <a:cs typeface="Malgun Gothic"/>
              </a:rPr>
              <a:t>4보다 </a:t>
            </a:r>
            <a:r>
              <a:rPr sz="3000" spc="-390" dirty="0">
                <a:latin typeface="Malgun Gothic"/>
                <a:cs typeface="Malgun Gothic"/>
              </a:rPr>
              <a:t>작을때</a:t>
            </a:r>
            <a:r>
              <a:rPr sz="3000" spc="190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실행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200" y="73152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0100" y="61468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1000" y="72644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77343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900" y="60960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7300" y="73406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300" y="78105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4900" y="6096000"/>
            <a:ext cx="156019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3900" y="72771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3900" y="77597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5800" y="6121400"/>
            <a:ext cx="156019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254" dirty="0">
                <a:latin typeface="Malgun Gothic"/>
                <a:cs typeface="Malgun Gothic"/>
              </a:rPr>
              <a:t>=3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93C046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93C046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93C046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93C046"/>
                </a:solidFill>
                <a:latin typeface="Malgun Gothic"/>
                <a:cs typeface="Malgun Gothic"/>
              </a:rPr>
              <a:t>	</a:t>
            </a:r>
            <a:r>
              <a:rPr sz="3000" spc="185" dirty="0">
                <a:solidFill>
                  <a:srgbClr val="93C046"/>
                </a:solidFill>
                <a:latin typeface="Malgun Gothic"/>
                <a:cs typeface="Malgun Gothic"/>
              </a:rPr>
              <a:t>(0)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37800" y="7302500"/>
            <a:ext cx="133731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0" dirty="0">
                <a:latin typeface="Malgun Gothic"/>
                <a:cs typeface="Malgun Gothic"/>
              </a:rPr>
              <a:t>print</a:t>
            </a:r>
            <a:r>
              <a:rPr sz="3000" spc="-130" dirty="0">
                <a:latin typeface="Malgun Gothic"/>
                <a:cs typeface="Malgun Gothic"/>
              </a:rPr>
              <a:t> </a:t>
            </a:r>
            <a:r>
              <a:rPr sz="3000" spc="105" dirty="0">
                <a:latin typeface="Malgun Gothic"/>
                <a:cs typeface="Malgun Gothic"/>
              </a:rPr>
              <a:t>(i)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37800" y="7772400"/>
            <a:ext cx="4349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99700" y="6146800"/>
            <a:ext cx="1553845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530" dirty="0">
                <a:latin typeface="Malgun Gothic"/>
                <a:cs typeface="Malgun Gothic"/>
              </a:rPr>
              <a:t>=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270" dirty="0">
                <a:latin typeface="Malgun Gothic"/>
                <a:cs typeface="Malgun Gothic"/>
              </a:rPr>
              <a:t>4</a:t>
            </a:r>
            <a:endParaRPr sz="30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200"/>
              </a:spcBef>
              <a:tabLst>
                <a:tab pos="1032510" algn="l"/>
              </a:tabLst>
            </a:pP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i </a:t>
            </a:r>
            <a:r>
              <a:rPr sz="3000" spc="-730" dirty="0">
                <a:solidFill>
                  <a:srgbClr val="E9775A"/>
                </a:solidFill>
                <a:latin typeface="Malgun Gothic"/>
                <a:cs typeface="Malgun Gothic"/>
              </a:rPr>
              <a:t>&lt;</a:t>
            </a:r>
            <a:r>
              <a:rPr sz="3000" spc="-6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3000" spc="270" dirty="0">
                <a:solidFill>
                  <a:srgbClr val="E9775A"/>
                </a:solidFill>
                <a:latin typeface="Malgun Gothic"/>
                <a:cs typeface="Malgun Gothic"/>
              </a:rPr>
              <a:t>4</a:t>
            </a:r>
            <a:r>
              <a:rPr sz="3000" dirty="0">
                <a:solidFill>
                  <a:srgbClr val="E9775A"/>
                </a:solidFill>
                <a:latin typeface="Malgun Gothic"/>
                <a:cs typeface="Malgun Gothic"/>
              </a:rPr>
              <a:t>	</a:t>
            </a:r>
            <a:r>
              <a:rPr sz="3000" spc="254" dirty="0">
                <a:solidFill>
                  <a:srgbClr val="E9775A"/>
                </a:solidFill>
                <a:latin typeface="Malgun Gothic"/>
                <a:cs typeface="Malgun Gothic"/>
              </a:rPr>
              <a:t>(x)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3300" y="6985000"/>
            <a:ext cx="21437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440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70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300" y="6997700"/>
            <a:ext cx="990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-7159" dirty="0">
                <a:solidFill>
                  <a:srgbClr val="93C046"/>
                </a:solidFill>
                <a:latin typeface="Malgun Gothic"/>
                <a:cs typeface="Malgun Gothic"/>
              </a:rPr>
              <a:t>O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96300" y="6985000"/>
            <a:ext cx="206756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10000" spc="-1125" dirty="0">
                <a:solidFill>
                  <a:srgbClr val="93C046"/>
                </a:solidFill>
                <a:latin typeface="Malgun Gothic"/>
                <a:cs typeface="Malgun Gothic"/>
              </a:rPr>
              <a:t>O	</a:t>
            </a:r>
            <a:r>
              <a:rPr sz="10000" spc="-5840" dirty="0">
                <a:solidFill>
                  <a:srgbClr val="E9775A"/>
                </a:solidFill>
                <a:latin typeface="Malgun Gothic"/>
                <a:cs typeface="Malgun Gothic"/>
              </a:rPr>
              <a:t>X</a:t>
            </a:r>
            <a:endParaRPr sz="100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5300" y="8407400"/>
            <a:ext cx="5219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7600" y="8407400"/>
            <a:ext cx="86677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</a:t>
            </a:r>
            <a:r>
              <a:rPr sz="3000" spc="-400" dirty="0">
                <a:latin typeface="Malgun Gothic"/>
                <a:cs typeface="Malgun Gothic"/>
              </a:rPr>
              <a:t>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0" y="8432800"/>
            <a:ext cx="12045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75" dirty="0">
                <a:latin typeface="Malgun Gothic"/>
                <a:cs typeface="Malgun Gothic"/>
              </a:rPr>
              <a:t>0 </a:t>
            </a:r>
            <a:r>
              <a:rPr sz="3000" spc="-565" dirty="0">
                <a:latin typeface="Malgun Gothic"/>
                <a:cs typeface="Malgun Gothic"/>
              </a:rPr>
              <a:t>1  </a:t>
            </a:r>
            <a:r>
              <a:rPr sz="3000" spc="65" dirty="0">
                <a:latin typeface="Malgun Gothic"/>
                <a:cs typeface="Malgun Gothic"/>
              </a:rPr>
              <a:t>2</a:t>
            </a:r>
            <a:r>
              <a:rPr sz="3000" spc="-385" dirty="0">
                <a:latin typeface="Malgun Gothic"/>
                <a:cs typeface="Malgun Gothic"/>
              </a:rPr>
              <a:t> </a:t>
            </a:r>
            <a:r>
              <a:rPr sz="3000" spc="20" dirty="0">
                <a:latin typeface="Malgun Gothic"/>
                <a:cs typeface="Malgun Gothic"/>
              </a:rPr>
              <a:t>3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600" y="7785100"/>
            <a:ext cx="1679575" cy="118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75" dirty="0">
                <a:latin typeface="Malgun Gothic"/>
                <a:cs typeface="Malgun Gothic"/>
              </a:rPr>
              <a:t>i++</a:t>
            </a:r>
            <a:endParaRPr sz="3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1218565" algn="l"/>
              </a:tabLst>
            </a:pPr>
            <a:r>
              <a:rPr sz="3000" spc="-245" dirty="0">
                <a:solidFill>
                  <a:srgbClr val="5DAA6F"/>
                </a:solidFill>
                <a:latin typeface="Malgun Gothic"/>
                <a:cs typeface="Malgun Gothic"/>
              </a:rPr>
              <a:t>결과)	</a:t>
            </a:r>
            <a:r>
              <a:rPr sz="3000" spc="175" dirty="0">
                <a:latin typeface="Malgun Gothic"/>
                <a:cs typeface="Malgun Gothic"/>
              </a:rPr>
              <a:t>0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305" y="3301263"/>
            <a:ext cx="4817745" cy="5408295"/>
          </a:xfrm>
          <a:prstGeom prst="rect">
            <a:avLst/>
          </a:prstGeom>
          <a:solidFill>
            <a:srgbClr val="F3B43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7000" spc="-254" dirty="0">
                <a:solidFill>
                  <a:srgbClr val="FFFFFF"/>
                </a:solidFill>
                <a:latin typeface="Malgun Gothic"/>
                <a:cs typeface="Malgun Gothic"/>
              </a:rPr>
              <a:t>continue문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3000" y="3301263"/>
            <a:ext cx="4817745" cy="5408295"/>
          </a:xfrm>
          <a:prstGeom prst="rect">
            <a:avLst/>
          </a:prstGeom>
          <a:solidFill>
            <a:srgbClr val="93C04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25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5"/>
              </a:spcBef>
            </a:pPr>
            <a:r>
              <a:rPr sz="7000" spc="-225" dirty="0">
                <a:solidFill>
                  <a:srgbClr val="FFFFFF"/>
                </a:solidFill>
                <a:latin typeface="Malgun Gothic"/>
                <a:cs typeface="Malgun Gothic"/>
              </a:rPr>
              <a:t>break문</a:t>
            </a:r>
            <a:endParaRPr sz="7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0" y="2057400"/>
            <a:ext cx="768477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670" dirty="0">
                <a:latin typeface="Malgun Gothic"/>
                <a:cs typeface="Malgun Gothic"/>
              </a:rPr>
              <a:t>반복문에 </a:t>
            </a:r>
            <a:r>
              <a:rPr sz="5000" spc="-850" dirty="0">
                <a:latin typeface="Malgun Gothic"/>
                <a:cs typeface="Malgun Gothic"/>
              </a:rPr>
              <a:t>중요한  </a:t>
            </a:r>
            <a:r>
              <a:rPr sz="5000" spc="-600" dirty="0">
                <a:latin typeface="Malgun Gothic"/>
                <a:cs typeface="Malgun Gothic"/>
              </a:rPr>
              <a:t>2가지</a:t>
            </a:r>
            <a:r>
              <a:rPr sz="5000" spc="210" dirty="0">
                <a:latin typeface="Malgun Gothic"/>
                <a:cs typeface="Malgun Gothic"/>
              </a:rPr>
              <a:t> </a:t>
            </a:r>
            <a:r>
              <a:rPr sz="5000" spc="-459" dirty="0">
                <a:latin typeface="Malgun Gothic"/>
                <a:cs typeface="Malgun Gothic"/>
              </a:rPr>
              <a:t>제어문!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3134" y="2821939"/>
            <a:ext cx="2510790" cy="742950"/>
          </a:xfrm>
          <a:custGeom>
            <a:avLst/>
            <a:gdLst/>
            <a:ahLst/>
            <a:cxnLst/>
            <a:rect l="l" t="t" r="r" b="b"/>
            <a:pathLst>
              <a:path w="2510790" h="742950">
                <a:moveTo>
                  <a:pt x="0" y="0"/>
                </a:moveTo>
                <a:lnTo>
                  <a:pt x="2510790" y="0"/>
                </a:lnTo>
                <a:lnTo>
                  <a:pt x="251079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F3B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6200" y="2755900"/>
            <a:ext cx="242189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00" dirty="0">
                <a:solidFill>
                  <a:srgbClr val="FFFFFF"/>
                </a:solidFill>
                <a:latin typeface="Malgun Gothic"/>
                <a:cs typeface="Malgun Gothic"/>
              </a:rPr>
              <a:t>continue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0400" y="2796539"/>
            <a:ext cx="674243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3000" spc="-335" dirty="0">
                <a:latin typeface="Malgun Gothic"/>
                <a:cs typeface="Malgun Gothic"/>
              </a:rPr>
              <a:t>현재 </a:t>
            </a:r>
            <a:r>
              <a:rPr sz="3000" spc="-220" dirty="0">
                <a:latin typeface="Malgun Gothic"/>
                <a:cs typeface="Malgun Gothic"/>
              </a:rPr>
              <a:t>Loop내의 </a:t>
            </a:r>
            <a:r>
              <a:rPr sz="3000" spc="-495" dirty="0">
                <a:latin typeface="Malgun Gothic"/>
                <a:cs typeface="Malgun Gothic"/>
              </a:rPr>
              <a:t>작업을 </a:t>
            </a:r>
            <a:r>
              <a:rPr sz="3000" spc="-570" dirty="0">
                <a:latin typeface="Malgun Gothic"/>
                <a:cs typeface="Malgun Gothic"/>
              </a:rPr>
              <a:t>더 </a:t>
            </a:r>
            <a:r>
              <a:rPr sz="3000" spc="-500" dirty="0">
                <a:latin typeface="Malgun Gothic"/>
                <a:cs typeface="Malgun Gothic"/>
              </a:rPr>
              <a:t>이상 </a:t>
            </a:r>
            <a:r>
              <a:rPr sz="3000" spc="-490" dirty="0">
                <a:latin typeface="Malgun Gothic"/>
                <a:cs typeface="Malgun Gothic"/>
              </a:rPr>
              <a:t>수행하지 </a:t>
            </a:r>
            <a:r>
              <a:rPr sz="3000" spc="-465" dirty="0">
                <a:latin typeface="Malgun Gothic"/>
                <a:cs typeface="Malgun Gothic"/>
              </a:rPr>
              <a:t>않고  </a:t>
            </a:r>
            <a:r>
              <a:rPr sz="3000" spc="-475" dirty="0">
                <a:latin typeface="Malgun Gothic"/>
                <a:cs typeface="Malgun Gothic"/>
              </a:rPr>
              <a:t>다음  </a:t>
            </a:r>
            <a:r>
              <a:rPr sz="3000" spc="-185" dirty="0">
                <a:latin typeface="Malgun Gothic"/>
                <a:cs typeface="Malgun Gothic"/>
              </a:rPr>
              <a:t>Loop로</a:t>
            </a:r>
            <a:r>
              <a:rPr sz="3000" spc="-310" dirty="0">
                <a:latin typeface="Malgun Gothic"/>
                <a:cs typeface="Malgun Gothic"/>
              </a:rPr>
              <a:t> </a:t>
            </a:r>
            <a:r>
              <a:rPr sz="3000" spc="-445" dirty="0">
                <a:latin typeface="Malgun Gothic"/>
                <a:cs typeface="Malgun Gothic"/>
              </a:rPr>
              <a:t>넘어간다.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979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75" dirty="0">
                <a:latin typeface="Malgun Gothic"/>
                <a:cs typeface="Malgun Gothic"/>
              </a:rPr>
              <a:t>continue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88500" y="5029200"/>
            <a:ext cx="38163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50" dirty="0">
                <a:latin typeface="Malgun Gothic"/>
                <a:cs typeface="Malgun Gothic"/>
              </a:rPr>
              <a:t>8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6758940"/>
            <a:ext cx="20732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90" dirty="0">
                <a:latin typeface="Malgun Gothic"/>
                <a:cs typeface="Malgun Gothic"/>
              </a:rPr>
              <a:t>수행하지</a:t>
            </a:r>
            <a:r>
              <a:rPr sz="3000" spc="-145" dirty="0">
                <a:latin typeface="Malgun Gothic"/>
                <a:cs typeface="Malgun Gothic"/>
              </a:rPr>
              <a:t> </a:t>
            </a:r>
            <a:r>
              <a:rPr sz="3000" spc="-465" dirty="0">
                <a:latin typeface="Malgun Gothic"/>
                <a:cs typeface="Malgun Gothic"/>
              </a:rPr>
              <a:t>않고 </a:t>
            </a:r>
            <a:r>
              <a:rPr sz="3000" spc="-165" dirty="0">
                <a:latin typeface="Malgun Gothic"/>
                <a:cs typeface="Malgun Gothic"/>
              </a:rPr>
              <a:t> </a:t>
            </a:r>
            <a:r>
              <a:rPr sz="3000" spc="-525" dirty="0">
                <a:latin typeface="Malgun Gothic"/>
                <a:cs typeface="Malgun Gothic"/>
              </a:rPr>
              <a:t>넘긴다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4000" y="5105400"/>
            <a:ext cx="152273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45" dirty="0">
                <a:solidFill>
                  <a:srgbClr val="797979"/>
                </a:solidFill>
                <a:latin typeface="Malgun Gothic"/>
                <a:cs typeface="Malgun Gothic"/>
              </a:rPr>
              <a:t>(3 </a:t>
            </a:r>
            <a:r>
              <a:rPr sz="4000" spc="-1105" dirty="0">
                <a:solidFill>
                  <a:srgbClr val="797979"/>
                </a:solidFill>
                <a:latin typeface="Malgun Gothic"/>
                <a:cs typeface="Malgun Gothic"/>
              </a:rPr>
              <a:t>+  </a:t>
            </a:r>
            <a:r>
              <a:rPr sz="4000" spc="-1025" dirty="0">
                <a:solidFill>
                  <a:srgbClr val="797979"/>
                </a:solidFill>
                <a:latin typeface="Malgun Gothic"/>
                <a:cs typeface="Malgun Gothic"/>
              </a:rPr>
              <a:t> </a:t>
            </a:r>
            <a:r>
              <a:rPr sz="4000" spc="155" dirty="0">
                <a:solidFill>
                  <a:srgbClr val="797979"/>
                </a:solidFill>
                <a:latin typeface="Malgun Gothic"/>
                <a:cs typeface="Malgun Gothic"/>
              </a:rPr>
              <a:t>5)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0804" y="2821939"/>
            <a:ext cx="1695450" cy="742950"/>
          </a:xfrm>
          <a:custGeom>
            <a:avLst/>
            <a:gdLst/>
            <a:ahLst/>
            <a:cxnLst/>
            <a:rect l="l" t="t" r="r" b="b"/>
            <a:pathLst>
              <a:path w="1695450" h="742950">
                <a:moveTo>
                  <a:pt x="0" y="0"/>
                </a:moveTo>
                <a:lnTo>
                  <a:pt x="1695450" y="0"/>
                </a:lnTo>
                <a:lnTo>
                  <a:pt x="1695450" y="742962"/>
                </a:lnTo>
                <a:lnTo>
                  <a:pt x="0" y="742962"/>
                </a:lnTo>
                <a:lnTo>
                  <a:pt x="0" y="0"/>
                </a:lnTo>
                <a:close/>
              </a:path>
            </a:pathLst>
          </a:custGeom>
          <a:solidFill>
            <a:srgbClr val="93C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2600" y="2755900"/>
            <a:ext cx="160655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Malgun Gothic"/>
                <a:cs typeface="Malgun Gothic"/>
              </a:rPr>
              <a:t>break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700" y="2933700"/>
            <a:ext cx="279527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80" dirty="0">
                <a:latin typeface="Malgun Gothic"/>
                <a:cs typeface="Malgun Gothic"/>
              </a:rPr>
              <a:t>반복문을</a:t>
            </a:r>
            <a:r>
              <a:rPr sz="3000" spc="-135" dirty="0">
                <a:latin typeface="Malgun Gothic"/>
                <a:cs typeface="Malgun Gothic"/>
              </a:rPr>
              <a:t> </a:t>
            </a:r>
            <a:r>
              <a:rPr sz="3000" spc="-390" dirty="0">
                <a:latin typeface="Malgun Gothic"/>
                <a:cs typeface="Malgun Gothic"/>
              </a:rPr>
              <a:t>종료한다.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65561" y="7225448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091589" y="0"/>
                </a:lnTo>
                <a:lnTo>
                  <a:pt x="1123339" y="0"/>
                </a:lnTo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7151" y="709590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0" y="0"/>
                </a:moveTo>
                <a:lnTo>
                  <a:pt x="0" y="259080"/>
                </a:lnTo>
                <a:lnTo>
                  <a:pt x="259079" y="129540"/>
                </a:lnTo>
                <a:lnTo>
                  <a:pt x="0" y="0"/>
                </a:lnTo>
                <a:close/>
              </a:path>
            </a:pathLst>
          </a:custGeom>
          <a:solidFill>
            <a:srgbClr val="E977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8300" y="4203700"/>
            <a:ext cx="3884929" cy="211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70" dirty="0">
                <a:solidFill>
                  <a:srgbClr val="E9775A"/>
                </a:solidFill>
                <a:latin typeface="Malgun Gothic"/>
                <a:cs typeface="Malgun Gothic"/>
              </a:rPr>
              <a:t>ex</a:t>
            </a:r>
            <a:r>
              <a:rPr sz="4000" spc="-190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2700"/>
              </a:spcBef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</a:t>
            </a:r>
            <a:r>
              <a:rPr sz="3600" spc="-285" dirty="0">
                <a:latin typeface="Malgun Gothic"/>
                <a:cs typeface="Malgun Gothic"/>
              </a:rPr>
              <a:t> </a:t>
            </a:r>
            <a:r>
              <a:rPr sz="3600" spc="210" dirty="0">
                <a:latin typeface="Malgun Gothic"/>
                <a:cs typeface="Malgun Gothic"/>
              </a:rPr>
              <a:t>0</a:t>
            </a:r>
            <a:endParaRPr sz="3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80"/>
              </a:spcBef>
            </a:pPr>
            <a:r>
              <a:rPr sz="3600" spc="25" dirty="0">
                <a:latin typeface="Malgun Gothic"/>
                <a:cs typeface="Malgun Gothic"/>
              </a:rPr>
              <a:t>for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85" dirty="0">
                <a:latin typeface="Malgun Gothic"/>
                <a:cs typeface="Malgun Gothic"/>
              </a:rPr>
              <a:t>in</a:t>
            </a:r>
            <a:r>
              <a:rPr sz="3600" spc="-229" dirty="0">
                <a:latin typeface="Malgun Gothic"/>
                <a:cs typeface="Malgun Gothic"/>
              </a:rPr>
              <a:t> </a:t>
            </a:r>
            <a:r>
              <a:rPr sz="3600" spc="25" dirty="0">
                <a:latin typeface="Malgun Gothic"/>
                <a:cs typeface="Malgun Gothic"/>
              </a:rPr>
              <a:t>range(3,6)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9500" y="6263375"/>
            <a:ext cx="1704339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</a:pPr>
            <a:r>
              <a:rPr sz="3600" spc="-10" dirty="0">
                <a:latin typeface="Malgun Gothic"/>
                <a:cs typeface="Malgun Gothic"/>
              </a:rPr>
              <a:t>if </a:t>
            </a:r>
            <a:r>
              <a:rPr sz="3600" spc="-80" dirty="0">
                <a:latin typeface="Malgun Gothic"/>
                <a:cs typeface="Malgun Gothic"/>
              </a:rPr>
              <a:t>i </a:t>
            </a:r>
            <a:r>
              <a:rPr sz="3600" spc="-640" dirty="0">
                <a:latin typeface="Malgun Gothic"/>
                <a:cs typeface="Malgun Gothic"/>
              </a:rPr>
              <a:t>== </a:t>
            </a:r>
            <a:r>
              <a:rPr sz="3600" spc="145" dirty="0">
                <a:latin typeface="Malgun Gothic"/>
                <a:cs typeface="Malgun Gothic"/>
              </a:rPr>
              <a:t>4:  </a:t>
            </a:r>
            <a:r>
              <a:rPr sz="3600" spc="-20" dirty="0">
                <a:latin typeface="Malgun Gothic"/>
                <a:cs typeface="Malgun Gothic"/>
              </a:rPr>
              <a:t>break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300" y="7380975"/>
            <a:ext cx="21069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1899"/>
              </a:lnSpc>
            </a:pP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640" dirty="0">
                <a:latin typeface="Malgun Gothic"/>
                <a:cs typeface="Malgun Gothic"/>
              </a:rPr>
              <a:t>= </a:t>
            </a:r>
            <a:r>
              <a:rPr sz="3600" spc="30" dirty="0">
                <a:latin typeface="Malgun Gothic"/>
                <a:cs typeface="Malgun Gothic"/>
              </a:rPr>
              <a:t>a </a:t>
            </a:r>
            <a:r>
              <a:rPr sz="3600" spc="-994" dirty="0">
                <a:latin typeface="Malgun Gothic"/>
                <a:cs typeface="Malgun Gothic"/>
              </a:rPr>
              <a:t>+ </a:t>
            </a:r>
            <a:r>
              <a:rPr sz="3600" spc="-80" dirty="0">
                <a:latin typeface="Malgun Gothic"/>
                <a:cs typeface="Malgun Gothic"/>
              </a:rPr>
              <a:t>i  </a:t>
            </a:r>
            <a:r>
              <a:rPr sz="3600" spc="70" dirty="0">
                <a:latin typeface="Malgun Gothic"/>
                <a:cs typeface="Malgun Gothic"/>
              </a:rPr>
              <a:t>print(a)</a:t>
            </a:r>
            <a:endParaRPr sz="3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3015" y="6298704"/>
            <a:ext cx="2296160" cy="1150620"/>
          </a:xfrm>
          <a:custGeom>
            <a:avLst/>
            <a:gdLst/>
            <a:ahLst/>
            <a:cxnLst/>
            <a:rect l="l" t="t" r="r" b="b"/>
            <a:pathLst>
              <a:path w="2296160" h="1150620">
                <a:moveTo>
                  <a:pt x="0" y="0"/>
                </a:moveTo>
                <a:lnTo>
                  <a:pt x="2295690" y="0"/>
                </a:lnTo>
                <a:lnTo>
                  <a:pt x="2295690" y="1150212"/>
                </a:lnTo>
                <a:lnTo>
                  <a:pt x="0" y="1150212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E977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1200" y="5029200"/>
            <a:ext cx="357505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315" dirty="0">
                <a:latin typeface="Malgun Gothic"/>
                <a:cs typeface="Malgun Gothic"/>
              </a:rPr>
              <a:t>?</a:t>
            </a:r>
            <a:endParaRPr sz="50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4500" y="4203700"/>
            <a:ext cx="1240155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620" dirty="0">
                <a:solidFill>
                  <a:srgbClr val="E9775A"/>
                </a:solidFill>
                <a:latin typeface="Malgun Gothic"/>
                <a:cs typeface="Malgun Gothic"/>
              </a:rPr>
              <a:t>결과</a:t>
            </a:r>
            <a:r>
              <a:rPr sz="4000" spc="-185" dirty="0">
                <a:solidFill>
                  <a:srgbClr val="E9775A"/>
                </a:solidFill>
                <a:latin typeface="Malgun Gothic"/>
                <a:cs typeface="Malgun Gothic"/>
              </a:rPr>
              <a:t> </a:t>
            </a:r>
            <a:r>
              <a:rPr sz="4000" spc="260" dirty="0">
                <a:solidFill>
                  <a:srgbClr val="E9775A"/>
                </a:solidFill>
                <a:latin typeface="Malgun Gothic"/>
                <a:cs typeface="Malgun Gothic"/>
              </a:rPr>
              <a:t>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6800" y="6949440"/>
            <a:ext cx="1984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ts val="3100"/>
              </a:lnSpc>
            </a:pPr>
            <a:r>
              <a:rPr sz="3000" spc="-65" dirty="0">
                <a:latin typeface="Malgun Gothic"/>
                <a:cs typeface="Malgun Gothic"/>
              </a:rPr>
              <a:t>i </a:t>
            </a:r>
            <a:r>
              <a:rPr sz="3000" spc="-480" dirty="0">
                <a:latin typeface="Malgun Gothic"/>
                <a:cs typeface="Malgun Gothic"/>
              </a:rPr>
              <a:t>가 </a:t>
            </a:r>
            <a:r>
              <a:rPr sz="3000" spc="-175" dirty="0">
                <a:latin typeface="Malgun Gothic"/>
                <a:cs typeface="Malgun Gothic"/>
              </a:rPr>
              <a:t>4인 </a:t>
            </a:r>
            <a:r>
              <a:rPr sz="3000" spc="-525" dirty="0">
                <a:latin typeface="Malgun Gothic"/>
                <a:cs typeface="Malgun Gothic"/>
              </a:rPr>
              <a:t>경우  </a:t>
            </a:r>
            <a:r>
              <a:rPr sz="3000" spc="-475" dirty="0">
                <a:latin typeface="Malgun Gothic"/>
                <a:cs typeface="Malgun Gothic"/>
              </a:rPr>
              <a:t>반복문</a:t>
            </a:r>
            <a:r>
              <a:rPr sz="3000" spc="-155" dirty="0">
                <a:latin typeface="Malgun Gothic"/>
                <a:cs typeface="Malgun Gothic"/>
              </a:rPr>
              <a:t> </a:t>
            </a:r>
            <a:r>
              <a:rPr sz="3000" spc="-470" dirty="0">
                <a:latin typeface="Malgun Gothic"/>
                <a:cs typeface="Malgun Gothic"/>
              </a:rPr>
              <a:t>종료</a:t>
            </a:r>
            <a:endParaRPr sz="30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520700"/>
            <a:ext cx="2643505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790" dirty="0">
                <a:solidFill>
                  <a:srgbClr val="1A3A5E"/>
                </a:solidFill>
                <a:latin typeface="Malgun Gothic"/>
                <a:cs typeface="Malgun Gothic"/>
              </a:rPr>
              <a:t>반복문</a:t>
            </a:r>
            <a:endParaRPr sz="5000">
              <a:latin typeface="Malgun Gothic"/>
              <a:cs typeface="Malgun Gothic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000" spc="-375" dirty="0">
                <a:solidFill>
                  <a:srgbClr val="797979"/>
                </a:solidFill>
                <a:latin typeface="Malgun Gothic"/>
                <a:cs typeface="Malgun Gothic"/>
              </a:rPr>
              <a:t>반복문이란? </a:t>
            </a:r>
            <a:r>
              <a:rPr sz="2000" spc="20" dirty="0">
                <a:solidFill>
                  <a:srgbClr val="797979"/>
                </a:solidFill>
                <a:latin typeface="Malgun Gothic"/>
                <a:cs typeface="Malgun Gothic"/>
              </a:rPr>
              <a:t>/ </a:t>
            </a:r>
            <a:r>
              <a:rPr sz="2000" b="1" spc="-455" dirty="0">
                <a:latin typeface="Malgun Gothic"/>
                <a:cs typeface="Malgun Gothic"/>
              </a:rPr>
              <a:t>반복문</a:t>
            </a:r>
            <a:r>
              <a:rPr sz="2000" b="1" spc="-455" dirty="0">
                <a:solidFill>
                  <a:srgbClr val="030303"/>
                </a:solidFill>
                <a:latin typeface="Malgun Gothic"/>
                <a:cs typeface="Malgun Gothic"/>
              </a:rPr>
              <a:t>의</a:t>
            </a:r>
            <a:r>
              <a:rPr sz="2000" b="1" spc="-290" dirty="0">
                <a:solidFill>
                  <a:srgbClr val="030303"/>
                </a:solidFill>
                <a:latin typeface="Malgun Gothic"/>
                <a:cs typeface="Malgun Gothic"/>
              </a:rPr>
              <a:t> </a:t>
            </a:r>
            <a:r>
              <a:rPr sz="2000" b="1" spc="-459" dirty="0">
                <a:solidFill>
                  <a:srgbClr val="03030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000" y="266700"/>
            <a:ext cx="1512570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0" spc="590" dirty="0">
                <a:solidFill>
                  <a:srgbClr val="1A3A5E"/>
                </a:solidFill>
                <a:latin typeface="Malgun Gothic"/>
                <a:cs typeface="Malgun Gothic"/>
              </a:rPr>
              <a:t>0</a:t>
            </a:r>
            <a:r>
              <a:rPr sz="10000" spc="100" dirty="0">
                <a:solidFill>
                  <a:srgbClr val="1A3A5E"/>
                </a:solidFill>
                <a:latin typeface="Malgun Gothic"/>
                <a:cs typeface="Malgun Gothic"/>
              </a:rPr>
              <a:t>8</a:t>
            </a:r>
            <a:endParaRPr sz="10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4463</Words>
  <Application>Microsoft Macintosh PowerPoint</Application>
  <PresentationFormat>사용자 지정</PresentationFormat>
  <Paragraphs>1278</Paragraphs>
  <Slides>126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35" baseType="lpstr">
      <vt:lpstr>Malgun Gothic</vt:lpstr>
      <vt:lpstr>Times New Roman</vt:lpstr>
      <vt:lpstr>맑은 고딕</vt:lpstr>
      <vt:lpstr>Verdana</vt:lpstr>
      <vt:lpstr>Dotum</vt:lpstr>
      <vt:lpstr>Arial</vt:lpstr>
      <vt:lpstr>Calibri</vt:lpstr>
      <vt:lpstr>Gulim</vt:lpstr>
      <vt:lpstr>Office Theme</vt:lpstr>
      <vt:lpstr>PowerPoint 프레젠테이션</vt:lpstr>
      <vt:lpstr>[ I N D E X ]</vt:lpstr>
      <vt:lpstr>01 소프트웨어란  무엇인가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PowerPoint 프레젠테이션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소프트웨어란  무엇인가?  / python설치하기</vt:lpstr>
      <vt:lpstr>소프트웨어란 무엇인가 </vt:lpstr>
      <vt:lpstr>02 플로우 차트 플로우차트란?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플로우 차트란? 플로우  차트란? / 순서도  기호</vt:lpstr>
      <vt:lpstr>03 변수</vt:lpstr>
      <vt:lpstr>PowerPoint 프레젠테이션</vt:lpstr>
      <vt:lpstr>PowerPoint 프레젠테이션</vt:lpstr>
      <vt:lpstr>PowerPoint 프레젠테이션</vt:lpstr>
      <vt:lpstr>PowerPoint 프레젠테이션</vt:lpstr>
      <vt:lpstr>04 Data type</vt:lpstr>
      <vt:lpstr>PowerPoint 프레젠테이션</vt:lpstr>
      <vt:lpstr>PowerPoint 프레젠테이션</vt:lpstr>
      <vt:lpstr>PowerPoint 프레젠테이션</vt:lpstr>
      <vt:lpstr>PowerPoint 프레젠테이션</vt:lpstr>
      <vt:lpstr>Data type Data type이란? / 정수형&amp;실수형   / 문자열</vt:lpstr>
      <vt:lpstr>05 연산 연산자의 종류 / 문자열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변수에 값을 저장하기</vt:lpstr>
      <vt:lpstr>실습 변수에 문자열 저장하기</vt:lpstr>
      <vt:lpstr>06 함수 함수의  정의  및 구조 / 기본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별찍기</vt:lpstr>
      <vt:lpstr>실습 별찍기</vt:lpstr>
      <vt:lpstr>실습 계산기를 만들어 봅시다</vt:lpstr>
      <vt:lpstr>실습 로또 발표하기</vt:lpstr>
      <vt:lpstr>실습 로또 발표하기</vt:lpstr>
      <vt:lpstr>그림 그리기</vt:lpstr>
      <vt:lpstr>실습  </vt:lpstr>
      <vt:lpstr>실습  </vt:lpstr>
      <vt:lpstr>실습</vt:lpstr>
      <vt:lpstr>실습  </vt:lpstr>
      <vt:lpstr>실습</vt:lpstr>
      <vt:lpstr>실습</vt:lpstr>
      <vt:lpstr>실습</vt:lpstr>
      <vt:lpstr>07 조건문 흐름제어 / 연산자 / 조건문의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성적처리</vt:lpstr>
      <vt:lpstr>실습 성적처리</vt:lpstr>
      <vt:lpstr>실습 Guess the Number</vt:lpstr>
      <vt:lpstr>실습 Guess the Number</vt:lpstr>
      <vt:lpstr>08 반복문 반복문이란? / 반복문의 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1~10까지 숫자 더하기</vt:lpstr>
      <vt:lpstr>실습 Guess the Number</vt:lpstr>
      <vt:lpstr>실습 Guess the Number</vt:lpstr>
      <vt:lpstr>3,6,9게임 반복문과  조건문을  이용하여 3,6,9게임</vt:lpstr>
      <vt:lpstr>실습 3,6,9게임</vt:lpstr>
      <vt:lpstr>09 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</vt:lpstr>
      <vt:lpstr>List 인덱싱  / 슬라이싱  / 연산  / 관련기능</vt:lpstr>
      <vt:lpstr>List 인덱싱  / 슬라이싱  / 연산  / 관련기능</vt:lpstr>
      <vt:lpstr>List 인덱싱  / 슬라이싱  / 연산  / 관련기능</vt:lpstr>
      <vt:lpstr>List미션 list에서 문자  추출, 삭제, 변경   실습</vt:lpstr>
      <vt:lpstr>List미션 list에서 문자  추출, 삭제, 변경   실습</vt:lpstr>
      <vt:lpstr>실습 타자게임</vt:lpstr>
      <vt:lpstr>실습 타자게임</vt:lpstr>
      <vt:lpstr>10 Dictionary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Dictionary 인덱싱  / 슬라이싱  / 연산  / 수정  및 삭제</vt:lpstr>
      <vt:lpstr>영어단어 학습프로그램 Dictionary기능을 사용한  영어단어 학습프로그램</vt:lpstr>
      <vt:lpstr>실습 영어단어 학습프로그램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소프트웨어봉사단.key</dc:title>
  <cp:lastModifiedBy>강대규</cp:lastModifiedBy>
  <cp:revision>48</cp:revision>
  <dcterms:created xsi:type="dcterms:W3CDTF">2017-03-14T00:06:50Z</dcterms:created>
  <dcterms:modified xsi:type="dcterms:W3CDTF">2017-09-12T11:02:14Z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2016-09-26T00:00:00Z</vt:filetime>
  </property>
  <property fmtid="{D5CDD505-2E9C-101B-9397-08002B2CF9AE}" pid="3" name="Creator">
    <vt:lpwstr>Keynote</vt:lpwstr>
  </property>
  <property fmtid="{D5CDD505-2E9C-101B-9397-08002B2CF9AE}" pid="4" name="LastSaved">
    <vt:filetime>2017-03-14T00:00:00Z</vt:filetime>
  </property>
</Properties>
</file>