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9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36.jpg" ContentType="image/jpe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38.jpg" ContentType="image/jpeg"/>
  <Override PartName="/ppt/media/image39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52.jpg" ContentType="image/jpeg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53.jpg" ContentType="image/jpeg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media/image55.jpg" ContentType="image/jpeg"/>
  <Override PartName="/ppt/notesSlides/notesSlide36.xml" ContentType="application/vnd.openxmlformats-officedocument.presentationml.notesSlide+xml"/>
  <Override PartName="/ppt/media/image56.jpg" ContentType="image/jpe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media/image58.jpg" ContentType="image/jpeg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media/image66.jpg" ContentType="image/jpeg"/>
  <Override PartName="/ppt/notesSlides/notesSlide57.xml" ContentType="application/vnd.openxmlformats-officedocument.presentationml.notesSlide+xml"/>
  <Override PartName="/ppt/media/image67.jpg" ContentType="image/jpeg"/>
  <Override PartName="/ppt/media/image68.jpg" ContentType="image/jpeg"/>
  <Override PartName="/ppt/media/image69.jpg" ContentType="image/jpeg"/>
  <Override PartName="/ppt/media/image70.jpg" ContentType="image/jpeg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media/image10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71" r:id="rId11"/>
    <p:sldId id="269" r:id="rId12"/>
    <p:sldId id="270" r:id="rId13"/>
    <p:sldId id="38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386" r:id="rId26"/>
    <p:sldId id="284" r:id="rId27"/>
    <p:sldId id="288" r:id="rId28"/>
    <p:sldId id="289" r:id="rId29"/>
    <p:sldId id="290" r:id="rId30"/>
    <p:sldId id="384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77" r:id="rId39"/>
    <p:sldId id="378" r:id="rId40"/>
    <p:sldId id="313" r:id="rId41"/>
    <p:sldId id="314" r:id="rId42"/>
    <p:sldId id="315" r:id="rId43"/>
    <p:sldId id="316" r:id="rId44"/>
    <p:sldId id="317" r:id="rId45"/>
    <p:sldId id="318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80" r:id="rId78"/>
    <p:sldId id="351" r:id="rId79"/>
    <p:sldId id="352" r:id="rId80"/>
    <p:sldId id="355" r:id="rId81"/>
    <p:sldId id="356" r:id="rId82"/>
    <p:sldId id="298" r:id="rId83"/>
    <p:sldId id="299" r:id="rId84"/>
    <p:sldId id="300" r:id="rId85"/>
    <p:sldId id="301" r:id="rId86"/>
    <p:sldId id="302" r:id="rId87"/>
    <p:sldId id="387" r:id="rId88"/>
    <p:sldId id="303" r:id="rId89"/>
    <p:sldId id="305" r:id="rId90"/>
    <p:sldId id="388" r:id="rId91"/>
    <p:sldId id="307" r:id="rId92"/>
    <p:sldId id="381" r:id="rId93"/>
    <p:sldId id="312" r:id="rId94"/>
    <p:sldId id="357" r:id="rId95"/>
    <p:sldId id="358" r:id="rId96"/>
    <p:sldId id="359" r:id="rId97"/>
    <p:sldId id="360" r:id="rId98"/>
    <p:sldId id="382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96" r:id="rId116"/>
    <p:sldId id="389" r:id="rId117"/>
    <p:sldId id="390" r:id="rId118"/>
    <p:sldId id="391" r:id="rId119"/>
    <p:sldId id="392" r:id="rId120"/>
    <p:sldId id="393" r:id="rId121"/>
    <p:sldId id="394" r:id="rId122"/>
    <p:sldId id="395" r:id="rId123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희상" initials="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1" autoAdjust="0"/>
    <p:restoredTop sz="71509"/>
  </p:normalViewPr>
  <p:slideViewPr>
    <p:cSldViewPr>
      <p:cViewPr>
        <p:scale>
          <a:sx n="78" d="100"/>
          <a:sy n="78" d="100"/>
        </p:scale>
        <p:origin x="1712" y="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notesMaster" Target="notesMasters/notesMaster1.xml"/><Relationship Id="rId125" Type="http://schemas.openxmlformats.org/officeDocument/2006/relationships/commentAuthors" Target="commentAuthors.xml"/><Relationship Id="rId126" Type="http://schemas.openxmlformats.org/officeDocument/2006/relationships/presProps" Target="presProps.xml"/><Relationship Id="rId127" Type="http://schemas.openxmlformats.org/officeDocument/2006/relationships/viewProps" Target="viewProps.xml"/><Relationship Id="rId128" Type="http://schemas.openxmlformats.org/officeDocument/2006/relationships/theme" Target="theme/theme1.xml"/><Relationship Id="rId12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0862-02D8-E14F-9E75-193881F1BF11}" type="datetimeFigureOut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652BE-06D7-0143-9347-E941107E18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428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</a:t>
            </a:r>
            <a:r>
              <a:rPr kumimoji="1" lang="en-US" altLang="ko-KR" baseline="0" dirty="0" smtClean="0"/>
              <a:t> 3 </a:t>
            </a:r>
            <a:r>
              <a:rPr kumimoji="1" lang="ko-KR" altLang="en-US" baseline="0" dirty="0" smtClean="0"/>
              <a:t>를 가르치기로 함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dirty="0" smtClean="0"/>
              <a:t>띄어쓰기 준수 바람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용어</a:t>
            </a:r>
            <a:endParaRPr kumimoji="1" lang="en-US" altLang="ko-KR" dirty="0" smtClean="0"/>
          </a:p>
          <a:p>
            <a:pPr marL="171450" indent="-171450">
              <a:buFontTx/>
              <a:buChar char="-"/>
            </a:pPr>
            <a:r>
              <a:rPr kumimoji="1" lang="en-US" altLang="ko-KR" dirty="0" smtClean="0"/>
              <a:t>Python (not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파이선</a:t>
            </a:r>
            <a:r>
              <a:rPr kumimoji="1"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84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안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알고리즘에 대한 설명 필요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실생활 예제 필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안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알고리즘 제거 및 설명 변경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알고리즘 </a:t>
            </a:r>
            <a:r>
              <a:rPr kumimoji="1" lang="ko-KR" altLang="en-US" dirty="0" smtClean="0">
                <a:sym typeface="Wingdings"/>
              </a:rPr>
              <a:t> 실행순서</a:t>
            </a:r>
            <a:r>
              <a:rPr kumimoji="1" lang="en-US" altLang="ko-KR" dirty="0" smtClean="0">
                <a:sym typeface="Wingdings"/>
              </a:rPr>
              <a:t>)</a:t>
            </a:r>
            <a:r>
              <a:rPr kumimoji="1" lang="ko-KR" altLang="en-US" dirty="0" smtClean="0">
                <a:sym typeface="Wingdings"/>
              </a:rPr>
              <a:t> </a:t>
            </a:r>
            <a:endParaRPr kumimoji="1" lang="en-US" altLang="ko-KR" dirty="0" smtClean="0">
              <a:sym typeface="Wingdings"/>
            </a:endParaRPr>
          </a:p>
          <a:p>
            <a:endParaRPr kumimoji="1" lang="en-US" altLang="ko-KR" dirty="0" smtClean="0">
              <a:sym typeface="Wingding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79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띄어쓰기</a:t>
            </a:r>
            <a:endParaRPr kumimoji="1" lang="en-US" altLang="ko-KR" dirty="0" smtClean="0"/>
          </a:p>
          <a:p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Process</a:t>
            </a:r>
            <a:r>
              <a:rPr kumimoji="1" lang="en-US" altLang="ko-KR" baseline="0" dirty="0" smtClean="0"/>
              <a:t> -&gt; process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3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Decision</a:t>
            </a:r>
            <a:r>
              <a:rPr kumimoji="1" lang="en-US" altLang="ko-KR" baseline="0" dirty="0" smtClean="0"/>
              <a:t> -&gt; decision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5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어떻게 사용하지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어떻게 담지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과일상자로 바꾸면 좋을듯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285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47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Underscore</a:t>
            </a:r>
            <a:r>
              <a:rPr kumimoji="1" lang="en-US" altLang="ko-KR" baseline="0" dirty="0" smtClean="0"/>
              <a:t> -&gt; under bar </a:t>
            </a:r>
            <a:r>
              <a:rPr kumimoji="1" lang="ko-KR" altLang="en-US" baseline="0" dirty="0" smtClean="0"/>
              <a:t>혹은 밑줄</a:t>
            </a:r>
            <a:endParaRPr kumimoji="1" lang="en-US" altLang="ko-KR" baseline="0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번항목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번항목 바뀌었으면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4</a:t>
            </a:r>
            <a:r>
              <a:rPr kumimoji="1" lang="ko-KR" altLang="en-US" dirty="0" smtClean="0"/>
              <a:t>번항목은 슬라이드를 새로 만드는 편이 좋을 듯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코드블럭에 대한 설명</a:t>
            </a:r>
            <a:endParaRPr kumimoji="1" lang="en-US" altLang="ko-KR" dirty="0" smtClean="0"/>
          </a:p>
          <a:p>
            <a:r>
              <a:rPr kumimoji="1" lang="ko-KR" altLang="en-US" dirty="0" smtClean="0"/>
              <a:t>들여쓰기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대한 설명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4</a:t>
            </a:r>
            <a:r>
              <a:rPr kumimoji="1" lang="en-US" altLang="ko-KR" baseline="0" dirty="0" smtClean="0">
                <a:sym typeface="Wingdings"/>
              </a:rPr>
              <a:t> space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91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147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C</a:t>
            </a:r>
            <a:r>
              <a:rPr kumimoji="1" lang="ko-KR" altLang="en-US" baseline="0" dirty="0" smtClean="0"/>
              <a:t> 언어와 비교하지 말 것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dirty="0" smtClean="0"/>
              <a:t>자료형으로 변경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자료형  </a:t>
            </a:r>
            <a:r>
              <a:rPr kumimoji="1" lang="en-US" altLang="ko-KR" dirty="0" err="1" smtClean="0"/>
              <a:t>boolean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추가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050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 smtClean="0"/>
              <a:t>하단 문장들 제거 필요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자료형으로 변경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자료형에 대한 설명이 앞 슬라이드에 필요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24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477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5005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다음 슬라이드에 한번 지정된 자료형은 변경될 수 없음을 예시로 보여주라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 smtClean="0"/>
          </a:p>
          <a:p>
            <a:r>
              <a:rPr kumimoji="1" lang="ko-KR" altLang="en-US" dirty="0" smtClean="0"/>
              <a:t>문자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문자열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301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Input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대한 슬라이드가 필요할 듯 합니당 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예제를 사용하기 위함</a:t>
            </a:r>
            <a:r>
              <a:rPr kumimoji="1" lang="en-US" altLang="ko-KR" baseline="0" dirty="0" smtClean="0"/>
              <a:t>)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슬라이드의 내용 </a:t>
            </a:r>
            <a:r>
              <a:rPr kumimoji="1" lang="en-US" altLang="ko-KR" baseline="0" dirty="0" smtClean="0"/>
              <a:t>(list) </a:t>
            </a:r>
            <a:r>
              <a:rPr kumimoji="1" lang="ko-KR" altLang="en-US" baseline="0" dirty="0" smtClean="0"/>
              <a:t>를 제거하고 위의 내용으로 변경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57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산술연산자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비교연산자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논리연산자로 나누어서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비교연산자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논리연산자 슬라이드 추가 설명 필요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837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문자열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정수형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실수형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 </a:t>
            </a:r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예제 필요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58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마음속으로 숫자 하나를 떠올려보세요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류의 예제를 통해 </a:t>
            </a:r>
            <a:r>
              <a:rPr kumimoji="1" lang="en-US" altLang="ko-KR" dirty="0" smtClean="0"/>
              <a:t>input </a:t>
            </a:r>
            <a:r>
              <a:rPr kumimoji="1" lang="ko-KR" altLang="en-US" dirty="0" smtClean="0"/>
              <a:t>에 친숙하도록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440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플로우차트 언급 필요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863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결정의 기준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나는 짜장면이 짬뽕보다 더 좋은가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46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024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44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참고자료가 너우 없다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파이선을 사용하고 있는 프로그램의 실생활 예시가 필요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실례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r>
              <a:rPr kumimoji="1" lang="en-US" altLang="ko-KR" baseline="0" dirty="0" smtClean="0"/>
              <a:t>  ex) </a:t>
            </a:r>
            <a:r>
              <a:rPr kumimoji="1" lang="ko-KR" altLang="en-US" baseline="0" dirty="0" smtClean="0"/>
              <a:t>알파고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  </a:t>
            </a:r>
            <a:r>
              <a:rPr kumimoji="1" lang="en-US" altLang="ko-KR" baseline="0" dirty="0" smtClean="0"/>
              <a:t>ex) </a:t>
            </a:r>
            <a:r>
              <a:rPr kumimoji="1" lang="ko-KR" altLang="en-US" baseline="0" dirty="0" smtClean="0"/>
              <a:t>아래아한글</a:t>
            </a:r>
            <a:endParaRPr kumimoji="1" lang="en-US" altLang="ko-KR" baseline="0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514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046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7479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1959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Elif</a:t>
            </a:r>
            <a:r>
              <a:rPr kumimoji="1" lang="en-US" altLang="ko-KR" baseline="0" dirty="0" smtClean="0"/>
              <a:t> / else </a:t>
            </a:r>
            <a:r>
              <a:rPr kumimoji="1" lang="ko-KR" altLang="en-US" baseline="0" dirty="0" smtClean="0"/>
              <a:t>없어도 된다는 것을 설명 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--&gt;</a:t>
            </a:r>
            <a:r>
              <a:rPr kumimoji="1" lang="ko-KR" altLang="en-US" baseline="0" dirty="0" smtClean="0"/>
              <a:t> 설명두 바뀌었으면 좋겠다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else </a:t>
            </a:r>
            <a:r>
              <a:rPr kumimoji="1" lang="ko-KR" altLang="en-US" baseline="0" dirty="0" smtClean="0"/>
              <a:t>를 먼저 설명 후에 </a:t>
            </a:r>
            <a:r>
              <a:rPr kumimoji="1" lang="en-US" altLang="ko-KR" baseline="0" dirty="0" err="1" smtClean="0"/>
              <a:t>elif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는 </a:t>
            </a:r>
            <a:r>
              <a:rPr kumimoji="1" lang="en-US" altLang="ko-KR" baseline="0" dirty="0" smtClean="0"/>
              <a:t>else if </a:t>
            </a:r>
            <a:r>
              <a:rPr kumimoji="1" lang="ko-KR" altLang="en-US" baseline="0" dirty="0" smtClean="0"/>
              <a:t>라는 것을 설명한다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55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마치기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써주기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Printf</a:t>
            </a:r>
            <a:r>
              <a:rPr kumimoji="1" lang="en-US" altLang="ko-KR" dirty="0" smtClean="0"/>
              <a:t> -&gt; print,</a:t>
            </a:r>
            <a:r>
              <a:rPr kumimoji="1" lang="en-US" altLang="ko-KR" baseline="0" dirty="0" smtClean="0"/>
              <a:t> python3 </a:t>
            </a:r>
            <a:r>
              <a:rPr kumimoji="1" lang="ko-KR" altLang="en-US" baseline="0" dirty="0" smtClean="0"/>
              <a:t>문법으로 변경 요망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398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215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/>
              <a:t>Printf</a:t>
            </a:r>
            <a:r>
              <a:rPr kumimoji="1" lang="en-US" altLang="ko-KR" dirty="0" smtClean="0"/>
              <a:t> -&gt; print,</a:t>
            </a:r>
            <a:r>
              <a:rPr kumimoji="1" lang="en-US" altLang="ko-KR" baseline="0" dirty="0" smtClean="0"/>
              <a:t> python3 </a:t>
            </a:r>
            <a:r>
              <a:rPr kumimoji="1" lang="ko-KR" altLang="en-US" baseline="0" dirty="0" smtClean="0"/>
              <a:t>문법으로 변경 요망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026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Else </a:t>
            </a:r>
            <a:r>
              <a:rPr kumimoji="1" lang="ko-KR" altLang="en-US" dirty="0" smtClean="0"/>
              <a:t>를 위로 올리는 것이 좋지 않을까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6759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Elif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를 제거하여 보여주는게</a:t>
            </a:r>
            <a:r>
              <a:rPr kumimoji="1" lang="mr-IN" altLang="ko-KR" baseline="0" dirty="0" smtClean="0"/>
              <a:t>…</a:t>
            </a:r>
            <a:r>
              <a:rPr kumimoji="1" lang="en-US" altLang="ko-KR" baseline="0" dirty="0" smtClean="0"/>
              <a:t>!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018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예외처리도 명시할것 </a:t>
            </a:r>
            <a:r>
              <a:rPr kumimoji="1" lang="en-US" altLang="ko-KR" dirty="0" smtClean="0"/>
              <a:t>(100</a:t>
            </a:r>
            <a:r>
              <a:rPr kumimoji="1" lang="ko-KR" altLang="en-US" dirty="0" smtClean="0"/>
              <a:t>점초과 혹은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점 미만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6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참고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https://</a:t>
            </a:r>
            <a:r>
              <a:rPr kumimoji="1" lang="en-US" altLang="ko-KR" dirty="0" err="1" smtClean="0"/>
              <a:t>www.slideshare.net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AmitUdhwani</a:t>
            </a:r>
            <a:r>
              <a:rPr kumimoji="1" lang="en-US" altLang="ko-KR" dirty="0" smtClean="0"/>
              <a:t>/software-engineering-47680375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45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반복문과 연계하면 재미짐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탈출게임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--&gt;</a:t>
            </a:r>
            <a:r>
              <a:rPr kumimoji="1" lang="ko-KR" altLang="en-US" dirty="0" smtClean="0"/>
              <a:t> 반복문으로 가버렷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1919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더이상 복붙하지마라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054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문을 먼저 가르칩시다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while -&gt; continue / break -&gt; for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그리고 </a:t>
            </a:r>
            <a:r>
              <a:rPr kumimoji="1" lang="en-US" altLang="ko-KR" baseline="0" dirty="0" smtClean="0"/>
              <a:t>for</a:t>
            </a:r>
            <a:r>
              <a:rPr kumimoji="1" lang="ko-KR" altLang="en-US" baseline="0" dirty="0" smtClean="0"/>
              <a:t> 에서도 </a:t>
            </a:r>
            <a:r>
              <a:rPr kumimoji="1" lang="en-US" altLang="ko-KR" baseline="0" dirty="0" smtClean="0"/>
              <a:t>continue / break </a:t>
            </a:r>
            <a:r>
              <a:rPr kumimoji="1" lang="ko-KR" altLang="en-US" baseline="0" dirty="0" smtClean="0"/>
              <a:t>예제 </a:t>
            </a:r>
            <a:r>
              <a:rPr kumimoji="1" lang="en-US" altLang="ko-KR" baseline="0" dirty="0" smtClean="0"/>
              <a:t>) </a:t>
            </a:r>
            <a:r>
              <a:rPr kumimoji="1" lang="ko-KR" altLang="en-US" baseline="0" dirty="0" smtClean="0"/>
              <a:t>순서로 변경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466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부터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까지 출력하는 것으로 변경하자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Range </a:t>
            </a:r>
            <a:r>
              <a:rPr kumimoji="1" lang="ko-KR" altLang="en-US" dirty="0" smtClean="0">
                <a:sym typeface="Wingdings"/>
              </a:rPr>
              <a:t>설명</a:t>
            </a:r>
            <a:r>
              <a:rPr kumimoji="1" lang="en-US" altLang="ko-KR" dirty="0" smtClean="0">
                <a:sym typeface="Wingding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299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슬라이드 제거 요망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2600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9212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9107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240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추가</a:t>
            </a:r>
            <a:endParaRPr kumimoji="1"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4145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2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이런데서 실제로 무슨 프로그램이 파이선으로 이루어져 있는가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2496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제거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005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제거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6762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함수를 뒤쪽으로 빼는게 어때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예제로 구구단 만들기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03193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Input</a:t>
            </a:r>
            <a:r>
              <a:rPr kumimoji="1" lang="en-US" altLang="ko-KR" baseline="0" dirty="0" smtClean="0"/>
              <a:t> / Output -&gt; </a:t>
            </a:r>
            <a:r>
              <a:rPr kumimoji="1" lang="ko-KR" altLang="en-US" baseline="0" dirty="0" smtClean="0"/>
              <a:t>입력 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 출력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Notaion</a:t>
            </a:r>
            <a:r>
              <a:rPr kumimoji="1" lang="en-US" altLang="ko-KR" baseline="0" dirty="0" smtClean="0"/>
              <a:t> -&gt; </a:t>
            </a:r>
            <a:r>
              <a:rPr kumimoji="1" lang="ko-KR" altLang="en-US" baseline="0" dirty="0" smtClean="0"/>
              <a:t>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030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출력값이 있을수도 없을수도 있다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과자사와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과자사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02137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번만 보여줘도 충분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나머지는 제거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쉼표 와 반복문을 활용해서 </a:t>
            </a:r>
            <a:r>
              <a:rPr kumimoji="1" lang="en-US" altLang="ko-KR" dirty="0" smtClean="0"/>
              <a:t>1~100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줄로 표현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977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문법으로 변경 </a:t>
            </a:r>
            <a:r>
              <a:rPr kumimoji="1" lang="en-US" altLang="ko-KR" dirty="0" smtClean="0"/>
              <a:t>(print)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직접정의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내장함수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특정모듈  설명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51317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내장함수의경우 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 라인 지우는 것이 좋을 듯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4131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 수정 필요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raw</a:t>
            </a:r>
            <a:r>
              <a:rPr kumimoji="1" lang="en-US" altLang="ko-KR" baseline="0" dirty="0" smtClean="0"/>
              <a:t> input </a:t>
            </a:r>
            <a:r>
              <a:rPr kumimoji="1" lang="ko-KR" altLang="en-US" baseline="0" dirty="0" smtClean="0"/>
              <a:t>제거 </a:t>
            </a:r>
            <a:r>
              <a:rPr kumimoji="1" lang="en-US" altLang="ko-KR" baseline="0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452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List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대문자로 씁시다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Index</a:t>
            </a:r>
            <a:r>
              <a:rPr kumimoji="1" lang="ko-KR" altLang="en-US" baseline="0" dirty="0" smtClean="0"/>
              <a:t> 개념 설명 필요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 그 후에 </a:t>
            </a:r>
            <a:r>
              <a:rPr kumimoji="1" lang="en-US" altLang="ko-KR" baseline="0" dirty="0" smtClean="0"/>
              <a:t>Indexing </a:t>
            </a:r>
            <a:r>
              <a:rPr kumimoji="1" lang="ko-KR" altLang="en-US" baseline="0" dirty="0" smtClean="0"/>
              <a:t>설명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72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파이선 파이썬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6782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부터 시작함을 강조</a:t>
            </a:r>
            <a:r>
              <a:rPr kumimoji="1" lang="en-US" altLang="ko-KR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ko-KR" altLang="en-US" dirty="0" smtClean="0"/>
              <a:t>컴퓨터는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시작</a:t>
            </a:r>
            <a:r>
              <a:rPr kumimoji="1" lang="en-US" altLang="ko-KR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5478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포함하는 범위에 대한 설명 추가 필요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6433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string </a:t>
            </a:r>
            <a:r>
              <a:rPr kumimoji="1" lang="ko-KR" altLang="en-US" dirty="0" smtClean="0"/>
              <a:t>도 </a:t>
            </a:r>
            <a:r>
              <a:rPr kumimoji="1" lang="en-US" altLang="ko-KR" dirty="0" smtClean="0"/>
              <a:t>list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처럼 사용할 수 있긴 한데 같진 않음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3616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Insert</a:t>
            </a:r>
            <a:r>
              <a:rPr kumimoji="1" lang="en-US" altLang="ko-KR" baseline="0" dirty="0" smtClean="0"/>
              <a:t> list 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extend list </a:t>
            </a:r>
            <a:r>
              <a:rPr kumimoji="1" lang="ko-KR" altLang="en-US" baseline="0" dirty="0" smtClean="0"/>
              <a:t>구별하긔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88073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이거 맨 마지막으로 빼자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67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예제에 괄호 필요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99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 3 </a:t>
            </a:r>
            <a:r>
              <a:rPr kumimoji="1" lang="ko-KR" altLang="en-US" dirty="0" smtClean="0"/>
              <a:t>문법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775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뒤쪽에 플로우차트로 문법 활용 예시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플로우 차트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띄어쓰기 준수 바람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03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9004" y="3492500"/>
            <a:ext cx="8606790" cy="199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44500"/>
            <a:ext cx="7344409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20340" y="3530600"/>
            <a:ext cx="7564119" cy="504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4.jp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8.png"/><Relationship Id="rId3" Type="http://schemas.openxmlformats.org/officeDocument/2006/relationships/image" Target="../media/image99.jp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jpg"/><Relationship Id="rId3" Type="http://schemas.openxmlformats.org/officeDocument/2006/relationships/image" Target="../media/image101.jp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103.jp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104.emf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4" Type="http://schemas.openxmlformats.org/officeDocument/2006/relationships/image" Target="../media/image51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jp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6.jp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7.jp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jpg"/><Relationship Id="rId3" Type="http://schemas.openxmlformats.org/officeDocument/2006/relationships/image" Target="../media/image6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jp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Relationship Id="rId3" Type="http://schemas.openxmlformats.org/officeDocument/2006/relationships/image" Target="../media/image7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4" Type="http://schemas.openxmlformats.org/officeDocument/2006/relationships/image" Target="../media/image48.png"/><Relationship Id="rId5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jpg"/><Relationship Id="rId5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477520"/>
          </a:xfrm>
          <a:custGeom>
            <a:avLst/>
            <a:gdLst/>
            <a:ahLst/>
            <a:cxnLst/>
            <a:rect l="l" t="t" r="r" b="b"/>
            <a:pathLst>
              <a:path w="13004800" h="477520">
                <a:moveTo>
                  <a:pt x="0" y="477520"/>
                </a:moveTo>
                <a:lnTo>
                  <a:pt x="13004800" y="477520"/>
                </a:lnTo>
                <a:lnTo>
                  <a:pt x="13004800" y="0"/>
                </a:lnTo>
                <a:lnTo>
                  <a:pt x="0" y="0"/>
                </a:lnTo>
                <a:lnTo>
                  <a:pt x="0" y="47752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4519"/>
            <a:ext cx="13004800" cy="8416290"/>
          </a:xfrm>
          <a:custGeom>
            <a:avLst/>
            <a:gdLst/>
            <a:ahLst/>
            <a:cxnLst/>
            <a:rect l="l" t="t" r="r" b="b"/>
            <a:pathLst>
              <a:path w="13004800" h="8416290">
                <a:moveTo>
                  <a:pt x="0" y="8415867"/>
                </a:moveTo>
                <a:lnTo>
                  <a:pt x="13004800" y="8415867"/>
                </a:lnTo>
                <a:lnTo>
                  <a:pt x="13004800" y="0"/>
                </a:lnTo>
                <a:lnTo>
                  <a:pt x="0" y="0"/>
                </a:lnTo>
                <a:lnTo>
                  <a:pt x="0" y="8415867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7387"/>
            <a:ext cx="13004800" cy="101600"/>
          </a:xfrm>
          <a:custGeom>
            <a:avLst/>
            <a:gdLst/>
            <a:ahLst/>
            <a:cxnLst/>
            <a:rect l="l" t="t" r="r" b="b"/>
            <a:pathLst>
              <a:path w="13004800" h="101600">
                <a:moveTo>
                  <a:pt x="0" y="101599"/>
                </a:moveTo>
                <a:lnTo>
                  <a:pt x="13004800" y="101599"/>
                </a:lnTo>
                <a:lnTo>
                  <a:pt x="1300480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375987"/>
            <a:ext cx="13004800" cy="377825"/>
          </a:xfrm>
          <a:custGeom>
            <a:avLst/>
            <a:gdLst/>
            <a:ahLst/>
            <a:cxnLst/>
            <a:rect l="l" t="t" r="r" b="b"/>
            <a:pathLst>
              <a:path w="13004800" h="377825">
                <a:moveTo>
                  <a:pt x="0" y="377612"/>
                </a:moveTo>
                <a:lnTo>
                  <a:pt x="13004800" y="377612"/>
                </a:lnTo>
                <a:lnTo>
                  <a:pt x="13004800" y="0"/>
                </a:lnTo>
                <a:lnTo>
                  <a:pt x="0" y="0"/>
                </a:lnTo>
                <a:lnTo>
                  <a:pt x="0" y="377612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5700" y="6616700"/>
            <a:ext cx="8151495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spc="-960" dirty="0">
                <a:solidFill>
                  <a:srgbClr val="FFFFFF"/>
                </a:solidFill>
                <a:latin typeface="Malgun Gothic"/>
                <a:cs typeface="Malgun Gothic"/>
              </a:rPr>
              <a:t>한양대학교  </a:t>
            </a:r>
            <a:r>
              <a:rPr sz="6000" spc="-985" dirty="0">
                <a:solidFill>
                  <a:srgbClr val="FFFFFF"/>
                </a:solidFill>
                <a:latin typeface="Malgun Gothic"/>
                <a:cs typeface="Malgun Gothic"/>
              </a:rPr>
              <a:t>소프트웨어</a:t>
            </a:r>
            <a:r>
              <a:rPr sz="6000" spc="-5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000" spc="-1140" dirty="0">
                <a:solidFill>
                  <a:srgbClr val="FFFFFF"/>
                </a:solidFill>
                <a:latin typeface="Malgun Gothic"/>
                <a:cs typeface="Malgun Gothic"/>
              </a:rPr>
              <a:t>교육</a:t>
            </a:r>
            <a:endParaRPr sz="6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500" spc="65" dirty="0">
                <a:solidFill>
                  <a:srgbClr val="C4C4C4"/>
                </a:solidFill>
                <a:latin typeface="Dotum"/>
                <a:cs typeface="Dotum"/>
              </a:rPr>
              <a:t>201</a:t>
            </a:r>
            <a:r>
              <a:rPr lang="en-US" altLang="ko-KR" sz="2500" spc="65" dirty="0">
                <a:solidFill>
                  <a:srgbClr val="C4C4C4"/>
                </a:solidFill>
                <a:latin typeface="Dotum"/>
                <a:cs typeface="Dotum"/>
              </a:rPr>
              <a:t>7</a:t>
            </a:r>
            <a:r>
              <a:rPr sz="2500" spc="65" dirty="0">
                <a:solidFill>
                  <a:srgbClr val="C4C4C4"/>
                </a:solidFill>
                <a:latin typeface="Dotum"/>
                <a:cs typeface="Dotum"/>
              </a:rPr>
              <a:t> </a:t>
            </a:r>
            <a:r>
              <a:rPr sz="2500" spc="-225" dirty="0">
                <a:solidFill>
                  <a:srgbClr val="C4C4C4"/>
                </a:solidFill>
                <a:latin typeface="Dotum"/>
                <a:cs typeface="Dotum"/>
              </a:rPr>
              <a:t>한양대학교 소프트웨어</a:t>
            </a:r>
            <a:r>
              <a:rPr sz="2500" spc="-560" dirty="0">
                <a:solidFill>
                  <a:srgbClr val="C4C4C4"/>
                </a:solidFill>
                <a:latin typeface="Dotum"/>
                <a:cs typeface="Dotum"/>
              </a:rPr>
              <a:t> </a:t>
            </a:r>
            <a:r>
              <a:rPr sz="2500" spc="-225" dirty="0">
                <a:solidFill>
                  <a:srgbClr val="C4C4C4"/>
                </a:solidFill>
                <a:latin typeface="Dotum"/>
                <a:cs typeface="Dotum"/>
              </a:rPr>
              <a:t>봉사단</a:t>
            </a:r>
            <a:endParaRPr sz="2500" dirty="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2600" y="1498600"/>
            <a:ext cx="4419600" cy="443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77519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799" h="127000">
                <a:moveTo>
                  <a:pt x="0" y="127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020387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800" h="127000">
                <a:moveTo>
                  <a:pt x="0" y="12699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248987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800" h="127000">
                <a:moveTo>
                  <a:pt x="0" y="12699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900" y="2324100"/>
            <a:ext cx="6311900" cy="627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3200" y="5041900"/>
            <a:ext cx="83566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2700" y="3390900"/>
            <a:ext cx="4761230" cy="150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00"/>
              </a:lnSpc>
            </a:pPr>
            <a:r>
              <a:rPr sz="5000" spc="95" dirty="0">
                <a:solidFill>
                  <a:srgbClr val="E9775A"/>
                </a:solidFill>
                <a:latin typeface="Malgun Gothic"/>
                <a:cs typeface="Malgun Gothic"/>
              </a:rPr>
              <a:t>interactive</a:t>
            </a:r>
            <a:r>
              <a:rPr sz="5000" spc="-17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5000" spc="-459" dirty="0">
                <a:solidFill>
                  <a:srgbClr val="E9775A"/>
                </a:solidFill>
                <a:latin typeface="Malgun Gothic"/>
                <a:cs typeface="Malgun Gothic"/>
              </a:rPr>
              <a:t>mode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ts val="5600"/>
              </a:lnSpc>
            </a:pPr>
            <a:r>
              <a:rPr sz="5000" spc="-885" dirty="0">
                <a:solidFill>
                  <a:srgbClr val="E9775A"/>
                </a:solidFill>
                <a:latin typeface="Malgun Gothic"/>
                <a:cs typeface="Malgun Gothic"/>
              </a:rPr>
              <a:t>=  </a:t>
            </a:r>
            <a:r>
              <a:rPr sz="5000" spc="-575" dirty="0">
                <a:solidFill>
                  <a:srgbClr val="797979"/>
                </a:solidFill>
                <a:latin typeface="Malgun Gothic"/>
                <a:cs typeface="Malgun Gothic"/>
              </a:rPr>
              <a:t>대화형</a:t>
            </a:r>
            <a:r>
              <a:rPr sz="5000" spc="-31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5000" spc="-805" dirty="0">
                <a:solidFill>
                  <a:srgbClr val="797979"/>
                </a:solidFill>
                <a:latin typeface="Malgun Gothic"/>
                <a:cs typeface="Malgun Gothic"/>
              </a:rPr>
              <a:t>모드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7700" y="7505700"/>
            <a:ext cx="444436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30" dirty="0">
                <a:latin typeface="Malgun Gothic"/>
                <a:cs typeface="Malgun Gothic"/>
              </a:rPr>
              <a:t>코드  </a:t>
            </a:r>
            <a:r>
              <a:rPr sz="3600" spc="-750" dirty="0">
                <a:latin typeface="Malgun Gothic"/>
                <a:cs typeface="Malgun Gothic"/>
              </a:rPr>
              <a:t>한줄마다  </a:t>
            </a:r>
            <a:r>
              <a:rPr sz="3600" spc="-775" dirty="0">
                <a:latin typeface="Malgun Gothic"/>
                <a:cs typeface="Malgun Gothic"/>
              </a:rPr>
              <a:t>바로</a:t>
            </a:r>
            <a:r>
              <a:rPr sz="3600" spc="-430" dirty="0">
                <a:latin typeface="Malgun Gothic"/>
                <a:cs typeface="Malgun Gothic"/>
              </a:rPr>
              <a:t> </a:t>
            </a:r>
            <a:r>
              <a:rPr sz="3600" spc="-620" dirty="0">
                <a:latin typeface="Malgun Gothic"/>
                <a:cs typeface="Malgun Gothic"/>
              </a:rPr>
              <a:t>실행됨!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5854700"/>
            <a:ext cx="2794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34" dirty="0">
                <a:latin typeface="Malgun Gothic"/>
                <a:cs typeface="Malgun Gothic"/>
              </a:rPr>
              <a:t>하나의  </a:t>
            </a:r>
            <a:r>
              <a:rPr sz="2000" b="1" spc="-400" dirty="0">
                <a:latin typeface="Malgun Gothic"/>
                <a:cs typeface="Malgun Gothic"/>
              </a:rPr>
              <a:t>값</a:t>
            </a:r>
            <a:r>
              <a:rPr sz="2000" b="1" spc="-23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6426200"/>
            <a:ext cx="41783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4114800"/>
            <a:ext cx="4178300" cy="170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6000" y="2400300"/>
            <a:ext cx="293941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 algn="ctr">
              <a:lnSpc>
                <a:spcPct val="100000"/>
              </a:lnSpc>
            </a:pPr>
            <a:r>
              <a:rPr sz="4000" spc="-10" dirty="0">
                <a:solidFill>
                  <a:srgbClr val="F3B431"/>
                </a:solidFill>
                <a:latin typeface="Malgun Gothic"/>
                <a:cs typeface="Malgun Gothic"/>
              </a:rPr>
              <a:t>a.append(x)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30" dirty="0">
                <a:latin typeface="Malgun Gothic"/>
                <a:cs typeface="Malgun Gothic"/>
              </a:rPr>
              <a:t>마지막에</a:t>
            </a:r>
            <a:r>
              <a:rPr sz="2500" spc="-375" dirty="0">
                <a:latin typeface="Malgun Gothic"/>
                <a:cs typeface="Malgun Gothic"/>
              </a:rPr>
              <a:t> x추가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1900" y="7848600"/>
            <a:ext cx="25082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spc="-475" dirty="0">
                <a:latin typeface="Malgun Gothic"/>
                <a:cs typeface="Malgun Gothic"/>
              </a:rPr>
              <a:t>리스트 </a:t>
            </a:r>
            <a:r>
              <a:rPr sz="2000" spc="-45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3100" y="1752600"/>
            <a:ext cx="251650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95" dirty="0">
                <a:solidFill>
                  <a:srgbClr val="F3B431"/>
                </a:solidFill>
                <a:latin typeface="Malgun Gothic"/>
                <a:cs typeface="Malgun Gothic"/>
              </a:rPr>
              <a:t>a.sort(</a:t>
            </a:r>
            <a:r>
              <a:rPr sz="4000" spc="-17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F3B431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500" spc="-490" dirty="0">
                <a:latin typeface="Malgun Gothic"/>
                <a:cs typeface="Malgun Gothic"/>
              </a:rPr>
              <a:t>리스트  </a:t>
            </a:r>
            <a:r>
              <a:rPr sz="2500" spc="-570" dirty="0">
                <a:latin typeface="Malgun Gothic"/>
                <a:cs typeface="Malgun Gothic"/>
              </a:rPr>
              <a:t>순서대로</a:t>
            </a:r>
            <a:r>
              <a:rPr sz="2500" spc="-455" dirty="0">
                <a:latin typeface="Malgun Gothic"/>
                <a:cs typeface="Malgun Gothic"/>
              </a:rPr>
              <a:t> </a:t>
            </a:r>
            <a:r>
              <a:rPr sz="2500" spc="-625" dirty="0">
                <a:latin typeface="Malgun Gothic"/>
                <a:cs typeface="Malgun Gothic"/>
              </a:rPr>
              <a:t>정렬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6900" y="4876800"/>
            <a:ext cx="2717800" cy="198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180" algn="ctr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</a:t>
            </a:r>
            <a:r>
              <a:rPr sz="2000" spc="-275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정리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algn="ctr">
              <a:lnSpc>
                <a:spcPts val="4750"/>
              </a:lnSpc>
            </a:pPr>
            <a:r>
              <a:rPr sz="4000" spc="125" dirty="0">
                <a:solidFill>
                  <a:srgbClr val="F3B431"/>
                </a:solidFill>
                <a:latin typeface="Malgun Gothic"/>
                <a:cs typeface="Malgun Gothic"/>
              </a:rPr>
              <a:t>a.reverse(</a:t>
            </a:r>
            <a:r>
              <a:rPr sz="4000" spc="-15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F3B431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R="56515" algn="ctr">
              <a:lnSpc>
                <a:spcPts val="2950"/>
              </a:lnSpc>
            </a:pPr>
            <a:r>
              <a:rPr sz="2500" spc="-490" dirty="0">
                <a:latin typeface="Malgun Gothic"/>
                <a:cs typeface="Malgun Gothic"/>
              </a:rPr>
              <a:t>리스트  </a:t>
            </a:r>
            <a:r>
              <a:rPr sz="2500" spc="-525" dirty="0">
                <a:latin typeface="Malgun Gothic"/>
                <a:cs typeface="Malgun Gothic"/>
              </a:rPr>
              <a:t>반대로</a:t>
            </a:r>
            <a:r>
              <a:rPr sz="2500" spc="-459" dirty="0">
                <a:latin typeface="Malgun Gothic"/>
                <a:cs typeface="Malgun Gothic"/>
              </a:rPr>
              <a:t> </a:t>
            </a:r>
            <a:r>
              <a:rPr sz="2500" spc="-625" dirty="0">
                <a:latin typeface="Malgun Gothic"/>
                <a:cs typeface="Malgun Gothic"/>
              </a:rPr>
              <a:t>뒤집기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64600" y="8813800"/>
            <a:ext cx="1358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</a:t>
            </a:r>
            <a:r>
              <a:rPr sz="2000" spc="-275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뒤집기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81900" y="3073400"/>
            <a:ext cx="3949700" cy="168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4100" y="7124700"/>
            <a:ext cx="4292600" cy="157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5105400"/>
            <a:ext cx="36449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0" y="3530600"/>
            <a:ext cx="331724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sz="4000" spc="135" dirty="0">
                <a:solidFill>
                  <a:srgbClr val="F3B431"/>
                </a:solidFill>
                <a:latin typeface="Malgun Gothic"/>
                <a:cs typeface="Malgun Gothic"/>
              </a:rPr>
              <a:t>a.insert(x,y)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415" dirty="0">
                <a:latin typeface="Malgun Gothic"/>
                <a:cs typeface="Malgun Gothic"/>
              </a:rPr>
              <a:t>x번째에</a:t>
            </a:r>
            <a:r>
              <a:rPr sz="2500" spc="-365" dirty="0">
                <a:latin typeface="Malgun Gothic"/>
                <a:cs typeface="Malgun Gothic"/>
              </a:rPr>
              <a:t> </a:t>
            </a:r>
            <a:r>
              <a:rPr sz="2500" spc="-470" dirty="0">
                <a:latin typeface="Malgun Gothic"/>
                <a:cs typeface="Malgun Gothic"/>
              </a:rPr>
              <a:t>y추가하기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6515100"/>
            <a:ext cx="278384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370" dirty="0">
                <a:latin typeface="Malgun Gothic"/>
                <a:cs typeface="Malgun Gothic"/>
              </a:rPr>
              <a:t>0</a:t>
            </a:r>
            <a:r>
              <a:rPr sz="2000" spc="-370" dirty="0">
                <a:latin typeface="Malgun Gothic"/>
                <a:cs typeface="Malgun Gothic"/>
              </a:rPr>
              <a:t>번째에</a:t>
            </a:r>
            <a:r>
              <a:rPr sz="2000" spc="-220" dirty="0">
                <a:latin typeface="Malgun Gothic"/>
                <a:cs typeface="Malgun Gothic"/>
              </a:rPr>
              <a:t> </a:t>
            </a:r>
            <a:r>
              <a:rPr sz="2000" spc="-360" dirty="0">
                <a:latin typeface="Malgun Gothic"/>
                <a:cs typeface="Malgun Gothic"/>
              </a:rPr>
              <a:t>4추가하기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600" y="3530600"/>
            <a:ext cx="2927985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55" dirty="0">
                <a:solidFill>
                  <a:srgbClr val="F3B431"/>
                </a:solidFill>
                <a:latin typeface="Malgun Gothic"/>
                <a:cs typeface="Malgun Gothic"/>
              </a:rPr>
              <a:t>a.remove(x)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</a:t>
            </a:r>
            <a:r>
              <a:rPr lang="en-US" altLang="ko-KR" sz="2500" spc="-520" dirty="0">
                <a:latin typeface="Malgun Gothic"/>
                <a:cs typeface="Malgun Gothic"/>
              </a:rPr>
              <a:t> </a:t>
            </a:r>
            <a:r>
              <a:rPr sz="2500" spc="-520" dirty="0">
                <a:latin typeface="Malgun Gothic"/>
                <a:cs typeface="Malgun Gothic"/>
              </a:rPr>
              <a:t> </a:t>
            </a:r>
            <a:r>
              <a:rPr sz="2500" spc="-465" dirty="0">
                <a:latin typeface="Malgun Gothic"/>
                <a:cs typeface="Malgun Gothic"/>
              </a:rPr>
              <a:t>x</a:t>
            </a:r>
            <a:r>
              <a:rPr lang="ko-KR" altLang="en-US" sz="2500" spc="-465" dirty="0">
                <a:latin typeface="Malgun Gothic"/>
                <a:cs typeface="Malgun Gothic"/>
              </a:rPr>
              <a:t>값</a:t>
            </a:r>
            <a:r>
              <a:rPr sz="2500" spc="-385" dirty="0">
                <a:latin typeface="Malgun Gothic"/>
                <a:cs typeface="Malgun Gothic"/>
              </a:rPr>
              <a:t> </a:t>
            </a:r>
            <a:r>
              <a:rPr sz="2500" spc="-500" dirty="0">
                <a:latin typeface="Malgun Gothic"/>
                <a:cs typeface="Malgun Gothic"/>
              </a:rPr>
              <a:t>삭제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2500" y="5168900"/>
            <a:ext cx="4051300" cy="109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26600" y="5130800"/>
            <a:ext cx="28829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5000" y="6515100"/>
            <a:ext cx="2145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  </a:t>
            </a:r>
            <a:r>
              <a:rPr lang="en-US" altLang="ko-KR" sz="2000" spc="-395" dirty="0">
                <a:latin typeface="Malgun Gothic"/>
                <a:cs typeface="Malgun Gothic"/>
              </a:rPr>
              <a:t> </a:t>
            </a:r>
            <a:r>
              <a:rPr lang="ko-KR" altLang="en-US" sz="2000" spc="-395" dirty="0">
                <a:latin typeface="Malgun Gothic"/>
                <a:cs typeface="Malgun Gothic"/>
              </a:rPr>
              <a:t>첫번째  </a:t>
            </a:r>
            <a:r>
              <a:rPr lang="en-US" altLang="ko-KR" sz="2000" spc="-395" dirty="0">
                <a:latin typeface="Malgun Gothic"/>
                <a:cs typeface="Malgun Gothic"/>
              </a:rPr>
              <a:t>3</a:t>
            </a:r>
            <a:r>
              <a:rPr sz="2000" spc="-370" dirty="0">
                <a:latin typeface="Malgun Gothic"/>
                <a:cs typeface="Malgun Gothic"/>
              </a:rPr>
              <a:t> </a:t>
            </a:r>
            <a:r>
              <a:rPr sz="2000" spc="-450" dirty="0">
                <a:latin typeface="Malgun Gothic"/>
                <a:cs typeface="Malgun Gothic"/>
              </a:rPr>
              <a:t>제거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47200" y="3479800"/>
            <a:ext cx="3262629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1915" algn="ctr">
              <a:lnSpc>
                <a:spcPct val="100000"/>
              </a:lnSpc>
            </a:pPr>
            <a:r>
              <a:rPr sz="4000" spc="-60" dirty="0">
                <a:solidFill>
                  <a:srgbClr val="F3B431"/>
                </a:solidFill>
                <a:latin typeface="Malgun Gothic"/>
                <a:cs typeface="Malgun Gothic"/>
              </a:rPr>
              <a:t>a.pop()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55" dirty="0">
                <a:latin typeface="Malgun Gothic"/>
                <a:cs typeface="Malgun Gothic"/>
              </a:rPr>
              <a:t>마지막요소</a:t>
            </a:r>
            <a:r>
              <a:rPr sz="2500" spc="-380" dirty="0">
                <a:latin typeface="Malgun Gothic"/>
                <a:cs typeface="Malgun Gothic"/>
              </a:rPr>
              <a:t> </a:t>
            </a:r>
            <a:r>
              <a:rPr sz="2500" spc="-585" dirty="0">
                <a:latin typeface="Malgun Gothic"/>
                <a:cs typeface="Malgun Gothic"/>
              </a:rPr>
              <a:t>꺼내기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17100" y="7035800"/>
            <a:ext cx="24250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  </a:t>
            </a:r>
            <a:r>
              <a:rPr sz="2000" spc="-445" dirty="0">
                <a:latin typeface="Malgun Gothic"/>
                <a:cs typeface="Malgun Gothic"/>
              </a:rPr>
              <a:t>마지막요소</a:t>
            </a:r>
            <a:r>
              <a:rPr sz="2000" spc="-360" dirty="0">
                <a:latin typeface="Malgun Gothic"/>
                <a:cs typeface="Malgun Gothic"/>
              </a:rPr>
              <a:t> </a:t>
            </a:r>
            <a:r>
              <a:rPr sz="2000" spc="-470" dirty="0">
                <a:latin typeface="Malgun Gothic"/>
                <a:cs typeface="Malgun Gothic"/>
              </a:rPr>
              <a:t>꺼내기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600" y="889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400" y="4889500"/>
            <a:ext cx="3556000" cy="157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4813300"/>
            <a:ext cx="35560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4787900"/>
            <a:ext cx="33020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000" y="3441700"/>
            <a:ext cx="294894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algn="ctr">
              <a:lnSpc>
                <a:spcPct val="100000"/>
              </a:lnSpc>
            </a:pPr>
            <a:r>
              <a:rPr sz="4000" spc="95" dirty="0">
                <a:solidFill>
                  <a:srgbClr val="F3B431"/>
                </a:solidFill>
                <a:latin typeface="Malgun Gothic"/>
                <a:cs typeface="Malgun Gothic"/>
              </a:rPr>
              <a:t>a.extend(x)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30" dirty="0">
                <a:latin typeface="Malgun Gothic"/>
                <a:cs typeface="Malgun Gothic"/>
              </a:rPr>
              <a:t>마지막에</a:t>
            </a:r>
            <a:r>
              <a:rPr sz="2500" spc="-375" dirty="0">
                <a:latin typeface="Malgun Gothic"/>
                <a:cs typeface="Malgun Gothic"/>
              </a:rPr>
              <a:t> </a:t>
            </a:r>
            <a:r>
              <a:rPr sz="2500" spc="-350" dirty="0">
                <a:latin typeface="Malgun Gothic"/>
                <a:cs typeface="Malgun Gothic"/>
              </a:rPr>
              <a:t>x확장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5500" y="3467100"/>
            <a:ext cx="3437254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0">
              <a:lnSpc>
                <a:spcPct val="100000"/>
              </a:lnSpc>
            </a:pPr>
            <a:r>
              <a:rPr sz="4000" spc="80" dirty="0">
                <a:solidFill>
                  <a:srgbClr val="F3B431"/>
                </a:solidFill>
                <a:latin typeface="Malgun Gothic"/>
                <a:cs typeface="Malgun Gothic"/>
              </a:rPr>
              <a:t>a.index(x)</a:t>
            </a:r>
            <a:endParaRPr sz="4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220" dirty="0">
                <a:latin typeface="Malgun Gothic"/>
                <a:cs typeface="Malgun Gothic"/>
              </a:rPr>
              <a:t>x가 </a:t>
            </a:r>
            <a:r>
              <a:rPr sz="2000" spc="-445" dirty="0">
                <a:latin typeface="Malgun Gothic"/>
                <a:cs typeface="Malgun Gothic"/>
              </a:rPr>
              <a:t>리스트안에  </a:t>
            </a:r>
            <a:r>
              <a:rPr sz="2000" spc="-490" dirty="0">
                <a:latin typeface="Malgun Gothic"/>
                <a:cs typeface="Malgun Gothic"/>
              </a:rPr>
              <a:t>있으면  </a:t>
            </a:r>
            <a:r>
              <a:rPr sz="2000" spc="-455" dirty="0">
                <a:latin typeface="Malgun Gothic"/>
                <a:cs typeface="Malgun Gothic"/>
              </a:rPr>
              <a:t>인덱스  </a:t>
            </a:r>
            <a:r>
              <a:rPr sz="2000" spc="-400" dirty="0">
                <a:latin typeface="Malgun Gothic"/>
                <a:cs typeface="Malgun Gothic"/>
              </a:rPr>
              <a:t>값</a:t>
            </a:r>
            <a:r>
              <a:rPr sz="2000" spc="-105" dirty="0">
                <a:latin typeface="Malgun Gothic"/>
                <a:cs typeface="Malgun Gothic"/>
              </a:rPr>
              <a:t> </a:t>
            </a:r>
            <a:r>
              <a:rPr sz="2000" spc="-400" dirty="0">
                <a:latin typeface="Malgun Gothic"/>
                <a:cs typeface="Malgun Gothic"/>
              </a:rPr>
              <a:t>반환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3400" y="3416300"/>
            <a:ext cx="2341880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65" dirty="0">
                <a:solidFill>
                  <a:srgbClr val="F3B431"/>
                </a:solidFill>
                <a:latin typeface="Malgun Gothic"/>
                <a:cs typeface="Malgun Gothic"/>
              </a:rPr>
              <a:t>a.count(x)</a:t>
            </a:r>
            <a:endParaRPr sz="4000" dirty="0">
              <a:latin typeface="Malgun Gothic"/>
              <a:cs typeface="Malgun Gothic"/>
            </a:endParaRPr>
          </a:p>
          <a:p>
            <a:pPr marR="72390" algn="ctr">
              <a:lnSpc>
                <a:spcPct val="100000"/>
              </a:lnSpc>
              <a:spcBef>
                <a:spcPts val="500"/>
              </a:spcBef>
            </a:pPr>
            <a:r>
              <a:rPr sz="2500" spc="-520" dirty="0">
                <a:latin typeface="Malgun Gothic"/>
                <a:cs typeface="Malgun Gothic"/>
              </a:rPr>
              <a:t>리스트의</a:t>
            </a:r>
            <a:r>
              <a:rPr sz="2500" spc="-315" dirty="0">
                <a:latin typeface="Malgun Gothic"/>
                <a:cs typeface="Malgun Gothic"/>
              </a:rPr>
              <a:t> </a:t>
            </a:r>
            <a:r>
              <a:rPr sz="2500" spc="-375" dirty="0">
                <a:latin typeface="Malgun Gothic"/>
                <a:cs typeface="Malgun Gothic"/>
              </a:rPr>
              <a:t>x갯수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500" y="6070600"/>
            <a:ext cx="10136505" cy="150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2800">
              <a:lnSpc>
                <a:spcPct val="100000"/>
              </a:lnSpc>
            </a:pPr>
            <a:r>
              <a:rPr sz="2000" spc="-415" dirty="0">
                <a:latin typeface="Malgun Gothic"/>
                <a:cs typeface="Malgun Gothic"/>
              </a:rPr>
              <a:t>리스트의  </a:t>
            </a:r>
            <a:r>
              <a:rPr sz="2000" spc="-470" dirty="0">
                <a:latin typeface="Malgun Gothic"/>
                <a:cs typeface="Malgun Gothic"/>
              </a:rPr>
              <a:t>1의</a:t>
            </a:r>
            <a:r>
              <a:rPr sz="2000" spc="-340" dirty="0">
                <a:latin typeface="Malgun Gothic"/>
                <a:cs typeface="Malgun Gothic"/>
              </a:rPr>
              <a:t> </a:t>
            </a:r>
            <a:r>
              <a:rPr sz="2000" spc="-430" dirty="0">
                <a:latin typeface="Malgun Gothic"/>
                <a:cs typeface="Malgun Gothic"/>
              </a:rPr>
              <a:t>갯수</a:t>
            </a:r>
            <a:endParaRPr sz="2000" dirty="0">
              <a:latin typeface="Malgun Gothic"/>
              <a:cs typeface="Malgun Gothic"/>
            </a:endParaRPr>
          </a:p>
          <a:p>
            <a:pPr marL="3949700">
              <a:lnSpc>
                <a:spcPct val="100000"/>
              </a:lnSpc>
              <a:spcBef>
                <a:spcPts val="1400"/>
              </a:spcBef>
            </a:pPr>
            <a:r>
              <a:rPr sz="2000" spc="-415" dirty="0">
                <a:latin typeface="Malgun Gothic"/>
                <a:cs typeface="Malgun Gothic"/>
              </a:rPr>
              <a:t>리스트의  </a:t>
            </a:r>
            <a:r>
              <a:rPr sz="2000" spc="-295" dirty="0">
                <a:latin typeface="Malgun Gothic"/>
                <a:cs typeface="Malgun Gothic"/>
              </a:rPr>
              <a:t>3과 </a:t>
            </a:r>
            <a:r>
              <a:rPr sz="2000" spc="-470" dirty="0">
                <a:latin typeface="Malgun Gothic"/>
                <a:cs typeface="Malgun Gothic"/>
              </a:rPr>
              <a:t>1의 </a:t>
            </a:r>
            <a:r>
              <a:rPr sz="2000" spc="-459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위치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455" dirty="0">
                <a:latin typeface="Malgun Gothic"/>
                <a:cs typeface="Malgun Gothic"/>
              </a:rPr>
              <a:t>리스트에</a:t>
            </a:r>
            <a:r>
              <a:rPr sz="2000" spc="-254" dirty="0">
                <a:latin typeface="Malgun Gothic"/>
                <a:cs typeface="Malgun Gothic"/>
              </a:rPr>
              <a:t> </a:t>
            </a:r>
            <a:r>
              <a:rPr sz="2000" spc="-459" dirty="0">
                <a:latin typeface="Malgun Gothic"/>
                <a:cs typeface="Malgun Gothic"/>
              </a:rPr>
              <a:t>리스트추가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CE69A6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CE69A6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120" dirty="0">
                <a:solidFill>
                  <a:srgbClr val="CE69A6"/>
                </a:solidFill>
              </a:rPr>
              <a:t>List미션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165" dirty="0">
                <a:solidFill>
                  <a:srgbClr val="000000"/>
                </a:solidFill>
              </a:rPr>
              <a:t>list에서 </a:t>
            </a:r>
            <a:r>
              <a:rPr sz="2000" spc="-430" dirty="0">
                <a:solidFill>
                  <a:srgbClr val="000000"/>
                </a:solidFill>
              </a:rPr>
              <a:t>문자  </a:t>
            </a:r>
            <a:r>
              <a:rPr sz="2000" spc="-325" dirty="0">
                <a:solidFill>
                  <a:srgbClr val="000000"/>
                </a:solidFill>
              </a:rPr>
              <a:t>추출, </a:t>
            </a:r>
            <a:r>
              <a:rPr sz="2000" spc="-285" dirty="0">
                <a:solidFill>
                  <a:srgbClr val="000000"/>
                </a:solidFill>
              </a:rPr>
              <a:t>삭제, </a:t>
            </a:r>
            <a:r>
              <a:rPr sz="2000" spc="-500" dirty="0">
                <a:solidFill>
                  <a:srgbClr val="000000"/>
                </a:solidFill>
              </a:rPr>
              <a:t>변경  </a:t>
            </a:r>
            <a:r>
              <a:rPr sz="2000" spc="-465" dirty="0">
                <a:solidFill>
                  <a:srgbClr val="000000"/>
                </a:solidFill>
              </a:rPr>
              <a:t> </a:t>
            </a:r>
            <a:r>
              <a:rPr sz="2000" spc="-480" dirty="0">
                <a:solidFill>
                  <a:srgbClr val="000000"/>
                </a:solidFill>
              </a:rPr>
              <a:t>실습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320800" y="3594100"/>
            <a:ext cx="6156960" cy="3856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48935" algn="l"/>
              </a:tabLst>
            </a:pPr>
            <a:r>
              <a:rPr sz="3200" spc="-240" dirty="0">
                <a:latin typeface="Malgun Gothic"/>
                <a:cs typeface="Malgun Gothic"/>
              </a:rPr>
              <a:t>a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865" dirty="0">
                <a:latin typeface="Malgun Gothic"/>
                <a:cs typeface="Malgun Gothic"/>
              </a:rPr>
              <a:t>=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45" dirty="0">
                <a:latin typeface="Malgun Gothic"/>
                <a:cs typeface="Malgun Gothic"/>
              </a:rPr>
              <a:t>[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320" dirty="0">
                <a:latin typeface="Malgun Gothic"/>
                <a:cs typeface="Malgun Gothic"/>
              </a:rPr>
              <a:t>3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90" dirty="0">
                <a:latin typeface="Malgun Gothic"/>
                <a:cs typeface="Malgun Gothic"/>
              </a:rPr>
              <a:t>‘c’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260" dirty="0">
                <a:latin typeface="Malgun Gothic"/>
                <a:cs typeface="Malgun Gothic"/>
              </a:rPr>
              <a:t>6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10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220" dirty="0">
                <a:latin typeface="Malgun Gothic"/>
                <a:cs typeface="Malgun Gothic"/>
              </a:rPr>
              <a:t>‘He</a:t>
            </a:r>
            <a:r>
              <a:rPr sz="3200" spc="-90" dirty="0">
                <a:latin typeface="Malgun Gothic"/>
                <a:cs typeface="Malgun Gothic"/>
              </a:rPr>
              <a:t>l</a:t>
            </a:r>
            <a:r>
              <a:rPr sz="3200" spc="-75" dirty="0">
                <a:latin typeface="Malgun Gothic"/>
                <a:cs typeface="Malgun Gothic"/>
              </a:rPr>
              <a:t>lo’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1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434" dirty="0">
                <a:latin typeface="Malgun Gothic"/>
                <a:cs typeface="Malgun Gothic"/>
              </a:rPr>
              <a:t>5</a:t>
            </a:r>
            <a:r>
              <a:rPr sz="3200" spc="45" dirty="0">
                <a:latin typeface="Malgun Gothic"/>
                <a:cs typeface="Malgun Gothic"/>
              </a:rPr>
              <a:t>]</a:t>
            </a:r>
            <a:r>
              <a:rPr sz="3200" dirty="0">
                <a:latin typeface="Malgun Gothic"/>
                <a:cs typeface="Malgun Gothic"/>
              </a:rPr>
              <a:t>	</a:t>
            </a:r>
            <a:r>
              <a:rPr sz="3200" spc="-545" dirty="0">
                <a:latin typeface="Malgun Gothic"/>
                <a:cs typeface="Malgun Gothic"/>
              </a:rPr>
              <a:t>이다.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690" dirty="0">
                <a:solidFill>
                  <a:srgbClr val="CE69A6"/>
                </a:solidFill>
                <a:latin typeface="Malgun Gothic"/>
                <a:cs typeface="Malgun Gothic"/>
              </a:rPr>
              <a:t>다음  </a:t>
            </a:r>
            <a:r>
              <a:rPr sz="3200" spc="-780" dirty="0">
                <a:solidFill>
                  <a:srgbClr val="CE69A6"/>
                </a:solidFill>
                <a:latin typeface="Malgun Gothic"/>
                <a:cs typeface="Malgun Gothic"/>
              </a:rPr>
              <a:t>미션을 </a:t>
            </a:r>
            <a:r>
              <a:rPr sz="3200" spc="-75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200" spc="-695" dirty="0">
                <a:solidFill>
                  <a:srgbClr val="CE69A6"/>
                </a:solidFill>
                <a:latin typeface="Malgun Gothic"/>
                <a:cs typeface="Malgun Gothic"/>
              </a:rPr>
              <a:t>수행하여라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450" dirty="0">
                <a:latin typeface="Malgun Gothic"/>
                <a:cs typeface="Malgun Gothic"/>
              </a:rPr>
              <a:t>1. </a:t>
            </a:r>
            <a:r>
              <a:rPr sz="3200" b="1" spc="-55" dirty="0">
                <a:latin typeface="Malgun Gothic"/>
                <a:cs typeface="Malgun Gothic"/>
              </a:rPr>
              <a:t>[ </a:t>
            </a:r>
            <a:r>
              <a:rPr sz="3200" b="1" spc="-245" dirty="0">
                <a:latin typeface="Malgun Gothic"/>
                <a:cs typeface="Malgun Gothic"/>
              </a:rPr>
              <a:t>6 </a:t>
            </a:r>
            <a:r>
              <a:rPr sz="3200" b="1" spc="-114" dirty="0">
                <a:latin typeface="Malgun Gothic"/>
                <a:cs typeface="Malgun Gothic"/>
              </a:rPr>
              <a:t>, </a:t>
            </a:r>
            <a:r>
              <a:rPr sz="3200" b="1" spc="-520" dirty="0">
                <a:latin typeface="Malgun Gothic"/>
                <a:cs typeface="Malgun Gothic"/>
              </a:rPr>
              <a:t>10 </a:t>
            </a:r>
            <a:r>
              <a:rPr sz="3200" b="1" spc="-114" dirty="0">
                <a:latin typeface="Malgun Gothic"/>
                <a:cs typeface="Malgun Gothic"/>
              </a:rPr>
              <a:t>, </a:t>
            </a:r>
            <a:r>
              <a:rPr sz="3200" b="1" spc="-185" dirty="0">
                <a:latin typeface="Malgun Gothic"/>
                <a:cs typeface="Malgun Gothic"/>
              </a:rPr>
              <a:t>‘Hello’ </a:t>
            </a:r>
            <a:r>
              <a:rPr sz="3200" b="1" spc="-350" dirty="0">
                <a:latin typeface="Malgun Gothic"/>
                <a:cs typeface="Malgun Gothic"/>
              </a:rPr>
              <a:t>]</a:t>
            </a:r>
            <a:r>
              <a:rPr sz="3200" spc="-350" dirty="0">
                <a:latin typeface="Malgun Gothic"/>
                <a:cs typeface="Malgun Gothic"/>
              </a:rPr>
              <a:t>만</a:t>
            </a:r>
            <a:r>
              <a:rPr sz="3200" spc="-635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뽑아내기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260" dirty="0">
                <a:latin typeface="Malgun Gothic"/>
                <a:cs typeface="Malgun Gothic"/>
              </a:rPr>
              <a:t>2. </a:t>
            </a:r>
            <a:r>
              <a:rPr sz="3200" spc="-740" dirty="0">
                <a:latin typeface="Malgun Gothic"/>
                <a:cs typeface="Malgun Gothic"/>
              </a:rPr>
              <a:t>요소  </a:t>
            </a:r>
            <a:r>
              <a:rPr sz="3200" b="1" spc="15" dirty="0">
                <a:latin typeface="Malgun Gothic"/>
                <a:cs typeface="Malgun Gothic"/>
              </a:rPr>
              <a:t>‘c’</a:t>
            </a:r>
            <a:r>
              <a:rPr sz="3200" b="1" spc="-360" dirty="0">
                <a:latin typeface="Malgun Gothic"/>
                <a:cs typeface="Malgun Gothic"/>
              </a:rPr>
              <a:t> </a:t>
            </a:r>
            <a:r>
              <a:rPr sz="3200" spc="-640" dirty="0">
                <a:latin typeface="Malgun Gothic"/>
                <a:cs typeface="Malgun Gothic"/>
              </a:rPr>
              <a:t>삭제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260" dirty="0">
                <a:latin typeface="Malgun Gothic"/>
                <a:cs typeface="Malgun Gothic"/>
              </a:rPr>
              <a:t>3. </a:t>
            </a:r>
            <a:r>
              <a:rPr sz="3200" spc="-740" dirty="0">
                <a:latin typeface="Malgun Gothic"/>
                <a:cs typeface="Malgun Gothic"/>
              </a:rPr>
              <a:t>요소  </a:t>
            </a:r>
            <a:r>
              <a:rPr sz="3200" b="1" spc="-735" dirty="0">
                <a:latin typeface="Malgun Gothic"/>
                <a:cs typeface="Malgun Gothic"/>
              </a:rPr>
              <a:t>1  </a:t>
            </a:r>
            <a:r>
              <a:rPr sz="3200" b="1" spc="-495" dirty="0">
                <a:latin typeface="Malgun Gothic"/>
                <a:cs typeface="Malgun Gothic"/>
              </a:rPr>
              <a:t>-&gt; </a:t>
            </a:r>
            <a:r>
              <a:rPr sz="3200" b="1" spc="-180" dirty="0">
                <a:latin typeface="Malgun Gothic"/>
                <a:cs typeface="Malgun Gothic"/>
              </a:rPr>
              <a:t>‘x’</a:t>
            </a:r>
            <a:r>
              <a:rPr sz="3200" spc="-180" dirty="0">
                <a:latin typeface="Malgun Gothic"/>
                <a:cs typeface="Malgun Gothic"/>
              </a:rPr>
              <a:t>로</a:t>
            </a:r>
            <a:r>
              <a:rPr sz="3200" spc="-50" dirty="0">
                <a:latin typeface="Malgun Gothic"/>
                <a:cs typeface="Malgun Gothic"/>
              </a:rPr>
              <a:t> </a:t>
            </a:r>
            <a:r>
              <a:rPr sz="3200" spc="-800" dirty="0">
                <a:latin typeface="Malgun Gothic"/>
                <a:cs typeface="Malgun Gothic"/>
              </a:rPr>
              <a:t>변경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CE69A6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CE69A6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120" dirty="0">
                <a:solidFill>
                  <a:srgbClr val="CE69A6"/>
                </a:solidFill>
              </a:rPr>
              <a:t>List미션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165" dirty="0">
                <a:solidFill>
                  <a:srgbClr val="000000"/>
                </a:solidFill>
              </a:rPr>
              <a:t>list에서 </a:t>
            </a:r>
            <a:r>
              <a:rPr sz="2000" spc="-430" dirty="0">
                <a:solidFill>
                  <a:srgbClr val="000000"/>
                </a:solidFill>
              </a:rPr>
              <a:t>문자  </a:t>
            </a:r>
            <a:r>
              <a:rPr sz="2000" spc="-325" dirty="0">
                <a:solidFill>
                  <a:srgbClr val="000000"/>
                </a:solidFill>
              </a:rPr>
              <a:t>추출, </a:t>
            </a:r>
            <a:r>
              <a:rPr sz="2000" spc="-285" dirty="0">
                <a:solidFill>
                  <a:srgbClr val="000000"/>
                </a:solidFill>
              </a:rPr>
              <a:t>삭제, </a:t>
            </a:r>
            <a:r>
              <a:rPr sz="2000" spc="-500" dirty="0">
                <a:solidFill>
                  <a:srgbClr val="000000"/>
                </a:solidFill>
              </a:rPr>
              <a:t>변경  </a:t>
            </a:r>
            <a:r>
              <a:rPr sz="2000" spc="-465" dirty="0">
                <a:solidFill>
                  <a:srgbClr val="000000"/>
                </a:solidFill>
              </a:rPr>
              <a:t> </a:t>
            </a:r>
            <a:r>
              <a:rPr sz="2000" spc="-480" dirty="0">
                <a:solidFill>
                  <a:srgbClr val="000000"/>
                </a:solidFill>
              </a:rPr>
              <a:t>실습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320800" y="4102100"/>
            <a:ext cx="5145405" cy="285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40" dirty="0">
                <a:latin typeface="Malgun Gothic"/>
                <a:cs typeface="Malgun Gothic"/>
              </a:rPr>
              <a:t>a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865" dirty="0">
                <a:latin typeface="Malgun Gothic"/>
                <a:cs typeface="Malgun Gothic"/>
              </a:rPr>
              <a:t>=  </a:t>
            </a:r>
            <a:r>
              <a:rPr sz="3200" spc="-819" dirty="0">
                <a:latin typeface="Malgun Gothic"/>
                <a:cs typeface="Malgun Gothic"/>
              </a:rPr>
              <a:t> </a:t>
            </a:r>
            <a:r>
              <a:rPr sz="3200" spc="45" dirty="0">
                <a:latin typeface="Malgun Gothic"/>
                <a:cs typeface="Malgun Gothic"/>
              </a:rPr>
              <a:t>[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320" dirty="0">
                <a:latin typeface="Malgun Gothic"/>
                <a:cs typeface="Malgun Gothic"/>
              </a:rPr>
              <a:t>3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90" dirty="0">
                <a:latin typeface="Malgun Gothic"/>
                <a:cs typeface="Malgun Gothic"/>
              </a:rPr>
              <a:t>‘c’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260" dirty="0">
                <a:latin typeface="Malgun Gothic"/>
                <a:cs typeface="Malgun Gothic"/>
              </a:rPr>
              <a:t>6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10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140" dirty="0">
                <a:latin typeface="Malgun Gothic"/>
                <a:cs typeface="Malgun Gothic"/>
              </a:rPr>
              <a:t>‘Hello’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1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50" dirty="0">
                <a:latin typeface="Malgun Gothic"/>
                <a:cs typeface="Malgun Gothic"/>
              </a:rPr>
              <a:t>‘c’,</a:t>
            </a:r>
            <a:r>
              <a:rPr sz="3200" spc="-470" dirty="0">
                <a:latin typeface="Malgun Gothic"/>
                <a:cs typeface="Malgun Gothic"/>
              </a:rPr>
              <a:t> </a:t>
            </a:r>
            <a:r>
              <a:rPr sz="3200" spc="-385" dirty="0">
                <a:latin typeface="Malgun Gothic"/>
                <a:cs typeface="Malgun Gothic"/>
              </a:rPr>
              <a:t>1,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-385" dirty="0">
                <a:latin typeface="Malgun Gothic"/>
                <a:cs typeface="Malgun Gothic"/>
              </a:rPr>
              <a:t>1,</a:t>
            </a:r>
            <a:r>
              <a:rPr sz="3200" spc="-570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-65" dirty="0">
                <a:latin typeface="Malgun Gothic"/>
                <a:cs typeface="Malgun Gothic"/>
              </a:rPr>
              <a:t>x,</a:t>
            </a:r>
            <a:r>
              <a:rPr sz="3200" spc="-565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784600"/>
            <a:ext cx="10769600" cy="3064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30" dirty="0">
                <a:latin typeface="Malgun Gothic"/>
                <a:cs typeface="Malgun Gothic"/>
              </a:rPr>
              <a:t>단어들을  </a:t>
            </a:r>
            <a:r>
              <a:rPr sz="3200" spc="-705" dirty="0">
                <a:latin typeface="Malgun Gothic"/>
                <a:cs typeface="Malgun Gothic"/>
              </a:rPr>
              <a:t>모아둔  </a:t>
            </a:r>
            <a:r>
              <a:rPr sz="3200" spc="-740" dirty="0">
                <a:latin typeface="Malgun Gothic"/>
                <a:cs typeface="Malgun Gothic"/>
              </a:rPr>
              <a:t>리스트에서  </a:t>
            </a:r>
            <a:r>
              <a:rPr sz="3200" spc="-730" dirty="0">
                <a:latin typeface="Malgun Gothic"/>
                <a:cs typeface="Malgun Gothic"/>
              </a:rPr>
              <a:t>랜덤으로  </a:t>
            </a:r>
            <a:r>
              <a:rPr sz="3200" spc="-640" dirty="0">
                <a:latin typeface="Malgun Gothic"/>
                <a:cs typeface="Malgun Gothic"/>
              </a:rPr>
              <a:t>한  </a:t>
            </a:r>
            <a:r>
              <a:rPr sz="3200" spc="-730" dirty="0">
                <a:latin typeface="Malgun Gothic"/>
                <a:cs typeface="Malgun Gothic"/>
              </a:rPr>
              <a:t>단어를  뽑아서 </a:t>
            </a:r>
            <a:r>
              <a:rPr sz="3200" spc="-705" dirty="0">
                <a:latin typeface="Malgun Gothic"/>
                <a:cs typeface="Malgun Gothic"/>
              </a:rPr>
              <a:t> </a:t>
            </a:r>
            <a:r>
              <a:rPr sz="3200" spc="-730" dirty="0">
                <a:latin typeface="Malgun Gothic"/>
                <a:cs typeface="Malgun Gothic"/>
              </a:rPr>
              <a:t>출력하고</a:t>
            </a:r>
            <a:endParaRPr sz="3200" dirty="0">
              <a:latin typeface="Malgun Gothic"/>
              <a:cs typeface="Malgun Gothic"/>
            </a:endParaRPr>
          </a:p>
          <a:p>
            <a:pPr marL="12700" marR="803275">
              <a:lnSpc>
                <a:spcPct val="216100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40" dirty="0">
                <a:latin typeface="Malgun Gothic"/>
                <a:cs typeface="Malgun Gothic"/>
              </a:rPr>
              <a:t>그 </a:t>
            </a:r>
            <a:r>
              <a:rPr sz="3200" spc="-730" dirty="0">
                <a:latin typeface="Malgun Gothic"/>
                <a:cs typeface="Malgun Gothic"/>
              </a:rPr>
              <a:t>단어를 </a:t>
            </a:r>
            <a:r>
              <a:rPr sz="3200" spc="-780" dirty="0">
                <a:latin typeface="Malgun Gothic"/>
                <a:cs typeface="Malgun Gothic"/>
              </a:rPr>
              <a:t>출력된 </a:t>
            </a:r>
            <a:r>
              <a:rPr sz="3200" spc="-695" dirty="0">
                <a:latin typeface="Malgun Gothic"/>
                <a:cs typeface="Malgun Gothic"/>
              </a:rPr>
              <a:t>단어와 </a:t>
            </a:r>
            <a:r>
              <a:rPr sz="3200" spc="-705" dirty="0">
                <a:latin typeface="Malgun Gothic"/>
                <a:cs typeface="Malgun Gothic"/>
              </a:rPr>
              <a:t>동일하게 </a:t>
            </a:r>
            <a:r>
              <a:rPr sz="3200" spc="-760" dirty="0">
                <a:latin typeface="Malgun Gothic"/>
                <a:cs typeface="Malgun Gothic"/>
              </a:rPr>
              <a:t>입력하면 </a:t>
            </a:r>
            <a:r>
              <a:rPr sz="3200" spc="-440" dirty="0">
                <a:latin typeface="Malgun Gothic"/>
                <a:cs typeface="Malgun Gothic"/>
              </a:rPr>
              <a:t>통과!  </a:t>
            </a:r>
            <a:r>
              <a:rPr sz="3200" spc="-620" dirty="0">
                <a:latin typeface="Malgun Gothic"/>
                <a:cs typeface="Malgun Gothic"/>
              </a:rPr>
              <a:t>5번</a:t>
            </a:r>
            <a:r>
              <a:rPr sz="3200" spc="-380" dirty="0">
                <a:latin typeface="Malgun Gothic"/>
                <a:cs typeface="Malgun Gothic"/>
              </a:rPr>
              <a:t> </a:t>
            </a:r>
            <a:r>
              <a:rPr sz="3200" spc="-445" dirty="0">
                <a:latin typeface="Malgun Gothic"/>
                <a:cs typeface="Malgun Gothic"/>
              </a:rPr>
              <a:t>반복!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300" dirty="0">
                <a:solidFill>
                  <a:srgbClr val="CE69A6"/>
                </a:solidFill>
                <a:latin typeface="Malgun Gothic"/>
                <a:cs typeface="Malgun Gothic"/>
              </a:rPr>
              <a:t>*random_choice()함수를</a:t>
            </a:r>
            <a:r>
              <a:rPr sz="3200" spc="-36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200" spc="-715" dirty="0">
                <a:solidFill>
                  <a:srgbClr val="CE69A6"/>
                </a:solidFill>
                <a:latin typeface="Malgun Gothic"/>
                <a:cs typeface="Malgun Gothic"/>
              </a:rPr>
              <a:t>이용하세요</a:t>
            </a:r>
            <a:endParaRPr sz="3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500" spc="-285" dirty="0">
                <a:solidFill>
                  <a:srgbClr val="CE69A6"/>
                </a:solidFill>
                <a:latin typeface="Malgun Gothic"/>
                <a:cs typeface="Malgun Gothic"/>
              </a:rPr>
              <a:t>random_choice(리스트 </a:t>
            </a:r>
            <a:r>
              <a:rPr sz="2500" spc="-365" dirty="0">
                <a:solidFill>
                  <a:srgbClr val="CE69A6"/>
                </a:solidFill>
                <a:latin typeface="Malgun Gothic"/>
                <a:cs typeface="Malgun Gothic"/>
              </a:rPr>
              <a:t>이름) </a:t>
            </a:r>
            <a:r>
              <a:rPr sz="2500" spc="-765" dirty="0">
                <a:solidFill>
                  <a:srgbClr val="CE69A6"/>
                </a:solidFill>
                <a:latin typeface="Malgun Gothic"/>
                <a:cs typeface="Malgun Gothic"/>
              </a:rPr>
              <a:t>=&gt;      </a:t>
            </a:r>
            <a:r>
              <a:rPr sz="2500" spc="-580" dirty="0">
                <a:solidFill>
                  <a:srgbClr val="CE69A6"/>
                </a:solidFill>
                <a:latin typeface="Malgun Gothic"/>
                <a:cs typeface="Malgun Gothic"/>
              </a:rPr>
              <a:t>리스트에서  </a:t>
            </a:r>
            <a:r>
              <a:rPr sz="2500" spc="-570" dirty="0">
                <a:solidFill>
                  <a:srgbClr val="CE69A6"/>
                </a:solidFill>
                <a:latin typeface="Malgun Gothic"/>
                <a:cs typeface="Malgun Gothic"/>
              </a:rPr>
              <a:t>랜덤으로  </a:t>
            </a:r>
            <a:r>
              <a:rPr sz="2500" spc="-545" dirty="0">
                <a:solidFill>
                  <a:srgbClr val="CE69A6"/>
                </a:solidFill>
                <a:latin typeface="Malgun Gothic"/>
                <a:cs typeface="Malgun Gothic"/>
              </a:rPr>
              <a:t>하나의  </a:t>
            </a:r>
            <a:r>
              <a:rPr sz="2500" spc="-575" dirty="0">
                <a:solidFill>
                  <a:srgbClr val="CE69A6"/>
                </a:solidFill>
                <a:latin typeface="Malgun Gothic"/>
                <a:cs typeface="Malgun Gothic"/>
              </a:rPr>
              <a:t>요소 </a:t>
            </a:r>
            <a:r>
              <a:rPr sz="2500" spc="-31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2500" spc="-575" dirty="0">
                <a:solidFill>
                  <a:srgbClr val="CE69A6"/>
                </a:solidFill>
                <a:latin typeface="Malgun Gothic"/>
                <a:cs typeface="Malgun Gothic"/>
              </a:rPr>
              <a:t>추출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CE69A6"/>
                </a:solidFill>
              </a:rPr>
              <a:t>실습</a:t>
            </a:r>
            <a:r>
              <a:rPr sz="12000" spc="-2835" baseline="-15972" dirty="0">
                <a:solidFill>
                  <a:srgbClr val="CE69A6"/>
                </a:solidFill>
              </a:rPr>
              <a:t> </a:t>
            </a:r>
            <a:r>
              <a:rPr sz="5000" spc="-760" dirty="0">
                <a:solidFill>
                  <a:srgbClr val="CE69A6"/>
                </a:solidFill>
              </a:rPr>
              <a:t>타자게임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8435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75" dirty="0">
                <a:latin typeface="Malgun Gothic"/>
                <a:cs typeface="Malgun Gothic"/>
              </a:rPr>
              <a:t>list추출기능을 </a:t>
            </a:r>
            <a:r>
              <a:rPr sz="2000" spc="-420" dirty="0">
                <a:latin typeface="Malgun Gothic"/>
                <a:cs typeface="Malgun Gothic"/>
              </a:rPr>
              <a:t>사용한</a:t>
            </a:r>
            <a:r>
              <a:rPr sz="2000" spc="-15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타자게임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CE69A6"/>
                </a:solidFill>
              </a:rPr>
              <a:t>실습</a:t>
            </a:r>
            <a:r>
              <a:rPr sz="12000" spc="-2835" baseline="-15972" dirty="0">
                <a:solidFill>
                  <a:srgbClr val="CE69A6"/>
                </a:solidFill>
              </a:rPr>
              <a:t> </a:t>
            </a:r>
            <a:r>
              <a:rPr sz="5000" spc="-760" dirty="0">
                <a:solidFill>
                  <a:srgbClr val="CE69A6"/>
                </a:solidFill>
              </a:rPr>
              <a:t>타자게임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892300" y="3136900"/>
            <a:ext cx="3164840" cy="539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0" dirty="0">
                <a:solidFill>
                  <a:srgbClr val="1A69B5"/>
                </a:solidFill>
                <a:latin typeface="Malgun Gothic"/>
                <a:cs typeface="Malgun Gothic"/>
              </a:rPr>
              <a:t>타자게임을</a:t>
            </a:r>
            <a:r>
              <a:rPr sz="3000" spc="-36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000" spc="-580" dirty="0">
                <a:solidFill>
                  <a:srgbClr val="1A69B5"/>
                </a:solidFill>
                <a:latin typeface="Malgun Gothic"/>
                <a:cs typeface="Malgun Gothic"/>
              </a:rPr>
              <a:t>시작합니다.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2700" marR="2042795">
              <a:lnSpc>
                <a:spcPct val="105600"/>
              </a:lnSpc>
            </a:pPr>
            <a:r>
              <a:rPr sz="3000" spc="-645" dirty="0">
                <a:solidFill>
                  <a:srgbClr val="1A69B5"/>
                </a:solidFill>
                <a:latin typeface="Malgun Gothic"/>
                <a:cs typeface="Malgun Gothic"/>
              </a:rPr>
              <a:t>문제 </a:t>
            </a:r>
            <a:r>
              <a:rPr sz="3000" spc="-325" dirty="0">
                <a:solidFill>
                  <a:srgbClr val="1A69B5"/>
                </a:solidFill>
                <a:latin typeface="Malgun Gothic"/>
                <a:cs typeface="Malgun Gothic"/>
              </a:rPr>
              <a:t>#1  </a:t>
            </a:r>
            <a:r>
              <a:rPr sz="3000" spc="-730" dirty="0">
                <a:solidFill>
                  <a:srgbClr val="1A69B5"/>
                </a:solidFill>
                <a:latin typeface="Malgun Gothic"/>
                <a:cs typeface="Malgun Gothic"/>
              </a:rPr>
              <a:t>거북이  </a:t>
            </a:r>
            <a:r>
              <a:rPr sz="3000" spc="-730" dirty="0">
                <a:solidFill>
                  <a:srgbClr val="F3B431"/>
                </a:solidFill>
                <a:latin typeface="Malgun Gothic"/>
                <a:cs typeface="Malgun Gothic"/>
              </a:rPr>
              <a:t>거북이  </a:t>
            </a:r>
            <a:r>
              <a:rPr sz="3000" spc="-409" dirty="0">
                <a:solidFill>
                  <a:srgbClr val="1A69B5"/>
                </a:solidFill>
                <a:latin typeface="Malgun Gothic"/>
                <a:cs typeface="Malgun Gothic"/>
              </a:rPr>
              <a:t>통과!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2700" marR="2042795">
              <a:lnSpc>
                <a:spcPct val="105600"/>
              </a:lnSpc>
            </a:pPr>
            <a:r>
              <a:rPr sz="3000" spc="-645" dirty="0">
                <a:solidFill>
                  <a:srgbClr val="1A69B5"/>
                </a:solidFill>
                <a:latin typeface="Malgun Gothic"/>
                <a:cs typeface="Malgun Gothic"/>
              </a:rPr>
              <a:t>문제 </a:t>
            </a:r>
            <a:r>
              <a:rPr sz="3000" spc="-150" dirty="0">
                <a:solidFill>
                  <a:srgbClr val="1A69B5"/>
                </a:solidFill>
                <a:latin typeface="Malgun Gothic"/>
                <a:cs typeface="Malgun Gothic"/>
              </a:rPr>
              <a:t>#2  </a:t>
            </a:r>
            <a:r>
              <a:rPr sz="3000" spc="-720" dirty="0">
                <a:solidFill>
                  <a:srgbClr val="1A69B5"/>
                </a:solidFill>
                <a:latin typeface="Malgun Gothic"/>
                <a:cs typeface="Malgun Gothic"/>
              </a:rPr>
              <a:t>토끼  </a:t>
            </a:r>
            <a:endParaRPr lang="en-US" sz="3000" spc="-720" dirty="0">
              <a:solidFill>
                <a:srgbClr val="1A69B5"/>
              </a:solidFill>
              <a:latin typeface="Malgun Gothic"/>
              <a:cs typeface="Malgun Gothic"/>
            </a:endParaRPr>
          </a:p>
          <a:p>
            <a:pPr marL="12700" marR="2042795">
              <a:lnSpc>
                <a:spcPct val="105600"/>
              </a:lnSpc>
            </a:pPr>
            <a:r>
              <a:rPr sz="3000" spc="-720" dirty="0">
                <a:solidFill>
                  <a:srgbClr val="F3B431"/>
                </a:solidFill>
                <a:latin typeface="Malgun Gothic"/>
                <a:cs typeface="Malgun Gothic"/>
              </a:rPr>
              <a:t>토끼 </a:t>
            </a:r>
            <a:endParaRPr lang="en-US" sz="3000" spc="-720" dirty="0">
              <a:solidFill>
                <a:srgbClr val="F3B431"/>
              </a:solidFill>
              <a:latin typeface="Malgun Gothic"/>
              <a:cs typeface="Malgun Gothic"/>
            </a:endParaRPr>
          </a:p>
          <a:p>
            <a:pPr marL="12700" marR="2042795">
              <a:lnSpc>
                <a:spcPct val="105600"/>
              </a:lnSpc>
            </a:pPr>
            <a:r>
              <a:rPr sz="3000" spc="-409" dirty="0">
                <a:solidFill>
                  <a:srgbClr val="1A69B5"/>
                </a:solidFill>
                <a:latin typeface="Malgun Gothic"/>
                <a:cs typeface="Malgun Gothic"/>
              </a:rPr>
              <a:t>통과!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8435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75" dirty="0">
                <a:latin typeface="Malgun Gothic"/>
                <a:cs typeface="Malgun Gothic"/>
              </a:rPr>
              <a:t>list추출기능을 </a:t>
            </a:r>
            <a:r>
              <a:rPr sz="2000" spc="-420" dirty="0">
                <a:latin typeface="Malgun Gothic"/>
                <a:cs typeface="Malgun Gothic"/>
              </a:rPr>
              <a:t>사용한</a:t>
            </a:r>
            <a:r>
              <a:rPr sz="2000" spc="-15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타자게임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06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5994">
              <a:lnSpc>
                <a:spcPct val="100000"/>
              </a:lnSpc>
            </a:pPr>
            <a:r>
              <a:rPr sz="12000" spc="-775" dirty="0"/>
              <a:t>10</a:t>
            </a:r>
            <a:r>
              <a:rPr sz="12000" spc="-325" dirty="0"/>
              <a:t> </a:t>
            </a:r>
            <a:r>
              <a:rPr spc="15" dirty="0"/>
              <a:t>Dictionary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921000"/>
            <a:ext cx="9738995" cy="171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9064CC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774700">
              <a:lnSpc>
                <a:spcPct val="100000"/>
              </a:lnSpc>
              <a:spcBef>
                <a:spcPts val="3100"/>
              </a:spcBef>
            </a:pPr>
            <a:r>
              <a:rPr sz="3500" spc="-865" dirty="0">
                <a:latin typeface="Malgun Gothic"/>
                <a:cs typeface="Malgun Gothic"/>
              </a:rPr>
              <a:t>딕셔너리는   </a:t>
            </a:r>
            <a:r>
              <a:rPr sz="3500" b="1" spc="-440" dirty="0">
                <a:latin typeface="Malgun Gothic"/>
                <a:cs typeface="Malgun Gothic"/>
              </a:rPr>
              <a:t>Key</a:t>
            </a:r>
            <a:r>
              <a:rPr sz="3500" spc="-440" dirty="0">
                <a:latin typeface="Malgun Gothic"/>
                <a:cs typeface="Malgun Gothic"/>
              </a:rPr>
              <a:t>와 </a:t>
            </a:r>
            <a:r>
              <a:rPr sz="3500" b="1" spc="-445" dirty="0">
                <a:latin typeface="Malgun Gothic"/>
                <a:cs typeface="Malgun Gothic"/>
              </a:rPr>
              <a:t>Value</a:t>
            </a:r>
            <a:r>
              <a:rPr sz="3500" spc="-445" dirty="0">
                <a:latin typeface="Malgun Gothic"/>
                <a:cs typeface="Malgun Gothic"/>
              </a:rPr>
              <a:t>라는 </a:t>
            </a:r>
            <a:r>
              <a:rPr sz="3500" spc="-840" dirty="0">
                <a:latin typeface="Malgun Gothic"/>
                <a:cs typeface="Malgun Gothic"/>
              </a:rPr>
              <a:t>것을  </a:t>
            </a:r>
            <a:r>
              <a:rPr sz="3500" spc="-700" dirty="0">
                <a:latin typeface="Malgun Gothic"/>
                <a:cs typeface="Malgun Gothic"/>
              </a:rPr>
              <a:t>한  </a:t>
            </a:r>
            <a:r>
              <a:rPr sz="3500" spc="-770" dirty="0">
                <a:latin typeface="Malgun Gothic"/>
                <a:cs typeface="Malgun Gothic"/>
              </a:rPr>
              <a:t>쌍으로  </a:t>
            </a:r>
            <a:r>
              <a:rPr sz="3500" spc="-755" dirty="0">
                <a:latin typeface="Malgun Gothic"/>
                <a:cs typeface="Malgun Gothic"/>
              </a:rPr>
              <a:t>갖는</a:t>
            </a:r>
            <a:r>
              <a:rPr sz="3500" spc="-350" dirty="0">
                <a:latin typeface="Malgun Gothic"/>
                <a:cs typeface="Malgun Gothic"/>
              </a:rPr>
              <a:t> </a:t>
            </a:r>
            <a:r>
              <a:rPr sz="3500" spc="-795" dirty="0">
                <a:latin typeface="Malgun Gothic"/>
                <a:cs typeface="Malgun Gothic"/>
              </a:rPr>
              <a:t>자료형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1600" y="6070600"/>
            <a:ext cx="1939925" cy="161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000" spc="-690" dirty="0">
                <a:latin typeface="Malgun Gothic"/>
                <a:cs typeface="Malgun Gothic"/>
              </a:rPr>
              <a:t>B</a:t>
            </a:r>
            <a:r>
              <a:rPr sz="5000" spc="-335" dirty="0">
                <a:latin typeface="Malgun Gothic"/>
                <a:cs typeface="Malgun Gothic"/>
              </a:rPr>
              <a:t>ase</a:t>
            </a:r>
            <a:r>
              <a:rPr sz="5000" spc="-919" dirty="0">
                <a:latin typeface="Malgun Gothic"/>
                <a:cs typeface="Malgun Gothic"/>
              </a:rPr>
              <a:t>b</a:t>
            </a:r>
            <a:r>
              <a:rPr sz="5000" spc="-475" dirty="0">
                <a:latin typeface="Malgun Gothic"/>
                <a:cs typeface="Malgun Gothic"/>
              </a:rPr>
              <a:t>a</a:t>
            </a:r>
            <a:r>
              <a:rPr sz="5000" spc="-140" dirty="0">
                <a:latin typeface="Malgun Gothic"/>
                <a:cs typeface="Malgun Gothic"/>
              </a:rPr>
              <a:t>l</a:t>
            </a:r>
            <a:r>
              <a:rPr sz="5000" spc="60" dirty="0">
                <a:latin typeface="Malgun Gothic"/>
                <a:cs typeface="Malgun Gothic"/>
              </a:rPr>
              <a:t>l</a:t>
            </a:r>
            <a:endParaRPr sz="5000">
              <a:latin typeface="Malgun Gothic"/>
              <a:cs typeface="Malgun Gothic"/>
            </a:endParaRPr>
          </a:p>
          <a:p>
            <a:pPr marR="1905" algn="ctr">
              <a:lnSpc>
                <a:spcPct val="100000"/>
              </a:lnSpc>
              <a:spcBef>
                <a:spcPts val="500"/>
              </a:spcBef>
            </a:pPr>
            <a:r>
              <a:rPr sz="5000" b="1" spc="-520" dirty="0">
                <a:solidFill>
                  <a:srgbClr val="9064CC"/>
                </a:solidFill>
                <a:latin typeface="Malgun Gothic"/>
                <a:cs typeface="Malgun Gothic"/>
              </a:rPr>
              <a:t>KEY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800" y="6070600"/>
            <a:ext cx="2320290" cy="158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927100">
              <a:lnSpc>
                <a:spcPct val="100000"/>
              </a:lnSpc>
              <a:tabLst>
                <a:tab pos="1142365" algn="l"/>
              </a:tabLst>
            </a:pPr>
            <a:r>
              <a:rPr sz="5000" spc="-1350" dirty="0">
                <a:latin typeface="Malgun Gothic"/>
                <a:cs typeface="Malgun Gothic"/>
              </a:rPr>
              <a:t>=		</a:t>
            </a:r>
            <a:r>
              <a:rPr sz="5000" spc="-1075" dirty="0">
                <a:latin typeface="Malgun Gothic"/>
                <a:cs typeface="Malgun Gothic"/>
              </a:rPr>
              <a:t>야구</a:t>
            </a:r>
            <a:endParaRPr sz="5000">
              <a:latin typeface="Malgun Gothic"/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50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V</a:t>
            </a:r>
            <a:r>
              <a:rPr sz="5000" b="1" spc="-445" dirty="0">
                <a:solidFill>
                  <a:srgbClr val="9064CC"/>
                </a:solidFill>
                <a:latin typeface="Malgun Gothic"/>
                <a:cs typeface="Malgun Gothic"/>
              </a:rPr>
              <a:t>a</a:t>
            </a:r>
            <a:r>
              <a:rPr sz="5000" b="1" spc="-335" dirty="0">
                <a:solidFill>
                  <a:srgbClr val="9064CC"/>
                </a:solidFill>
                <a:latin typeface="Malgun Gothic"/>
                <a:cs typeface="Malgun Gothic"/>
              </a:rPr>
              <a:t>lue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0881" y="5569737"/>
            <a:ext cx="8443036" cy="2744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0731" y="5614174"/>
            <a:ext cx="8303895" cy="2604770"/>
          </a:xfrm>
          <a:custGeom>
            <a:avLst/>
            <a:gdLst/>
            <a:ahLst/>
            <a:cxnLst/>
            <a:rect l="l" t="t" r="r" b="b"/>
            <a:pathLst>
              <a:path w="8303895" h="2604770">
                <a:moveTo>
                  <a:pt x="0" y="0"/>
                </a:moveTo>
                <a:lnTo>
                  <a:pt x="8303336" y="0"/>
                </a:lnTo>
                <a:lnTo>
                  <a:pt x="8303336" y="2604389"/>
                </a:lnTo>
                <a:lnTo>
                  <a:pt x="0" y="260438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906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00" y="2362200"/>
            <a:ext cx="6124575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830" dirty="0">
                <a:solidFill>
                  <a:srgbClr val="9064CC"/>
                </a:solidFill>
                <a:latin typeface="Malgun Gothic"/>
                <a:cs typeface="Malgun Gothic"/>
              </a:rPr>
              <a:t>선언</a:t>
            </a:r>
            <a:endParaRPr sz="5000">
              <a:latin typeface="Malgun Gothic"/>
              <a:cs typeface="Malgun Gothic"/>
            </a:endParaRPr>
          </a:p>
          <a:p>
            <a:pPr marL="558800">
              <a:lnSpc>
                <a:spcPct val="100000"/>
              </a:lnSpc>
              <a:spcBef>
                <a:spcPts val="3500"/>
              </a:spcBef>
              <a:tabLst>
                <a:tab pos="15703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  </a:t>
            </a:r>
            <a:r>
              <a:rPr sz="3500" b="1" spc="80" dirty="0">
                <a:solidFill>
                  <a:srgbClr val="9064CC"/>
                </a:solidFill>
                <a:latin typeface="Malgun Gothic"/>
                <a:cs typeface="Malgun Gothic"/>
              </a:rPr>
              <a:t>{ </a:t>
            </a:r>
            <a:r>
              <a:rPr sz="3500" b="1" spc="-335" dirty="0">
                <a:solidFill>
                  <a:srgbClr val="797979"/>
                </a:solidFill>
                <a:latin typeface="Malgun Gothic"/>
                <a:cs typeface="Malgun Gothic"/>
              </a:rPr>
              <a:t>key 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320" dirty="0">
                <a:solidFill>
                  <a:srgbClr val="797979"/>
                </a:solidFill>
                <a:latin typeface="Malgun Gothic"/>
                <a:cs typeface="Malgun Gothic"/>
              </a:rPr>
              <a:t>Value </a:t>
            </a:r>
            <a:r>
              <a:rPr sz="3500" b="1" spc="105" dirty="0">
                <a:solidFill>
                  <a:srgbClr val="9064CC"/>
                </a:solidFill>
                <a:latin typeface="Malgun Gothic"/>
                <a:cs typeface="Malgun Gothic"/>
              </a:rPr>
              <a:t>}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1500" y="7391400"/>
            <a:ext cx="10426700" cy="58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6900" y="4787900"/>
            <a:ext cx="3797300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4200" y="6121400"/>
            <a:ext cx="45720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6400" y="6273800"/>
            <a:ext cx="316992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65" dirty="0">
                <a:latin typeface="Malgun Gothic"/>
                <a:cs typeface="Malgun Gothic"/>
              </a:rPr>
              <a:t>Value에 </a:t>
            </a:r>
            <a:r>
              <a:rPr sz="2500" spc="-590" dirty="0">
                <a:latin typeface="Malgun Gothic"/>
                <a:cs typeface="Malgun Gothic"/>
              </a:rPr>
              <a:t>리스트도 </a:t>
            </a:r>
            <a:r>
              <a:rPr sz="2500" spc="-560" dirty="0">
                <a:latin typeface="Malgun Gothic"/>
                <a:cs typeface="Malgun Gothic"/>
              </a:rPr>
              <a:t> </a:t>
            </a:r>
            <a:r>
              <a:rPr sz="2500" spc="-425" dirty="0">
                <a:latin typeface="Malgun Gothic"/>
                <a:cs typeface="Malgun Gothic"/>
              </a:rPr>
              <a:t>추가가능!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900" y="1879600"/>
            <a:ext cx="69215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1500" y="1879600"/>
            <a:ext cx="7150100" cy="535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632" y="3790740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8" y="0"/>
                </a:moveTo>
                <a:lnTo>
                  <a:pt x="299758" y="0"/>
                </a:lnTo>
                <a:lnTo>
                  <a:pt x="255040" y="6271"/>
                </a:lnTo>
                <a:lnTo>
                  <a:pt x="211383" y="18815"/>
                </a:lnTo>
                <a:lnTo>
                  <a:pt x="169493" y="37630"/>
                </a:lnTo>
                <a:lnTo>
                  <a:pt x="130076" y="62717"/>
                </a:lnTo>
                <a:lnTo>
                  <a:pt x="93839" y="94075"/>
                </a:lnTo>
                <a:lnTo>
                  <a:pt x="62559" y="130396"/>
                </a:lnTo>
                <a:lnTo>
                  <a:pt x="37535" y="169906"/>
                </a:lnTo>
                <a:lnTo>
                  <a:pt x="18767" y="211895"/>
                </a:lnTo>
                <a:lnTo>
                  <a:pt x="6255" y="255656"/>
                </a:lnTo>
                <a:lnTo>
                  <a:pt x="0" y="300480"/>
                </a:lnTo>
                <a:lnTo>
                  <a:pt x="0" y="345658"/>
                </a:lnTo>
                <a:lnTo>
                  <a:pt x="6255" y="390481"/>
                </a:lnTo>
                <a:lnTo>
                  <a:pt x="18767" y="434242"/>
                </a:lnTo>
                <a:lnTo>
                  <a:pt x="37535" y="476232"/>
                </a:lnTo>
                <a:lnTo>
                  <a:pt x="62559" y="515741"/>
                </a:lnTo>
                <a:lnTo>
                  <a:pt x="93839" y="552062"/>
                </a:lnTo>
                <a:lnTo>
                  <a:pt x="130076" y="583421"/>
                </a:lnTo>
                <a:lnTo>
                  <a:pt x="169493" y="608508"/>
                </a:lnTo>
                <a:lnTo>
                  <a:pt x="211383" y="627323"/>
                </a:lnTo>
                <a:lnTo>
                  <a:pt x="255040" y="639866"/>
                </a:lnTo>
                <a:lnTo>
                  <a:pt x="299758" y="646138"/>
                </a:lnTo>
                <a:lnTo>
                  <a:pt x="344828" y="646138"/>
                </a:lnTo>
                <a:lnTo>
                  <a:pt x="389545" y="639866"/>
                </a:lnTo>
                <a:lnTo>
                  <a:pt x="433202" y="627323"/>
                </a:lnTo>
                <a:lnTo>
                  <a:pt x="475093" y="608508"/>
                </a:lnTo>
                <a:lnTo>
                  <a:pt x="514510" y="583421"/>
                </a:lnTo>
                <a:lnTo>
                  <a:pt x="550747" y="552062"/>
                </a:lnTo>
                <a:lnTo>
                  <a:pt x="582027" y="515741"/>
                </a:lnTo>
                <a:lnTo>
                  <a:pt x="607050" y="476232"/>
                </a:lnTo>
                <a:lnTo>
                  <a:pt x="625818" y="434242"/>
                </a:lnTo>
                <a:lnTo>
                  <a:pt x="638330" y="390481"/>
                </a:lnTo>
                <a:lnTo>
                  <a:pt x="644586" y="345658"/>
                </a:lnTo>
                <a:lnTo>
                  <a:pt x="644586" y="300480"/>
                </a:lnTo>
                <a:lnTo>
                  <a:pt x="638330" y="255656"/>
                </a:lnTo>
                <a:lnTo>
                  <a:pt x="625818" y="211895"/>
                </a:lnTo>
                <a:lnTo>
                  <a:pt x="607050" y="169906"/>
                </a:lnTo>
                <a:lnTo>
                  <a:pt x="582027" y="130396"/>
                </a:lnTo>
                <a:lnTo>
                  <a:pt x="550747" y="94075"/>
                </a:lnTo>
                <a:lnTo>
                  <a:pt x="514510" y="62717"/>
                </a:lnTo>
                <a:lnTo>
                  <a:pt x="475093" y="37630"/>
                </a:lnTo>
                <a:lnTo>
                  <a:pt x="433202" y="18815"/>
                </a:lnTo>
                <a:lnTo>
                  <a:pt x="389545" y="6271"/>
                </a:lnTo>
                <a:lnTo>
                  <a:pt x="344828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600" y="3923309"/>
            <a:ext cx="1270000" cy="381000"/>
          </a:xfrm>
          <a:custGeom>
            <a:avLst/>
            <a:gdLst/>
            <a:ahLst/>
            <a:cxnLst/>
            <a:rect l="l" t="t" r="r" b="b"/>
            <a:pathLst>
              <a:path w="1270000" h="381000">
                <a:moveTo>
                  <a:pt x="0" y="0"/>
                </a:moveTo>
                <a:lnTo>
                  <a:pt x="1270000" y="0"/>
                </a:lnTo>
                <a:lnTo>
                  <a:pt x="1270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8164" y="5797340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59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5"/>
                </a:lnTo>
                <a:lnTo>
                  <a:pt x="169496" y="37630"/>
                </a:lnTo>
                <a:lnTo>
                  <a:pt x="130082" y="62717"/>
                </a:lnTo>
                <a:lnTo>
                  <a:pt x="93848" y="94075"/>
                </a:lnTo>
                <a:lnTo>
                  <a:pt x="62565" y="130396"/>
                </a:lnTo>
                <a:lnTo>
                  <a:pt x="37539" y="169906"/>
                </a:lnTo>
                <a:lnTo>
                  <a:pt x="18769" y="211895"/>
                </a:lnTo>
                <a:lnTo>
                  <a:pt x="6256" y="255656"/>
                </a:lnTo>
                <a:lnTo>
                  <a:pt x="0" y="300480"/>
                </a:lnTo>
                <a:lnTo>
                  <a:pt x="0" y="345658"/>
                </a:lnTo>
                <a:lnTo>
                  <a:pt x="6256" y="390481"/>
                </a:lnTo>
                <a:lnTo>
                  <a:pt x="18769" y="434242"/>
                </a:lnTo>
                <a:lnTo>
                  <a:pt x="37539" y="476232"/>
                </a:lnTo>
                <a:lnTo>
                  <a:pt x="62565" y="515741"/>
                </a:lnTo>
                <a:lnTo>
                  <a:pt x="93848" y="552062"/>
                </a:lnTo>
                <a:lnTo>
                  <a:pt x="130082" y="583421"/>
                </a:lnTo>
                <a:lnTo>
                  <a:pt x="169496" y="608508"/>
                </a:lnTo>
                <a:lnTo>
                  <a:pt x="211385" y="627323"/>
                </a:lnTo>
                <a:lnTo>
                  <a:pt x="255040" y="639866"/>
                </a:lnTo>
                <a:lnTo>
                  <a:pt x="299756" y="646138"/>
                </a:lnTo>
                <a:lnTo>
                  <a:pt x="344826" y="646138"/>
                </a:lnTo>
                <a:lnTo>
                  <a:pt x="389543" y="639866"/>
                </a:lnTo>
                <a:lnTo>
                  <a:pt x="433199" y="627323"/>
                </a:lnTo>
                <a:lnTo>
                  <a:pt x="475090" y="608508"/>
                </a:lnTo>
                <a:lnTo>
                  <a:pt x="514507" y="583421"/>
                </a:lnTo>
                <a:lnTo>
                  <a:pt x="550744" y="552062"/>
                </a:lnTo>
                <a:lnTo>
                  <a:pt x="582026" y="515741"/>
                </a:lnTo>
                <a:lnTo>
                  <a:pt x="607053" y="476232"/>
                </a:lnTo>
                <a:lnTo>
                  <a:pt x="625823" y="434242"/>
                </a:lnTo>
                <a:lnTo>
                  <a:pt x="638336" y="390481"/>
                </a:lnTo>
                <a:lnTo>
                  <a:pt x="644592" y="345658"/>
                </a:lnTo>
                <a:lnTo>
                  <a:pt x="644592" y="300480"/>
                </a:lnTo>
                <a:lnTo>
                  <a:pt x="638336" y="255656"/>
                </a:lnTo>
                <a:lnTo>
                  <a:pt x="625823" y="211895"/>
                </a:lnTo>
                <a:lnTo>
                  <a:pt x="607053" y="169906"/>
                </a:lnTo>
                <a:lnTo>
                  <a:pt x="582026" y="130396"/>
                </a:lnTo>
                <a:lnTo>
                  <a:pt x="550744" y="94075"/>
                </a:lnTo>
                <a:lnTo>
                  <a:pt x="514507" y="62717"/>
                </a:lnTo>
                <a:lnTo>
                  <a:pt x="475090" y="37630"/>
                </a:lnTo>
                <a:lnTo>
                  <a:pt x="433199" y="18815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09800" y="3898900"/>
            <a:ext cx="7668895" cy="240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60"/>
              </a:spcBef>
            </a:pPr>
            <a:r>
              <a:rPr sz="3600" spc="25" dirty="0">
                <a:solidFill>
                  <a:srgbClr val="E9775A"/>
                </a:solidFill>
                <a:latin typeface="Malgun Gothic"/>
                <a:cs typeface="Malgun Gothic"/>
              </a:rPr>
              <a:t>f</a:t>
            </a:r>
            <a:r>
              <a:rPr sz="3600" spc="-20" dirty="0">
                <a:solidFill>
                  <a:srgbClr val="E9775A"/>
                </a:solidFill>
                <a:latin typeface="Malgun Gothic"/>
                <a:cs typeface="Malgun Gothic"/>
              </a:rPr>
              <a:t>i</a:t>
            </a:r>
            <a:r>
              <a:rPr sz="3600" spc="5" dirty="0">
                <a:solidFill>
                  <a:srgbClr val="E9775A"/>
                </a:solidFill>
                <a:latin typeface="Malgun Gothic"/>
                <a:cs typeface="Malgun Gothic"/>
              </a:rPr>
              <a:t>l</a:t>
            </a:r>
            <a:r>
              <a:rPr sz="3600" spc="-409" dirty="0">
                <a:solidFill>
                  <a:srgbClr val="E9775A"/>
                </a:solidFill>
                <a:latin typeface="Malgun Gothic"/>
                <a:cs typeface="Malgun Gothic"/>
              </a:rPr>
              <a:t>ename.py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R="1435735" algn="r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3403600"/>
            <a:ext cx="503999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19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765" dirty="0">
                <a:solidFill>
                  <a:srgbClr val="9064CC"/>
                </a:solidFill>
                <a:latin typeface="Malgun Gothic"/>
                <a:cs typeface="Malgun Gothic"/>
              </a:rPr>
              <a:t>추가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  <a:tabLst>
                <a:tab pos="10242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</a:t>
            </a:r>
            <a:r>
              <a:rPr sz="3500" b="1" spc="-95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value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7600" y="5803900"/>
            <a:ext cx="3784600" cy="184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19900" y="3479800"/>
            <a:ext cx="503999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565" dirty="0">
                <a:solidFill>
                  <a:srgbClr val="9064CC"/>
                </a:solidFill>
                <a:latin typeface="Malgun Gothic"/>
                <a:cs typeface="Malgun Gothic"/>
              </a:rPr>
              <a:t>삭제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  <a:tabLst>
                <a:tab pos="10242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</a:t>
            </a:r>
            <a:r>
              <a:rPr sz="3500" b="1" spc="-95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value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4800" y="6083300"/>
            <a:ext cx="596900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300" y="2641600"/>
            <a:ext cx="8853170" cy="449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68265" algn="ctr">
              <a:lnSpc>
                <a:spcPct val="100000"/>
              </a:lnSpc>
            </a:pPr>
            <a:r>
              <a:rPr sz="5000" spc="-830" dirty="0">
                <a:solidFill>
                  <a:srgbClr val="9064CC"/>
                </a:solidFill>
                <a:latin typeface="Malgun Gothic"/>
                <a:cs typeface="Malgun Gothic"/>
              </a:rPr>
              <a:t>사전</a:t>
            </a:r>
            <a:r>
              <a:rPr sz="5000" spc="-204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919" dirty="0">
                <a:solidFill>
                  <a:srgbClr val="9064CC"/>
                </a:solidFill>
                <a:latin typeface="Malgun Gothic"/>
                <a:cs typeface="Malgun Gothic"/>
              </a:rPr>
              <a:t>찾기</a:t>
            </a:r>
            <a:endParaRPr sz="5000">
              <a:latin typeface="Malgun Gothic"/>
              <a:cs typeface="Malgun Gothic"/>
            </a:endParaRPr>
          </a:p>
          <a:p>
            <a:pPr marR="5185410" algn="ctr">
              <a:lnSpc>
                <a:spcPct val="100000"/>
              </a:lnSpc>
              <a:spcBef>
                <a:spcPts val="2400"/>
              </a:spcBef>
              <a:tabLst>
                <a:tab pos="10115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</a:t>
            </a:r>
            <a:r>
              <a:rPr sz="3500" b="1" spc="-70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</a:pPr>
            <a:r>
              <a:rPr sz="5000" spc="-155" dirty="0">
                <a:solidFill>
                  <a:srgbClr val="9064CC"/>
                </a:solidFill>
                <a:latin typeface="Malgun Gothic"/>
                <a:cs typeface="Malgun Gothic"/>
              </a:rPr>
              <a:t>key가 </a:t>
            </a:r>
            <a:r>
              <a:rPr sz="5000" spc="-705" dirty="0">
                <a:solidFill>
                  <a:srgbClr val="9064CC"/>
                </a:solidFill>
                <a:latin typeface="Malgun Gothic"/>
                <a:cs typeface="Malgun Gothic"/>
              </a:rPr>
              <a:t>사전안에  </a:t>
            </a:r>
            <a:r>
              <a:rPr sz="5000" spc="-940" dirty="0">
                <a:solidFill>
                  <a:srgbClr val="9064CC"/>
                </a:solidFill>
                <a:latin typeface="Malgun Gothic"/>
                <a:cs typeface="Malgun Gothic"/>
              </a:rPr>
              <a:t>있는지</a:t>
            </a:r>
            <a:r>
              <a:rPr sz="5000" spc="-62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775" dirty="0">
                <a:solidFill>
                  <a:srgbClr val="9064CC"/>
                </a:solidFill>
                <a:latin typeface="Malgun Gothic"/>
                <a:cs typeface="Malgun Gothic"/>
              </a:rPr>
              <a:t>확인</a:t>
            </a:r>
            <a:endParaRPr sz="5000">
              <a:latin typeface="Malgun Gothic"/>
              <a:cs typeface="Malgun Gothic"/>
            </a:endParaRPr>
          </a:p>
          <a:p>
            <a:pPr marL="3098800">
              <a:lnSpc>
                <a:spcPct val="100000"/>
              </a:lnSpc>
              <a:spcBef>
                <a:spcPts val="2400"/>
              </a:spcBef>
              <a:tabLst>
                <a:tab pos="4110354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335" dirty="0">
                <a:solidFill>
                  <a:srgbClr val="797979"/>
                </a:solidFill>
                <a:latin typeface="Malgun Gothic"/>
                <a:cs typeface="Malgun Gothic"/>
              </a:rPr>
              <a:t>key </a:t>
            </a:r>
            <a:r>
              <a:rPr sz="3500" b="1" spc="-305" dirty="0">
                <a:solidFill>
                  <a:srgbClr val="9064CC"/>
                </a:solidFill>
                <a:latin typeface="Malgun Gothic"/>
                <a:cs typeface="Malgun Gothic"/>
              </a:rPr>
              <a:t>in</a:t>
            </a:r>
            <a:r>
              <a:rPr sz="3500" b="1" spc="-67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815" dirty="0">
                <a:solidFill>
                  <a:srgbClr val="797979"/>
                </a:solidFill>
                <a:latin typeface="Malgun Gothic"/>
                <a:cs typeface="Malgun Gothic"/>
              </a:rPr>
              <a:t>사전이름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0100" y="2552700"/>
            <a:ext cx="56515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3300" y="7391400"/>
            <a:ext cx="9194800" cy="177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0100" y="2489200"/>
            <a:ext cx="4161790" cy="191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ct val="100000"/>
              </a:lnSpc>
            </a:pPr>
            <a:r>
              <a:rPr sz="5000" spc="-229" dirty="0">
                <a:solidFill>
                  <a:srgbClr val="9064CC"/>
                </a:solidFill>
                <a:latin typeface="Malgun Gothic"/>
                <a:cs typeface="Malgun Gothic"/>
              </a:rPr>
              <a:t>주의!!</a:t>
            </a:r>
            <a:endParaRPr sz="5000">
              <a:latin typeface="Malgun Gothic"/>
              <a:cs typeface="Malgun Gothic"/>
            </a:endParaRPr>
          </a:p>
          <a:p>
            <a:pPr marL="12700" marR="5080" indent="-9525" algn="ctr">
              <a:lnSpc>
                <a:spcPts val="4500"/>
              </a:lnSpc>
            </a:pPr>
            <a:r>
              <a:rPr sz="3500" b="1" spc="-455" dirty="0">
                <a:solidFill>
                  <a:srgbClr val="9064CC"/>
                </a:solidFill>
                <a:latin typeface="Malgun Gothic"/>
                <a:cs typeface="Malgun Gothic"/>
              </a:rPr>
              <a:t>key는 </a:t>
            </a:r>
            <a:r>
              <a:rPr sz="3500" b="1" spc="-770" dirty="0">
                <a:solidFill>
                  <a:srgbClr val="9064CC"/>
                </a:solidFill>
                <a:latin typeface="Malgun Gothic"/>
                <a:cs typeface="Malgun Gothic"/>
              </a:rPr>
              <a:t>고유한 </a:t>
            </a:r>
            <a:r>
              <a:rPr sz="3500" b="1" spc="-800" dirty="0">
                <a:solidFill>
                  <a:srgbClr val="9064CC"/>
                </a:solidFill>
                <a:latin typeface="Malgun Gothic"/>
                <a:cs typeface="Malgun Gothic"/>
              </a:rPr>
              <a:t>값이므로  </a:t>
            </a:r>
            <a:r>
              <a:rPr sz="3500" b="1" spc="-840" dirty="0">
                <a:solidFill>
                  <a:srgbClr val="9064CC"/>
                </a:solidFill>
                <a:latin typeface="Malgun Gothic"/>
                <a:cs typeface="Malgun Gothic"/>
              </a:rPr>
              <a:t>중복되지  </a:t>
            </a:r>
            <a:r>
              <a:rPr sz="3500" b="1" spc="-700" dirty="0">
                <a:solidFill>
                  <a:srgbClr val="9064CC"/>
                </a:solidFill>
                <a:latin typeface="Malgun Gothic"/>
                <a:cs typeface="Malgun Gothic"/>
              </a:rPr>
              <a:t>않게  </a:t>
            </a:r>
            <a:r>
              <a:rPr sz="3500" b="1" spc="-770" dirty="0">
                <a:solidFill>
                  <a:srgbClr val="9064CC"/>
                </a:solidFill>
                <a:latin typeface="Malgun Gothic"/>
                <a:cs typeface="Malgun Gothic"/>
              </a:rPr>
              <a:t>만들어야</a:t>
            </a:r>
            <a:r>
              <a:rPr sz="3500" b="1" spc="-4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875" dirty="0">
                <a:solidFill>
                  <a:srgbClr val="9064CC"/>
                </a:solidFill>
                <a:latin typeface="Malgun Gothic"/>
                <a:cs typeface="Malgun Gothic"/>
              </a:rPr>
              <a:t>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6800" y="4817745"/>
            <a:ext cx="607949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6700" y="7937500"/>
            <a:ext cx="519938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-819" dirty="0">
                <a:solidFill>
                  <a:srgbClr val="9064CC"/>
                </a:solidFill>
                <a:latin typeface="Malgun Gothic"/>
                <a:cs typeface="Malgun Gothic"/>
              </a:rPr>
              <a:t>어떤게  </a:t>
            </a:r>
            <a:r>
              <a:rPr sz="3500" b="1" spc="-855" dirty="0">
                <a:solidFill>
                  <a:srgbClr val="9064CC"/>
                </a:solidFill>
                <a:latin typeface="Malgun Gothic"/>
                <a:cs typeface="Malgun Gothic"/>
              </a:rPr>
              <a:t>무시될  </a:t>
            </a:r>
            <a:r>
              <a:rPr sz="3500" b="1" spc="-875" dirty="0">
                <a:solidFill>
                  <a:srgbClr val="9064CC"/>
                </a:solidFill>
                <a:latin typeface="Malgun Gothic"/>
                <a:cs typeface="Malgun Gothic"/>
              </a:rPr>
              <a:t>지   </a:t>
            </a:r>
            <a:r>
              <a:rPr sz="3500" b="1" spc="-730" dirty="0">
                <a:solidFill>
                  <a:srgbClr val="9064CC"/>
                </a:solidFill>
                <a:latin typeface="Malgun Gothic"/>
                <a:cs typeface="Malgun Gothic"/>
              </a:rPr>
              <a:t>예측할  </a:t>
            </a:r>
            <a:r>
              <a:rPr sz="3500" b="1" spc="-805" dirty="0">
                <a:solidFill>
                  <a:srgbClr val="9064CC"/>
                </a:solidFill>
                <a:latin typeface="Malgun Gothic"/>
                <a:cs typeface="Malgun Gothic"/>
              </a:rPr>
              <a:t>수 </a:t>
            </a:r>
            <a:r>
              <a:rPr sz="3500" b="1" spc="-74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555" dirty="0">
                <a:solidFill>
                  <a:srgbClr val="9064CC"/>
                </a:solidFill>
                <a:latin typeface="Malgun Gothic"/>
                <a:cs typeface="Malgun Gothic"/>
              </a:rPr>
              <a:t>없음!</a:t>
            </a:r>
            <a:endParaRPr sz="3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9064CC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9064CC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9064CC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3980037"/>
            <a:ext cx="9849485" cy="263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800"/>
              </a:lnSpc>
            </a:pPr>
            <a:r>
              <a:rPr sz="3200" spc="-450" dirty="0">
                <a:latin typeface="Malgun Gothic"/>
                <a:cs typeface="Malgun Gothic"/>
              </a:rPr>
              <a:t>1. </a:t>
            </a:r>
            <a:r>
              <a:rPr sz="3200" spc="-790" dirty="0">
                <a:latin typeface="Malgun Gothic"/>
                <a:cs typeface="Malgun Gothic"/>
              </a:rPr>
              <a:t>딕셔너리를 </a:t>
            </a:r>
            <a:r>
              <a:rPr sz="3200" spc="-745" dirty="0">
                <a:latin typeface="Malgun Gothic"/>
                <a:cs typeface="Malgun Gothic"/>
              </a:rPr>
              <a:t>이용하여 </a:t>
            </a:r>
            <a:r>
              <a:rPr sz="3200" spc="-800" dirty="0">
                <a:latin typeface="Malgun Gothic"/>
                <a:cs typeface="Malgun Gothic"/>
              </a:rPr>
              <a:t>영어 </a:t>
            </a:r>
            <a:r>
              <a:rPr sz="3200" spc="-695" dirty="0">
                <a:latin typeface="Malgun Gothic"/>
                <a:cs typeface="Malgun Gothic"/>
              </a:rPr>
              <a:t>단어와 </a:t>
            </a:r>
            <a:r>
              <a:rPr sz="3200" spc="-675" dirty="0">
                <a:latin typeface="Malgun Gothic"/>
                <a:cs typeface="Malgun Gothic"/>
              </a:rPr>
              <a:t>한국말 </a:t>
            </a:r>
            <a:r>
              <a:rPr sz="3200" spc="-740" dirty="0">
                <a:latin typeface="Malgun Gothic"/>
                <a:cs typeface="Malgun Gothic"/>
              </a:rPr>
              <a:t>뜻을 </a:t>
            </a:r>
            <a:r>
              <a:rPr sz="3200" spc="-640" dirty="0">
                <a:latin typeface="Malgun Gothic"/>
                <a:cs typeface="Malgun Gothic"/>
              </a:rPr>
              <a:t>각각 </a:t>
            </a:r>
            <a:r>
              <a:rPr sz="3200" spc="-260" dirty="0">
                <a:latin typeface="Malgun Gothic"/>
                <a:cs typeface="Malgun Gothic"/>
              </a:rPr>
              <a:t>key </a:t>
            </a:r>
            <a:r>
              <a:rPr sz="3200" spc="-640" dirty="0">
                <a:latin typeface="Malgun Gothic"/>
                <a:cs typeface="Malgun Gothic"/>
              </a:rPr>
              <a:t>와 </a:t>
            </a:r>
            <a:r>
              <a:rPr sz="3200" spc="-310" dirty="0">
                <a:latin typeface="Malgun Gothic"/>
                <a:cs typeface="Malgun Gothic"/>
              </a:rPr>
              <a:t>value로  </a:t>
            </a:r>
            <a:r>
              <a:rPr sz="3200" spc="-720" dirty="0">
                <a:latin typeface="Malgun Gothic"/>
                <a:cs typeface="Malgun Gothic"/>
              </a:rPr>
              <a:t>하여  </a:t>
            </a:r>
            <a:r>
              <a:rPr sz="3200" spc="-690" dirty="0">
                <a:latin typeface="Malgun Gothic"/>
                <a:cs typeface="Malgun Gothic"/>
              </a:rPr>
              <a:t>쌍을</a:t>
            </a:r>
            <a:r>
              <a:rPr sz="3200" spc="-365" dirty="0">
                <a:latin typeface="Malgun Gothic"/>
                <a:cs typeface="Malgun Gothic"/>
              </a:rPr>
              <a:t> </a:t>
            </a:r>
            <a:r>
              <a:rPr sz="3200" spc="-675" dirty="0">
                <a:latin typeface="Malgun Gothic"/>
                <a:cs typeface="Malgun Gothic"/>
              </a:rPr>
              <a:t>만들자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marR="151130" indent="-342900">
              <a:lnSpc>
                <a:spcPct val="106800"/>
              </a:lnSpc>
            </a:pPr>
            <a:r>
              <a:rPr sz="3200" spc="-260" dirty="0">
                <a:latin typeface="Malgun Gothic"/>
                <a:cs typeface="Malgun Gothic"/>
              </a:rPr>
              <a:t>2. </a:t>
            </a:r>
            <a:r>
              <a:rPr sz="3200" spc="-800" dirty="0">
                <a:latin typeface="Malgun Gothic"/>
                <a:cs typeface="Malgun Gothic"/>
              </a:rPr>
              <a:t>영어 </a:t>
            </a:r>
            <a:r>
              <a:rPr sz="3200" spc="-695" dirty="0">
                <a:latin typeface="Malgun Gothic"/>
                <a:cs typeface="Malgun Gothic"/>
              </a:rPr>
              <a:t>단어가 </a:t>
            </a:r>
            <a:r>
              <a:rPr sz="3200" spc="-730" dirty="0">
                <a:latin typeface="Malgun Gothic"/>
                <a:cs typeface="Malgun Gothic"/>
              </a:rPr>
              <a:t>순차적으로 </a:t>
            </a:r>
            <a:r>
              <a:rPr sz="3200" spc="-690" dirty="0">
                <a:latin typeface="Malgun Gothic"/>
                <a:cs typeface="Malgun Gothic"/>
              </a:rPr>
              <a:t>화면에 </a:t>
            </a:r>
            <a:r>
              <a:rPr sz="3200" spc="-705" dirty="0">
                <a:latin typeface="Malgun Gothic"/>
                <a:cs typeface="Malgun Gothic"/>
              </a:rPr>
              <a:t>나오고 </a:t>
            </a:r>
            <a:r>
              <a:rPr sz="3200" spc="-800" dirty="0">
                <a:latin typeface="Malgun Gothic"/>
                <a:cs typeface="Malgun Gothic"/>
              </a:rPr>
              <a:t>이의 </a:t>
            </a:r>
            <a:r>
              <a:rPr sz="3200" spc="-675" dirty="0">
                <a:latin typeface="Malgun Gothic"/>
                <a:cs typeface="Malgun Gothic"/>
              </a:rPr>
              <a:t>한국말 </a:t>
            </a:r>
            <a:r>
              <a:rPr sz="3200" spc="-740" dirty="0">
                <a:latin typeface="Malgun Gothic"/>
                <a:cs typeface="Malgun Gothic"/>
              </a:rPr>
              <a:t>뜻을 </a:t>
            </a:r>
            <a:r>
              <a:rPr sz="3200" spc="-760" dirty="0">
                <a:latin typeface="Malgun Gothic"/>
                <a:cs typeface="Malgun Gothic"/>
              </a:rPr>
              <a:t>입력하여  </a:t>
            </a:r>
            <a:r>
              <a:rPr sz="3200" spc="-800" dirty="0">
                <a:latin typeface="Malgun Gothic"/>
                <a:cs typeface="Malgun Gothic"/>
              </a:rPr>
              <a:t>영어  </a:t>
            </a:r>
            <a:r>
              <a:rPr sz="3200" spc="-730" dirty="0">
                <a:latin typeface="Malgun Gothic"/>
                <a:cs typeface="Malgun Gothic"/>
              </a:rPr>
              <a:t>단어를 </a:t>
            </a:r>
            <a:r>
              <a:rPr sz="3200" spc="-595" dirty="0">
                <a:latin typeface="Malgun Gothic"/>
                <a:cs typeface="Malgun Gothic"/>
              </a:rPr>
              <a:t> </a:t>
            </a:r>
            <a:r>
              <a:rPr sz="3200" spc="-665" dirty="0">
                <a:latin typeface="Malgun Gothic"/>
                <a:cs typeface="Malgun Gothic"/>
              </a:rPr>
              <a:t>학습하자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885" dirty="0"/>
              <a:t>영어단어</a:t>
            </a:r>
            <a:r>
              <a:rPr spc="-195" dirty="0"/>
              <a:t> </a:t>
            </a:r>
            <a:r>
              <a:rPr spc="-800" dirty="0"/>
              <a:t>학습프로그램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225" dirty="0">
                <a:solidFill>
                  <a:srgbClr val="000000"/>
                </a:solidFill>
              </a:rPr>
              <a:t>Dictionary기능을 </a:t>
            </a:r>
            <a:r>
              <a:rPr sz="2000" spc="-420" dirty="0">
                <a:solidFill>
                  <a:srgbClr val="000000"/>
                </a:solidFill>
              </a:rPr>
              <a:t>사용한  </a:t>
            </a:r>
            <a:r>
              <a:rPr sz="2000" spc="-475" dirty="0">
                <a:solidFill>
                  <a:srgbClr val="000000"/>
                </a:solidFill>
              </a:rPr>
              <a:t>영어단어</a:t>
            </a:r>
            <a:r>
              <a:rPr sz="2000" spc="-295" dirty="0">
                <a:solidFill>
                  <a:srgbClr val="000000"/>
                </a:solidFill>
              </a:rPr>
              <a:t> </a:t>
            </a:r>
            <a:r>
              <a:rPr sz="2000" spc="-440" dirty="0">
                <a:solidFill>
                  <a:srgbClr val="000000"/>
                </a:solidFill>
              </a:rPr>
              <a:t>학습프로그램</a:t>
            </a:r>
            <a:endParaRPr sz="20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9064CC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/>
              <a:t>실습 </a:t>
            </a:r>
            <a:r>
              <a:rPr sz="5000" spc="-885" dirty="0"/>
              <a:t>영어단어</a:t>
            </a:r>
            <a:r>
              <a:rPr sz="5000" spc="-630" dirty="0"/>
              <a:t> </a:t>
            </a:r>
            <a:r>
              <a:rPr sz="5000" spc="-800" dirty="0"/>
              <a:t>학습프로그램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866900" y="3187496"/>
            <a:ext cx="3122930" cy="490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5940">
              <a:lnSpc>
                <a:spcPct val="105600"/>
              </a:lnSpc>
            </a:pPr>
            <a:r>
              <a:rPr sz="3000" spc="-715" dirty="0">
                <a:solidFill>
                  <a:srgbClr val="1A69B5"/>
                </a:solidFill>
                <a:latin typeface="Malgun Gothic"/>
                <a:cs typeface="Malgun Gothic"/>
              </a:rPr>
              <a:t>영어단어 </a:t>
            </a:r>
            <a:r>
              <a:rPr sz="3000" spc="-520" dirty="0">
                <a:solidFill>
                  <a:srgbClr val="1A69B5"/>
                </a:solidFill>
                <a:latin typeface="Malgun Gothic"/>
                <a:cs typeface="Malgun Gothic"/>
              </a:rPr>
              <a:t>학습시작!  </a:t>
            </a:r>
            <a:r>
              <a:rPr sz="3000" spc="-180" dirty="0">
                <a:solidFill>
                  <a:srgbClr val="1A69B5"/>
                </a:solidFill>
                <a:latin typeface="Malgun Gothic"/>
                <a:cs typeface="Malgun Gothic"/>
              </a:rPr>
              <a:t>car</a:t>
            </a:r>
            <a:endParaRPr sz="3000" dirty="0">
              <a:latin typeface="Malgun Gothic"/>
              <a:cs typeface="Malgun Gothic"/>
            </a:endParaRPr>
          </a:p>
          <a:p>
            <a:pPr marL="12700" marR="2190115">
              <a:lnSpc>
                <a:spcPts val="3800"/>
              </a:lnSpc>
              <a:spcBef>
                <a:spcPts val="160"/>
              </a:spcBef>
            </a:pPr>
            <a:r>
              <a:rPr sz="3000" spc="-645" dirty="0">
                <a:solidFill>
                  <a:srgbClr val="F3B431"/>
                </a:solidFill>
                <a:latin typeface="Malgun Gothic"/>
                <a:cs typeface="Malgun Gothic"/>
              </a:rPr>
              <a:t>자동</a:t>
            </a:r>
            <a:r>
              <a:rPr sz="3000" spc="-345" dirty="0">
                <a:solidFill>
                  <a:srgbClr val="F3B431"/>
                </a:solidFill>
                <a:latin typeface="Malgun Gothic"/>
                <a:cs typeface="Malgun Gothic"/>
              </a:rPr>
              <a:t>차  </a:t>
            </a:r>
            <a:r>
              <a:rPr sz="3000" spc="-305" dirty="0">
                <a:solidFill>
                  <a:srgbClr val="1A69B5"/>
                </a:solidFill>
                <a:latin typeface="Malgun Gothic"/>
                <a:cs typeface="Malgun Gothic"/>
              </a:rPr>
              <a:t>apple  </a:t>
            </a:r>
            <a:r>
              <a:rPr sz="3000" spc="-595" dirty="0">
                <a:solidFill>
                  <a:srgbClr val="F3B431"/>
                </a:solidFill>
                <a:latin typeface="Malgun Gothic"/>
                <a:cs typeface="Malgun Gothic"/>
              </a:rPr>
              <a:t>사과  </a:t>
            </a:r>
            <a:endParaRPr lang="en-US" sz="3000" spc="-595" dirty="0">
              <a:solidFill>
                <a:srgbClr val="F3B431"/>
              </a:solidFill>
              <a:latin typeface="Malgun Gothic"/>
              <a:cs typeface="Malgun Gothic"/>
            </a:endParaRPr>
          </a:p>
          <a:p>
            <a:pPr marL="12700" marR="2190115">
              <a:lnSpc>
                <a:spcPts val="3800"/>
              </a:lnSpc>
              <a:spcBef>
                <a:spcPts val="160"/>
              </a:spcBef>
            </a:pPr>
            <a:r>
              <a:rPr lang="en-US" sz="3000" spc="-250" dirty="0" err="1">
                <a:solidFill>
                  <a:srgbClr val="1A69B5"/>
                </a:solidFill>
                <a:latin typeface="Malgun Gothic"/>
                <a:cs typeface="Malgun Gothic"/>
              </a:rPr>
              <a:t>S</a:t>
            </a:r>
            <a:r>
              <a:rPr sz="3000" spc="-250" dirty="0" err="1">
                <a:solidFill>
                  <a:srgbClr val="1A69B5"/>
                </a:solidFill>
                <a:latin typeface="Malgun Gothic"/>
                <a:cs typeface="Malgun Gothic"/>
              </a:rPr>
              <a:t>chool</a:t>
            </a:r>
            <a:r>
              <a:rPr sz="3000" spc="-675" dirty="0" err="1">
                <a:solidFill>
                  <a:srgbClr val="F3B431"/>
                </a:solidFill>
                <a:latin typeface="Malgun Gothic"/>
                <a:cs typeface="Malgun Gothic"/>
              </a:rPr>
              <a:t>학겨</a:t>
            </a:r>
            <a:endParaRPr sz="3000" dirty="0">
              <a:latin typeface="Malgun Gothic"/>
              <a:cs typeface="Malgun Gothic"/>
            </a:endParaRPr>
          </a:p>
          <a:p>
            <a:pPr marL="12700" marR="1578610">
              <a:lnSpc>
                <a:spcPts val="3800"/>
              </a:lnSpc>
            </a:pPr>
            <a:r>
              <a:rPr sz="3000" spc="-720" dirty="0">
                <a:solidFill>
                  <a:srgbClr val="1A69B5"/>
                </a:solidFill>
                <a:latin typeface="Malgun Gothic"/>
                <a:cs typeface="Malgun Gothic"/>
              </a:rPr>
              <a:t>틀렸습니</a:t>
            </a:r>
            <a:r>
              <a:rPr sz="3000" spc="-310" dirty="0">
                <a:solidFill>
                  <a:srgbClr val="1A69B5"/>
                </a:solidFill>
                <a:latin typeface="Malgun Gothic"/>
                <a:cs typeface="Malgun Gothic"/>
              </a:rPr>
              <a:t>다.  </a:t>
            </a:r>
            <a:r>
              <a:rPr sz="3000" spc="-645" dirty="0">
                <a:solidFill>
                  <a:srgbClr val="F3B431"/>
                </a:solidFill>
                <a:latin typeface="Malgun Gothic"/>
                <a:cs typeface="Malgun Gothic"/>
              </a:rPr>
              <a:t>학교</a:t>
            </a:r>
            <a:endParaRPr sz="3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000" spc="-680" dirty="0">
                <a:solidFill>
                  <a:srgbClr val="1A69B5"/>
                </a:solidFill>
                <a:latin typeface="Malgun Gothic"/>
                <a:cs typeface="Malgun Gothic"/>
              </a:rPr>
              <a:t>학습이</a:t>
            </a:r>
            <a:r>
              <a:rPr sz="3000" spc="-34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000" spc="-630" dirty="0">
                <a:solidFill>
                  <a:srgbClr val="1A69B5"/>
                </a:solidFill>
                <a:latin typeface="Malgun Gothic"/>
                <a:cs typeface="Malgun Gothic"/>
              </a:rPr>
              <a:t>완료되었습니다.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434086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25" dirty="0">
                <a:latin typeface="Malgun Gothic"/>
                <a:cs typeface="Malgun Gothic"/>
              </a:rPr>
              <a:t>Dictionary기능을 </a:t>
            </a:r>
            <a:r>
              <a:rPr sz="2000" spc="-420" dirty="0">
                <a:latin typeface="Malgun Gothic"/>
                <a:cs typeface="Malgun Gothic"/>
              </a:rPr>
              <a:t>사용한  </a:t>
            </a:r>
            <a:r>
              <a:rPr sz="2000" spc="-475" dirty="0">
                <a:latin typeface="Malgun Gothic"/>
                <a:cs typeface="Malgun Gothic"/>
              </a:rPr>
              <a:t>영어단어</a:t>
            </a:r>
            <a:r>
              <a:rPr sz="2000" spc="-29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학습프로그램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83000" y="4876800"/>
            <a:ext cx="6056630" cy="0"/>
          </a:xfrm>
          <a:custGeom>
            <a:avLst/>
            <a:gdLst/>
            <a:ahLst/>
            <a:cxnLst/>
            <a:rect l="l" t="t" r="r" b="b"/>
            <a:pathLst>
              <a:path w="6056630">
                <a:moveTo>
                  <a:pt x="0" y="0"/>
                </a:moveTo>
                <a:lnTo>
                  <a:pt x="605608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86150" y="3505200"/>
            <a:ext cx="60325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ct val="100000"/>
              </a:lnSpc>
            </a:pPr>
            <a:r>
              <a:rPr lang="ko-KR" altLang="en-US" sz="8000" spc="-1265" dirty="0">
                <a:solidFill>
                  <a:srgbClr val="FFFFFF"/>
                </a:solidFill>
              </a:rPr>
              <a:t>그림 그리기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023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505200"/>
            <a:ext cx="3429000" cy="32500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81687"/>
              </p:ext>
            </p:extLst>
          </p:nvPr>
        </p:nvGraphicFramePr>
        <p:xfrm>
          <a:off x="1092200" y="2711804"/>
          <a:ext cx="11049000" cy="654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4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385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9250"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함수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설명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reset()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캔버스를 깨끗이 지우고 화살표를 원위치로 위치시킨다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캔버스를 꺠끗이 지우고 화살표는 그대로 둔다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forward(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화살표가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앞으로 이동한다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backward(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화살표가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뒤로 이동한다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right(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화살표가 오른쪽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시계방향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으로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회전한다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left(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화살표가 왼쪽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반시계방향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으로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회전한다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up()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펜을 올린다</a:t>
                      </a:r>
                      <a:r>
                        <a:rPr lang="en-US" altLang="ko-KR" sz="2400" dirty="0"/>
                        <a:t>.</a:t>
                      </a:r>
                      <a:r>
                        <a:rPr lang="ko-KR" altLang="en-US" sz="2400" dirty="0"/>
                        <a:t> 화살표가 이동해도 선이 안그려진다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down()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펜을 내린다</a:t>
                      </a:r>
                      <a:r>
                        <a:rPr lang="en-US" altLang="ko-KR" sz="2400" dirty="0"/>
                        <a:t>.</a:t>
                      </a:r>
                      <a:r>
                        <a:rPr lang="ko-KR" altLang="en-US" sz="2400" dirty="0"/>
                        <a:t> 화살표가 이동할때 선이 그려진다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60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397000" y="3352800"/>
            <a:ext cx="6248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ko-KR" altLang="en-US" sz="3200" spc="10" dirty="0">
                <a:solidFill>
                  <a:srgbClr val="1F497C"/>
                </a:solidFill>
                <a:latin typeface="Arial"/>
                <a:cs typeface="Arial"/>
              </a:rPr>
              <a:t>네모 그리기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911600" y="4191000"/>
            <a:ext cx="47244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63138"/>
              </p:ext>
            </p:extLst>
          </p:nvPr>
        </p:nvGraphicFramePr>
        <p:xfrm>
          <a:off x="1092200" y="2711804"/>
          <a:ext cx="11049000" cy="27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4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385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9250">
                <a:tc>
                  <a:txBody>
                    <a:bodyPr/>
                    <a:lstStyle/>
                    <a:p>
                      <a:r>
                        <a:rPr lang="ko-KR" altLang="en-US" dirty="0"/>
                        <a:t>함수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color(r,</a:t>
                      </a:r>
                      <a:r>
                        <a:rPr lang="en-US" sz="2400" baseline="0" dirty="0"/>
                        <a:t> g, b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펜의 색을 바꾼다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begin_fill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도형 내부를 색칠할 준비를 한다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end_filled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도형 내부를 색칠한다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2200" y="6103938"/>
            <a:ext cx="444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  <a:r>
              <a:rPr lang="en-US" dirty="0" err="1"/>
              <a:t>turtle.html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1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778000"/>
            <a:ext cx="11557000" cy="621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2700" y="3962400"/>
            <a:ext cx="9182100" cy="567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0870" y="3635438"/>
            <a:ext cx="2022475" cy="381000"/>
          </a:xfrm>
          <a:custGeom>
            <a:avLst/>
            <a:gdLst/>
            <a:ahLst/>
            <a:cxnLst/>
            <a:rect l="l" t="t" r="r" b="b"/>
            <a:pathLst>
              <a:path w="2022475" h="381000">
                <a:moveTo>
                  <a:pt x="0" y="0"/>
                </a:moveTo>
                <a:lnTo>
                  <a:pt x="2021878" y="0"/>
                </a:lnTo>
                <a:lnTo>
                  <a:pt x="2021878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6964" y="3502878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6"/>
                </a:lnTo>
                <a:lnTo>
                  <a:pt x="130082" y="62710"/>
                </a:lnTo>
                <a:lnTo>
                  <a:pt x="93848" y="94066"/>
                </a:lnTo>
                <a:lnTo>
                  <a:pt x="62565" y="130387"/>
                </a:lnTo>
                <a:lnTo>
                  <a:pt x="37539" y="169896"/>
                </a:lnTo>
                <a:lnTo>
                  <a:pt x="18769" y="211886"/>
                </a:lnTo>
                <a:lnTo>
                  <a:pt x="6256" y="255647"/>
                </a:lnTo>
                <a:lnTo>
                  <a:pt x="0" y="300470"/>
                </a:lnTo>
                <a:lnTo>
                  <a:pt x="0" y="345648"/>
                </a:lnTo>
                <a:lnTo>
                  <a:pt x="6256" y="390472"/>
                </a:lnTo>
                <a:lnTo>
                  <a:pt x="18769" y="434233"/>
                </a:lnTo>
                <a:lnTo>
                  <a:pt x="37539" y="476222"/>
                </a:lnTo>
                <a:lnTo>
                  <a:pt x="62565" y="515732"/>
                </a:lnTo>
                <a:lnTo>
                  <a:pt x="93848" y="552053"/>
                </a:lnTo>
                <a:lnTo>
                  <a:pt x="130082" y="583411"/>
                </a:lnTo>
                <a:lnTo>
                  <a:pt x="169496" y="608498"/>
                </a:lnTo>
                <a:lnTo>
                  <a:pt x="211385" y="627313"/>
                </a:lnTo>
                <a:lnTo>
                  <a:pt x="255040" y="639857"/>
                </a:lnTo>
                <a:lnTo>
                  <a:pt x="299756" y="646128"/>
                </a:lnTo>
                <a:lnTo>
                  <a:pt x="344826" y="646128"/>
                </a:lnTo>
                <a:lnTo>
                  <a:pt x="389543" y="639857"/>
                </a:lnTo>
                <a:lnTo>
                  <a:pt x="433199" y="627313"/>
                </a:lnTo>
                <a:lnTo>
                  <a:pt x="475090" y="608498"/>
                </a:lnTo>
                <a:lnTo>
                  <a:pt x="514507" y="583411"/>
                </a:lnTo>
                <a:lnTo>
                  <a:pt x="550744" y="552053"/>
                </a:lnTo>
                <a:lnTo>
                  <a:pt x="582026" y="515732"/>
                </a:lnTo>
                <a:lnTo>
                  <a:pt x="607053" y="476222"/>
                </a:lnTo>
                <a:lnTo>
                  <a:pt x="625823" y="434233"/>
                </a:lnTo>
                <a:lnTo>
                  <a:pt x="638336" y="390472"/>
                </a:lnTo>
                <a:lnTo>
                  <a:pt x="644592" y="345648"/>
                </a:lnTo>
                <a:lnTo>
                  <a:pt x="644592" y="300470"/>
                </a:lnTo>
                <a:lnTo>
                  <a:pt x="638336" y="255647"/>
                </a:lnTo>
                <a:lnTo>
                  <a:pt x="625823" y="211886"/>
                </a:lnTo>
                <a:lnTo>
                  <a:pt x="607053" y="169896"/>
                </a:lnTo>
                <a:lnTo>
                  <a:pt x="582026" y="130387"/>
                </a:lnTo>
                <a:lnTo>
                  <a:pt x="550744" y="94066"/>
                </a:lnTo>
                <a:lnTo>
                  <a:pt x="514507" y="62710"/>
                </a:lnTo>
                <a:lnTo>
                  <a:pt x="475090" y="37626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9200" y="3619500"/>
            <a:ext cx="1708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8529" y="6166980"/>
            <a:ext cx="5189855" cy="1262380"/>
          </a:xfrm>
          <a:custGeom>
            <a:avLst/>
            <a:gdLst/>
            <a:ahLst/>
            <a:cxnLst/>
            <a:rect l="l" t="t" r="r" b="b"/>
            <a:pathLst>
              <a:path w="5189855" h="1262379">
                <a:moveTo>
                  <a:pt x="0" y="0"/>
                </a:moveTo>
                <a:lnTo>
                  <a:pt x="5189855" y="0"/>
                </a:lnTo>
                <a:lnTo>
                  <a:pt x="5189855" y="1261798"/>
                </a:lnTo>
                <a:lnTo>
                  <a:pt x="0" y="126179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1293" y="6474805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35" y="0"/>
                </a:moveTo>
                <a:lnTo>
                  <a:pt x="299766" y="0"/>
                </a:lnTo>
                <a:lnTo>
                  <a:pt x="255049" y="6271"/>
                </a:lnTo>
                <a:lnTo>
                  <a:pt x="211392" y="18813"/>
                </a:lnTo>
                <a:lnTo>
                  <a:pt x="169502" y="37626"/>
                </a:lnTo>
                <a:lnTo>
                  <a:pt x="130085" y="62710"/>
                </a:lnTo>
                <a:lnTo>
                  <a:pt x="93848" y="94066"/>
                </a:lnTo>
                <a:lnTo>
                  <a:pt x="62565" y="130390"/>
                </a:lnTo>
                <a:lnTo>
                  <a:pt x="37539" y="169902"/>
                </a:lnTo>
                <a:lnTo>
                  <a:pt x="18769" y="211894"/>
                </a:lnTo>
                <a:lnTo>
                  <a:pt x="6256" y="255656"/>
                </a:lnTo>
                <a:lnTo>
                  <a:pt x="0" y="300481"/>
                </a:lnTo>
                <a:lnTo>
                  <a:pt x="0" y="345660"/>
                </a:lnTo>
                <a:lnTo>
                  <a:pt x="6256" y="390484"/>
                </a:lnTo>
                <a:lnTo>
                  <a:pt x="18769" y="434245"/>
                </a:lnTo>
                <a:lnTo>
                  <a:pt x="37539" y="476235"/>
                </a:lnTo>
                <a:lnTo>
                  <a:pt x="62565" y="515744"/>
                </a:lnTo>
                <a:lnTo>
                  <a:pt x="93848" y="552066"/>
                </a:lnTo>
                <a:lnTo>
                  <a:pt x="130085" y="583421"/>
                </a:lnTo>
                <a:lnTo>
                  <a:pt x="169502" y="608505"/>
                </a:lnTo>
                <a:lnTo>
                  <a:pt x="211392" y="627319"/>
                </a:lnTo>
                <a:lnTo>
                  <a:pt x="255049" y="639861"/>
                </a:lnTo>
                <a:lnTo>
                  <a:pt x="299766" y="646132"/>
                </a:lnTo>
                <a:lnTo>
                  <a:pt x="344835" y="646132"/>
                </a:lnTo>
                <a:lnTo>
                  <a:pt x="389551" y="639861"/>
                </a:lnTo>
                <a:lnTo>
                  <a:pt x="433207" y="627319"/>
                </a:lnTo>
                <a:lnTo>
                  <a:pt x="475095" y="608505"/>
                </a:lnTo>
                <a:lnTo>
                  <a:pt x="514510" y="583421"/>
                </a:lnTo>
                <a:lnTo>
                  <a:pt x="550744" y="552066"/>
                </a:lnTo>
                <a:lnTo>
                  <a:pt x="582026" y="515744"/>
                </a:lnTo>
                <a:lnTo>
                  <a:pt x="607053" y="476235"/>
                </a:lnTo>
                <a:lnTo>
                  <a:pt x="625823" y="434245"/>
                </a:lnTo>
                <a:lnTo>
                  <a:pt x="638336" y="390484"/>
                </a:lnTo>
                <a:lnTo>
                  <a:pt x="644592" y="345660"/>
                </a:lnTo>
                <a:lnTo>
                  <a:pt x="644592" y="300481"/>
                </a:lnTo>
                <a:lnTo>
                  <a:pt x="638336" y="255656"/>
                </a:lnTo>
                <a:lnTo>
                  <a:pt x="625823" y="211894"/>
                </a:lnTo>
                <a:lnTo>
                  <a:pt x="607053" y="169902"/>
                </a:lnTo>
                <a:lnTo>
                  <a:pt x="582026" y="130390"/>
                </a:lnTo>
                <a:lnTo>
                  <a:pt x="550744" y="94066"/>
                </a:lnTo>
                <a:lnTo>
                  <a:pt x="514510" y="62710"/>
                </a:lnTo>
                <a:lnTo>
                  <a:pt x="475095" y="37626"/>
                </a:lnTo>
                <a:lnTo>
                  <a:pt x="433207" y="18813"/>
                </a:lnTo>
                <a:lnTo>
                  <a:pt x="389551" y="6271"/>
                </a:lnTo>
                <a:lnTo>
                  <a:pt x="34483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6600" y="6591300"/>
            <a:ext cx="1924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0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2678784"/>
            <a:ext cx="8445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7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854201" y="3733800"/>
            <a:ext cx="3047999" cy="267765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import turtle as t</a:t>
            </a:r>
          </a:p>
          <a:p>
            <a:endParaRPr lang="en-US" sz="2400" dirty="0"/>
          </a:p>
          <a:p>
            <a:r>
              <a:rPr lang="en-US" sz="2400" dirty="0"/>
              <a:t>n=50</a:t>
            </a:r>
          </a:p>
          <a:p>
            <a:r>
              <a:rPr lang="en-US" sz="2400" dirty="0" err="1"/>
              <a:t>t.color</a:t>
            </a:r>
            <a:r>
              <a:rPr lang="en-US" sz="2400" dirty="0"/>
              <a:t>("green”)</a:t>
            </a:r>
          </a:p>
          <a:p>
            <a:r>
              <a:rPr lang="en-US" sz="2400" dirty="0"/>
              <a:t> for x in range(n):	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t.circle</a:t>
            </a:r>
            <a:r>
              <a:rPr lang="en-US" sz="2400" dirty="0"/>
              <a:t>(80)	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t.left</a:t>
            </a:r>
            <a:r>
              <a:rPr lang="en-US" sz="2400" dirty="0"/>
              <a:t>(360/n)	</a:t>
            </a:r>
          </a:p>
        </p:txBody>
      </p:sp>
    </p:spTree>
    <p:extLst>
      <p:ext uri="{BB962C8B-B14F-4D97-AF65-F5344CB8AC3E}">
        <p14:creationId xmlns:p14="http://schemas.microsoft.com/office/powerpoint/2010/main" val="29504147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397000" y="3352800"/>
            <a:ext cx="6248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ko-KR" altLang="en-US" sz="3200" spc="10" dirty="0">
                <a:solidFill>
                  <a:srgbClr val="1F497C"/>
                </a:solidFill>
                <a:latin typeface="Arial"/>
                <a:cs typeface="Arial"/>
              </a:rPr>
              <a:t>자동차  그리기</a:t>
            </a:r>
            <a:endParaRPr lang="ko-KR" altLang="en-US" sz="3200" dirty="0">
              <a:latin typeface="Gulim"/>
              <a:cs typeface="Guli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26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2010" y="1218850"/>
            <a:ext cx="117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 Python!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57" y="2385836"/>
            <a:ext cx="4615223" cy="22623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16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5300" y="3492500"/>
            <a:ext cx="693928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spc="490" dirty="0">
                <a:solidFill>
                  <a:srgbClr val="FFFFFF"/>
                </a:solidFill>
              </a:rPr>
              <a:t>0</a:t>
            </a:r>
            <a:r>
              <a:rPr sz="12000" u="heavy" spc="490" dirty="0">
                <a:solidFill>
                  <a:srgbClr val="FFFFFF"/>
                </a:solidFill>
              </a:rPr>
              <a:t>2 </a:t>
            </a:r>
            <a:r>
              <a:rPr sz="8000" u="heavy" spc="-1295" dirty="0">
                <a:solidFill>
                  <a:srgbClr val="FFFFFF"/>
                </a:solidFill>
              </a:rPr>
              <a:t>플로우</a:t>
            </a:r>
            <a:r>
              <a:rPr sz="8000" u="heavy" spc="-1000" dirty="0">
                <a:solidFill>
                  <a:srgbClr val="FFFFFF"/>
                </a:solidFill>
              </a:rPr>
              <a:t> </a:t>
            </a:r>
            <a:r>
              <a:rPr sz="8000" u="heavy" spc="-1250" dirty="0">
                <a:solidFill>
                  <a:srgbClr val="FFFFFF"/>
                </a:solidFill>
              </a:rPr>
              <a:t>차트</a:t>
            </a:r>
            <a:endParaRPr sz="8000" dirty="0"/>
          </a:p>
          <a:p>
            <a:pPr marR="33655" algn="ctr">
              <a:lnSpc>
                <a:spcPct val="100000"/>
              </a:lnSpc>
              <a:spcBef>
                <a:spcPts val="1400"/>
              </a:spcBef>
            </a:pPr>
            <a:r>
              <a:rPr sz="3000" spc="-390" dirty="0">
                <a:solidFill>
                  <a:srgbClr val="FFFFFF"/>
                </a:solidFill>
              </a:rPr>
              <a:t>플로우차트란?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550" dirty="0">
                <a:solidFill>
                  <a:srgbClr val="FFFFFF"/>
                </a:solidFill>
              </a:rPr>
              <a:t>순서도 </a:t>
            </a:r>
            <a:r>
              <a:rPr sz="3000" spc="-395" dirty="0">
                <a:solidFill>
                  <a:srgbClr val="FFFFFF"/>
                </a:solidFill>
              </a:rPr>
              <a:t> </a:t>
            </a:r>
            <a:r>
              <a:rPr sz="3000" spc="-550" dirty="0">
                <a:solidFill>
                  <a:srgbClr val="FFFFFF"/>
                </a:solidFill>
              </a:rPr>
              <a:t>기호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000000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000000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797979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0" y="3606800"/>
            <a:ext cx="3765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10" dirty="0">
                <a:solidFill>
                  <a:srgbClr val="F3B431"/>
                </a:solidFill>
                <a:latin typeface="Malgun Gothic"/>
                <a:cs typeface="Malgun Gothic"/>
              </a:rPr>
              <a:t>플로우</a:t>
            </a:r>
            <a:r>
              <a:rPr sz="5000" spc="-20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520" dirty="0">
                <a:solidFill>
                  <a:srgbClr val="F3B431"/>
                </a:solidFill>
                <a:latin typeface="Malgun Gothic"/>
                <a:cs typeface="Malgun Gothic"/>
              </a:rPr>
              <a:t>차트란?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1200" y="4990972"/>
            <a:ext cx="5359400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699"/>
              </a:lnSpc>
            </a:pPr>
            <a:r>
              <a:rPr sz="2500" b="1" spc="-570" dirty="0">
                <a:latin typeface="Malgun Gothic"/>
                <a:cs typeface="Malgun Gothic"/>
              </a:rPr>
              <a:t>알고리즘</a:t>
            </a:r>
            <a:r>
              <a:rPr sz="2500" spc="-570" dirty="0">
                <a:latin typeface="Malgun Gothic"/>
                <a:cs typeface="Malgun Gothic"/>
              </a:rPr>
              <a:t>을 </a:t>
            </a:r>
            <a:r>
              <a:rPr sz="2500" spc="-560" dirty="0">
                <a:latin typeface="Malgun Gothic"/>
                <a:cs typeface="Malgun Gothic"/>
              </a:rPr>
              <a:t>프로그래머가 </a:t>
            </a:r>
            <a:r>
              <a:rPr sz="2500" spc="-565" dirty="0">
                <a:latin typeface="Malgun Gothic"/>
                <a:cs typeface="Malgun Gothic"/>
              </a:rPr>
              <a:t>쉽게 </a:t>
            </a:r>
            <a:r>
              <a:rPr sz="2500" spc="-525" dirty="0">
                <a:latin typeface="Malgun Gothic"/>
                <a:cs typeface="Malgun Gothic"/>
              </a:rPr>
              <a:t>알아볼 </a:t>
            </a:r>
            <a:r>
              <a:rPr sz="2500" spc="-575" dirty="0">
                <a:latin typeface="Malgun Gothic"/>
                <a:cs typeface="Malgun Gothic"/>
              </a:rPr>
              <a:t>수 </a:t>
            </a:r>
            <a:r>
              <a:rPr sz="2500" spc="-595" dirty="0">
                <a:latin typeface="Malgun Gothic"/>
                <a:cs typeface="Malgun Gothic"/>
              </a:rPr>
              <a:t>있도록  </a:t>
            </a:r>
            <a:r>
              <a:rPr sz="2500" spc="-585" dirty="0">
                <a:latin typeface="Malgun Gothic"/>
                <a:cs typeface="Malgun Gothic"/>
              </a:rPr>
              <a:t>정해진  </a:t>
            </a:r>
            <a:r>
              <a:rPr sz="2500" spc="-595" dirty="0">
                <a:latin typeface="Malgun Gothic"/>
                <a:cs typeface="Malgun Gothic"/>
              </a:rPr>
              <a:t>기호를  </a:t>
            </a:r>
            <a:r>
              <a:rPr sz="2500" spc="-550" dirty="0">
                <a:latin typeface="Malgun Gothic"/>
                <a:cs typeface="Malgun Gothic"/>
              </a:rPr>
              <a:t>사용하여  </a:t>
            </a:r>
            <a:r>
              <a:rPr sz="2500" b="1" spc="-590" dirty="0">
                <a:latin typeface="Malgun Gothic"/>
                <a:cs typeface="Malgun Gothic"/>
              </a:rPr>
              <a:t>그림으로  </a:t>
            </a:r>
            <a:r>
              <a:rPr sz="2500" b="1" spc="-500" dirty="0">
                <a:latin typeface="Malgun Gothic"/>
                <a:cs typeface="Malgun Gothic"/>
              </a:rPr>
              <a:t>나타낸 </a:t>
            </a:r>
            <a:r>
              <a:rPr sz="2500" b="1" spc="-459" dirty="0">
                <a:latin typeface="Malgun Gothic"/>
                <a:cs typeface="Malgun Gothic"/>
              </a:rPr>
              <a:t> </a:t>
            </a:r>
            <a:r>
              <a:rPr sz="2500" b="1" spc="-625" dirty="0">
                <a:latin typeface="Malgun Gothic"/>
                <a:cs typeface="Malgun Gothic"/>
              </a:rPr>
              <a:t>것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1200" y="6540500"/>
            <a:ext cx="348869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45" dirty="0">
                <a:latin typeface="Malgun Gothic"/>
                <a:cs typeface="Malgun Gothic"/>
              </a:rPr>
              <a:t>다른말로  </a:t>
            </a:r>
            <a:r>
              <a:rPr sz="3000" b="1" spc="-685" dirty="0">
                <a:latin typeface="Malgun Gothic"/>
                <a:cs typeface="Malgun Gothic"/>
              </a:rPr>
              <a:t>순서도</a:t>
            </a:r>
            <a:r>
              <a:rPr sz="3000" spc="-685" dirty="0">
                <a:latin typeface="Malgun Gothic"/>
                <a:cs typeface="Malgun Gothic"/>
              </a:rPr>
              <a:t>라고도</a:t>
            </a:r>
            <a:r>
              <a:rPr sz="3000" spc="-415" dirty="0">
                <a:latin typeface="Malgun Gothic"/>
                <a:cs typeface="Malgun Gothic"/>
              </a:rPr>
              <a:t> </a:t>
            </a:r>
            <a:r>
              <a:rPr sz="3000" spc="-600" dirty="0">
                <a:latin typeface="Malgun Gothic"/>
                <a:cs typeface="Malgun Gothic"/>
              </a:rPr>
              <a:t>함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2297" y="3231959"/>
            <a:ext cx="1732914" cy="479425"/>
          </a:xfrm>
          <a:custGeom>
            <a:avLst/>
            <a:gdLst/>
            <a:ahLst/>
            <a:cxnLst/>
            <a:rect l="l" t="t" r="r" b="b"/>
            <a:pathLst>
              <a:path w="1732914" h="479425">
                <a:moveTo>
                  <a:pt x="1493291" y="0"/>
                </a:moveTo>
                <a:lnTo>
                  <a:pt x="239458" y="0"/>
                </a:lnTo>
                <a:lnTo>
                  <a:pt x="191200" y="4865"/>
                </a:lnTo>
                <a:lnTo>
                  <a:pt x="146252" y="18818"/>
                </a:lnTo>
                <a:lnTo>
                  <a:pt x="105576" y="40896"/>
                </a:lnTo>
                <a:lnTo>
                  <a:pt x="70137" y="70137"/>
                </a:lnTo>
                <a:lnTo>
                  <a:pt x="40896" y="105576"/>
                </a:lnTo>
                <a:lnTo>
                  <a:pt x="18818" y="146252"/>
                </a:lnTo>
                <a:lnTo>
                  <a:pt x="4865" y="191200"/>
                </a:lnTo>
                <a:lnTo>
                  <a:pt x="0" y="239458"/>
                </a:lnTo>
                <a:lnTo>
                  <a:pt x="4865" y="287712"/>
                </a:lnTo>
                <a:lnTo>
                  <a:pt x="18818" y="332657"/>
                </a:lnTo>
                <a:lnTo>
                  <a:pt x="40896" y="373330"/>
                </a:lnTo>
                <a:lnTo>
                  <a:pt x="70137" y="408768"/>
                </a:lnTo>
                <a:lnTo>
                  <a:pt x="105576" y="438008"/>
                </a:lnTo>
                <a:lnTo>
                  <a:pt x="146252" y="460086"/>
                </a:lnTo>
                <a:lnTo>
                  <a:pt x="191200" y="474039"/>
                </a:lnTo>
                <a:lnTo>
                  <a:pt x="239458" y="478904"/>
                </a:lnTo>
                <a:lnTo>
                  <a:pt x="1493291" y="478904"/>
                </a:lnTo>
                <a:lnTo>
                  <a:pt x="1541548" y="474039"/>
                </a:lnTo>
                <a:lnTo>
                  <a:pt x="1586495" y="460086"/>
                </a:lnTo>
                <a:lnTo>
                  <a:pt x="1627169" y="438008"/>
                </a:lnTo>
                <a:lnTo>
                  <a:pt x="1662606" y="408768"/>
                </a:lnTo>
                <a:lnTo>
                  <a:pt x="1691844" y="373330"/>
                </a:lnTo>
                <a:lnTo>
                  <a:pt x="1713920" y="332657"/>
                </a:lnTo>
                <a:lnTo>
                  <a:pt x="1727872" y="287712"/>
                </a:lnTo>
                <a:lnTo>
                  <a:pt x="1732737" y="239458"/>
                </a:lnTo>
                <a:lnTo>
                  <a:pt x="1727872" y="191200"/>
                </a:lnTo>
                <a:lnTo>
                  <a:pt x="1713920" y="146252"/>
                </a:lnTo>
                <a:lnTo>
                  <a:pt x="1691844" y="105576"/>
                </a:lnTo>
                <a:lnTo>
                  <a:pt x="1662606" y="70137"/>
                </a:lnTo>
                <a:lnTo>
                  <a:pt x="1627169" y="40896"/>
                </a:lnTo>
                <a:lnTo>
                  <a:pt x="1586495" y="18818"/>
                </a:lnTo>
                <a:lnTo>
                  <a:pt x="1541548" y="4865"/>
                </a:lnTo>
                <a:lnTo>
                  <a:pt x="1493291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2297" y="3231959"/>
            <a:ext cx="1732914" cy="479425"/>
          </a:xfrm>
          <a:custGeom>
            <a:avLst/>
            <a:gdLst/>
            <a:ahLst/>
            <a:cxnLst/>
            <a:rect l="l" t="t" r="r" b="b"/>
            <a:pathLst>
              <a:path w="1732914" h="479425">
                <a:moveTo>
                  <a:pt x="239450" y="0"/>
                </a:moveTo>
                <a:lnTo>
                  <a:pt x="1493291" y="0"/>
                </a:lnTo>
                <a:lnTo>
                  <a:pt x="1541548" y="4864"/>
                </a:lnTo>
                <a:lnTo>
                  <a:pt x="1586495" y="18817"/>
                </a:lnTo>
                <a:lnTo>
                  <a:pt x="1627169" y="40894"/>
                </a:lnTo>
                <a:lnTo>
                  <a:pt x="1662606" y="70133"/>
                </a:lnTo>
                <a:lnTo>
                  <a:pt x="1691844" y="105571"/>
                </a:lnTo>
                <a:lnTo>
                  <a:pt x="1713920" y="146245"/>
                </a:lnTo>
                <a:lnTo>
                  <a:pt x="1727872" y="191193"/>
                </a:lnTo>
                <a:lnTo>
                  <a:pt x="1732737" y="239450"/>
                </a:lnTo>
                <a:lnTo>
                  <a:pt x="1727872" y="287708"/>
                </a:lnTo>
                <a:lnTo>
                  <a:pt x="1713920" y="332655"/>
                </a:lnTo>
                <a:lnTo>
                  <a:pt x="1691844" y="373329"/>
                </a:lnTo>
                <a:lnTo>
                  <a:pt x="1662606" y="408767"/>
                </a:lnTo>
                <a:lnTo>
                  <a:pt x="1627169" y="438006"/>
                </a:lnTo>
                <a:lnTo>
                  <a:pt x="1586495" y="460083"/>
                </a:lnTo>
                <a:lnTo>
                  <a:pt x="1541548" y="474035"/>
                </a:lnTo>
                <a:lnTo>
                  <a:pt x="1493291" y="478900"/>
                </a:lnTo>
                <a:lnTo>
                  <a:pt x="239450" y="478900"/>
                </a:lnTo>
                <a:lnTo>
                  <a:pt x="191193" y="474035"/>
                </a:lnTo>
                <a:lnTo>
                  <a:pt x="146245" y="460083"/>
                </a:lnTo>
                <a:lnTo>
                  <a:pt x="105571" y="438006"/>
                </a:lnTo>
                <a:lnTo>
                  <a:pt x="70133" y="408767"/>
                </a:lnTo>
                <a:lnTo>
                  <a:pt x="40894" y="373329"/>
                </a:lnTo>
                <a:lnTo>
                  <a:pt x="18817" y="332655"/>
                </a:lnTo>
                <a:lnTo>
                  <a:pt x="4864" y="287708"/>
                </a:lnTo>
                <a:lnTo>
                  <a:pt x="0" y="239450"/>
                </a:lnTo>
                <a:lnTo>
                  <a:pt x="4864" y="191193"/>
                </a:lnTo>
                <a:lnTo>
                  <a:pt x="18817" y="146245"/>
                </a:lnTo>
                <a:lnTo>
                  <a:pt x="40894" y="105571"/>
                </a:lnTo>
                <a:lnTo>
                  <a:pt x="70133" y="70133"/>
                </a:lnTo>
                <a:lnTo>
                  <a:pt x="105571" y="40894"/>
                </a:lnTo>
                <a:lnTo>
                  <a:pt x="146245" y="18817"/>
                </a:lnTo>
                <a:lnTo>
                  <a:pt x="191193" y="4864"/>
                </a:lnTo>
                <a:lnTo>
                  <a:pt x="2394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5700" y="3352800"/>
            <a:ext cx="32067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0" dirty="0">
                <a:latin typeface="Malgun Gothic"/>
                <a:cs typeface="Malgun Gothic"/>
              </a:rPr>
              <a:t>시작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0184" y="3993324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0184" y="3993324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8500" y="4178300"/>
            <a:ext cx="12579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50" dirty="0">
                <a:latin typeface="Malgun Gothic"/>
                <a:cs typeface="Malgun Gothic"/>
              </a:rPr>
              <a:t>햄버거를</a:t>
            </a:r>
            <a:r>
              <a:rPr sz="1500" spc="-225" dirty="0">
                <a:latin typeface="Malgun Gothic"/>
                <a:cs typeface="Malgun Gothic"/>
              </a:rPr>
              <a:t> </a:t>
            </a:r>
            <a:r>
              <a:rPr sz="1500" spc="-325" dirty="0">
                <a:latin typeface="Malgun Gothic"/>
                <a:cs typeface="Malgun Gothic"/>
              </a:rPr>
              <a:t>주문한다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1198" y="4877180"/>
            <a:ext cx="2113915" cy="849630"/>
          </a:xfrm>
          <a:custGeom>
            <a:avLst/>
            <a:gdLst/>
            <a:ahLst/>
            <a:cxnLst/>
            <a:rect l="l" t="t" r="r" b="b"/>
            <a:pathLst>
              <a:path w="2113915" h="849629">
                <a:moveTo>
                  <a:pt x="1056817" y="0"/>
                </a:moveTo>
                <a:lnTo>
                  <a:pt x="0" y="424561"/>
                </a:lnTo>
                <a:lnTo>
                  <a:pt x="1056817" y="849122"/>
                </a:lnTo>
                <a:lnTo>
                  <a:pt x="2113635" y="424561"/>
                </a:lnTo>
                <a:lnTo>
                  <a:pt x="105681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1198" y="4877180"/>
            <a:ext cx="2113915" cy="849630"/>
          </a:xfrm>
          <a:custGeom>
            <a:avLst/>
            <a:gdLst/>
            <a:ahLst/>
            <a:cxnLst/>
            <a:rect l="l" t="t" r="r" b="b"/>
            <a:pathLst>
              <a:path w="2113915" h="849629">
                <a:moveTo>
                  <a:pt x="0" y="424557"/>
                </a:moveTo>
                <a:lnTo>
                  <a:pt x="1056817" y="849114"/>
                </a:lnTo>
                <a:lnTo>
                  <a:pt x="2113635" y="424557"/>
                </a:lnTo>
                <a:lnTo>
                  <a:pt x="1056817" y="0"/>
                </a:lnTo>
                <a:lnTo>
                  <a:pt x="0" y="42455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0900" y="5181600"/>
            <a:ext cx="100520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95" dirty="0">
                <a:latin typeface="Malgun Gothic"/>
                <a:cs typeface="Malgun Gothic"/>
              </a:rPr>
              <a:t>감자튀김먹을래</a:t>
            </a:r>
            <a:r>
              <a:rPr sz="1500" spc="-25" dirty="0">
                <a:latin typeface="Malgun Gothic"/>
                <a:cs typeface="Malgun Gothic"/>
              </a:rPr>
              <a:t>?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61198" y="6001423"/>
            <a:ext cx="2113915" cy="839469"/>
          </a:xfrm>
          <a:custGeom>
            <a:avLst/>
            <a:gdLst/>
            <a:ahLst/>
            <a:cxnLst/>
            <a:rect l="l" t="t" r="r" b="b"/>
            <a:pathLst>
              <a:path w="2113915" h="839470">
                <a:moveTo>
                  <a:pt x="1056817" y="0"/>
                </a:moveTo>
                <a:lnTo>
                  <a:pt x="0" y="419430"/>
                </a:lnTo>
                <a:lnTo>
                  <a:pt x="1056817" y="838873"/>
                </a:lnTo>
                <a:lnTo>
                  <a:pt x="2113635" y="419430"/>
                </a:lnTo>
                <a:lnTo>
                  <a:pt x="105681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1198" y="6001423"/>
            <a:ext cx="2113915" cy="839469"/>
          </a:xfrm>
          <a:custGeom>
            <a:avLst/>
            <a:gdLst/>
            <a:ahLst/>
            <a:cxnLst/>
            <a:rect l="l" t="t" r="r" b="b"/>
            <a:pathLst>
              <a:path w="2113915" h="839470">
                <a:moveTo>
                  <a:pt x="0" y="419439"/>
                </a:moveTo>
                <a:lnTo>
                  <a:pt x="1056817" y="838878"/>
                </a:lnTo>
                <a:lnTo>
                  <a:pt x="2113635" y="419439"/>
                </a:lnTo>
                <a:lnTo>
                  <a:pt x="1056817" y="0"/>
                </a:lnTo>
                <a:lnTo>
                  <a:pt x="0" y="4194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59000" y="6311900"/>
            <a:ext cx="91122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300" dirty="0">
                <a:latin typeface="Malgun Gothic"/>
                <a:cs typeface="Malgun Gothic"/>
              </a:rPr>
              <a:t>음료수</a:t>
            </a:r>
            <a:r>
              <a:rPr sz="1300" spc="-204" dirty="0">
                <a:latin typeface="Malgun Gothic"/>
                <a:cs typeface="Malgun Gothic"/>
              </a:rPr>
              <a:t> </a:t>
            </a:r>
            <a:r>
              <a:rPr sz="1300" spc="-220" dirty="0">
                <a:latin typeface="Malgun Gothic"/>
                <a:cs typeface="Malgun Gothic"/>
              </a:rPr>
              <a:t>마실래?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0184" y="7124217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30184" y="7124217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60600" y="7302500"/>
            <a:ext cx="67310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돈을</a:t>
            </a:r>
            <a:r>
              <a:rPr sz="1500" spc="-240" dirty="0">
                <a:latin typeface="Malgun Gothic"/>
                <a:cs typeface="Malgun Gothic"/>
              </a:rPr>
              <a:t> </a:t>
            </a:r>
            <a:r>
              <a:rPr sz="1500" spc="-300" dirty="0">
                <a:latin typeface="Malgun Gothic"/>
                <a:cs typeface="Malgun Gothic"/>
              </a:rPr>
              <a:t>낸다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55584" y="8016875"/>
            <a:ext cx="1725295" cy="479425"/>
          </a:xfrm>
          <a:custGeom>
            <a:avLst/>
            <a:gdLst/>
            <a:ahLst/>
            <a:cxnLst/>
            <a:rect l="l" t="t" r="r" b="b"/>
            <a:pathLst>
              <a:path w="1725295" h="479425">
                <a:moveTo>
                  <a:pt x="1485404" y="0"/>
                </a:moveTo>
                <a:lnTo>
                  <a:pt x="239458" y="0"/>
                </a:lnTo>
                <a:lnTo>
                  <a:pt x="191200" y="4864"/>
                </a:lnTo>
                <a:lnTo>
                  <a:pt x="146252" y="18816"/>
                </a:lnTo>
                <a:lnTo>
                  <a:pt x="105576" y="40892"/>
                </a:lnTo>
                <a:lnTo>
                  <a:pt x="70137" y="70130"/>
                </a:lnTo>
                <a:lnTo>
                  <a:pt x="40896" y="105568"/>
                </a:lnTo>
                <a:lnTo>
                  <a:pt x="18818" y="146241"/>
                </a:lnTo>
                <a:lnTo>
                  <a:pt x="4865" y="191188"/>
                </a:lnTo>
                <a:lnTo>
                  <a:pt x="0" y="239445"/>
                </a:lnTo>
                <a:lnTo>
                  <a:pt x="4865" y="287703"/>
                </a:lnTo>
                <a:lnTo>
                  <a:pt x="18818" y="332650"/>
                </a:lnTo>
                <a:lnTo>
                  <a:pt x="40896" y="373324"/>
                </a:lnTo>
                <a:lnTo>
                  <a:pt x="70137" y="408762"/>
                </a:lnTo>
                <a:lnTo>
                  <a:pt x="105576" y="438001"/>
                </a:lnTo>
                <a:lnTo>
                  <a:pt x="146252" y="460078"/>
                </a:lnTo>
                <a:lnTo>
                  <a:pt x="191200" y="474030"/>
                </a:lnTo>
                <a:lnTo>
                  <a:pt x="239458" y="478895"/>
                </a:lnTo>
                <a:lnTo>
                  <a:pt x="1485404" y="478895"/>
                </a:lnTo>
                <a:lnTo>
                  <a:pt x="1533662" y="474030"/>
                </a:lnTo>
                <a:lnTo>
                  <a:pt x="1578609" y="460078"/>
                </a:lnTo>
                <a:lnTo>
                  <a:pt x="1619282" y="438001"/>
                </a:lnTo>
                <a:lnTo>
                  <a:pt x="1654719" y="408762"/>
                </a:lnTo>
                <a:lnTo>
                  <a:pt x="1683957" y="373324"/>
                </a:lnTo>
                <a:lnTo>
                  <a:pt x="1706034" y="332650"/>
                </a:lnTo>
                <a:lnTo>
                  <a:pt x="1719985" y="287703"/>
                </a:lnTo>
                <a:lnTo>
                  <a:pt x="1724850" y="239445"/>
                </a:lnTo>
                <a:lnTo>
                  <a:pt x="1719985" y="191188"/>
                </a:lnTo>
                <a:lnTo>
                  <a:pt x="1706034" y="146241"/>
                </a:lnTo>
                <a:lnTo>
                  <a:pt x="1683957" y="105568"/>
                </a:lnTo>
                <a:lnTo>
                  <a:pt x="1654719" y="70130"/>
                </a:lnTo>
                <a:lnTo>
                  <a:pt x="1619282" y="40892"/>
                </a:lnTo>
                <a:lnTo>
                  <a:pt x="1578609" y="18816"/>
                </a:lnTo>
                <a:lnTo>
                  <a:pt x="1533662" y="4864"/>
                </a:lnTo>
                <a:lnTo>
                  <a:pt x="1485404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5584" y="8016875"/>
            <a:ext cx="1725295" cy="479425"/>
          </a:xfrm>
          <a:custGeom>
            <a:avLst/>
            <a:gdLst/>
            <a:ahLst/>
            <a:cxnLst/>
            <a:rect l="l" t="t" r="r" b="b"/>
            <a:pathLst>
              <a:path w="1725295" h="479425">
                <a:moveTo>
                  <a:pt x="239450" y="0"/>
                </a:moveTo>
                <a:lnTo>
                  <a:pt x="1485404" y="0"/>
                </a:lnTo>
                <a:lnTo>
                  <a:pt x="1533662" y="4864"/>
                </a:lnTo>
                <a:lnTo>
                  <a:pt x="1578609" y="18817"/>
                </a:lnTo>
                <a:lnTo>
                  <a:pt x="1619282" y="40894"/>
                </a:lnTo>
                <a:lnTo>
                  <a:pt x="1654719" y="70133"/>
                </a:lnTo>
                <a:lnTo>
                  <a:pt x="1683957" y="105571"/>
                </a:lnTo>
                <a:lnTo>
                  <a:pt x="1706034" y="146245"/>
                </a:lnTo>
                <a:lnTo>
                  <a:pt x="1719985" y="191193"/>
                </a:lnTo>
                <a:lnTo>
                  <a:pt x="1724850" y="239450"/>
                </a:lnTo>
                <a:lnTo>
                  <a:pt x="1719985" y="287708"/>
                </a:lnTo>
                <a:lnTo>
                  <a:pt x="1706034" y="332655"/>
                </a:lnTo>
                <a:lnTo>
                  <a:pt x="1683957" y="373329"/>
                </a:lnTo>
                <a:lnTo>
                  <a:pt x="1654719" y="408767"/>
                </a:lnTo>
                <a:lnTo>
                  <a:pt x="1619282" y="438006"/>
                </a:lnTo>
                <a:lnTo>
                  <a:pt x="1578609" y="460083"/>
                </a:lnTo>
                <a:lnTo>
                  <a:pt x="1533662" y="474035"/>
                </a:lnTo>
                <a:lnTo>
                  <a:pt x="1485404" y="478900"/>
                </a:lnTo>
                <a:lnTo>
                  <a:pt x="239450" y="478900"/>
                </a:lnTo>
                <a:lnTo>
                  <a:pt x="191193" y="474035"/>
                </a:lnTo>
                <a:lnTo>
                  <a:pt x="146245" y="460083"/>
                </a:lnTo>
                <a:lnTo>
                  <a:pt x="105571" y="438006"/>
                </a:lnTo>
                <a:lnTo>
                  <a:pt x="70133" y="408767"/>
                </a:lnTo>
                <a:lnTo>
                  <a:pt x="40894" y="373329"/>
                </a:lnTo>
                <a:lnTo>
                  <a:pt x="18817" y="332655"/>
                </a:lnTo>
                <a:lnTo>
                  <a:pt x="4864" y="287708"/>
                </a:lnTo>
                <a:lnTo>
                  <a:pt x="0" y="239450"/>
                </a:lnTo>
                <a:lnTo>
                  <a:pt x="4864" y="191193"/>
                </a:lnTo>
                <a:lnTo>
                  <a:pt x="18817" y="146245"/>
                </a:lnTo>
                <a:lnTo>
                  <a:pt x="40894" y="105571"/>
                </a:lnTo>
                <a:lnTo>
                  <a:pt x="70133" y="70133"/>
                </a:lnTo>
                <a:lnTo>
                  <a:pt x="105571" y="40894"/>
                </a:lnTo>
                <a:lnTo>
                  <a:pt x="146245" y="18817"/>
                </a:lnTo>
                <a:lnTo>
                  <a:pt x="191193" y="4864"/>
                </a:lnTo>
                <a:lnTo>
                  <a:pt x="2394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27300" y="8140700"/>
            <a:ext cx="17208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끝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1662" y="4989868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1662" y="4989868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49800" y="5168900"/>
            <a:ext cx="125412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0" dirty="0">
                <a:latin typeface="Malgun Gothic"/>
                <a:cs typeface="Malgun Gothic"/>
              </a:rPr>
              <a:t>감자튀김</a:t>
            </a:r>
            <a:r>
              <a:rPr sz="1500" spc="-215" dirty="0">
                <a:latin typeface="Malgun Gothic"/>
                <a:cs typeface="Malgun Gothic"/>
              </a:rPr>
              <a:t> </a:t>
            </a:r>
            <a:r>
              <a:rPr sz="1500" spc="-345" dirty="0">
                <a:latin typeface="Malgun Gothic"/>
                <a:cs typeface="Malgun Gothic"/>
              </a:rPr>
              <a:t>주문하기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11662" y="6108992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1662" y="6108992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26000" y="6286500"/>
            <a:ext cx="110363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음료수</a:t>
            </a:r>
            <a:r>
              <a:rPr sz="1500" spc="-225" dirty="0">
                <a:latin typeface="Malgun Gothic"/>
                <a:cs typeface="Malgun Gothic"/>
              </a:rPr>
              <a:t> </a:t>
            </a:r>
            <a:r>
              <a:rPr sz="1500" spc="-345" dirty="0">
                <a:latin typeface="Malgun Gothic"/>
                <a:cs typeface="Malgun Gothic"/>
              </a:rPr>
              <a:t>주문하기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88666" y="372793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27706" y="386001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0"/>
                </a:lnTo>
                <a:lnTo>
                  <a:pt x="6095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8016" y="4601413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7056" y="473349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18016" y="572752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7056" y="585960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18016" y="6860806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57056" y="699288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20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18016" y="772711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57056" y="785919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2315" y="524078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39364" y="5615749"/>
            <a:ext cx="2590800" cy="234950"/>
          </a:xfrm>
          <a:custGeom>
            <a:avLst/>
            <a:gdLst/>
            <a:ahLst/>
            <a:cxnLst/>
            <a:rect l="l" t="t" r="r" b="b"/>
            <a:pathLst>
              <a:path w="2590800" h="234950">
                <a:moveTo>
                  <a:pt x="2590685" y="0"/>
                </a:moveTo>
                <a:lnTo>
                  <a:pt x="2590685" y="234603"/>
                </a:lnTo>
                <a:lnTo>
                  <a:pt x="12700" y="234603"/>
                </a:lnTo>
                <a:lnTo>
                  <a:pt x="0" y="23460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30144" y="578938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2315" y="635825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39364" y="6733222"/>
            <a:ext cx="2590800" cy="234950"/>
          </a:xfrm>
          <a:custGeom>
            <a:avLst/>
            <a:gdLst/>
            <a:ahLst/>
            <a:cxnLst/>
            <a:rect l="l" t="t" r="r" b="b"/>
            <a:pathLst>
              <a:path w="2590800" h="234950">
                <a:moveTo>
                  <a:pt x="2590685" y="0"/>
                </a:moveTo>
                <a:lnTo>
                  <a:pt x="2590685" y="234603"/>
                </a:lnTo>
                <a:lnTo>
                  <a:pt x="12700" y="234603"/>
                </a:lnTo>
                <a:lnTo>
                  <a:pt x="0" y="23460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30144" y="690685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60"/>
                </a:lnTo>
                <a:lnTo>
                  <a:pt x="12191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629088" y="5067300"/>
            <a:ext cx="69913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540" algn="l"/>
                <a:tab pos="685800" algn="l"/>
              </a:tabLst>
            </a:pPr>
            <a:r>
              <a:rPr sz="1500" u="heavy" dirty="0">
                <a:latin typeface="Times New Roman"/>
                <a:cs typeface="Times New Roman"/>
              </a:rPr>
              <a:t> 	</a:t>
            </a:r>
            <a:r>
              <a:rPr sz="1500" b="1" u="heavy" spc="40" dirty="0">
                <a:latin typeface="Calibri"/>
                <a:cs typeface="Calibri"/>
              </a:rPr>
              <a:t>Yes	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97100" y="5727700"/>
            <a:ext cx="2584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5" dirty="0">
                <a:latin typeface="Calibri"/>
                <a:cs typeface="Calibri"/>
              </a:rPr>
              <a:t>No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29088" y="6184900"/>
            <a:ext cx="69913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540" algn="l"/>
                <a:tab pos="685800" algn="l"/>
              </a:tabLst>
            </a:pPr>
            <a:r>
              <a:rPr sz="1500" u="heavy" dirty="0">
                <a:latin typeface="Times New Roman"/>
                <a:cs typeface="Times New Roman"/>
              </a:rPr>
              <a:t> 	</a:t>
            </a:r>
            <a:r>
              <a:rPr sz="1500" b="1" u="heavy" spc="40" dirty="0">
                <a:latin typeface="Calibri"/>
                <a:cs typeface="Calibri"/>
              </a:rPr>
              <a:t>Yes	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97100" y="6819900"/>
            <a:ext cx="2584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5" dirty="0">
                <a:latin typeface="Calibri"/>
                <a:cs typeface="Calibri"/>
              </a:rPr>
              <a:t>No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0000" y="4292600"/>
            <a:ext cx="5715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54240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705" algn="l"/>
              </a:tabLst>
            </a:pPr>
            <a:r>
              <a:rPr sz="5000" spc="-65" dirty="0">
                <a:solidFill>
                  <a:srgbClr val="F3B431"/>
                </a:solidFill>
                <a:latin typeface="Malgun Gothic"/>
                <a:cs typeface="Malgun Gothic"/>
              </a:rPr>
              <a:t>terminal	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 dirty="0">
              <a:latin typeface="Malgun Gothic"/>
              <a:cs typeface="Malgun Gothic"/>
            </a:endParaRPr>
          </a:p>
          <a:p>
            <a:pPr marL="736600" marR="5080">
              <a:lnSpc>
                <a:spcPct val="169000"/>
              </a:lnSpc>
              <a:spcBef>
                <a:spcPts val="1820"/>
              </a:spcBef>
            </a:pPr>
            <a:r>
              <a:rPr sz="3600" spc="-865" dirty="0">
                <a:latin typeface="Malgun Gothic"/>
                <a:cs typeface="Malgun Gothic"/>
              </a:rPr>
              <a:t>순서도의 </a:t>
            </a:r>
            <a:r>
              <a:rPr sz="3600" b="1" spc="-775" dirty="0">
                <a:latin typeface="Malgun Gothic"/>
                <a:cs typeface="Malgun Gothic"/>
              </a:rPr>
              <a:t>시작</a:t>
            </a:r>
            <a:r>
              <a:rPr sz="3600" spc="-775" dirty="0">
                <a:latin typeface="Malgun Gothic"/>
                <a:cs typeface="Malgun Gothic"/>
              </a:rPr>
              <a:t>과 </a:t>
            </a:r>
            <a:r>
              <a:rPr sz="3600" b="1" spc="-830" dirty="0">
                <a:latin typeface="Malgun Gothic"/>
                <a:cs typeface="Malgun Gothic"/>
              </a:rPr>
              <a:t>끝</a:t>
            </a:r>
            <a:r>
              <a:rPr sz="3600" spc="-830" dirty="0">
                <a:latin typeface="Malgun Gothic"/>
                <a:cs typeface="Malgun Gothic"/>
              </a:rPr>
              <a:t>을 </a:t>
            </a:r>
            <a:r>
              <a:rPr sz="3600" spc="-750" dirty="0">
                <a:latin typeface="Malgun Gothic"/>
                <a:cs typeface="Malgun Gothic"/>
              </a:rPr>
              <a:t>나타내는 </a:t>
            </a:r>
            <a:r>
              <a:rPr sz="3600" spc="-865" dirty="0">
                <a:latin typeface="Malgun Gothic"/>
                <a:cs typeface="Malgun Gothic"/>
              </a:rPr>
              <a:t>기호  </a:t>
            </a:r>
            <a:r>
              <a:rPr sz="3600" spc="-840" dirty="0">
                <a:latin typeface="Malgun Gothic"/>
                <a:cs typeface="Malgun Gothic"/>
              </a:rPr>
              <a:t>모서리가  </a:t>
            </a:r>
            <a:r>
              <a:rPr sz="3600" b="1" spc="-830" dirty="0">
                <a:latin typeface="Malgun Gothic"/>
                <a:cs typeface="Malgun Gothic"/>
              </a:rPr>
              <a:t>둥근  </a:t>
            </a:r>
            <a:r>
              <a:rPr sz="3600" b="1" spc="-780" dirty="0">
                <a:latin typeface="Malgun Gothic"/>
                <a:cs typeface="Malgun Gothic"/>
              </a:rPr>
              <a:t>사각형 </a:t>
            </a:r>
            <a:r>
              <a:rPr sz="3600" b="1" spc="-735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0" y="3771900"/>
            <a:ext cx="79248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00646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3972560" algn="l"/>
              </a:tabLst>
            </a:pPr>
            <a:r>
              <a:rPr sz="5000" spc="-80" dirty="0">
                <a:solidFill>
                  <a:srgbClr val="F3B431"/>
                </a:solidFill>
                <a:latin typeface="Malgun Gothic"/>
                <a:cs typeface="Malgun Gothic"/>
              </a:rPr>
              <a:t>input/output	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spc="-835" dirty="0">
                <a:latin typeface="Malgun Gothic"/>
                <a:cs typeface="Malgun Gothic"/>
              </a:rPr>
              <a:t>입력</a:t>
            </a:r>
            <a:r>
              <a:rPr sz="3600" spc="-835" dirty="0">
                <a:latin typeface="Malgun Gothic"/>
                <a:cs typeface="Malgun Gothic"/>
              </a:rPr>
              <a:t>과  </a:t>
            </a:r>
            <a:r>
              <a:rPr sz="3600" b="1" spc="-855" dirty="0">
                <a:latin typeface="Malgun Gothic"/>
                <a:cs typeface="Malgun Gothic"/>
              </a:rPr>
              <a:t>출력</a:t>
            </a:r>
            <a:r>
              <a:rPr sz="3600" spc="-855" dirty="0">
                <a:latin typeface="Malgun Gothic"/>
                <a:cs typeface="Malgun Gothic"/>
              </a:rPr>
              <a:t>을  </a:t>
            </a:r>
            <a:r>
              <a:rPr sz="3600" spc="-750" dirty="0">
                <a:latin typeface="Malgun Gothic"/>
                <a:cs typeface="Malgun Gothic"/>
              </a:rPr>
              <a:t>나타내는 </a:t>
            </a:r>
            <a:r>
              <a:rPr sz="3600" spc="-735" dirty="0">
                <a:latin typeface="Malgun Gothic"/>
                <a:cs typeface="Malgun Gothic"/>
              </a:rPr>
              <a:t> </a:t>
            </a:r>
            <a:r>
              <a:rPr sz="3600" spc="-865" dirty="0">
                <a:latin typeface="Malgun Gothic"/>
                <a:cs typeface="Malgun Gothic"/>
              </a:rPr>
              <a:t>기호</a:t>
            </a:r>
            <a:endParaRPr sz="3600">
              <a:latin typeface="Malgun Gothic"/>
              <a:cs typeface="Malgun Gothic"/>
            </a:endParaRPr>
          </a:p>
          <a:p>
            <a:pPr marL="812800">
              <a:lnSpc>
                <a:spcPct val="100000"/>
              </a:lnSpc>
              <a:spcBef>
                <a:spcPts val="2880"/>
              </a:spcBef>
            </a:pPr>
            <a:r>
              <a:rPr sz="3600" b="1" spc="-830" dirty="0">
                <a:latin typeface="Malgun Gothic"/>
                <a:cs typeface="Malgun Gothic"/>
              </a:rPr>
              <a:t>평행사변형</a:t>
            </a:r>
            <a:r>
              <a:rPr sz="3600" b="1" spc="-405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00" y="2946400"/>
            <a:ext cx="7493000" cy="633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535420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95" dirty="0">
                <a:solidFill>
                  <a:srgbClr val="F3B431"/>
                </a:solidFill>
                <a:latin typeface="Malgun Gothic"/>
                <a:cs typeface="Malgun Gothic"/>
              </a:rPr>
              <a:t>Process</a:t>
            </a:r>
            <a:r>
              <a:rPr sz="5000" spc="-17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 dirty="0">
              <a:latin typeface="Malgun Gothic"/>
              <a:cs typeface="Malgun Gothic"/>
            </a:endParaRPr>
          </a:p>
          <a:p>
            <a:pPr marL="736600" marR="5080">
              <a:lnSpc>
                <a:spcPct val="169000"/>
              </a:lnSpc>
              <a:spcBef>
                <a:spcPts val="1820"/>
              </a:spcBef>
            </a:pPr>
            <a:r>
              <a:rPr sz="3600" spc="-840" dirty="0">
                <a:latin typeface="Malgun Gothic"/>
                <a:cs typeface="Malgun Gothic"/>
              </a:rPr>
              <a:t>수학적인 </a:t>
            </a:r>
            <a:r>
              <a:rPr sz="3600" spc="-819" dirty="0">
                <a:latin typeface="Malgun Gothic"/>
                <a:cs typeface="Malgun Gothic"/>
              </a:rPr>
              <a:t>연산문 </a:t>
            </a:r>
            <a:r>
              <a:rPr sz="3600" spc="-830" dirty="0">
                <a:latin typeface="Malgun Gothic"/>
                <a:cs typeface="Malgun Gothic"/>
              </a:rPr>
              <a:t>등 </a:t>
            </a:r>
            <a:r>
              <a:rPr sz="3600" b="1" spc="-795" dirty="0" smtClean="0">
                <a:latin typeface="Malgun Gothic"/>
                <a:cs typeface="Malgun Gothic"/>
              </a:rPr>
              <a:t>처리해야</a:t>
            </a:r>
            <a:r>
              <a:rPr lang="ko-KR" altLang="en-US" sz="3600" b="1" spc="-795" dirty="0" smtClean="0">
                <a:latin typeface="Malgun Gothic"/>
                <a:cs typeface="Malgun Gothic"/>
              </a:rPr>
              <a:t> </a:t>
            </a:r>
            <a:r>
              <a:rPr sz="3600" b="1" spc="-795" dirty="0" smtClean="0">
                <a:latin typeface="Malgun Gothic"/>
                <a:cs typeface="Malgun Gothic"/>
              </a:rPr>
              <a:t>할 </a:t>
            </a:r>
            <a:r>
              <a:rPr sz="3600" b="1" spc="-810" dirty="0">
                <a:latin typeface="Malgun Gothic"/>
                <a:cs typeface="Malgun Gothic"/>
              </a:rPr>
              <a:t>작업  직사각형</a:t>
            </a:r>
            <a:r>
              <a:rPr sz="3600" b="1" spc="-430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200" y="2616200"/>
            <a:ext cx="5918200" cy="665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45504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25" dirty="0">
                <a:solidFill>
                  <a:srgbClr val="F3B431"/>
                </a:solidFill>
                <a:latin typeface="Malgun Gothic"/>
                <a:cs typeface="Malgun Gothic"/>
              </a:rPr>
              <a:t>Decision</a:t>
            </a:r>
            <a:r>
              <a:rPr sz="5000" spc="-15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9700" y="4356100"/>
            <a:ext cx="5402580" cy="214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</a:pPr>
            <a:r>
              <a:rPr sz="3600" b="1" spc="-585" dirty="0">
                <a:latin typeface="Malgun Gothic"/>
                <a:cs typeface="Malgun Gothic"/>
              </a:rPr>
              <a:t>판단(분기)</a:t>
            </a:r>
            <a:r>
              <a:rPr sz="3600" spc="-585" dirty="0">
                <a:latin typeface="Malgun Gothic"/>
                <a:cs typeface="Malgun Gothic"/>
              </a:rPr>
              <a:t>를 </a:t>
            </a:r>
            <a:r>
              <a:rPr sz="3600" spc="-765" dirty="0">
                <a:latin typeface="Malgun Gothic"/>
                <a:cs typeface="Malgun Gothic"/>
              </a:rPr>
              <a:t>나타내기  </a:t>
            </a:r>
            <a:r>
              <a:rPr sz="3600" spc="-810" dirty="0">
                <a:latin typeface="Malgun Gothic"/>
                <a:cs typeface="Malgun Gothic"/>
              </a:rPr>
              <a:t>위한 </a:t>
            </a:r>
            <a:r>
              <a:rPr sz="3600" spc="-685" dirty="0">
                <a:latin typeface="Malgun Gothic"/>
                <a:cs typeface="Malgun Gothic"/>
              </a:rPr>
              <a:t> </a:t>
            </a:r>
            <a:r>
              <a:rPr sz="3600" spc="-865" dirty="0">
                <a:latin typeface="Malgun Gothic"/>
                <a:cs typeface="Malgun Gothic"/>
              </a:rPr>
              <a:t>기호</a:t>
            </a:r>
            <a:endParaRPr sz="3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3000" spc="-415" dirty="0">
                <a:latin typeface="Malgun Gothic"/>
                <a:cs typeface="Malgun Gothic"/>
              </a:rPr>
              <a:t>(답이 </a:t>
            </a:r>
            <a:r>
              <a:rPr sz="3000" spc="-180" dirty="0">
                <a:latin typeface="Malgun Gothic"/>
                <a:cs typeface="Malgun Gothic"/>
              </a:rPr>
              <a:t>yes </a:t>
            </a:r>
            <a:r>
              <a:rPr sz="3000" spc="30" dirty="0">
                <a:latin typeface="Malgun Gothic"/>
                <a:cs typeface="Malgun Gothic"/>
              </a:rPr>
              <a:t>/ </a:t>
            </a:r>
            <a:r>
              <a:rPr sz="3000" spc="-445" dirty="0">
                <a:latin typeface="Malgun Gothic"/>
                <a:cs typeface="Malgun Gothic"/>
              </a:rPr>
              <a:t>no </a:t>
            </a:r>
            <a:r>
              <a:rPr sz="3000" spc="-690" dirty="0">
                <a:latin typeface="Malgun Gothic"/>
                <a:cs typeface="Malgun Gothic"/>
              </a:rPr>
              <a:t>중  </a:t>
            </a:r>
            <a:r>
              <a:rPr sz="3000" spc="-650" dirty="0">
                <a:latin typeface="Malgun Gothic"/>
                <a:cs typeface="Malgun Gothic"/>
              </a:rPr>
              <a:t>하나인  </a:t>
            </a:r>
            <a:r>
              <a:rPr sz="3000" spc="-710" dirty="0">
                <a:latin typeface="Malgun Gothic"/>
                <a:cs typeface="Malgun Gothic"/>
              </a:rPr>
              <a:t>질문을</a:t>
            </a:r>
            <a:r>
              <a:rPr sz="3000" spc="-41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포함)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spc="-795" dirty="0">
                <a:latin typeface="Malgun Gothic"/>
                <a:cs typeface="Malgun Gothic"/>
              </a:rPr>
              <a:t>마름모</a:t>
            </a:r>
            <a:r>
              <a:rPr sz="3600" b="1" spc="-420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1659" y="1198130"/>
            <a:ext cx="4553585" cy="381000"/>
          </a:xfrm>
          <a:custGeom>
            <a:avLst/>
            <a:gdLst/>
            <a:ahLst/>
            <a:cxnLst/>
            <a:rect l="l" t="t" r="r" b="b"/>
            <a:pathLst>
              <a:path w="4553584" h="381000">
                <a:moveTo>
                  <a:pt x="0" y="0"/>
                </a:moveTo>
                <a:lnTo>
                  <a:pt x="4553140" y="0"/>
                </a:lnTo>
                <a:lnTo>
                  <a:pt x="455314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297" y="1198130"/>
            <a:ext cx="4346575" cy="381000"/>
          </a:xfrm>
          <a:custGeom>
            <a:avLst/>
            <a:gdLst/>
            <a:ahLst/>
            <a:cxnLst/>
            <a:rect l="l" t="t" r="r" b="b"/>
            <a:pathLst>
              <a:path w="4346575" h="381000">
                <a:moveTo>
                  <a:pt x="0" y="0"/>
                </a:moveTo>
                <a:lnTo>
                  <a:pt x="4346082" y="0"/>
                </a:lnTo>
                <a:lnTo>
                  <a:pt x="4346082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7997" y="7575016"/>
            <a:ext cx="10420350" cy="165100"/>
          </a:xfrm>
          <a:custGeom>
            <a:avLst/>
            <a:gdLst/>
            <a:ahLst/>
            <a:cxnLst/>
            <a:rect l="l" t="t" r="r" b="b"/>
            <a:pathLst>
              <a:path w="10420350" h="165100">
                <a:moveTo>
                  <a:pt x="0" y="0"/>
                </a:moveTo>
                <a:lnTo>
                  <a:pt x="10420146" y="0"/>
                </a:lnTo>
                <a:lnTo>
                  <a:pt x="10420146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959595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754" y="4018279"/>
            <a:ext cx="10420350" cy="165100"/>
          </a:xfrm>
          <a:custGeom>
            <a:avLst/>
            <a:gdLst/>
            <a:ahLst/>
            <a:cxnLst/>
            <a:rect l="l" t="t" r="r" b="b"/>
            <a:pathLst>
              <a:path w="10420350" h="165100">
                <a:moveTo>
                  <a:pt x="0" y="0"/>
                </a:moveTo>
                <a:lnTo>
                  <a:pt x="10420146" y="0"/>
                </a:lnTo>
                <a:lnTo>
                  <a:pt x="10420146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959595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60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60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2" y="0"/>
                </a:moveTo>
                <a:lnTo>
                  <a:pt x="451041" y="0"/>
                </a:lnTo>
                <a:lnTo>
                  <a:pt x="379888" y="175"/>
                </a:lnTo>
                <a:lnTo>
                  <a:pt x="321090" y="1407"/>
                </a:lnTo>
                <a:lnTo>
                  <a:pt x="271315" y="4751"/>
                </a:lnTo>
                <a:lnTo>
                  <a:pt x="227230" y="11262"/>
                </a:lnTo>
                <a:lnTo>
                  <a:pt x="185501" y="21996"/>
                </a:lnTo>
                <a:lnTo>
                  <a:pt x="141974" y="42327"/>
                </a:lnTo>
                <a:lnTo>
                  <a:pt x="103090" y="69614"/>
                </a:lnTo>
                <a:lnTo>
                  <a:pt x="69620" y="103085"/>
                </a:lnTo>
                <a:lnTo>
                  <a:pt x="42334" y="141969"/>
                </a:lnTo>
                <a:lnTo>
                  <a:pt x="22005" y="185496"/>
                </a:lnTo>
                <a:lnTo>
                  <a:pt x="11264" y="227222"/>
                </a:lnTo>
                <a:lnTo>
                  <a:pt x="4744" y="271306"/>
                </a:lnTo>
                <a:lnTo>
                  <a:pt x="1408" y="320649"/>
                </a:lnTo>
                <a:lnTo>
                  <a:pt x="176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6" y="2089334"/>
                </a:lnTo>
                <a:lnTo>
                  <a:pt x="1408" y="2148130"/>
                </a:lnTo>
                <a:lnTo>
                  <a:pt x="4771" y="2198031"/>
                </a:lnTo>
                <a:lnTo>
                  <a:pt x="11270" y="2242003"/>
                </a:lnTo>
                <a:lnTo>
                  <a:pt x="22005" y="2283714"/>
                </a:lnTo>
                <a:lnTo>
                  <a:pt x="42334" y="2327240"/>
                </a:lnTo>
                <a:lnTo>
                  <a:pt x="69620" y="2366124"/>
                </a:lnTo>
                <a:lnTo>
                  <a:pt x="103090" y="2399595"/>
                </a:lnTo>
                <a:lnTo>
                  <a:pt x="141974" y="2426882"/>
                </a:lnTo>
                <a:lnTo>
                  <a:pt x="185501" y="2447213"/>
                </a:lnTo>
                <a:lnTo>
                  <a:pt x="227214" y="2457954"/>
                </a:lnTo>
                <a:lnTo>
                  <a:pt x="271188" y="2464468"/>
                </a:lnTo>
                <a:lnTo>
                  <a:pt x="320659" y="2467814"/>
                </a:lnTo>
                <a:lnTo>
                  <a:pt x="378866" y="2469046"/>
                </a:lnTo>
                <a:lnTo>
                  <a:pt x="449045" y="2469222"/>
                </a:lnTo>
                <a:lnTo>
                  <a:pt x="1466458" y="2469222"/>
                </a:lnTo>
                <a:lnTo>
                  <a:pt x="1537610" y="2469046"/>
                </a:lnTo>
                <a:lnTo>
                  <a:pt x="1596407" y="2467814"/>
                </a:lnTo>
                <a:lnTo>
                  <a:pt x="1646183" y="2464468"/>
                </a:lnTo>
                <a:lnTo>
                  <a:pt x="1690270" y="2457954"/>
                </a:lnTo>
                <a:lnTo>
                  <a:pt x="1732003" y="2447213"/>
                </a:lnTo>
                <a:lnTo>
                  <a:pt x="1775523" y="2426882"/>
                </a:lnTo>
                <a:lnTo>
                  <a:pt x="1814403" y="2399595"/>
                </a:lnTo>
                <a:lnTo>
                  <a:pt x="1847873" y="2366124"/>
                </a:lnTo>
                <a:lnTo>
                  <a:pt x="1875159" y="2327240"/>
                </a:lnTo>
                <a:lnTo>
                  <a:pt x="1895490" y="2283714"/>
                </a:lnTo>
                <a:lnTo>
                  <a:pt x="1906233" y="2241987"/>
                </a:lnTo>
                <a:lnTo>
                  <a:pt x="1912754" y="2197904"/>
                </a:lnTo>
                <a:lnTo>
                  <a:pt x="1916090" y="2148561"/>
                </a:lnTo>
                <a:lnTo>
                  <a:pt x="1917323" y="2090354"/>
                </a:lnTo>
                <a:lnTo>
                  <a:pt x="1917499" y="2020176"/>
                </a:lnTo>
                <a:lnTo>
                  <a:pt x="1917494" y="449033"/>
                </a:lnTo>
                <a:lnTo>
                  <a:pt x="1917323" y="379882"/>
                </a:lnTo>
                <a:lnTo>
                  <a:pt x="1916090" y="321082"/>
                </a:lnTo>
                <a:lnTo>
                  <a:pt x="1912726" y="271178"/>
                </a:lnTo>
                <a:lnTo>
                  <a:pt x="1906226" y="227206"/>
                </a:lnTo>
                <a:lnTo>
                  <a:pt x="1895490" y="185496"/>
                </a:lnTo>
                <a:lnTo>
                  <a:pt x="1875159" y="141969"/>
                </a:lnTo>
                <a:lnTo>
                  <a:pt x="1847873" y="103085"/>
                </a:lnTo>
                <a:lnTo>
                  <a:pt x="1814403" y="69614"/>
                </a:lnTo>
                <a:lnTo>
                  <a:pt x="1775523" y="42327"/>
                </a:lnTo>
                <a:lnTo>
                  <a:pt x="1732003" y="21996"/>
                </a:lnTo>
                <a:lnTo>
                  <a:pt x="1690286" y="11262"/>
                </a:lnTo>
                <a:lnTo>
                  <a:pt x="1646310" y="4751"/>
                </a:lnTo>
                <a:lnTo>
                  <a:pt x="1596838" y="1407"/>
                </a:lnTo>
                <a:lnTo>
                  <a:pt x="1538631" y="175"/>
                </a:lnTo>
                <a:lnTo>
                  <a:pt x="1468452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27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723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7800" y="2806700"/>
            <a:ext cx="4584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25" dirty="0">
                <a:solidFill>
                  <a:srgbClr val="FFFFFF"/>
                </a:solidFill>
                <a:latin typeface="Malgun Gothic"/>
                <a:cs typeface="Malgun Gothic"/>
              </a:rPr>
              <a:t>01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746500"/>
            <a:ext cx="161734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415" dirty="0">
                <a:solidFill>
                  <a:srgbClr val="FFFFFF"/>
                </a:solidFill>
                <a:latin typeface="Malgun Gothic"/>
                <a:cs typeface="Malgun Gothic"/>
              </a:rPr>
              <a:t>소프트웨어란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100" y="4076700"/>
            <a:ext cx="10725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455" dirty="0">
                <a:solidFill>
                  <a:srgbClr val="FFFFFF"/>
                </a:solidFill>
                <a:latin typeface="Malgun Gothic"/>
                <a:cs typeface="Malgun Gothic"/>
              </a:rPr>
              <a:t>무엇인</a:t>
            </a:r>
            <a:r>
              <a:rPr sz="2500" spc="-400" dirty="0">
                <a:solidFill>
                  <a:srgbClr val="FFFFFF"/>
                </a:solidFill>
                <a:latin typeface="Malgun Gothic"/>
                <a:cs typeface="Malgun Gothic"/>
              </a:rPr>
              <a:t>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78375" y="965200"/>
            <a:ext cx="3538854" cy="85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6750" algn="l"/>
                <a:tab pos="3229610" algn="l"/>
              </a:tabLst>
            </a:pPr>
            <a:r>
              <a:rPr spc="55" dirty="0">
                <a:solidFill>
                  <a:srgbClr val="010101"/>
                </a:solidFill>
                <a:latin typeface="Verdana"/>
                <a:cs typeface="Verdana"/>
              </a:rPr>
              <a:t>[	</a:t>
            </a:r>
            <a:r>
              <a:rPr b="1" spc="155" dirty="0">
                <a:solidFill>
                  <a:srgbClr val="797979"/>
                </a:solidFill>
                <a:latin typeface="Calibri"/>
                <a:cs typeface="Calibri"/>
              </a:rPr>
              <a:t>I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26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375" dirty="0">
                <a:solidFill>
                  <a:srgbClr val="797979"/>
                </a:solidFill>
                <a:latin typeface="Calibri"/>
                <a:cs typeface="Calibri"/>
              </a:rPr>
              <a:t>D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280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305" dirty="0">
                <a:solidFill>
                  <a:srgbClr val="797979"/>
                </a:solidFill>
                <a:latin typeface="Calibri"/>
                <a:cs typeface="Calibri"/>
              </a:rPr>
              <a:t>X</a:t>
            </a:r>
            <a:r>
              <a:rPr b="1" dirty="0">
                <a:solidFill>
                  <a:srgbClr val="797979"/>
                </a:solidFill>
                <a:latin typeface="Calibri"/>
                <a:cs typeface="Calibri"/>
              </a:rPr>
              <a:t>	</a:t>
            </a:r>
            <a:r>
              <a:rPr spc="55" dirty="0">
                <a:solidFill>
                  <a:srgbClr val="000101"/>
                </a:solidFill>
                <a:latin typeface="Verdana"/>
                <a:cs typeface="Verdana"/>
              </a:rPr>
              <a:t>]</a:t>
            </a:r>
          </a:p>
        </p:txBody>
      </p:sp>
      <p:sp>
        <p:nvSpPr>
          <p:cNvPr id="14" name="object 14"/>
          <p:cNvSpPr/>
          <p:nvPr/>
        </p:nvSpPr>
        <p:spPr>
          <a:xfrm>
            <a:off x="2902864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1464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5"/>
                </a:lnTo>
                <a:lnTo>
                  <a:pt x="321091" y="1407"/>
                </a:lnTo>
                <a:lnTo>
                  <a:pt x="271316" y="4751"/>
                </a:lnTo>
                <a:lnTo>
                  <a:pt x="227228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12" y="2457954"/>
                </a:lnTo>
                <a:lnTo>
                  <a:pt x="271188" y="2464468"/>
                </a:lnTo>
                <a:lnTo>
                  <a:pt x="320660" y="2467814"/>
                </a:lnTo>
                <a:lnTo>
                  <a:pt x="378867" y="2469046"/>
                </a:lnTo>
                <a:lnTo>
                  <a:pt x="449046" y="2469222"/>
                </a:lnTo>
                <a:lnTo>
                  <a:pt x="1466456" y="2469222"/>
                </a:lnTo>
                <a:lnTo>
                  <a:pt x="1537607" y="2469046"/>
                </a:lnTo>
                <a:lnTo>
                  <a:pt x="1596404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5" y="2426882"/>
                </a:lnTo>
                <a:lnTo>
                  <a:pt x="1814402" y="2399595"/>
                </a:lnTo>
                <a:lnTo>
                  <a:pt x="1847875" y="2366124"/>
                </a:lnTo>
                <a:lnTo>
                  <a:pt x="1875161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61" y="141969"/>
                </a:lnTo>
                <a:lnTo>
                  <a:pt x="1847875" y="103085"/>
                </a:lnTo>
                <a:lnTo>
                  <a:pt x="1814402" y="69614"/>
                </a:lnTo>
                <a:lnTo>
                  <a:pt x="1775515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5625" y="3365246"/>
            <a:ext cx="2321433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4225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8124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59200" y="2806700"/>
            <a:ext cx="5518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40" dirty="0">
                <a:solidFill>
                  <a:srgbClr val="FFFFFF"/>
                </a:solidFill>
                <a:latin typeface="Malgun Gothic"/>
                <a:cs typeface="Malgun Gothic"/>
              </a:rPr>
              <a:t>02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6800" y="3860800"/>
            <a:ext cx="9594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0" dirty="0">
                <a:solidFill>
                  <a:srgbClr val="FFFFFF"/>
                </a:solidFill>
                <a:latin typeface="Malgun Gothic"/>
                <a:cs typeface="Malgun Gothic"/>
              </a:rPr>
              <a:t>순서도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65026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3626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5"/>
                </a:lnTo>
                <a:lnTo>
                  <a:pt x="321091" y="1407"/>
                </a:lnTo>
                <a:lnTo>
                  <a:pt x="271316" y="4751"/>
                </a:lnTo>
                <a:lnTo>
                  <a:pt x="227228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6" y="69614"/>
                </a:lnTo>
                <a:lnTo>
                  <a:pt x="69617" y="103085"/>
                </a:lnTo>
                <a:lnTo>
                  <a:pt x="42334" y="141969"/>
                </a:lnTo>
                <a:lnTo>
                  <a:pt x="22009" y="185496"/>
                </a:lnTo>
                <a:lnTo>
                  <a:pt x="11266" y="227222"/>
                </a:lnTo>
                <a:lnTo>
                  <a:pt x="4745" y="271306"/>
                </a:lnTo>
                <a:lnTo>
                  <a:pt x="1408" y="320649"/>
                </a:lnTo>
                <a:lnTo>
                  <a:pt x="176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6" y="2089334"/>
                </a:lnTo>
                <a:lnTo>
                  <a:pt x="1408" y="2148130"/>
                </a:lnTo>
                <a:lnTo>
                  <a:pt x="4772" y="2198031"/>
                </a:lnTo>
                <a:lnTo>
                  <a:pt x="11272" y="2242003"/>
                </a:lnTo>
                <a:lnTo>
                  <a:pt x="22009" y="2283714"/>
                </a:lnTo>
                <a:lnTo>
                  <a:pt x="42334" y="2327240"/>
                </a:lnTo>
                <a:lnTo>
                  <a:pt x="69617" y="2366124"/>
                </a:lnTo>
                <a:lnTo>
                  <a:pt x="103086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12" y="2457954"/>
                </a:lnTo>
                <a:lnTo>
                  <a:pt x="271188" y="2464468"/>
                </a:lnTo>
                <a:lnTo>
                  <a:pt x="320660" y="2467814"/>
                </a:lnTo>
                <a:lnTo>
                  <a:pt x="378867" y="2469046"/>
                </a:lnTo>
                <a:lnTo>
                  <a:pt x="449046" y="2469222"/>
                </a:lnTo>
                <a:lnTo>
                  <a:pt x="1466456" y="2469222"/>
                </a:lnTo>
                <a:lnTo>
                  <a:pt x="1537608" y="2469046"/>
                </a:lnTo>
                <a:lnTo>
                  <a:pt x="1596405" y="2467814"/>
                </a:lnTo>
                <a:lnTo>
                  <a:pt x="1646180" y="2464468"/>
                </a:lnTo>
                <a:lnTo>
                  <a:pt x="1690268" y="2457954"/>
                </a:lnTo>
                <a:lnTo>
                  <a:pt x="1732000" y="2447213"/>
                </a:lnTo>
                <a:lnTo>
                  <a:pt x="1775526" y="2426882"/>
                </a:lnTo>
                <a:lnTo>
                  <a:pt x="1814410" y="2399595"/>
                </a:lnTo>
                <a:lnTo>
                  <a:pt x="1847879" y="2366124"/>
                </a:lnTo>
                <a:lnTo>
                  <a:pt x="1875162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62" y="141969"/>
                </a:lnTo>
                <a:lnTo>
                  <a:pt x="1847879" y="103085"/>
                </a:lnTo>
                <a:lnTo>
                  <a:pt x="1814410" y="69614"/>
                </a:lnTo>
                <a:lnTo>
                  <a:pt x="1775526" y="42327"/>
                </a:lnTo>
                <a:lnTo>
                  <a:pt x="1732000" y="21996"/>
                </a:lnTo>
                <a:lnTo>
                  <a:pt x="1690284" y="11262"/>
                </a:lnTo>
                <a:lnTo>
                  <a:pt x="1646308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6387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0286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34100" y="2806700"/>
            <a:ext cx="54483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14" dirty="0">
                <a:solidFill>
                  <a:srgbClr val="FFFFFF"/>
                </a:solidFill>
                <a:latin typeface="Malgun Gothic"/>
                <a:cs typeface="Malgun Gothic"/>
              </a:rPr>
              <a:t>03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57900" y="3810000"/>
            <a:ext cx="78549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9" dirty="0">
                <a:solidFill>
                  <a:srgbClr val="FFFFFF"/>
                </a:solidFill>
                <a:latin typeface="Malgun Gothic"/>
                <a:cs typeface="Malgun Gothic"/>
              </a:rPr>
              <a:t>변수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87843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16443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5"/>
                </a:lnTo>
                <a:lnTo>
                  <a:pt x="321088" y="1407"/>
                </a:lnTo>
                <a:lnTo>
                  <a:pt x="271310" y="4751"/>
                </a:lnTo>
                <a:lnTo>
                  <a:pt x="227223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07" y="2457954"/>
                </a:lnTo>
                <a:lnTo>
                  <a:pt x="271182" y="2464468"/>
                </a:lnTo>
                <a:lnTo>
                  <a:pt x="320654" y="2467814"/>
                </a:lnTo>
                <a:lnTo>
                  <a:pt x="378860" y="2469046"/>
                </a:lnTo>
                <a:lnTo>
                  <a:pt x="449033" y="2469222"/>
                </a:lnTo>
                <a:lnTo>
                  <a:pt x="1466456" y="2469222"/>
                </a:lnTo>
                <a:lnTo>
                  <a:pt x="1537607" y="2469046"/>
                </a:lnTo>
                <a:lnTo>
                  <a:pt x="1596404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4" y="2426882"/>
                </a:lnTo>
                <a:lnTo>
                  <a:pt x="1814398" y="2399595"/>
                </a:lnTo>
                <a:lnTo>
                  <a:pt x="1847869" y="2366124"/>
                </a:lnTo>
                <a:lnTo>
                  <a:pt x="1875156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56" y="141969"/>
                </a:lnTo>
                <a:lnTo>
                  <a:pt x="1847869" y="103085"/>
                </a:lnTo>
                <a:lnTo>
                  <a:pt x="1814398" y="69614"/>
                </a:lnTo>
                <a:lnTo>
                  <a:pt x="1775514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09204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13103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32800" y="2806700"/>
            <a:ext cx="58166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260" dirty="0">
                <a:solidFill>
                  <a:srgbClr val="FFFFFF"/>
                </a:solidFill>
                <a:latin typeface="Malgun Gothic"/>
                <a:cs typeface="Malgun Gothic"/>
              </a:rPr>
              <a:t>04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93100" y="3657600"/>
            <a:ext cx="97536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9" dirty="0">
                <a:solidFill>
                  <a:srgbClr val="FFFFFF"/>
                </a:solidFill>
                <a:latin typeface="Malgun Gothic"/>
                <a:cs typeface="Malgun Gothic"/>
              </a:rPr>
              <a:t>데이터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58200" y="4051300"/>
            <a:ext cx="64262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solidFill>
                  <a:srgbClr val="FFFFFF"/>
                </a:solidFill>
                <a:latin typeface="Malgun Gothic"/>
                <a:cs typeface="Malgun Gothic"/>
              </a:rPr>
              <a:t>타입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903421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32021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27" y="0"/>
                </a:lnTo>
                <a:lnTo>
                  <a:pt x="379876" y="175"/>
                </a:lnTo>
                <a:lnTo>
                  <a:pt x="321079" y="1407"/>
                </a:lnTo>
                <a:lnTo>
                  <a:pt x="271306" y="4751"/>
                </a:lnTo>
                <a:lnTo>
                  <a:pt x="227222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06" y="2457954"/>
                </a:lnTo>
                <a:lnTo>
                  <a:pt x="271178" y="2464468"/>
                </a:lnTo>
                <a:lnTo>
                  <a:pt x="320649" y="2467814"/>
                </a:lnTo>
                <a:lnTo>
                  <a:pt x="378855" y="2469046"/>
                </a:lnTo>
                <a:lnTo>
                  <a:pt x="449033" y="2469222"/>
                </a:lnTo>
                <a:lnTo>
                  <a:pt x="1466443" y="2469222"/>
                </a:lnTo>
                <a:lnTo>
                  <a:pt x="1537601" y="2469046"/>
                </a:lnTo>
                <a:lnTo>
                  <a:pt x="1596401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4" y="2426882"/>
                </a:lnTo>
                <a:lnTo>
                  <a:pt x="1814398" y="2399595"/>
                </a:lnTo>
                <a:lnTo>
                  <a:pt x="1847869" y="2366124"/>
                </a:lnTo>
                <a:lnTo>
                  <a:pt x="1875156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56" y="141969"/>
                </a:lnTo>
                <a:lnTo>
                  <a:pt x="1847869" y="103085"/>
                </a:lnTo>
                <a:lnTo>
                  <a:pt x="1814398" y="69614"/>
                </a:lnTo>
                <a:lnTo>
                  <a:pt x="1775514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49A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24782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28681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769600" y="2806700"/>
            <a:ext cx="5473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25" dirty="0">
                <a:solidFill>
                  <a:srgbClr val="FFFFFF"/>
                </a:solidFill>
                <a:latin typeface="Malgun Gothic"/>
                <a:cs typeface="Malgun Gothic"/>
              </a:rPr>
              <a:t>05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93400" y="3810000"/>
            <a:ext cx="7867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5" dirty="0">
                <a:solidFill>
                  <a:srgbClr val="FFFFFF"/>
                </a:solidFill>
                <a:latin typeface="Malgun Gothic"/>
                <a:cs typeface="Malgun Gothic"/>
              </a:rPr>
              <a:t>연산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3691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291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6"/>
                </a:lnTo>
                <a:lnTo>
                  <a:pt x="321089" y="1408"/>
                </a:lnTo>
                <a:lnTo>
                  <a:pt x="271314" y="4753"/>
                </a:lnTo>
                <a:lnTo>
                  <a:pt x="227229" y="11268"/>
                </a:lnTo>
                <a:lnTo>
                  <a:pt x="185501" y="22009"/>
                </a:lnTo>
                <a:lnTo>
                  <a:pt x="141974" y="42340"/>
                </a:lnTo>
                <a:lnTo>
                  <a:pt x="103090" y="69626"/>
                </a:lnTo>
                <a:lnTo>
                  <a:pt x="69619" y="103098"/>
                </a:lnTo>
                <a:lnTo>
                  <a:pt x="42334" y="141982"/>
                </a:lnTo>
                <a:lnTo>
                  <a:pt x="22005" y="185508"/>
                </a:lnTo>
                <a:lnTo>
                  <a:pt x="11264" y="227235"/>
                </a:lnTo>
                <a:lnTo>
                  <a:pt x="4744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1" y="2198045"/>
                </a:lnTo>
                <a:lnTo>
                  <a:pt x="11270" y="2242018"/>
                </a:lnTo>
                <a:lnTo>
                  <a:pt x="22005" y="2283730"/>
                </a:lnTo>
                <a:lnTo>
                  <a:pt x="42334" y="2327256"/>
                </a:lnTo>
                <a:lnTo>
                  <a:pt x="69619" y="2366140"/>
                </a:lnTo>
                <a:lnTo>
                  <a:pt x="103090" y="2399611"/>
                </a:lnTo>
                <a:lnTo>
                  <a:pt x="141974" y="2426896"/>
                </a:lnTo>
                <a:lnTo>
                  <a:pt x="185501" y="2447225"/>
                </a:lnTo>
                <a:lnTo>
                  <a:pt x="227213" y="2457963"/>
                </a:lnTo>
                <a:lnTo>
                  <a:pt x="271187" y="2464477"/>
                </a:lnTo>
                <a:lnTo>
                  <a:pt x="320659" y="2467822"/>
                </a:lnTo>
                <a:lnTo>
                  <a:pt x="378866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8" y="2469054"/>
                </a:lnTo>
                <a:lnTo>
                  <a:pt x="1596405" y="2467822"/>
                </a:lnTo>
                <a:lnTo>
                  <a:pt x="1646180" y="2464477"/>
                </a:lnTo>
                <a:lnTo>
                  <a:pt x="1690268" y="2457963"/>
                </a:lnTo>
                <a:lnTo>
                  <a:pt x="1732000" y="2447225"/>
                </a:lnTo>
                <a:lnTo>
                  <a:pt x="1775526" y="2426896"/>
                </a:lnTo>
                <a:lnTo>
                  <a:pt x="1814410" y="2399611"/>
                </a:lnTo>
                <a:lnTo>
                  <a:pt x="1847879" y="2366140"/>
                </a:lnTo>
                <a:lnTo>
                  <a:pt x="1875162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62" y="141982"/>
                </a:lnTo>
                <a:lnTo>
                  <a:pt x="1847879" y="103098"/>
                </a:lnTo>
                <a:lnTo>
                  <a:pt x="1814410" y="69626"/>
                </a:lnTo>
                <a:lnTo>
                  <a:pt x="1775526" y="42340"/>
                </a:lnTo>
                <a:lnTo>
                  <a:pt x="1732000" y="22009"/>
                </a:lnTo>
                <a:lnTo>
                  <a:pt x="1690284" y="11268"/>
                </a:lnTo>
                <a:lnTo>
                  <a:pt x="1646308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6456" y="6928332"/>
            <a:ext cx="2321433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5056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2572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98600" y="6375400"/>
            <a:ext cx="5454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14" dirty="0">
                <a:solidFill>
                  <a:srgbClr val="FFFFFF"/>
                </a:solidFill>
                <a:latin typeface="Malgun Gothic"/>
                <a:cs typeface="Malgun Gothic"/>
              </a:rPr>
              <a:t>06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35100" y="7378700"/>
            <a:ext cx="7740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5" dirty="0">
                <a:solidFill>
                  <a:srgbClr val="FFFFFF"/>
                </a:solidFill>
                <a:latin typeface="Malgun Gothic"/>
                <a:cs typeface="Malgun Gothic"/>
              </a:rPr>
              <a:t>함수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03092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31692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6"/>
                </a:lnTo>
                <a:lnTo>
                  <a:pt x="321091" y="1408"/>
                </a:lnTo>
                <a:lnTo>
                  <a:pt x="271316" y="4753"/>
                </a:lnTo>
                <a:lnTo>
                  <a:pt x="227228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6" y="69626"/>
                </a:lnTo>
                <a:lnTo>
                  <a:pt x="69617" y="103098"/>
                </a:lnTo>
                <a:lnTo>
                  <a:pt x="42334" y="141982"/>
                </a:lnTo>
                <a:lnTo>
                  <a:pt x="22009" y="185508"/>
                </a:lnTo>
                <a:lnTo>
                  <a:pt x="11266" y="227235"/>
                </a:lnTo>
                <a:lnTo>
                  <a:pt x="4745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2" y="2198045"/>
                </a:lnTo>
                <a:lnTo>
                  <a:pt x="11272" y="2242018"/>
                </a:lnTo>
                <a:lnTo>
                  <a:pt x="22009" y="2283730"/>
                </a:lnTo>
                <a:lnTo>
                  <a:pt x="42334" y="2327256"/>
                </a:lnTo>
                <a:lnTo>
                  <a:pt x="69617" y="2366140"/>
                </a:lnTo>
                <a:lnTo>
                  <a:pt x="103086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12" y="2457963"/>
                </a:lnTo>
                <a:lnTo>
                  <a:pt x="271188" y="2464477"/>
                </a:lnTo>
                <a:lnTo>
                  <a:pt x="320660" y="2467822"/>
                </a:lnTo>
                <a:lnTo>
                  <a:pt x="378867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8" y="2469054"/>
                </a:lnTo>
                <a:lnTo>
                  <a:pt x="1596405" y="2467822"/>
                </a:lnTo>
                <a:lnTo>
                  <a:pt x="1646180" y="2464477"/>
                </a:lnTo>
                <a:lnTo>
                  <a:pt x="1690268" y="2457963"/>
                </a:lnTo>
                <a:lnTo>
                  <a:pt x="1732000" y="2447225"/>
                </a:lnTo>
                <a:lnTo>
                  <a:pt x="1775526" y="2426896"/>
                </a:lnTo>
                <a:lnTo>
                  <a:pt x="1814410" y="2399611"/>
                </a:lnTo>
                <a:lnTo>
                  <a:pt x="1847879" y="2366140"/>
                </a:lnTo>
                <a:lnTo>
                  <a:pt x="1875162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62" y="141982"/>
                </a:lnTo>
                <a:lnTo>
                  <a:pt x="1847879" y="103098"/>
                </a:lnTo>
                <a:lnTo>
                  <a:pt x="1814410" y="69626"/>
                </a:lnTo>
                <a:lnTo>
                  <a:pt x="1775526" y="42340"/>
                </a:lnTo>
                <a:lnTo>
                  <a:pt x="1732000" y="22009"/>
                </a:lnTo>
                <a:lnTo>
                  <a:pt x="1690284" y="11268"/>
                </a:lnTo>
                <a:lnTo>
                  <a:pt x="1646308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24453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31972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83000" y="6413500"/>
            <a:ext cx="952500" cy="78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73500" y="6375400"/>
            <a:ext cx="54292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5" dirty="0">
                <a:solidFill>
                  <a:srgbClr val="FFFFFF"/>
                </a:solidFill>
                <a:latin typeface="Malgun Gothic"/>
                <a:cs typeface="Malgun Gothic"/>
              </a:rPr>
              <a:t>07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32200" y="7378700"/>
            <a:ext cx="11176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63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65254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93854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6"/>
                </a:lnTo>
                <a:lnTo>
                  <a:pt x="321092" y="1408"/>
                </a:lnTo>
                <a:lnTo>
                  <a:pt x="271318" y="4753"/>
                </a:lnTo>
                <a:lnTo>
                  <a:pt x="227235" y="11268"/>
                </a:lnTo>
                <a:lnTo>
                  <a:pt x="185508" y="22009"/>
                </a:lnTo>
                <a:lnTo>
                  <a:pt x="141982" y="42340"/>
                </a:lnTo>
                <a:lnTo>
                  <a:pt x="103098" y="69626"/>
                </a:lnTo>
                <a:lnTo>
                  <a:pt x="69626" y="103098"/>
                </a:lnTo>
                <a:lnTo>
                  <a:pt x="42340" y="141982"/>
                </a:lnTo>
                <a:lnTo>
                  <a:pt x="22009" y="185508"/>
                </a:lnTo>
                <a:lnTo>
                  <a:pt x="11266" y="227235"/>
                </a:lnTo>
                <a:lnTo>
                  <a:pt x="4745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2" y="2198045"/>
                </a:lnTo>
                <a:lnTo>
                  <a:pt x="11272" y="2242018"/>
                </a:lnTo>
                <a:lnTo>
                  <a:pt x="22009" y="2283730"/>
                </a:lnTo>
                <a:lnTo>
                  <a:pt x="42340" y="2327256"/>
                </a:lnTo>
                <a:lnTo>
                  <a:pt x="69626" y="2366140"/>
                </a:lnTo>
                <a:lnTo>
                  <a:pt x="103098" y="2399611"/>
                </a:lnTo>
                <a:lnTo>
                  <a:pt x="141982" y="2426896"/>
                </a:lnTo>
                <a:lnTo>
                  <a:pt x="185508" y="2447225"/>
                </a:lnTo>
                <a:lnTo>
                  <a:pt x="227219" y="2457963"/>
                </a:lnTo>
                <a:lnTo>
                  <a:pt x="271191" y="2464477"/>
                </a:lnTo>
                <a:lnTo>
                  <a:pt x="320661" y="2467822"/>
                </a:lnTo>
                <a:lnTo>
                  <a:pt x="378867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14" y="2469054"/>
                </a:lnTo>
                <a:lnTo>
                  <a:pt x="1596414" y="2467822"/>
                </a:lnTo>
                <a:lnTo>
                  <a:pt x="1646189" y="2464477"/>
                </a:lnTo>
                <a:lnTo>
                  <a:pt x="1690274" y="2457963"/>
                </a:lnTo>
                <a:lnTo>
                  <a:pt x="1732000" y="2447225"/>
                </a:lnTo>
                <a:lnTo>
                  <a:pt x="1775527" y="2426896"/>
                </a:lnTo>
                <a:lnTo>
                  <a:pt x="1814411" y="2399611"/>
                </a:lnTo>
                <a:lnTo>
                  <a:pt x="1847882" y="2366140"/>
                </a:lnTo>
                <a:lnTo>
                  <a:pt x="1875169" y="2327256"/>
                </a:lnTo>
                <a:lnTo>
                  <a:pt x="1895500" y="2283730"/>
                </a:lnTo>
                <a:lnTo>
                  <a:pt x="1906237" y="2242002"/>
                </a:lnTo>
                <a:lnTo>
                  <a:pt x="1912754" y="2197917"/>
                </a:lnTo>
                <a:lnTo>
                  <a:pt x="1916089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9" y="321092"/>
                </a:lnTo>
                <a:lnTo>
                  <a:pt x="1912726" y="271191"/>
                </a:lnTo>
                <a:lnTo>
                  <a:pt x="1906230" y="227219"/>
                </a:lnTo>
                <a:lnTo>
                  <a:pt x="1895500" y="185508"/>
                </a:lnTo>
                <a:lnTo>
                  <a:pt x="1875169" y="141982"/>
                </a:lnTo>
                <a:lnTo>
                  <a:pt x="1847882" y="103098"/>
                </a:lnTo>
                <a:lnTo>
                  <a:pt x="1814411" y="69626"/>
                </a:lnTo>
                <a:lnTo>
                  <a:pt x="1775527" y="42340"/>
                </a:lnTo>
                <a:lnTo>
                  <a:pt x="1732000" y="22009"/>
                </a:lnTo>
                <a:lnTo>
                  <a:pt x="1690290" y="11268"/>
                </a:lnTo>
                <a:lnTo>
                  <a:pt x="1646317" y="4753"/>
                </a:lnTo>
                <a:lnTo>
                  <a:pt x="1596844" y="1408"/>
                </a:lnTo>
                <a:lnTo>
                  <a:pt x="1538635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3C5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86628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94134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45200" y="6413500"/>
            <a:ext cx="9398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235700" y="6375400"/>
            <a:ext cx="5461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20" dirty="0">
                <a:solidFill>
                  <a:srgbClr val="FFFFFF"/>
                </a:solidFill>
                <a:latin typeface="Malgun Gothic"/>
                <a:cs typeface="Malgun Gothic"/>
              </a:rPr>
              <a:t>08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81700" y="7378700"/>
            <a:ext cx="11487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5" dirty="0">
                <a:solidFill>
                  <a:srgbClr val="FFFFFF"/>
                </a:solidFill>
                <a:latin typeface="Malgun Gothic"/>
                <a:cs typeface="Malgun Gothic"/>
              </a:rPr>
              <a:t>반복문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688071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16671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6"/>
                </a:lnTo>
                <a:lnTo>
                  <a:pt x="321088" y="1408"/>
                </a:lnTo>
                <a:lnTo>
                  <a:pt x="271310" y="4753"/>
                </a:lnTo>
                <a:lnTo>
                  <a:pt x="227223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5" y="69626"/>
                </a:lnTo>
                <a:lnTo>
                  <a:pt x="69614" y="103098"/>
                </a:lnTo>
                <a:lnTo>
                  <a:pt x="42327" y="141982"/>
                </a:lnTo>
                <a:lnTo>
                  <a:pt x="21996" y="185508"/>
                </a:lnTo>
                <a:lnTo>
                  <a:pt x="11259" y="227235"/>
                </a:lnTo>
                <a:lnTo>
                  <a:pt x="4742" y="271318"/>
                </a:lnTo>
                <a:lnTo>
                  <a:pt x="1407" y="320661"/>
                </a:lnTo>
                <a:lnTo>
                  <a:pt x="175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5" y="2089346"/>
                </a:lnTo>
                <a:lnTo>
                  <a:pt x="1407" y="2148143"/>
                </a:lnTo>
                <a:lnTo>
                  <a:pt x="4770" y="2198045"/>
                </a:lnTo>
                <a:lnTo>
                  <a:pt x="11266" y="2242018"/>
                </a:lnTo>
                <a:lnTo>
                  <a:pt x="21996" y="2283730"/>
                </a:lnTo>
                <a:lnTo>
                  <a:pt x="42327" y="2327256"/>
                </a:lnTo>
                <a:lnTo>
                  <a:pt x="69614" y="2366140"/>
                </a:lnTo>
                <a:lnTo>
                  <a:pt x="103085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07" y="2457963"/>
                </a:lnTo>
                <a:lnTo>
                  <a:pt x="271182" y="2464477"/>
                </a:lnTo>
                <a:lnTo>
                  <a:pt x="320657" y="2467822"/>
                </a:lnTo>
                <a:lnTo>
                  <a:pt x="378866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7" y="2469054"/>
                </a:lnTo>
                <a:lnTo>
                  <a:pt x="1596404" y="2467822"/>
                </a:lnTo>
                <a:lnTo>
                  <a:pt x="1646177" y="2464477"/>
                </a:lnTo>
                <a:lnTo>
                  <a:pt x="1690261" y="2457963"/>
                </a:lnTo>
                <a:lnTo>
                  <a:pt x="1731987" y="2447225"/>
                </a:lnTo>
                <a:lnTo>
                  <a:pt x="1775514" y="2426896"/>
                </a:lnTo>
                <a:lnTo>
                  <a:pt x="1814398" y="2399611"/>
                </a:lnTo>
                <a:lnTo>
                  <a:pt x="1847869" y="2366140"/>
                </a:lnTo>
                <a:lnTo>
                  <a:pt x="1875156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56" y="141982"/>
                </a:lnTo>
                <a:lnTo>
                  <a:pt x="1847869" y="103098"/>
                </a:lnTo>
                <a:lnTo>
                  <a:pt x="1814398" y="69626"/>
                </a:lnTo>
                <a:lnTo>
                  <a:pt x="1775514" y="42340"/>
                </a:lnTo>
                <a:lnTo>
                  <a:pt x="1731987" y="22009"/>
                </a:lnTo>
                <a:lnTo>
                  <a:pt x="1690277" y="11268"/>
                </a:lnTo>
                <a:lnTo>
                  <a:pt x="1646305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09432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16951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559800" y="6375400"/>
            <a:ext cx="53530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75" dirty="0">
                <a:solidFill>
                  <a:srgbClr val="FFFFFF"/>
                </a:solidFill>
                <a:latin typeface="Malgun Gothic"/>
                <a:cs typeface="Malgun Gothic"/>
              </a:rPr>
              <a:t>09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05800" y="7378700"/>
            <a:ext cx="11360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90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003650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232250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2" y="176"/>
                </a:lnTo>
                <a:lnTo>
                  <a:pt x="321082" y="1408"/>
                </a:lnTo>
                <a:lnTo>
                  <a:pt x="271306" y="4753"/>
                </a:lnTo>
                <a:lnTo>
                  <a:pt x="227222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5" y="69626"/>
                </a:lnTo>
                <a:lnTo>
                  <a:pt x="69614" y="103098"/>
                </a:lnTo>
                <a:lnTo>
                  <a:pt x="42327" y="141982"/>
                </a:lnTo>
                <a:lnTo>
                  <a:pt x="21996" y="185508"/>
                </a:lnTo>
                <a:lnTo>
                  <a:pt x="11259" y="227235"/>
                </a:lnTo>
                <a:lnTo>
                  <a:pt x="4742" y="271318"/>
                </a:lnTo>
                <a:lnTo>
                  <a:pt x="1407" y="320661"/>
                </a:lnTo>
                <a:lnTo>
                  <a:pt x="175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5" y="2089346"/>
                </a:lnTo>
                <a:lnTo>
                  <a:pt x="1407" y="2148143"/>
                </a:lnTo>
                <a:lnTo>
                  <a:pt x="4770" y="2198045"/>
                </a:lnTo>
                <a:lnTo>
                  <a:pt x="11266" y="2242018"/>
                </a:lnTo>
                <a:lnTo>
                  <a:pt x="21996" y="2283730"/>
                </a:lnTo>
                <a:lnTo>
                  <a:pt x="42327" y="2327256"/>
                </a:lnTo>
                <a:lnTo>
                  <a:pt x="69614" y="2366140"/>
                </a:lnTo>
                <a:lnTo>
                  <a:pt x="103085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06" y="2457963"/>
                </a:lnTo>
                <a:lnTo>
                  <a:pt x="271178" y="2464477"/>
                </a:lnTo>
                <a:lnTo>
                  <a:pt x="320649" y="2467822"/>
                </a:lnTo>
                <a:lnTo>
                  <a:pt x="378855" y="2469054"/>
                </a:lnTo>
                <a:lnTo>
                  <a:pt x="449033" y="2469230"/>
                </a:lnTo>
                <a:lnTo>
                  <a:pt x="1466456" y="2469230"/>
                </a:lnTo>
                <a:lnTo>
                  <a:pt x="1537607" y="2469054"/>
                </a:lnTo>
                <a:lnTo>
                  <a:pt x="1596404" y="2467822"/>
                </a:lnTo>
                <a:lnTo>
                  <a:pt x="1646177" y="2464477"/>
                </a:lnTo>
                <a:lnTo>
                  <a:pt x="1690261" y="2457963"/>
                </a:lnTo>
                <a:lnTo>
                  <a:pt x="1731987" y="2447225"/>
                </a:lnTo>
                <a:lnTo>
                  <a:pt x="1775514" y="2426896"/>
                </a:lnTo>
                <a:lnTo>
                  <a:pt x="1814398" y="2399611"/>
                </a:lnTo>
                <a:lnTo>
                  <a:pt x="1847869" y="2366140"/>
                </a:lnTo>
                <a:lnTo>
                  <a:pt x="1875156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56" y="141982"/>
                </a:lnTo>
                <a:lnTo>
                  <a:pt x="1847869" y="103098"/>
                </a:lnTo>
                <a:lnTo>
                  <a:pt x="1814398" y="69626"/>
                </a:lnTo>
                <a:lnTo>
                  <a:pt x="1775514" y="42340"/>
                </a:lnTo>
                <a:lnTo>
                  <a:pt x="1731987" y="22009"/>
                </a:lnTo>
                <a:lnTo>
                  <a:pt x="1690277" y="11268"/>
                </a:lnTo>
                <a:lnTo>
                  <a:pt x="1646305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906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225011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232529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0909300" y="6375400"/>
            <a:ext cx="4584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25" dirty="0">
                <a:solidFill>
                  <a:srgbClr val="FFFFFF"/>
                </a:solidFill>
                <a:latin typeface="Malgun Gothic"/>
                <a:cs typeface="Malgun Gothic"/>
              </a:rPr>
              <a:t>10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591800" y="7442200"/>
            <a:ext cx="118745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15" dirty="0">
                <a:solidFill>
                  <a:srgbClr val="FFFFFF"/>
                </a:solidFill>
                <a:latin typeface="Malgun Gothic"/>
                <a:cs typeface="Malgun Gothic"/>
              </a:rPr>
              <a:t>딕셔너리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8614" y="4098531"/>
            <a:ext cx="12669520" cy="3542029"/>
          </a:xfrm>
          <a:custGeom>
            <a:avLst/>
            <a:gdLst/>
            <a:ahLst/>
            <a:cxnLst/>
            <a:rect l="l" t="t" r="r" b="b"/>
            <a:pathLst>
              <a:path w="12669520" h="3542029">
                <a:moveTo>
                  <a:pt x="12201740" y="0"/>
                </a:moveTo>
                <a:lnTo>
                  <a:pt x="12247281" y="21595"/>
                </a:lnTo>
                <a:lnTo>
                  <a:pt x="12290962" y="45865"/>
                </a:lnTo>
                <a:lnTo>
                  <a:pt x="12332699" y="72685"/>
                </a:lnTo>
                <a:lnTo>
                  <a:pt x="12372411" y="101933"/>
                </a:lnTo>
                <a:lnTo>
                  <a:pt x="12410014" y="133486"/>
                </a:lnTo>
                <a:lnTo>
                  <a:pt x="12445428" y="167221"/>
                </a:lnTo>
                <a:lnTo>
                  <a:pt x="12478568" y="203014"/>
                </a:lnTo>
                <a:lnTo>
                  <a:pt x="12509353" y="240744"/>
                </a:lnTo>
                <a:lnTo>
                  <a:pt x="12537700" y="280287"/>
                </a:lnTo>
                <a:lnTo>
                  <a:pt x="12563527" y="321520"/>
                </a:lnTo>
                <a:lnTo>
                  <a:pt x="12586751" y="364320"/>
                </a:lnTo>
                <a:lnTo>
                  <a:pt x="12607290" y="408565"/>
                </a:lnTo>
                <a:lnTo>
                  <a:pt x="12625061" y="454131"/>
                </a:lnTo>
                <a:lnTo>
                  <a:pt x="12639983" y="500896"/>
                </a:lnTo>
                <a:lnTo>
                  <a:pt x="12651972" y="548736"/>
                </a:lnTo>
                <a:lnTo>
                  <a:pt x="12660946" y="597528"/>
                </a:lnTo>
                <a:lnTo>
                  <a:pt x="12666823" y="647151"/>
                </a:lnTo>
                <a:lnTo>
                  <a:pt x="12669520" y="697480"/>
                </a:lnTo>
                <a:lnTo>
                  <a:pt x="12669008" y="747197"/>
                </a:lnTo>
                <a:lnTo>
                  <a:pt x="12665390" y="796345"/>
                </a:lnTo>
                <a:lnTo>
                  <a:pt x="12658742" y="844806"/>
                </a:lnTo>
                <a:lnTo>
                  <a:pt x="12649138" y="892461"/>
                </a:lnTo>
                <a:lnTo>
                  <a:pt x="12636655" y="939192"/>
                </a:lnTo>
                <a:lnTo>
                  <a:pt x="12621367" y="984882"/>
                </a:lnTo>
                <a:lnTo>
                  <a:pt x="12603350" y="1029412"/>
                </a:lnTo>
                <a:lnTo>
                  <a:pt x="12582679" y="1072663"/>
                </a:lnTo>
                <a:lnTo>
                  <a:pt x="12559431" y="1114518"/>
                </a:lnTo>
                <a:lnTo>
                  <a:pt x="12533679" y="1154859"/>
                </a:lnTo>
                <a:lnTo>
                  <a:pt x="12505500" y="1193568"/>
                </a:lnTo>
                <a:lnTo>
                  <a:pt x="12474970" y="1230525"/>
                </a:lnTo>
                <a:lnTo>
                  <a:pt x="12442163" y="1265614"/>
                </a:lnTo>
                <a:lnTo>
                  <a:pt x="12407155" y="1298716"/>
                </a:lnTo>
                <a:lnTo>
                  <a:pt x="12370021" y="1329713"/>
                </a:lnTo>
                <a:lnTo>
                  <a:pt x="12330838" y="1358487"/>
                </a:lnTo>
                <a:lnTo>
                  <a:pt x="12289679" y="1384919"/>
                </a:lnTo>
                <a:lnTo>
                  <a:pt x="12246622" y="1408891"/>
                </a:lnTo>
                <a:lnTo>
                  <a:pt x="12201740" y="1430286"/>
                </a:lnTo>
                <a:lnTo>
                  <a:pt x="500277" y="1873643"/>
                </a:lnTo>
                <a:lnTo>
                  <a:pt x="456694" y="1898668"/>
                </a:lnTo>
                <a:lnTo>
                  <a:pt x="414800" y="1925735"/>
                </a:lnTo>
                <a:lnTo>
                  <a:pt x="374641" y="1954759"/>
                </a:lnTo>
                <a:lnTo>
                  <a:pt x="336262" y="1985653"/>
                </a:lnTo>
                <a:lnTo>
                  <a:pt x="299707" y="2018331"/>
                </a:lnTo>
                <a:lnTo>
                  <a:pt x="265024" y="2052708"/>
                </a:lnTo>
                <a:lnTo>
                  <a:pt x="232256" y="2088698"/>
                </a:lnTo>
                <a:lnTo>
                  <a:pt x="201449" y="2126213"/>
                </a:lnTo>
                <a:lnTo>
                  <a:pt x="172648" y="2165170"/>
                </a:lnTo>
                <a:lnTo>
                  <a:pt x="145899" y="2205481"/>
                </a:lnTo>
                <a:lnTo>
                  <a:pt x="121246" y="2247060"/>
                </a:lnTo>
                <a:lnTo>
                  <a:pt x="98736" y="2289822"/>
                </a:lnTo>
                <a:lnTo>
                  <a:pt x="78413" y="2333681"/>
                </a:lnTo>
                <a:lnTo>
                  <a:pt x="60322" y="2378550"/>
                </a:lnTo>
                <a:lnTo>
                  <a:pt x="44509" y="2424344"/>
                </a:lnTo>
                <a:lnTo>
                  <a:pt x="31019" y="2470976"/>
                </a:lnTo>
                <a:lnTo>
                  <a:pt x="19898" y="2518361"/>
                </a:lnTo>
                <a:lnTo>
                  <a:pt x="11190" y="2566412"/>
                </a:lnTo>
                <a:lnTo>
                  <a:pt x="4941" y="2615044"/>
                </a:lnTo>
                <a:lnTo>
                  <a:pt x="1197" y="2664171"/>
                </a:lnTo>
                <a:lnTo>
                  <a:pt x="1" y="2713706"/>
                </a:lnTo>
                <a:lnTo>
                  <a:pt x="1401" y="2763564"/>
                </a:lnTo>
                <a:lnTo>
                  <a:pt x="5440" y="2813659"/>
                </a:lnTo>
                <a:lnTo>
                  <a:pt x="11941" y="2862301"/>
                </a:lnTo>
                <a:lnTo>
                  <a:pt x="20919" y="2910249"/>
                </a:lnTo>
                <a:lnTo>
                  <a:pt x="32323" y="2957424"/>
                </a:lnTo>
                <a:lnTo>
                  <a:pt x="46096" y="3003745"/>
                </a:lnTo>
                <a:lnTo>
                  <a:pt x="62184" y="3049134"/>
                </a:lnTo>
                <a:lnTo>
                  <a:pt x="80535" y="3093510"/>
                </a:lnTo>
                <a:lnTo>
                  <a:pt x="101093" y="3136793"/>
                </a:lnTo>
                <a:lnTo>
                  <a:pt x="123805" y="3178905"/>
                </a:lnTo>
                <a:lnTo>
                  <a:pt x="148616" y="3219765"/>
                </a:lnTo>
                <a:lnTo>
                  <a:pt x="175472" y="3259294"/>
                </a:lnTo>
                <a:lnTo>
                  <a:pt x="204319" y="3297412"/>
                </a:lnTo>
                <a:lnTo>
                  <a:pt x="235103" y="3334040"/>
                </a:lnTo>
                <a:lnTo>
                  <a:pt x="267770" y="3369097"/>
                </a:lnTo>
                <a:lnTo>
                  <a:pt x="302265" y="3402504"/>
                </a:lnTo>
                <a:lnTo>
                  <a:pt x="338535" y="3434182"/>
                </a:lnTo>
                <a:lnTo>
                  <a:pt x="376525" y="3464051"/>
                </a:lnTo>
                <a:lnTo>
                  <a:pt x="416182" y="3492030"/>
                </a:lnTo>
                <a:lnTo>
                  <a:pt x="457450" y="3518041"/>
                </a:lnTo>
                <a:lnTo>
                  <a:pt x="500277" y="3542004"/>
                </a:lnTo>
              </a:path>
            </a:pathLst>
          </a:custGeom>
          <a:ln w="16509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8200" y="1841500"/>
            <a:ext cx="6248400" cy="742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7500" y="9029700"/>
            <a:ext cx="220599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latin typeface="Malgun Gothic"/>
                <a:cs typeface="Malgun Gothic"/>
              </a:rPr>
              <a:t>1부터  </a:t>
            </a:r>
            <a:r>
              <a:rPr sz="2000" spc="-405" dirty="0">
                <a:latin typeface="Malgun Gothic"/>
                <a:cs typeface="Malgun Gothic"/>
              </a:rPr>
              <a:t>10까지의</a:t>
            </a:r>
            <a:r>
              <a:rPr sz="2000" spc="-21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합구하기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100" y="5194300"/>
            <a:ext cx="88201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30" dirty="0">
                <a:solidFill>
                  <a:srgbClr val="F3B431"/>
                </a:solidFill>
                <a:latin typeface="Malgun Gothic"/>
                <a:cs typeface="Malgun Gothic"/>
              </a:rPr>
              <a:t>예시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6795">
              <a:lnSpc>
                <a:spcPct val="100000"/>
              </a:lnSpc>
            </a:pPr>
            <a:r>
              <a:rPr sz="12000" spc="395" dirty="0"/>
              <a:t>03</a:t>
            </a:r>
            <a:r>
              <a:rPr sz="12000" spc="-355" dirty="0"/>
              <a:t> </a:t>
            </a:r>
            <a:r>
              <a:rPr spc="-1165" dirty="0"/>
              <a:t>변수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3310559" y="5379402"/>
            <a:ext cx="6384290" cy="0"/>
          </a:xfrm>
          <a:custGeom>
            <a:avLst/>
            <a:gdLst/>
            <a:ahLst/>
            <a:cxnLst/>
            <a:rect l="l" t="t" r="r" b="b"/>
            <a:pathLst>
              <a:path w="6384290">
                <a:moveTo>
                  <a:pt x="0" y="0"/>
                </a:moveTo>
                <a:lnTo>
                  <a:pt x="638369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6100" y="5499100"/>
            <a:ext cx="42767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00" dirty="0">
                <a:solidFill>
                  <a:srgbClr val="FFFFFF"/>
                </a:solidFill>
                <a:latin typeface="Malgun Gothic"/>
                <a:cs typeface="Malgun Gothic"/>
              </a:rPr>
              <a:t>변수란?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00" dirty="0">
                <a:solidFill>
                  <a:srgbClr val="FFFFFF"/>
                </a:solidFill>
                <a:latin typeface="Malgun Gothic"/>
                <a:cs typeface="Malgun Gothic"/>
              </a:rPr>
              <a:t>변수선언시</a:t>
            </a:r>
            <a:r>
              <a:rPr sz="3000" spc="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470" dirty="0">
                <a:solidFill>
                  <a:srgbClr val="FFFFFF"/>
                </a:solidFill>
                <a:latin typeface="Malgun Gothic"/>
                <a:cs typeface="Malgun Gothic"/>
              </a:rPr>
              <a:t>주의점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6800" y="5410200"/>
            <a:ext cx="4533900" cy="262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400" y="2641600"/>
            <a:ext cx="197167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95" dirty="0">
                <a:solidFill>
                  <a:srgbClr val="93C046"/>
                </a:solidFill>
                <a:latin typeface="Malgun Gothic"/>
                <a:cs typeface="Malgun Gothic"/>
              </a:rPr>
              <a:t>변수란?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3200" y="2768600"/>
            <a:ext cx="28873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450" dirty="0">
                <a:latin typeface="Malgun Gothic"/>
                <a:cs typeface="Malgun Gothic"/>
              </a:rPr>
              <a:t>Data</a:t>
            </a:r>
            <a:r>
              <a:rPr sz="3600" spc="-450" dirty="0">
                <a:latin typeface="Malgun Gothic"/>
                <a:cs typeface="Malgun Gothic"/>
              </a:rPr>
              <a:t>를 </a:t>
            </a:r>
            <a:r>
              <a:rPr sz="3600" spc="-775" dirty="0">
                <a:latin typeface="Malgun Gothic"/>
                <a:cs typeface="Malgun Gothic"/>
              </a:rPr>
              <a:t>담는  공간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3848100"/>
            <a:ext cx="4325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05" dirty="0">
                <a:solidFill>
                  <a:srgbClr val="93C046"/>
                </a:solidFill>
                <a:latin typeface="Malgun Gothic"/>
                <a:cs typeface="Malgun Gothic"/>
              </a:rPr>
              <a:t>어떻게</a:t>
            </a:r>
            <a:r>
              <a:rPr sz="5000" spc="-210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5000" spc="-595" dirty="0">
                <a:solidFill>
                  <a:srgbClr val="93C046"/>
                </a:solidFill>
                <a:latin typeface="Malgun Gothic"/>
                <a:cs typeface="Malgun Gothic"/>
              </a:rPr>
              <a:t>사용하지?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4600" y="3987800"/>
            <a:ext cx="220662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380" dirty="0">
                <a:latin typeface="Malgun Gothic"/>
                <a:cs typeface="Malgun Gothic"/>
              </a:rPr>
              <a:t>‘=’을</a:t>
            </a:r>
            <a:r>
              <a:rPr sz="3600" b="1" spc="-405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이용해!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000" y="5803900"/>
            <a:ext cx="3215005" cy="155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130" algn="ctr">
              <a:lnSpc>
                <a:spcPct val="100000"/>
              </a:lnSpc>
              <a:tabLst>
                <a:tab pos="1459865" algn="l"/>
                <a:tab pos="2247900" algn="l"/>
              </a:tabLst>
            </a:pPr>
            <a:r>
              <a:rPr sz="5000" b="1" spc="-620" dirty="0">
                <a:latin typeface="Malgun Gothic"/>
                <a:cs typeface="Malgun Gothic"/>
              </a:rPr>
              <a:t>eggs	</a:t>
            </a:r>
            <a:r>
              <a:rPr sz="5000" b="1" spc="-1370" dirty="0">
                <a:latin typeface="Malgun Gothic"/>
                <a:cs typeface="Malgun Gothic"/>
              </a:rPr>
              <a:t>=	</a:t>
            </a:r>
            <a:r>
              <a:rPr sz="5000" b="1" spc="-925" dirty="0">
                <a:latin typeface="Malgun Gothic"/>
                <a:cs typeface="Malgun Gothic"/>
              </a:rPr>
              <a:t>15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3600" b="1" spc="-500" dirty="0">
                <a:latin typeface="Malgun Gothic"/>
                <a:cs typeface="Malgun Gothic"/>
              </a:rPr>
              <a:t>eggs</a:t>
            </a:r>
            <a:r>
              <a:rPr sz="3600" spc="-500" dirty="0">
                <a:latin typeface="Malgun Gothic"/>
                <a:cs typeface="Malgun Gothic"/>
              </a:rPr>
              <a:t>에 </a:t>
            </a:r>
            <a:r>
              <a:rPr sz="3600" b="1" spc="-720" dirty="0">
                <a:latin typeface="Malgun Gothic"/>
                <a:cs typeface="Malgun Gothic"/>
              </a:rPr>
              <a:t>15</a:t>
            </a:r>
            <a:r>
              <a:rPr sz="3600" spc="-720" dirty="0">
                <a:latin typeface="Malgun Gothic"/>
                <a:cs typeface="Malgun Gothic"/>
              </a:rPr>
              <a:t>를</a:t>
            </a:r>
            <a:r>
              <a:rPr sz="3600" spc="-225" dirty="0">
                <a:latin typeface="Malgun Gothic"/>
                <a:cs typeface="Malgun Gothic"/>
              </a:rPr>
              <a:t> </a:t>
            </a:r>
            <a:r>
              <a:rPr sz="3600" spc="-819" dirty="0">
                <a:latin typeface="Malgun Gothic"/>
                <a:cs typeface="Malgun Gothic"/>
              </a:rPr>
              <a:t>넣는다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5314" y="5815825"/>
            <a:ext cx="795020" cy="795020"/>
          </a:xfrm>
          <a:custGeom>
            <a:avLst/>
            <a:gdLst/>
            <a:ahLst/>
            <a:cxnLst/>
            <a:rect l="l" t="t" r="r" b="b"/>
            <a:pathLst>
              <a:path w="795020" h="795020">
                <a:moveTo>
                  <a:pt x="678171" y="116355"/>
                </a:moveTo>
                <a:lnTo>
                  <a:pt x="709040" y="151005"/>
                </a:lnTo>
                <a:lnTo>
                  <a:pt x="735161" y="188184"/>
                </a:lnTo>
                <a:lnTo>
                  <a:pt x="756532" y="227470"/>
                </a:lnTo>
                <a:lnTo>
                  <a:pt x="773155" y="268443"/>
                </a:lnTo>
                <a:lnTo>
                  <a:pt x="785028" y="310681"/>
                </a:lnTo>
                <a:lnTo>
                  <a:pt x="792152" y="353761"/>
                </a:lnTo>
                <a:lnTo>
                  <a:pt x="794526" y="397263"/>
                </a:lnTo>
                <a:lnTo>
                  <a:pt x="792152" y="440765"/>
                </a:lnTo>
                <a:lnTo>
                  <a:pt x="785028" y="483846"/>
                </a:lnTo>
                <a:lnTo>
                  <a:pt x="773155" y="526083"/>
                </a:lnTo>
                <a:lnTo>
                  <a:pt x="756532" y="567056"/>
                </a:lnTo>
                <a:lnTo>
                  <a:pt x="735161" y="606342"/>
                </a:lnTo>
                <a:lnTo>
                  <a:pt x="709040" y="643521"/>
                </a:lnTo>
                <a:lnTo>
                  <a:pt x="678171" y="678171"/>
                </a:lnTo>
                <a:lnTo>
                  <a:pt x="643521" y="709040"/>
                </a:lnTo>
                <a:lnTo>
                  <a:pt x="606342" y="735161"/>
                </a:lnTo>
                <a:lnTo>
                  <a:pt x="567056" y="756532"/>
                </a:lnTo>
                <a:lnTo>
                  <a:pt x="526083" y="773155"/>
                </a:lnTo>
                <a:lnTo>
                  <a:pt x="483846" y="785028"/>
                </a:lnTo>
                <a:lnTo>
                  <a:pt x="440765" y="792152"/>
                </a:lnTo>
                <a:lnTo>
                  <a:pt x="397263" y="794526"/>
                </a:lnTo>
                <a:lnTo>
                  <a:pt x="353761" y="792152"/>
                </a:lnTo>
                <a:lnTo>
                  <a:pt x="310681" y="785028"/>
                </a:lnTo>
                <a:lnTo>
                  <a:pt x="268443" y="773155"/>
                </a:lnTo>
                <a:lnTo>
                  <a:pt x="227470" y="756532"/>
                </a:lnTo>
                <a:lnTo>
                  <a:pt x="188184" y="735161"/>
                </a:lnTo>
                <a:lnTo>
                  <a:pt x="151005" y="709040"/>
                </a:lnTo>
                <a:lnTo>
                  <a:pt x="116355" y="678171"/>
                </a:lnTo>
                <a:lnTo>
                  <a:pt x="85485" y="643521"/>
                </a:lnTo>
                <a:lnTo>
                  <a:pt x="59365" y="606342"/>
                </a:lnTo>
                <a:lnTo>
                  <a:pt x="37993" y="567056"/>
                </a:lnTo>
                <a:lnTo>
                  <a:pt x="21371" y="526083"/>
                </a:lnTo>
                <a:lnTo>
                  <a:pt x="9498" y="483846"/>
                </a:lnTo>
                <a:lnTo>
                  <a:pt x="2374" y="440765"/>
                </a:lnTo>
                <a:lnTo>
                  <a:pt x="0" y="397263"/>
                </a:lnTo>
                <a:lnTo>
                  <a:pt x="2374" y="353761"/>
                </a:lnTo>
                <a:lnTo>
                  <a:pt x="9498" y="310681"/>
                </a:lnTo>
                <a:lnTo>
                  <a:pt x="21371" y="268443"/>
                </a:lnTo>
                <a:lnTo>
                  <a:pt x="37993" y="227470"/>
                </a:lnTo>
                <a:lnTo>
                  <a:pt x="59365" y="188184"/>
                </a:lnTo>
                <a:lnTo>
                  <a:pt x="85485" y="151005"/>
                </a:lnTo>
                <a:lnTo>
                  <a:pt x="116355" y="116355"/>
                </a:lnTo>
                <a:lnTo>
                  <a:pt x="151005" y="85485"/>
                </a:lnTo>
                <a:lnTo>
                  <a:pt x="188184" y="59365"/>
                </a:lnTo>
                <a:lnTo>
                  <a:pt x="227470" y="37993"/>
                </a:lnTo>
                <a:lnTo>
                  <a:pt x="268443" y="21371"/>
                </a:lnTo>
                <a:lnTo>
                  <a:pt x="310681" y="9498"/>
                </a:lnTo>
                <a:lnTo>
                  <a:pt x="353761" y="2374"/>
                </a:lnTo>
                <a:lnTo>
                  <a:pt x="397263" y="0"/>
                </a:lnTo>
                <a:lnTo>
                  <a:pt x="440765" y="2374"/>
                </a:lnTo>
                <a:lnTo>
                  <a:pt x="483846" y="9498"/>
                </a:lnTo>
                <a:lnTo>
                  <a:pt x="526083" y="21371"/>
                </a:lnTo>
                <a:lnTo>
                  <a:pt x="567056" y="37993"/>
                </a:lnTo>
                <a:lnTo>
                  <a:pt x="606342" y="59365"/>
                </a:lnTo>
                <a:lnTo>
                  <a:pt x="643521" y="85485"/>
                </a:lnTo>
                <a:lnTo>
                  <a:pt x="678171" y="116355"/>
                </a:lnTo>
                <a:close/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4231" y="5482610"/>
            <a:ext cx="1581785" cy="394970"/>
          </a:xfrm>
          <a:custGeom>
            <a:avLst/>
            <a:gdLst/>
            <a:ahLst/>
            <a:cxnLst/>
            <a:rect l="l" t="t" r="r" b="b"/>
            <a:pathLst>
              <a:path w="1581785" h="394970">
                <a:moveTo>
                  <a:pt x="0" y="237398"/>
                </a:moveTo>
                <a:lnTo>
                  <a:pt x="75666" y="192354"/>
                </a:lnTo>
                <a:lnTo>
                  <a:pt x="124414" y="166531"/>
                </a:lnTo>
                <a:lnTo>
                  <a:pt x="172825" y="142568"/>
                </a:lnTo>
                <a:lnTo>
                  <a:pt x="220900" y="120463"/>
                </a:lnTo>
                <a:lnTo>
                  <a:pt x="268638" y="100217"/>
                </a:lnTo>
                <a:lnTo>
                  <a:pt x="316040" y="81830"/>
                </a:lnTo>
                <a:lnTo>
                  <a:pt x="363106" y="65302"/>
                </a:lnTo>
                <a:lnTo>
                  <a:pt x="409835" y="50633"/>
                </a:lnTo>
                <a:lnTo>
                  <a:pt x="456228" y="37823"/>
                </a:lnTo>
                <a:lnTo>
                  <a:pt x="502285" y="26872"/>
                </a:lnTo>
                <a:lnTo>
                  <a:pt x="548005" y="17779"/>
                </a:lnTo>
                <a:lnTo>
                  <a:pt x="593389" y="10546"/>
                </a:lnTo>
                <a:lnTo>
                  <a:pt x="638436" y="5172"/>
                </a:lnTo>
                <a:lnTo>
                  <a:pt x="683147" y="1656"/>
                </a:lnTo>
                <a:lnTo>
                  <a:pt x="727522" y="0"/>
                </a:lnTo>
                <a:lnTo>
                  <a:pt x="771560" y="202"/>
                </a:lnTo>
                <a:lnTo>
                  <a:pt x="815262" y="2263"/>
                </a:lnTo>
                <a:lnTo>
                  <a:pt x="858628" y="6183"/>
                </a:lnTo>
                <a:lnTo>
                  <a:pt x="901657" y="11962"/>
                </a:lnTo>
                <a:lnTo>
                  <a:pt x="944350" y="19600"/>
                </a:lnTo>
                <a:lnTo>
                  <a:pt x="986707" y="29097"/>
                </a:lnTo>
                <a:lnTo>
                  <a:pt x="1028727" y="40452"/>
                </a:lnTo>
                <a:lnTo>
                  <a:pt x="1070411" y="53667"/>
                </a:lnTo>
                <a:lnTo>
                  <a:pt x="1111759" y="68740"/>
                </a:lnTo>
                <a:lnTo>
                  <a:pt x="1152771" y="85673"/>
                </a:lnTo>
                <a:lnTo>
                  <a:pt x="1193446" y="104464"/>
                </a:lnTo>
                <a:lnTo>
                  <a:pt x="1233785" y="125114"/>
                </a:lnTo>
                <a:lnTo>
                  <a:pt x="1273787" y="147623"/>
                </a:lnTo>
                <a:lnTo>
                  <a:pt x="1313453" y="171990"/>
                </a:lnTo>
                <a:lnTo>
                  <a:pt x="1352783" y="198217"/>
                </a:lnTo>
                <a:lnTo>
                  <a:pt x="1391777" y="226303"/>
                </a:lnTo>
                <a:lnTo>
                  <a:pt x="1430435" y="256247"/>
                </a:lnTo>
                <a:lnTo>
                  <a:pt x="1468756" y="288050"/>
                </a:lnTo>
                <a:lnTo>
                  <a:pt x="1506741" y="321712"/>
                </a:lnTo>
                <a:lnTo>
                  <a:pt x="1544390" y="357233"/>
                </a:lnTo>
                <a:lnTo>
                  <a:pt x="1581702" y="394612"/>
                </a:lnTo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3902" y="5594197"/>
            <a:ext cx="288290" cy="250190"/>
          </a:xfrm>
          <a:custGeom>
            <a:avLst/>
            <a:gdLst/>
            <a:ahLst/>
            <a:cxnLst/>
            <a:rect l="l" t="t" r="r" b="b"/>
            <a:pathLst>
              <a:path w="288289" h="250189">
                <a:moveTo>
                  <a:pt x="146075" y="0"/>
                </a:moveTo>
                <a:lnTo>
                  <a:pt x="0" y="250126"/>
                </a:lnTo>
                <a:lnTo>
                  <a:pt x="287756" y="216903"/>
                </a:lnTo>
                <a:lnTo>
                  <a:pt x="146075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2600" y="2286000"/>
            <a:ext cx="39916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93C046"/>
                </a:solidFill>
                <a:latin typeface="Malgun Gothic"/>
                <a:cs typeface="Malgun Gothic"/>
              </a:rPr>
              <a:t>무슨  </a:t>
            </a:r>
            <a:r>
              <a:rPr sz="5000" spc="-710" dirty="0">
                <a:solidFill>
                  <a:srgbClr val="93C046"/>
                </a:solidFill>
                <a:latin typeface="Malgun Gothic"/>
                <a:cs typeface="Malgun Gothic"/>
              </a:rPr>
              <a:t>뜻</a:t>
            </a:r>
            <a:r>
              <a:rPr sz="5000" spc="-580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5000" spc="-545" dirty="0">
                <a:solidFill>
                  <a:srgbClr val="93C046"/>
                </a:solidFill>
                <a:latin typeface="Malgun Gothic"/>
                <a:cs typeface="Malgun Gothic"/>
              </a:rPr>
              <a:t>일까요?</a:t>
            </a:r>
            <a:endParaRPr sz="5000">
              <a:latin typeface="Malgun Gothic"/>
              <a:cs typeface="Malgun Gothic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429000"/>
            <a:ext cx="5791200" cy="41756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800" y="2632944"/>
            <a:ext cx="10997196" cy="6283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650" y="2677388"/>
            <a:ext cx="10857865" cy="6144260"/>
          </a:xfrm>
          <a:custGeom>
            <a:avLst/>
            <a:gdLst/>
            <a:ahLst/>
            <a:cxnLst/>
            <a:rect l="l" t="t" r="r" b="b"/>
            <a:pathLst>
              <a:path w="10857865" h="6144259">
                <a:moveTo>
                  <a:pt x="0" y="0"/>
                </a:moveTo>
                <a:lnTo>
                  <a:pt x="10857496" y="0"/>
                </a:lnTo>
                <a:lnTo>
                  <a:pt x="10857496" y="6143726"/>
                </a:lnTo>
                <a:lnTo>
                  <a:pt x="0" y="614372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876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03</a:t>
            </a:r>
            <a:endParaRPr sz="10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변수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/ </a:t>
            </a:r>
            <a:r>
              <a:rPr sz="2000" b="1" spc="-495" dirty="0">
                <a:latin typeface="Nanum Gothic" charset="-127"/>
                <a:ea typeface="Nanum Gothic" charset="-127"/>
                <a:cs typeface="Nanum Gothic" charset="-127"/>
              </a:rPr>
              <a:t>변수선언시 </a:t>
            </a:r>
            <a:r>
              <a:rPr sz="2000" b="1" spc="-45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000" b="1" spc="-490" dirty="0">
                <a:latin typeface="Nanum Gothic" charset="-127"/>
                <a:ea typeface="Nanum Gothic" charset="-127"/>
                <a:cs typeface="Nanum Gothic" charset="-127"/>
              </a:rPr>
              <a:t>주의점</a:t>
            </a:r>
            <a:endParaRPr sz="2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613" y="1966709"/>
            <a:ext cx="4909820" cy="1403350"/>
          </a:xfrm>
          <a:custGeom>
            <a:avLst/>
            <a:gdLst/>
            <a:ahLst/>
            <a:cxnLst/>
            <a:rect l="l" t="t" r="r" b="b"/>
            <a:pathLst>
              <a:path w="4909820" h="1403350">
                <a:moveTo>
                  <a:pt x="0" y="0"/>
                </a:moveTo>
                <a:lnTo>
                  <a:pt x="4909312" y="0"/>
                </a:lnTo>
                <a:lnTo>
                  <a:pt x="4909312" y="1403349"/>
                </a:lnTo>
                <a:lnTo>
                  <a:pt x="0" y="14033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6900" y="2019300"/>
            <a:ext cx="3872865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4500"/>
              </a:lnSpc>
            </a:pPr>
            <a:r>
              <a:rPr sz="4000" spc="-61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변수를</a:t>
            </a:r>
            <a:r>
              <a:rPr sz="4000" spc="-16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4000" spc="-57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선언할때</a:t>
            </a:r>
            <a:endParaRPr sz="400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ts val="5700"/>
              </a:lnSpc>
            </a:pPr>
            <a:r>
              <a:rPr sz="5000" spc="-75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꼭  </a:t>
            </a:r>
            <a:r>
              <a:rPr sz="5000" spc="-8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알아야할</a:t>
            </a:r>
            <a:r>
              <a:rPr sz="5000" spc="-55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5000" spc="-19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점!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5800" y="4000500"/>
            <a:ext cx="72821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19" dirty="0">
                <a:latin typeface="Nanum Gothic" charset="-127"/>
                <a:ea typeface="Nanum Gothic" charset="-127"/>
                <a:cs typeface="Nanum Gothic" charset="-127"/>
              </a:rPr>
              <a:t>시작은  </a:t>
            </a:r>
            <a:r>
              <a:rPr sz="3600" b="1" spc="-900" dirty="0">
                <a:latin typeface="Nanum Gothic" charset="-127"/>
                <a:ea typeface="Nanum Gothic" charset="-127"/>
                <a:cs typeface="Nanum Gothic" charset="-127"/>
              </a:rPr>
              <a:t>영어   </a:t>
            </a:r>
            <a:r>
              <a:rPr sz="3600" b="1" spc="-830" dirty="0">
                <a:latin typeface="Nanum Gothic" charset="-127"/>
                <a:ea typeface="Nanum Gothic" charset="-127"/>
                <a:cs typeface="Nanum Gothic" charset="-127"/>
              </a:rPr>
              <a:t>또는  </a:t>
            </a:r>
            <a:r>
              <a:rPr sz="3600" b="1" spc="-290" dirty="0">
                <a:latin typeface="Nanum Gothic" charset="-127"/>
                <a:ea typeface="Nanum Gothic" charset="-127"/>
                <a:cs typeface="Nanum Gothic" charset="-127"/>
              </a:rPr>
              <a:t>_(underscore)</a:t>
            </a:r>
            <a:r>
              <a:rPr sz="3600" spc="-290" dirty="0">
                <a:latin typeface="Nanum Gothic" charset="-127"/>
                <a:ea typeface="Nanum Gothic" charset="-127"/>
                <a:cs typeface="Nanum Gothic" charset="-127"/>
              </a:rPr>
              <a:t>로</a:t>
            </a:r>
            <a:r>
              <a:rPr sz="3600" spc="-4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해주세요</a:t>
            </a:r>
            <a:endParaRPr sz="3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0" y="5702300"/>
            <a:ext cx="69881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0" dirty="0">
                <a:latin typeface="Nanum Gothic" charset="-127"/>
                <a:ea typeface="Nanum Gothic" charset="-127"/>
                <a:cs typeface="Nanum Gothic" charset="-127"/>
              </a:rPr>
              <a:t>첫  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문자  </a:t>
            </a:r>
            <a:r>
              <a:rPr sz="3600" spc="-815" dirty="0">
                <a:latin typeface="Nanum Gothic" charset="-127"/>
                <a:ea typeface="Nanum Gothic" charset="-127"/>
                <a:cs typeface="Nanum Gothic" charset="-127"/>
              </a:rPr>
              <a:t>이후에는  </a:t>
            </a:r>
            <a:r>
              <a:rPr sz="3600" spc="-625" dirty="0">
                <a:latin typeface="Nanum Gothic" charset="-127"/>
                <a:ea typeface="Nanum Gothic" charset="-127"/>
                <a:cs typeface="Nanum Gothic" charset="-127"/>
              </a:rPr>
              <a:t>영어,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숫자  </a:t>
            </a:r>
            <a:r>
              <a:rPr sz="3600" spc="-830" dirty="0">
                <a:latin typeface="Nanum Gothic" charset="-127"/>
                <a:ea typeface="Nanum Gothic" charset="-127"/>
                <a:cs typeface="Nanum Gothic" charset="-127"/>
              </a:rPr>
              <a:t>모두 </a:t>
            </a:r>
            <a:r>
              <a:rPr sz="3600" spc="-77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10" dirty="0">
                <a:latin typeface="Nanum Gothic" charset="-127"/>
                <a:ea typeface="Nanum Gothic" charset="-127"/>
                <a:cs typeface="Nanum Gothic" charset="-127"/>
              </a:rPr>
              <a:t>사용가능!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7400" y="7404100"/>
            <a:ext cx="35871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90" dirty="0">
                <a:latin typeface="Nanum Gothic" charset="-127"/>
                <a:ea typeface="Nanum Gothic" charset="-127"/>
                <a:cs typeface="Nanum Gothic" charset="-127"/>
              </a:rPr>
              <a:t>용도에  </a:t>
            </a:r>
            <a:r>
              <a:rPr sz="3600" spc="-720" dirty="0">
                <a:latin typeface="Nanum Gothic" charset="-127"/>
                <a:ea typeface="Nanum Gothic" charset="-127"/>
                <a:cs typeface="Nanum Gothic" charset="-127"/>
              </a:rPr>
              <a:t>맞게</a:t>
            </a:r>
            <a:r>
              <a:rPr sz="3600" spc="-43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95" dirty="0">
                <a:latin typeface="Nanum Gothic" charset="-127"/>
                <a:ea typeface="Nanum Gothic" charset="-127"/>
                <a:cs typeface="Nanum Gothic" charset="-127"/>
              </a:rPr>
              <a:t>이름짓기!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5400" y="3873500"/>
            <a:ext cx="38925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9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4600" y="4673600"/>
            <a:ext cx="59061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52" baseline="-3333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2. </a:t>
            </a:r>
            <a:r>
              <a:rPr sz="3600" spc="-855" dirty="0">
                <a:latin typeface="Nanum Gothic" charset="-127"/>
                <a:ea typeface="Nanum Gothic" charset="-127"/>
                <a:cs typeface="Nanum Gothic" charset="-127"/>
              </a:rPr>
              <a:t>변수는  </a:t>
            </a:r>
            <a:r>
              <a:rPr sz="3600" spc="-760" dirty="0">
                <a:latin typeface="Nanum Gothic" charset="-127"/>
                <a:ea typeface="Nanum Gothic" charset="-127"/>
                <a:cs typeface="Nanum Gothic" charset="-127"/>
              </a:rPr>
              <a:t>대문자  </a:t>
            </a:r>
            <a:r>
              <a:rPr sz="3600" spc="-795" dirty="0">
                <a:latin typeface="Nanum Gothic" charset="-127"/>
                <a:ea typeface="Nanum Gothic" charset="-127"/>
                <a:cs typeface="Nanum Gothic" charset="-127"/>
              </a:rPr>
              <a:t>소문자 </a:t>
            </a:r>
            <a:r>
              <a:rPr sz="3600" spc="-54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30" dirty="0">
                <a:latin typeface="Nanum Gothic" charset="-127"/>
                <a:ea typeface="Nanum Gothic" charset="-127"/>
                <a:cs typeface="Nanum Gothic" charset="-127"/>
              </a:rPr>
              <a:t>구분해요!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4600" y="5562600"/>
            <a:ext cx="51308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9200" y="6375400"/>
            <a:ext cx="777938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300" baseline="-3333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4. </a:t>
            </a:r>
            <a:r>
              <a:rPr sz="3600" spc="-615" dirty="0">
                <a:latin typeface="Nanum Gothic" charset="-127"/>
                <a:ea typeface="Nanum Gothic" charset="-127"/>
                <a:cs typeface="Nanum Gothic" charset="-127"/>
              </a:rPr>
              <a:t>키워드(예약어, </a:t>
            </a:r>
            <a:r>
              <a:rPr sz="3600" spc="-275" dirty="0">
                <a:latin typeface="Nanum Gothic" charset="-127"/>
                <a:ea typeface="Nanum Gothic" charset="-127"/>
                <a:cs typeface="Nanum Gothic" charset="-127"/>
              </a:rPr>
              <a:t>reserved </a:t>
            </a:r>
            <a:r>
              <a:rPr sz="3600" spc="-425" dirty="0">
                <a:latin typeface="Nanum Gothic" charset="-127"/>
                <a:ea typeface="Nanum Gothic" charset="-127"/>
                <a:cs typeface="Nanum Gothic" charset="-127"/>
              </a:rPr>
              <a:t>word)를</a:t>
            </a:r>
            <a:r>
              <a:rPr sz="3600" spc="4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795" dirty="0">
                <a:latin typeface="Nanum Gothic" charset="-127"/>
                <a:ea typeface="Nanum Gothic" charset="-127"/>
                <a:cs typeface="Nanum Gothic" charset="-127"/>
              </a:rPr>
              <a:t>주의한다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4600" y="7264400"/>
            <a:ext cx="51689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5.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776728"/>
            <a:ext cx="2819400" cy="3721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3886200"/>
            <a:ext cx="6839262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521200" y="48387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6294">
              <a:lnSpc>
                <a:spcPct val="100000"/>
              </a:lnSpc>
            </a:pPr>
            <a:r>
              <a:rPr sz="12000" spc="894" dirty="0"/>
              <a:t>04 </a:t>
            </a:r>
            <a:r>
              <a:rPr spc="30" dirty="0"/>
              <a:t>Data</a:t>
            </a:r>
            <a:r>
              <a:rPr spc="-1400" dirty="0"/>
              <a:t> </a:t>
            </a:r>
            <a:r>
              <a:rPr spc="70" dirty="0"/>
              <a:t>type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400" y="5499100"/>
            <a:ext cx="65881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" dirty="0">
                <a:solidFill>
                  <a:srgbClr val="FFFFFF"/>
                </a:solidFill>
                <a:latin typeface="Malgun Gothic"/>
                <a:cs typeface="Malgun Gothic"/>
              </a:rPr>
              <a:t>data </a:t>
            </a:r>
            <a:r>
              <a:rPr sz="3000" spc="-120" dirty="0">
                <a:solidFill>
                  <a:srgbClr val="FFFFFF"/>
                </a:solidFill>
                <a:latin typeface="Malgun Gothic"/>
                <a:cs typeface="Malgun Gothic"/>
              </a:rPr>
              <a:t>type이란?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65" dirty="0">
                <a:solidFill>
                  <a:srgbClr val="FFFFFF"/>
                </a:solidFill>
                <a:latin typeface="Malgun Gothic"/>
                <a:cs typeface="Malgun Gothic"/>
              </a:rPr>
              <a:t>정수형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95" dirty="0">
                <a:solidFill>
                  <a:srgbClr val="FFFFFF"/>
                </a:solidFill>
                <a:latin typeface="Malgun Gothic"/>
                <a:cs typeface="Malgun Gothic"/>
              </a:rPr>
              <a:t>실수형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3000" spc="-6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470" dirty="0">
                <a:solidFill>
                  <a:srgbClr val="FFFFFF"/>
                </a:solidFill>
                <a:latin typeface="Malgun Gothic"/>
                <a:cs typeface="Malgun Gothic"/>
              </a:rPr>
              <a:t>문자열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99986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latin typeface="Malgun Gothic"/>
                <a:cs typeface="Malgun Gothic"/>
              </a:rPr>
              <a:t>Data </a:t>
            </a:r>
            <a:r>
              <a:rPr sz="2000" b="1" spc="-225" dirty="0"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정수형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실수형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3300" y="3695700"/>
            <a:ext cx="5918200" cy="322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400" y="2082800"/>
            <a:ext cx="1168908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175" dirty="0">
                <a:solidFill>
                  <a:srgbClr val="797979"/>
                </a:solidFill>
                <a:latin typeface="Malgun Gothic"/>
                <a:cs typeface="Malgun Gothic"/>
              </a:rPr>
              <a:t>Python에서는 </a:t>
            </a:r>
            <a:r>
              <a:rPr sz="4500" spc="-685" dirty="0">
                <a:solidFill>
                  <a:srgbClr val="797979"/>
                </a:solidFill>
                <a:latin typeface="Malgun Gothic"/>
                <a:cs typeface="Malgun Gothic"/>
              </a:rPr>
              <a:t>자료형을  </a:t>
            </a:r>
            <a:r>
              <a:rPr sz="4500" u="heavy" spc="-650" dirty="0">
                <a:solidFill>
                  <a:srgbClr val="5DAA6F"/>
                </a:solidFill>
                <a:latin typeface="Malgun Gothic"/>
                <a:cs typeface="Malgun Gothic"/>
              </a:rPr>
              <a:t>자동으로</a:t>
            </a:r>
            <a:r>
              <a:rPr sz="4500" u="heavy" spc="-62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500" spc="-480" dirty="0">
                <a:solidFill>
                  <a:srgbClr val="797979"/>
                </a:solidFill>
                <a:latin typeface="Malgun Gothic"/>
                <a:cs typeface="Malgun Gothic"/>
              </a:rPr>
              <a:t>설정해줌!</a:t>
            </a:r>
            <a:endParaRPr sz="45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4000" y="7467600"/>
            <a:ext cx="7417434" cy="144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4000" b="1" spc="-735" dirty="0">
                <a:latin typeface="Malgun Gothic"/>
                <a:cs typeface="Malgun Gothic"/>
              </a:rPr>
              <a:t>C</a:t>
            </a:r>
            <a:r>
              <a:rPr sz="4000" spc="-735" dirty="0">
                <a:latin typeface="Malgun Gothic"/>
                <a:cs typeface="Malgun Gothic"/>
              </a:rPr>
              <a:t>보다 </a:t>
            </a:r>
            <a:r>
              <a:rPr sz="4000" spc="-880" dirty="0">
                <a:latin typeface="Malgun Gothic"/>
                <a:cs typeface="Malgun Gothic"/>
              </a:rPr>
              <a:t>속도가 </a:t>
            </a:r>
            <a:r>
              <a:rPr sz="4000" spc="-605" dirty="0">
                <a:latin typeface="Malgun Gothic"/>
                <a:cs typeface="Malgun Gothic"/>
              </a:rPr>
              <a:t> </a:t>
            </a:r>
            <a:r>
              <a:rPr sz="4000" spc="-810" dirty="0">
                <a:latin typeface="Malgun Gothic"/>
                <a:cs typeface="Malgun Gothic"/>
              </a:rPr>
              <a:t>조금느리지만,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5000" spc="-1075" dirty="0">
                <a:latin typeface="Malgun Gothic"/>
                <a:cs typeface="Malgun Gothic"/>
              </a:rPr>
              <a:t>매우  </a:t>
            </a:r>
            <a:r>
              <a:rPr sz="5000" spc="-880" dirty="0">
                <a:latin typeface="Malgun Gothic"/>
                <a:cs typeface="Malgun Gothic"/>
              </a:rPr>
              <a:t>편하고, </a:t>
            </a:r>
            <a:r>
              <a:rPr sz="5000" spc="-905" dirty="0">
                <a:latin typeface="Malgun Gothic"/>
                <a:cs typeface="Malgun Gothic"/>
              </a:rPr>
              <a:t>안전하고,</a:t>
            </a:r>
            <a:r>
              <a:rPr sz="5000" spc="-170" dirty="0">
                <a:latin typeface="Malgun Gothic"/>
                <a:cs typeface="Malgun Gothic"/>
              </a:rPr>
              <a:t> </a:t>
            </a:r>
            <a:r>
              <a:rPr sz="5000" spc="-835" dirty="0">
                <a:latin typeface="Malgun Gothic"/>
                <a:cs typeface="Malgun Gothic"/>
              </a:rPr>
              <a:t>강력하다!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2790" y="4775200"/>
            <a:ext cx="1664970" cy="355600"/>
          </a:xfrm>
          <a:custGeom>
            <a:avLst/>
            <a:gdLst/>
            <a:ahLst/>
            <a:cxnLst/>
            <a:rect l="l" t="t" r="r" b="b"/>
            <a:pathLst>
              <a:path w="1664970" h="355600">
                <a:moveTo>
                  <a:pt x="0" y="0"/>
                </a:moveTo>
                <a:lnTo>
                  <a:pt x="1664970" y="0"/>
                </a:lnTo>
                <a:lnTo>
                  <a:pt x="166497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45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4458" y="4927600"/>
            <a:ext cx="1956435" cy="0"/>
          </a:xfrm>
          <a:custGeom>
            <a:avLst/>
            <a:gdLst/>
            <a:ahLst/>
            <a:cxnLst/>
            <a:rect l="l" t="t" r="r" b="b"/>
            <a:pathLst>
              <a:path w="1956434">
                <a:moveTo>
                  <a:pt x="0" y="0"/>
                </a:moveTo>
                <a:lnTo>
                  <a:pt x="1943569" y="0"/>
                </a:lnTo>
                <a:lnTo>
                  <a:pt x="1956269" y="0"/>
                </a:lnTo>
              </a:path>
            </a:pathLst>
          </a:custGeom>
          <a:ln w="254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8028" y="48666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80400" y="4127728"/>
            <a:ext cx="2511425" cy="152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 algn="ctr">
              <a:lnSpc>
                <a:spcPct val="107100"/>
              </a:lnSpc>
            </a:pPr>
            <a:r>
              <a:rPr sz="3500" b="1" spc="-305" dirty="0">
                <a:solidFill>
                  <a:srgbClr val="5DAA6F"/>
                </a:solidFill>
                <a:latin typeface="Malgun Gothic"/>
                <a:cs typeface="Malgun Gothic"/>
              </a:rPr>
              <a:t>type </a:t>
            </a:r>
            <a:r>
              <a:rPr sz="3500" b="1" spc="-530" dirty="0">
                <a:solidFill>
                  <a:srgbClr val="5DAA6F"/>
                </a:solidFill>
                <a:latin typeface="Malgun Gothic"/>
                <a:cs typeface="Malgun Gothic"/>
              </a:rPr>
              <a:t>(변수명)  </a:t>
            </a:r>
            <a:r>
              <a:rPr sz="2800" spc="-685" dirty="0">
                <a:latin typeface="Malgun Gothic"/>
                <a:cs typeface="Malgun Gothic"/>
              </a:rPr>
              <a:t>변수의 </a:t>
            </a:r>
            <a:r>
              <a:rPr sz="2800" spc="-229" dirty="0">
                <a:latin typeface="Malgun Gothic"/>
                <a:cs typeface="Malgun Gothic"/>
              </a:rPr>
              <a:t>data </a:t>
            </a:r>
            <a:r>
              <a:rPr sz="2800" spc="-305" dirty="0">
                <a:latin typeface="Malgun Gothic"/>
                <a:cs typeface="Malgun Gothic"/>
              </a:rPr>
              <a:t>type을  </a:t>
            </a:r>
            <a:r>
              <a:rPr sz="2800" spc="-610" dirty="0">
                <a:latin typeface="Malgun Gothic"/>
                <a:cs typeface="Malgun Gothic"/>
              </a:rPr>
              <a:t>확인할  </a:t>
            </a:r>
            <a:r>
              <a:rPr sz="2800" spc="-645" dirty="0">
                <a:latin typeface="Malgun Gothic"/>
                <a:cs typeface="Malgun Gothic"/>
              </a:rPr>
              <a:t>수  </a:t>
            </a:r>
            <a:r>
              <a:rPr sz="2800" spc="-675" dirty="0">
                <a:latin typeface="Malgun Gothic"/>
                <a:cs typeface="Malgun Gothic"/>
              </a:rPr>
              <a:t>있는 </a:t>
            </a:r>
            <a:r>
              <a:rPr sz="2800" spc="-625" dirty="0">
                <a:latin typeface="Malgun Gothic"/>
                <a:cs typeface="Malgun Gothic"/>
              </a:rPr>
              <a:t> </a:t>
            </a:r>
            <a:r>
              <a:rPr sz="2800" spc="-605" dirty="0">
                <a:latin typeface="Malgun Gothic"/>
                <a:cs typeface="Malgun Gothic"/>
              </a:rPr>
              <a:t>함수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877" y="3493935"/>
            <a:ext cx="1160780" cy="989330"/>
          </a:xfrm>
          <a:custGeom>
            <a:avLst/>
            <a:gdLst/>
            <a:ahLst/>
            <a:cxnLst/>
            <a:rect l="l" t="t" r="r" b="b"/>
            <a:pathLst>
              <a:path w="1160780" h="989329">
                <a:moveTo>
                  <a:pt x="0" y="0"/>
                </a:moveTo>
                <a:lnTo>
                  <a:pt x="1160653" y="0"/>
                </a:lnTo>
                <a:lnTo>
                  <a:pt x="1160653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3365500"/>
            <a:ext cx="2732405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15" dirty="0">
                <a:solidFill>
                  <a:srgbClr val="FFFFFF"/>
                </a:solidFill>
                <a:latin typeface="Malgun Gothic"/>
                <a:cs typeface="Malgun Gothic"/>
              </a:rPr>
              <a:t>int</a:t>
            </a:r>
            <a:r>
              <a:rPr sz="70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750" spc="-1050" baseline="-9876" dirty="0">
                <a:solidFill>
                  <a:srgbClr val="797979"/>
                </a:solidFill>
                <a:latin typeface="Malgun Gothic"/>
                <a:cs typeface="Malgun Gothic"/>
              </a:rPr>
              <a:t>정수형</a:t>
            </a:r>
            <a:endParaRPr sz="6750" baseline="-9876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3377" y="6088481"/>
            <a:ext cx="2631440" cy="989330"/>
          </a:xfrm>
          <a:custGeom>
            <a:avLst/>
            <a:gdLst/>
            <a:ahLst/>
            <a:cxnLst/>
            <a:rect l="l" t="t" r="r" b="b"/>
            <a:pathLst>
              <a:path w="2631440" h="989329">
                <a:moveTo>
                  <a:pt x="0" y="0"/>
                </a:moveTo>
                <a:lnTo>
                  <a:pt x="2631059" y="0"/>
                </a:lnTo>
                <a:lnTo>
                  <a:pt x="263105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1300" y="5956300"/>
            <a:ext cx="4177029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0" spc="-390" dirty="0">
                <a:solidFill>
                  <a:srgbClr val="FFFFFF"/>
                </a:solidFill>
                <a:latin typeface="Malgun Gothic"/>
                <a:cs typeface="Malgun Gothic"/>
              </a:rPr>
              <a:t>float   </a:t>
            </a:r>
            <a:r>
              <a:rPr sz="7000" spc="-9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750" spc="-1110" baseline="-8641" dirty="0">
                <a:solidFill>
                  <a:srgbClr val="797979"/>
                </a:solidFill>
                <a:latin typeface="Malgun Gothic"/>
                <a:cs typeface="Malgun Gothic"/>
              </a:rPr>
              <a:t>실수형</a:t>
            </a:r>
            <a:endParaRPr sz="6750" baseline="-8641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700" y="4064000"/>
            <a:ext cx="485457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575" dirty="0">
                <a:latin typeface="Malgun Gothic"/>
                <a:cs typeface="Malgun Gothic"/>
              </a:rPr>
              <a:t>양의정수,  </a:t>
            </a:r>
            <a:r>
              <a:rPr sz="3000" spc="-720" dirty="0">
                <a:latin typeface="Malgun Gothic"/>
                <a:cs typeface="Malgun Gothic"/>
              </a:rPr>
              <a:t>음의정수  </a:t>
            </a:r>
            <a:r>
              <a:rPr sz="3000" spc="-690" dirty="0">
                <a:latin typeface="Malgun Gothic"/>
                <a:cs typeface="Malgun Gothic"/>
              </a:rPr>
              <a:t>모두  </a:t>
            </a:r>
            <a:r>
              <a:rPr sz="3000" spc="-720" dirty="0">
                <a:latin typeface="Malgun Gothic"/>
                <a:cs typeface="Malgun Gothic"/>
              </a:rPr>
              <a:t>표현 </a:t>
            </a:r>
            <a:r>
              <a:rPr sz="3000" spc="-645" dirty="0">
                <a:latin typeface="Malgun Gothic"/>
                <a:cs typeface="Malgun Gothic"/>
              </a:rPr>
              <a:t>가능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7600" y="4838700"/>
            <a:ext cx="6325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700" dirty="0">
                <a:latin typeface="Malgun Gothic"/>
                <a:cs typeface="Malgun Gothic"/>
              </a:rPr>
              <a:t>일반적으로  </a:t>
            </a:r>
            <a:r>
              <a:rPr sz="3000" b="1" spc="-720" dirty="0">
                <a:latin typeface="Malgun Gothic"/>
                <a:cs typeface="Malgun Gothic"/>
              </a:rPr>
              <a:t>소숫점이  없는  </a:t>
            </a:r>
            <a:r>
              <a:rPr sz="3000" b="1" spc="-660" dirty="0">
                <a:latin typeface="Malgun Gothic"/>
                <a:cs typeface="Malgun Gothic"/>
              </a:rPr>
              <a:t>숫자</a:t>
            </a:r>
            <a:r>
              <a:rPr sz="3000" spc="-660" dirty="0">
                <a:latin typeface="Malgun Gothic"/>
                <a:cs typeface="Malgun Gothic"/>
              </a:rPr>
              <a:t>는  </a:t>
            </a:r>
            <a:r>
              <a:rPr sz="3000" spc="-710" dirty="0">
                <a:solidFill>
                  <a:srgbClr val="3A6E46"/>
                </a:solidFill>
                <a:latin typeface="Malgun Gothic"/>
                <a:cs typeface="Malgun Gothic"/>
              </a:rPr>
              <a:t>정수</a:t>
            </a:r>
            <a:r>
              <a:rPr sz="3000" spc="-710" dirty="0">
                <a:latin typeface="Malgun Gothic"/>
                <a:cs typeface="Malgun Gothic"/>
              </a:rPr>
              <a:t>로</a:t>
            </a:r>
            <a:r>
              <a:rPr sz="3000" spc="-395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인식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0600" y="6565900"/>
            <a:ext cx="485457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575" dirty="0">
                <a:latin typeface="Malgun Gothic"/>
                <a:cs typeface="Malgun Gothic"/>
              </a:rPr>
              <a:t>양의실수,  </a:t>
            </a:r>
            <a:r>
              <a:rPr sz="3000" spc="-720" dirty="0">
                <a:latin typeface="Malgun Gothic"/>
                <a:cs typeface="Malgun Gothic"/>
              </a:rPr>
              <a:t>음의실수  </a:t>
            </a:r>
            <a:r>
              <a:rPr sz="3000" spc="-690" dirty="0">
                <a:latin typeface="Malgun Gothic"/>
                <a:cs typeface="Malgun Gothic"/>
              </a:rPr>
              <a:t>모두  </a:t>
            </a:r>
            <a:r>
              <a:rPr sz="3000" spc="-720" dirty="0">
                <a:latin typeface="Malgun Gothic"/>
                <a:cs typeface="Malgun Gothic"/>
              </a:rPr>
              <a:t>표현 </a:t>
            </a:r>
            <a:r>
              <a:rPr sz="3000" spc="-645" dirty="0">
                <a:latin typeface="Malgun Gothic"/>
                <a:cs typeface="Malgun Gothic"/>
              </a:rPr>
              <a:t>가능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8700" y="7480300"/>
            <a:ext cx="6325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700" dirty="0">
                <a:latin typeface="Malgun Gothic"/>
                <a:cs typeface="Malgun Gothic"/>
              </a:rPr>
              <a:t>일반적으로  </a:t>
            </a:r>
            <a:r>
              <a:rPr sz="3000" b="1" spc="-720" dirty="0">
                <a:latin typeface="Malgun Gothic"/>
                <a:cs typeface="Malgun Gothic"/>
              </a:rPr>
              <a:t>소숫점이  있는  </a:t>
            </a:r>
            <a:r>
              <a:rPr sz="3000" b="1" spc="-660" dirty="0">
                <a:latin typeface="Malgun Gothic"/>
                <a:cs typeface="Malgun Gothic"/>
              </a:rPr>
              <a:t>숫자</a:t>
            </a:r>
            <a:r>
              <a:rPr sz="3000" spc="-660" dirty="0">
                <a:latin typeface="Malgun Gothic"/>
                <a:cs typeface="Malgun Gothic"/>
              </a:rPr>
              <a:t>는  </a:t>
            </a:r>
            <a:r>
              <a:rPr sz="3000" spc="-710" dirty="0">
                <a:solidFill>
                  <a:srgbClr val="3A6E46"/>
                </a:solidFill>
                <a:latin typeface="Malgun Gothic"/>
                <a:cs typeface="Malgun Gothic"/>
              </a:rPr>
              <a:t>실수</a:t>
            </a:r>
            <a:r>
              <a:rPr sz="3000" spc="-710" dirty="0">
                <a:latin typeface="Malgun Gothic"/>
                <a:cs typeface="Malgun Gothic"/>
              </a:rPr>
              <a:t>로</a:t>
            </a:r>
            <a:r>
              <a:rPr sz="3000" spc="-395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인식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1676" y="2535821"/>
            <a:ext cx="2365375" cy="989330"/>
          </a:xfrm>
          <a:custGeom>
            <a:avLst/>
            <a:gdLst/>
            <a:ahLst/>
            <a:cxnLst/>
            <a:rect l="l" t="t" r="r" b="b"/>
            <a:pathLst>
              <a:path w="2365375" h="989329">
                <a:moveTo>
                  <a:pt x="0" y="0"/>
                </a:moveTo>
                <a:lnTo>
                  <a:pt x="2365253" y="0"/>
                </a:lnTo>
                <a:lnTo>
                  <a:pt x="2365253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4600" y="2413000"/>
            <a:ext cx="227647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095" dirty="0">
                <a:solidFill>
                  <a:srgbClr val="FFFFFF"/>
                </a:solidFill>
                <a:latin typeface="Malgun Gothic"/>
                <a:cs typeface="Malgun Gothic"/>
              </a:rPr>
              <a:t>문자열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8900" y="3035300"/>
            <a:ext cx="1880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85" dirty="0">
                <a:latin typeface="Malgun Gothic"/>
                <a:cs typeface="Malgun Gothic"/>
              </a:rPr>
              <a:t>문자들의</a:t>
            </a:r>
            <a:r>
              <a:rPr sz="3000" spc="-365" dirty="0">
                <a:latin typeface="Malgun Gothic"/>
                <a:cs typeface="Malgun Gothic"/>
              </a:rPr>
              <a:t> </a:t>
            </a:r>
            <a:r>
              <a:rPr sz="3000" spc="-720" dirty="0">
                <a:latin typeface="Malgun Gothic"/>
                <a:cs typeface="Malgun Gothic"/>
              </a:rPr>
              <a:t>모임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200" y="3975100"/>
            <a:ext cx="338836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605" dirty="0">
                <a:solidFill>
                  <a:srgbClr val="5DAA6F"/>
                </a:solidFill>
                <a:latin typeface="Malgun Gothic"/>
                <a:cs typeface="Malgun Gothic"/>
              </a:rPr>
              <a:t>만드는</a:t>
            </a:r>
            <a:r>
              <a:rPr sz="4000" spc="-43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-480" dirty="0">
                <a:solidFill>
                  <a:srgbClr val="5DAA6F"/>
                </a:solidFill>
                <a:latin typeface="Malgun Gothic"/>
                <a:cs typeface="Malgun Gothic"/>
              </a:rPr>
              <a:t>법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8100" y="4089400"/>
            <a:ext cx="524700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670" dirty="0">
                <a:latin typeface="Malgun Gothic"/>
                <a:cs typeface="Malgun Gothic"/>
              </a:rPr>
              <a:t>큰따옴표  </a:t>
            </a:r>
            <a:r>
              <a:rPr sz="3000" spc="-690" dirty="0">
                <a:latin typeface="Malgun Gothic"/>
                <a:cs typeface="Malgun Gothic"/>
              </a:rPr>
              <a:t>또는  </a:t>
            </a:r>
            <a:r>
              <a:rPr sz="3000" b="1" spc="-645" dirty="0">
                <a:latin typeface="Malgun Gothic"/>
                <a:cs typeface="Malgun Gothic"/>
              </a:rPr>
              <a:t>작은  </a:t>
            </a:r>
            <a:r>
              <a:rPr sz="3000" b="1" spc="-670" dirty="0">
                <a:latin typeface="Malgun Gothic"/>
                <a:cs typeface="Malgun Gothic"/>
              </a:rPr>
              <a:t>따옴표</a:t>
            </a:r>
            <a:r>
              <a:rPr sz="3000" spc="-670" dirty="0">
                <a:latin typeface="Malgun Gothic"/>
                <a:cs typeface="Malgun Gothic"/>
              </a:rPr>
              <a:t>를</a:t>
            </a:r>
            <a:r>
              <a:rPr sz="3000" spc="-315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사용한다.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2700" y="4902301"/>
            <a:ext cx="3670300" cy="250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</a:pP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sz="4000" spc="-270" dirty="0">
                <a:latin typeface="Malgun Gothic"/>
                <a:cs typeface="Malgun Gothic"/>
              </a:rPr>
              <a:t>“Hello</a:t>
            </a:r>
            <a:r>
              <a:rPr sz="4000" spc="-685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World”  </a:t>
            </a: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sz="4000" spc="-260" dirty="0">
                <a:latin typeface="Malgun Gothic"/>
                <a:cs typeface="Malgun Gothic"/>
              </a:rPr>
              <a:t>‘Hello </a:t>
            </a:r>
            <a:r>
              <a:rPr sz="4000" spc="-390" dirty="0">
                <a:latin typeface="Malgun Gothic"/>
                <a:cs typeface="Malgun Gothic"/>
              </a:rPr>
              <a:t>World’  </a:t>
            </a: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  </a:t>
            </a:r>
            <a:r>
              <a:rPr sz="4000" spc="-260" dirty="0">
                <a:latin typeface="Malgun Gothic"/>
                <a:cs typeface="Malgun Gothic"/>
              </a:rPr>
              <a:t>‘Hello</a:t>
            </a:r>
            <a:r>
              <a:rPr sz="4000" spc="-680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World”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57693" y="7639050"/>
            <a:ext cx="4456430" cy="1118235"/>
          </a:xfrm>
          <a:custGeom>
            <a:avLst/>
            <a:gdLst/>
            <a:ahLst/>
            <a:cxnLst/>
            <a:rect l="l" t="t" r="r" b="b"/>
            <a:pathLst>
              <a:path w="4456430" h="1118234">
                <a:moveTo>
                  <a:pt x="0" y="0"/>
                </a:moveTo>
                <a:lnTo>
                  <a:pt x="4456049" y="0"/>
                </a:lnTo>
                <a:lnTo>
                  <a:pt x="4456049" y="1117851"/>
                </a:lnTo>
                <a:lnTo>
                  <a:pt x="0" y="1117851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7693" y="7639050"/>
            <a:ext cx="4456430" cy="1118235"/>
          </a:xfrm>
          <a:custGeom>
            <a:avLst/>
            <a:gdLst/>
            <a:ahLst/>
            <a:cxnLst/>
            <a:rect l="l" t="t" r="r" b="b"/>
            <a:pathLst>
              <a:path w="4456430" h="1118234">
                <a:moveTo>
                  <a:pt x="0" y="0"/>
                </a:moveTo>
                <a:lnTo>
                  <a:pt x="4456049" y="0"/>
                </a:lnTo>
                <a:lnTo>
                  <a:pt x="4456049" y="1117854"/>
                </a:lnTo>
                <a:lnTo>
                  <a:pt x="0" y="1117854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59700" y="7645400"/>
            <a:ext cx="3974465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따옴표의  </a:t>
            </a:r>
            <a:r>
              <a:rPr sz="3000" b="1" spc="-690" dirty="0">
                <a:solidFill>
                  <a:srgbClr val="FFFFFF"/>
                </a:solidFill>
                <a:latin typeface="Malgun Gothic"/>
                <a:cs typeface="Malgun Gothic"/>
              </a:rPr>
              <a:t>종류는  꼭 </a:t>
            </a:r>
            <a:r>
              <a:rPr sz="3000" b="1" spc="-5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맞춰주기!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0784" y="7566599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20">
                <a:moveTo>
                  <a:pt x="44901" y="0"/>
                </a:moveTo>
                <a:lnTo>
                  <a:pt x="832579" y="787678"/>
                </a:lnTo>
                <a:lnTo>
                  <a:pt x="787678" y="832579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6418" y="7598346"/>
            <a:ext cx="4288790" cy="0"/>
          </a:xfrm>
          <a:custGeom>
            <a:avLst/>
            <a:gdLst/>
            <a:ahLst/>
            <a:cxnLst/>
            <a:rect l="l" t="t" r="r" b="b"/>
            <a:pathLst>
              <a:path w="4288790">
                <a:moveTo>
                  <a:pt x="0" y="0"/>
                </a:moveTo>
                <a:lnTo>
                  <a:pt x="4288726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703886" y="4958785"/>
            <a:ext cx="591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O</a:t>
            </a:r>
          </a:p>
          <a:p>
            <a:r>
              <a:rPr lang="en-US" sz="4800" dirty="0">
                <a:solidFill>
                  <a:srgbClr val="00B050"/>
                </a:solidFill>
              </a:rPr>
              <a:t>O</a:t>
            </a:r>
          </a:p>
          <a:p>
            <a:r>
              <a:rPr lang="en-US" sz="4800" dirty="0">
                <a:solidFill>
                  <a:srgbClr val="00B05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12000" spc="-775" dirty="0"/>
              <a:t>01 </a:t>
            </a:r>
            <a:r>
              <a:rPr sz="6000" spc="-990" dirty="0"/>
              <a:t>소프트웨어란 </a:t>
            </a:r>
            <a:r>
              <a:rPr sz="6000" spc="-805" dirty="0"/>
              <a:t> </a:t>
            </a:r>
            <a:r>
              <a:rPr sz="6000" spc="-1055" dirty="0"/>
              <a:t>무엇인가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1200" y="5499100"/>
            <a:ext cx="64776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95" dirty="0">
                <a:solidFill>
                  <a:srgbClr val="FFFFFF"/>
                </a:solidFill>
                <a:latin typeface="Malgun Gothic"/>
                <a:cs typeface="Malgun Gothic"/>
              </a:rPr>
              <a:t>소프트웨어란  </a:t>
            </a:r>
            <a:r>
              <a:rPr sz="3000" spc="-385" dirty="0">
                <a:solidFill>
                  <a:srgbClr val="FFFFFF"/>
                </a:solidFill>
                <a:latin typeface="Malgun Gothic"/>
                <a:cs typeface="Malgun Gothic"/>
              </a:rPr>
              <a:t>무엇인가?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0" dirty="0">
                <a:solidFill>
                  <a:srgbClr val="FFFFFF"/>
                </a:solidFill>
                <a:latin typeface="Malgun Gothic"/>
                <a:cs typeface="Malgun Gothic"/>
              </a:rPr>
              <a:t>python</a:t>
            </a:r>
            <a:r>
              <a:rPr sz="3000" spc="-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545" dirty="0">
                <a:solidFill>
                  <a:srgbClr val="FFFFFF"/>
                </a:solidFill>
                <a:latin typeface="Malgun Gothic"/>
                <a:cs typeface="Malgun Gothic"/>
              </a:rPr>
              <a:t>설치하기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2222500" y="2514600"/>
            <a:ext cx="46609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</a:pP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lang="en-US" altLang="ko-KR" sz="4000" spc="-270" dirty="0">
                <a:latin typeface="Malgun Gothic"/>
                <a:cs typeface="Malgun Gothic"/>
              </a:rPr>
              <a:t>'</a:t>
            </a:r>
            <a:r>
              <a:rPr sz="4000" spc="-270" dirty="0">
                <a:latin typeface="Malgun Gothic"/>
                <a:cs typeface="Malgun Gothic"/>
              </a:rPr>
              <a:t>Hello</a:t>
            </a:r>
            <a:r>
              <a:rPr sz="4000" spc="-685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</a:t>
            </a:r>
            <a:r>
              <a:rPr lang="en-US" altLang="ko-KR" sz="4000" spc="-400" dirty="0">
                <a:latin typeface="Malgun Gothic"/>
                <a:cs typeface="Malgun Gothic"/>
              </a:rPr>
              <a:t>‘  </a:t>
            </a:r>
            <a:r>
              <a:rPr lang="ko-KR" altLang="en-US" sz="3000" spc="-400" dirty="0">
                <a:latin typeface="Malgun Gothic"/>
                <a:cs typeface="Malgun Gothic"/>
              </a:rPr>
              <a:t>에서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1370" y="3657739"/>
            <a:ext cx="9760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 ‘Hello World’</a:t>
            </a:r>
            <a:r>
              <a:rPr lang="ko-KR" altLang="en-US" sz="3000" dirty="0"/>
              <a:t>라는 문자열의 각 문자를 사용하고 싶을 때는 </a:t>
            </a:r>
            <a:endParaRPr lang="en-US" altLang="ko-KR" sz="3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4503663"/>
            <a:ext cx="5788984" cy="2362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22500" y="7184875"/>
            <a:ext cx="7965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위 그림처럼 숫자를 통해서 사용할 수 있어요</a:t>
            </a:r>
            <a:r>
              <a:rPr lang="en-US" altLang="ko-KR" sz="3000" dirty="0"/>
              <a:t>!!</a:t>
            </a:r>
            <a:r>
              <a:rPr lang="ko-KR" alt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5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0">
              <a:lnSpc>
                <a:spcPct val="100000"/>
              </a:lnSpc>
            </a:pPr>
            <a:r>
              <a:rPr spc="20" dirty="0">
                <a:solidFill>
                  <a:srgbClr val="5DAA6F"/>
                </a:solidFill>
              </a:rPr>
              <a:t>Data</a:t>
            </a:r>
            <a:r>
              <a:rPr spc="-204" dirty="0">
                <a:solidFill>
                  <a:srgbClr val="5DAA6F"/>
                </a:solidFill>
              </a:rPr>
              <a:t> </a:t>
            </a:r>
            <a:r>
              <a:rPr spc="45" dirty="0">
                <a:solidFill>
                  <a:srgbClr val="5DAA6F"/>
                </a:solidFill>
              </a:rPr>
              <a:t>type</a:t>
            </a:r>
          </a:p>
          <a:p>
            <a:pPr marL="18288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2374900"/>
            <a:ext cx="497522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10" dirty="0">
                <a:solidFill>
                  <a:srgbClr val="5DAA6F"/>
                </a:solidFill>
                <a:latin typeface="Malgun Gothic"/>
                <a:cs typeface="Malgun Gothic"/>
              </a:rPr>
              <a:t>여러줄의  </a:t>
            </a: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715" dirty="0">
                <a:solidFill>
                  <a:srgbClr val="5DAA6F"/>
                </a:solidFill>
                <a:latin typeface="Malgun Gothic"/>
                <a:cs typeface="Malgun Gothic"/>
              </a:rPr>
              <a:t>만들기</a:t>
            </a:r>
            <a:r>
              <a:rPr sz="4000" spc="-69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-755" dirty="0">
                <a:solidFill>
                  <a:srgbClr val="5DAA6F"/>
                </a:solidFill>
                <a:latin typeface="Malgun Gothic"/>
                <a:cs typeface="Malgun Gothic"/>
              </a:rPr>
              <a:t>1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9700" y="3390900"/>
            <a:ext cx="9130030" cy="534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0">
              <a:lnSpc>
                <a:spcPct val="100000"/>
              </a:lnSpc>
            </a:pPr>
            <a:r>
              <a:rPr sz="3000" spc="-630" dirty="0">
                <a:latin typeface="Malgun Gothic"/>
                <a:cs typeface="Malgun Gothic"/>
              </a:rPr>
              <a:t>개행을  </a:t>
            </a:r>
            <a:r>
              <a:rPr sz="3000" spc="-700" dirty="0">
                <a:latin typeface="Malgun Gothic"/>
                <a:cs typeface="Malgun Gothic"/>
              </a:rPr>
              <a:t>의미하는  </a:t>
            </a:r>
            <a:r>
              <a:rPr sz="3000" b="1" u="heavy" spc="95" dirty="0">
                <a:solidFill>
                  <a:srgbClr val="5DAA6F"/>
                </a:solidFill>
                <a:latin typeface="Malgun Gothic"/>
                <a:cs typeface="Malgun Gothic"/>
              </a:rPr>
              <a:t></a:t>
            </a:r>
            <a:r>
              <a:rPr lang="en-US" altLang="ko-KR" sz="3000" b="1" u="heavy" spc="95" dirty="0">
                <a:solidFill>
                  <a:srgbClr val="5DAA6F"/>
                </a:solidFill>
                <a:latin typeface="+mj-lt"/>
                <a:cs typeface="Malgun Gothic"/>
              </a:rPr>
              <a:t>\</a:t>
            </a:r>
            <a:r>
              <a:rPr sz="3000" b="1" spc="95" dirty="0">
                <a:solidFill>
                  <a:srgbClr val="5DAA6F"/>
                </a:solidFill>
                <a:latin typeface="Malgun Gothic"/>
                <a:cs typeface="Malgun Gothic"/>
              </a:rPr>
              <a:t>n </a:t>
            </a:r>
            <a:r>
              <a:rPr sz="3000" spc="-690" dirty="0">
                <a:latin typeface="Malgun Gothic"/>
                <a:cs typeface="Malgun Gothic"/>
              </a:rPr>
              <a:t>을</a:t>
            </a:r>
            <a:r>
              <a:rPr sz="3000" spc="-705" dirty="0">
                <a:latin typeface="Malgun Gothic"/>
                <a:cs typeface="Malgun Gothic"/>
              </a:rPr>
              <a:t> </a:t>
            </a:r>
            <a:r>
              <a:rPr sz="3000" spc="-580" dirty="0">
                <a:latin typeface="Malgun Gothic"/>
                <a:cs typeface="Malgun Gothic"/>
              </a:rPr>
              <a:t>넣어주기!</a:t>
            </a:r>
            <a:endParaRPr sz="3000" dirty="0">
              <a:latin typeface="Malgun Gothic"/>
              <a:cs typeface="Malgun Gothic"/>
            </a:endParaRPr>
          </a:p>
          <a:p>
            <a:pPr marL="1371600">
              <a:lnSpc>
                <a:spcPct val="100000"/>
              </a:lnSpc>
              <a:spcBef>
                <a:spcPts val="1900"/>
              </a:spcBef>
            </a:pPr>
            <a:r>
              <a:rPr sz="3000" spc="-204" dirty="0">
                <a:latin typeface="Malgun Gothic"/>
                <a:cs typeface="Malgun Gothic"/>
              </a:rPr>
              <a:t>multiline </a:t>
            </a:r>
            <a:r>
              <a:rPr sz="3000" spc="-810" dirty="0">
                <a:latin typeface="Malgun Gothic"/>
                <a:cs typeface="Malgun Gothic"/>
              </a:rPr>
              <a:t>=   </a:t>
            </a:r>
            <a:r>
              <a:rPr sz="3000" spc="-120" dirty="0">
                <a:latin typeface="Malgun Gothic"/>
                <a:cs typeface="Malgun Gothic"/>
              </a:rPr>
              <a:t>"Life </a:t>
            </a:r>
            <a:r>
              <a:rPr sz="3000" spc="-105" dirty="0">
                <a:latin typeface="Malgun Gothic"/>
                <a:cs typeface="Malgun Gothic"/>
              </a:rPr>
              <a:t>is </a:t>
            </a:r>
            <a:r>
              <a:rPr sz="3000" spc="-335" dirty="0">
                <a:latin typeface="Malgun Gothic"/>
                <a:cs typeface="Malgun Gothic"/>
              </a:rPr>
              <a:t>too </a:t>
            </a:r>
            <a:r>
              <a:rPr sz="3000" spc="-175" dirty="0">
                <a:latin typeface="Malgun Gothic"/>
                <a:cs typeface="Malgun Gothic"/>
              </a:rPr>
              <a:t>short </a:t>
            </a:r>
            <a:r>
              <a:rPr sz="3000" spc="15" dirty="0">
                <a:latin typeface="Malgun Gothic"/>
                <a:cs typeface="Malgun Gothic"/>
              </a:rPr>
              <a:t></a:t>
            </a:r>
            <a:r>
              <a:rPr lang="en-US" altLang="ko-KR" sz="3000" spc="15" dirty="0">
                <a:cs typeface="Malgun Gothic"/>
              </a:rPr>
              <a:t>\</a:t>
            </a:r>
            <a:r>
              <a:rPr sz="3000" spc="15" dirty="0">
                <a:latin typeface="Malgun Gothic"/>
                <a:cs typeface="Malgun Gothic"/>
              </a:rPr>
              <a:t>n</a:t>
            </a:r>
            <a:r>
              <a:rPr sz="3000" spc="-430" dirty="0">
                <a:latin typeface="Malgun Gothic"/>
                <a:cs typeface="Malgun Gothic"/>
              </a:rPr>
              <a:t> </a:t>
            </a:r>
            <a:r>
              <a:rPr sz="3000" spc="-440" dirty="0">
                <a:latin typeface="Malgun Gothic"/>
                <a:cs typeface="Malgun Gothic"/>
              </a:rPr>
              <a:t>You </a:t>
            </a:r>
            <a:r>
              <a:rPr sz="3000" spc="-365" dirty="0">
                <a:latin typeface="Malgun Gothic"/>
                <a:cs typeface="Malgun Gothic"/>
              </a:rPr>
              <a:t>need </a:t>
            </a:r>
            <a:r>
              <a:rPr sz="3000" spc="-225" dirty="0">
                <a:latin typeface="Malgun Gothic"/>
                <a:cs typeface="Malgun Gothic"/>
              </a:rPr>
              <a:t>python”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610" dirty="0">
                <a:solidFill>
                  <a:srgbClr val="5DAA6F"/>
                </a:solidFill>
                <a:latin typeface="Malgun Gothic"/>
                <a:cs typeface="Malgun Gothic"/>
              </a:rPr>
              <a:t>여러줄의  </a:t>
            </a: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715" dirty="0">
                <a:solidFill>
                  <a:srgbClr val="5DAA6F"/>
                </a:solidFill>
                <a:latin typeface="Malgun Gothic"/>
                <a:cs typeface="Malgun Gothic"/>
              </a:rPr>
              <a:t>만들기</a:t>
            </a:r>
            <a:r>
              <a:rPr sz="4000" spc="-69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90" dirty="0">
                <a:solidFill>
                  <a:srgbClr val="5DAA6F"/>
                </a:solidFill>
                <a:latin typeface="Malgun Gothic"/>
                <a:cs typeface="Malgun Gothic"/>
              </a:rPr>
              <a:t>2</a:t>
            </a:r>
            <a:endParaRPr sz="4000" dirty="0">
              <a:latin typeface="Malgun Gothic"/>
              <a:cs typeface="Malgun Gothic"/>
            </a:endParaRPr>
          </a:p>
          <a:p>
            <a:pPr marL="1562100" marR="5080" indent="-152400">
              <a:lnSpc>
                <a:spcPct val="177800"/>
              </a:lnSpc>
              <a:spcBef>
                <a:spcPts val="500"/>
              </a:spcBef>
            </a:pPr>
            <a:r>
              <a:rPr sz="3000" b="1" spc="-655" dirty="0">
                <a:latin typeface="Malgun Gothic"/>
                <a:cs typeface="Malgun Gothic"/>
              </a:rPr>
              <a:t>작은따옴표 </a:t>
            </a:r>
            <a:r>
              <a:rPr sz="3000" b="1" spc="-90" dirty="0">
                <a:latin typeface="Malgun Gothic"/>
                <a:cs typeface="Malgun Gothic"/>
              </a:rPr>
              <a:t>3개(‘‘‘) </a:t>
            </a:r>
            <a:r>
              <a:rPr sz="3000" spc="-690" dirty="0">
                <a:latin typeface="Malgun Gothic"/>
                <a:cs typeface="Malgun Gothic"/>
              </a:rPr>
              <a:t>또는 </a:t>
            </a:r>
            <a:r>
              <a:rPr sz="3000" b="1" spc="-670" dirty="0">
                <a:latin typeface="Malgun Gothic"/>
                <a:cs typeface="Malgun Gothic"/>
              </a:rPr>
              <a:t>큰따옴표 </a:t>
            </a:r>
            <a:r>
              <a:rPr sz="3000" b="1" spc="-229" dirty="0">
                <a:latin typeface="Malgun Gothic"/>
                <a:cs typeface="Malgun Gothic"/>
              </a:rPr>
              <a:t>3개(“““)</a:t>
            </a:r>
            <a:r>
              <a:rPr sz="3000" spc="-229" dirty="0">
                <a:latin typeface="Malgun Gothic"/>
                <a:cs typeface="Malgun Gothic"/>
              </a:rPr>
              <a:t>를 </a:t>
            </a:r>
            <a:r>
              <a:rPr sz="3000" spc="-535" dirty="0">
                <a:latin typeface="Malgun Gothic"/>
                <a:cs typeface="Malgun Gothic"/>
              </a:rPr>
              <a:t>사용한다.  </a:t>
            </a:r>
            <a:r>
              <a:rPr sz="3000" spc="-204" dirty="0">
                <a:latin typeface="Malgun Gothic"/>
                <a:cs typeface="Malgun Gothic"/>
              </a:rPr>
              <a:t>multiline </a:t>
            </a:r>
            <a:r>
              <a:rPr sz="3000" spc="-810" dirty="0">
                <a:latin typeface="Malgun Gothic"/>
                <a:cs typeface="Malgun Gothic"/>
              </a:rPr>
              <a:t>=   </a:t>
            </a:r>
            <a:r>
              <a:rPr sz="3000" spc="15" dirty="0">
                <a:latin typeface="Malgun Gothic"/>
                <a:cs typeface="Malgun Gothic"/>
              </a:rPr>
              <a:t>“““Life </a:t>
            </a:r>
            <a:r>
              <a:rPr sz="3000" spc="-105" dirty="0">
                <a:latin typeface="Malgun Gothic"/>
                <a:cs typeface="Malgun Gothic"/>
              </a:rPr>
              <a:t>is </a:t>
            </a:r>
            <a:r>
              <a:rPr sz="3000" spc="-335" dirty="0">
                <a:latin typeface="Malgun Gothic"/>
                <a:cs typeface="Malgun Gothic"/>
              </a:rPr>
              <a:t>too</a:t>
            </a:r>
            <a:r>
              <a:rPr sz="3000" spc="-800" dirty="0">
                <a:latin typeface="Malgun Gothic"/>
                <a:cs typeface="Malgun Gothic"/>
              </a:rPr>
              <a:t> </a:t>
            </a:r>
            <a:r>
              <a:rPr sz="3000" spc="-175" dirty="0">
                <a:latin typeface="Malgun Gothic"/>
                <a:cs typeface="Malgun Gothic"/>
              </a:rPr>
              <a:t>short</a:t>
            </a:r>
            <a:endParaRPr sz="3000" dirty="0">
              <a:latin typeface="Malgun Gothic"/>
              <a:cs typeface="Malgun Gothic"/>
            </a:endParaRPr>
          </a:p>
          <a:p>
            <a:pPr marL="3390900" marR="3272790" indent="99060">
              <a:lnSpc>
                <a:spcPts val="3800"/>
              </a:lnSpc>
              <a:spcBef>
                <a:spcPts val="160"/>
              </a:spcBef>
            </a:pPr>
            <a:r>
              <a:rPr sz="3000" spc="-440" dirty="0">
                <a:latin typeface="Malgun Gothic"/>
                <a:cs typeface="Malgun Gothic"/>
              </a:rPr>
              <a:t>You</a:t>
            </a:r>
            <a:r>
              <a:rPr sz="3000" spc="-320" dirty="0">
                <a:latin typeface="Malgun Gothic"/>
                <a:cs typeface="Malgun Gothic"/>
              </a:rPr>
              <a:t> </a:t>
            </a:r>
            <a:r>
              <a:rPr sz="3000" spc="-365" dirty="0">
                <a:latin typeface="Malgun Gothic"/>
                <a:cs typeface="Malgun Gothic"/>
              </a:rPr>
              <a:t>need</a:t>
            </a:r>
            <a:r>
              <a:rPr sz="3000" spc="-320" dirty="0">
                <a:latin typeface="Malgun Gothic"/>
                <a:cs typeface="Malgun Gothic"/>
              </a:rPr>
              <a:t> </a:t>
            </a:r>
            <a:r>
              <a:rPr sz="3000" spc="-295" dirty="0">
                <a:latin typeface="Malgun Gothic"/>
                <a:cs typeface="Malgun Gothic"/>
              </a:rPr>
              <a:t>python </a:t>
            </a:r>
            <a:r>
              <a:rPr sz="3000" spc="-195" dirty="0">
                <a:latin typeface="Malgun Gothic"/>
                <a:cs typeface="Malgun Gothic"/>
              </a:rPr>
              <a:t> </a:t>
            </a:r>
            <a:r>
              <a:rPr sz="3000" spc="204" dirty="0">
                <a:latin typeface="Malgun Gothic"/>
                <a:cs typeface="Malgun Gothic"/>
              </a:rPr>
              <a:t>”””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85516" y="1914855"/>
            <a:ext cx="2473490" cy="923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23616" y="1927555"/>
            <a:ext cx="2397760" cy="847725"/>
          </a:xfrm>
          <a:custGeom>
            <a:avLst/>
            <a:gdLst/>
            <a:ahLst/>
            <a:cxnLst/>
            <a:rect l="l" t="t" r="r" b="b"/>
            <a:pathLst>
              <a:path w="2397759" h="847725">
                <a:moveTo>
                  <a:pt x="2160295" y="0"/>
                </a:moveTo>
                <a:lnTo>
                  <a:pt x="238036" y="0"/>
                </a:lnTo>
                <a:lnTo>
                  <a:pt x="192183" y="181"/>
                </a:lnTo>
                <a:lnTo>
                  <a:pt x="125548" y="4902"/>
                </a:lnTo>
                <a:lnTo>
                  <a:pt x="69548" y="25618"/>
                </a:lnTo>
                <a:lnTo>
                  <a:pt x="25612" y="69554"/>
                </a:lnTo>
                <a:lnTo>
                  <a:pt x="4895" y="125556"/>
                </a:lnTo>
                <a:lnTo>
                  <a:pt x="181" y="191749"/>
                </a:lnTo>
                <a:lnTo>
                  <a:pt x="0" y="236994"/>
                </a:lnTo>
                <a:lnTo>
                  <a:pt x="4" y="610400"/>
                </a:lnTo>
                <a:lnTo>
                  <a:pt x="181" y="655200"/>
                </a:lnTo>
                <a:lnTo>
                  <a:pt x="4901" y="721855"/>
                </a:lnTo>
                <a:lnTo>
                  <a:pt x="25612" y="777840"/>
                </a:lnTo>
                <a:lnTo>
                  <a:pt x="69548" y="821781"/>
                </a:lnTo>
                <a:lnTo>
                  <a:pt x="125532" y="842497"/>
                </a:lnTo>
                <a:lnTo>
                  <a:pt x="191739" y="847213"/>
                </a:lnTo>
                <a:lnTo>
                  <a:pt x="236982" y="847394"/>
                </a:lnTo>
                <a:lnTo>
                  <a:pt x="2159241" y="847394"/>
                </a:lnTo>
                <a:lnTo>
                  <a:pt x="2205093" y="847213"/>
                </a:lnTo>
                <a:lnTo>
                  <a:pt x="2271728" y="842497"/>
                </a:lnTo>
                <a:lnTo>
                  <a:pt x="2327730" y="821781"/>
                </a:lnTo>
                <a:lnTo>
                  <a:pt x="2371669" y="777840"/>
                </a:lnTo>
                <a:lnTo>
                  <a:pt x="2392382" y="721838"/>
                </a:lnTo>
                <a:lnTo>
                  <a:pt x="2397096" y="655644"/>
                </a:lnTo>
                <a:lnTo>
                  <a:pt x="2397277" y="610400"/>
                </a:lnTo>
                <a:lnTo>
                  <a:pt x="2397273" y="236994"/>
                </a:lnTo>
                <a:lnTo>
                  <a:pt x="2397096" y="192194"/>
                </a:lnTo>
                <a:lnTo>
                  <a:pt x="2392376" y="125539"/>
                </a:lnTo>
                <a:lnTo>
                  <a:pt x="2371669" y="69554"/>
                </a:lnTo>
                <a:lnTo>
                  <a:pt x="2327730" y="25618"/>
                </a:lnTo>
                <a:lnTo>
                  <a:pt x="2271745" y="4902"/>
                </a:lnTo>
                <a:lnTo>
                  <a:pt x="2205538" y="181"/>
                </a:lnTo>
                <a:lnTo>
                  <a:pt x="2160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01300" y="2095500"/>
            <a:ext cx="7886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7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3000" spc="-39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3000" spc="5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3000" spc="-170" dirty="0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97096" y="859361"/>
            <a:ext cx="1361909" cy="1049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5196" y="872070"/>
            <a:ext cx="1285875" cy="974090"/>
          </a:xfrm>
          <a:custGeom>
            <a:avLst/>
            <a:gdLst/>
            <a:ahLst/>
            <a:cxnLst/>
            <a:rect l="l" t="t" r="r" b="b"/>
            <a:pathLst>
              <a:path w="1285875" h="974089">
                <a:moveTo>
                  <a:pt x="994486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0"/>
                </a:lnTo>
                <a:lnTo>
                  <a:pt x="5" y="682447"/>
                </a:lnTo>
                <a:lnTo>
                  <a:pt x="223" y="737495"/>
                </a:lnTo>
                <a:lnTo>
                  <a:pt x="1784" y="782164"/>
                </a:lnTo>
                <a:lnTo>
                  <a:pt x="14274" y="853363"/>
                </a:lnTo>
                <a:lnTo>
                  <a:pt x="31476" y="888196"/>
                </a:lnTo>
                <a:lnTo>
                  <a:pt x="55530" y="918129"/>
                </a:lnTo>
                <a:lnTo>
                  <a:pt x="85462" y="942187"/>
                </a:lnTo>
                <a:lnTo>
                  <a:pt x="120294" y="959396"/>
                </a:lnTo>
                <a:lnTo>
                  <a:pt x="191331" y="971875"/>
                </a:lnTo>
                <a:lnTo>
                  <a:pt x="235615" y="973435"/>
                </a:lnTo>
                <a:lnTo>
                  <a:pt x="291210" y="973658"/>
                </a:lnTo>
                <a:lnTo>
                  <a:pt x="993190" y="973658"/>
                </a:lnTo>
                <a:lnTo>
                  <a:pt x="1049534" y="973435"/>
                </a:lnTo>
                <a:lnTo>
                  <a:pt x="1094203" y="971875"/>
                </a:lnTo>
                <a:lnTo>
                  <a:pt x="1165402" y="959396"/>
                </a:lnTo>
                <a:lnTo>
                  <a:pt x="1200235" y="942187"/>
                </a:lnTo>
                <a:lnTo>
                  <a:pt x="1230168" y="918129"/>
                </a:lnTo>
                <a:lnTo>
                  <a:pt x="1254226" y="888196"/>
                </a:lnTo>
                <a:lnTo>
                  <a:pt x="1271435" y="853363"/>
                </a:lnTo>
                <a:lnTo>
                  <a:pt x="1283920" y="782164"/>
                </a:lnTo>
                <a:lnTo>
                  <a:pt x="1285474" y="738042"/>
                </a:lnTo>
                <a:lnTo>
                  <a:pt x="1285697" y="682447"/>
                </a:lnTo>
                <a:lnTo>
                  <a:pt x="1285692" y="291210"/>
                </a:lnTo>
                <a:lnTo>
                  <a:pt x="1285474" y="236162"/>
                </a:lnTo>
                <a:lnTo>
                  <a:pt x="1283914" y="191493"/>
                </a:lnTo>
                <a:lnTo>
                  <a:pt x="1271435" y="120294"/>
                </a:lnTo>
                <a:lnTo>
                  <a:pt x="1254226" y="85462"/>
                </a:lnTo>
                <a:lnTo>
                  <a:pt x="1230168" y="55529"/>
                </a:lnTo>
                <a:lnTo>
                  <a:pt x="1200235" y="31470"/>
                </a:lnTo>
                <a:lnTo>
                  <a:pt x="1165402" y="14262"/>
                </a:lnTo>
                <a:lnTo>
                  <a:pt x="1094365" y="1782"/>
                </a:lnTo>
                <a:lnTo>
                  <a:pt x="1050081" y="222"/>
                </a:lnTo>
                <a:lnTo>
                  <a:pt x="994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45560" y="736600"/>
            <a:ext cx="1664970" cy="1244600"/>
          </a:xfrm>
          <a:prstGeom prst="rect">
            <a:avLst/>
          </a:prstGeom>
          <a:solidFill>
            <a:srgbClr val="000000"/>
          </a:solidFill>
          <a:ln w="63500">
            <a:solidFill>
              <a:srgbClr val="5DAA6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R="408940" algn="r">
              <a:lnSpc>
                <a:spcPct val="100000"/>
              </a:lnSpc>
            </a:pPr>
            <a:r>
              <a:rPr sz="2000" spc="210" dirty="0">
                <a:solidFill>
                  <a:srgbClr val="FFFFFF"/>
                </a:solidFill>
                <a:latin typeface="Malgun Gothic"/>
                <a:cs typeface="Malgun Gothic"/>
              </a:rPr>
              <a:t>|</a:t>
            </a:r>
            <a:endParaRPr sz="2000" dirty="0">
              <a:latin typeface="Malgun Gothic"/>
              <a:cs typeface="Malgun Gothic"/>
            </a:endParaRPr>
          </a:p>
          <a:p>
            <a:pPr marR="356870" algn="r">
              <a:lnSpc>
                <a:spcPct val="100000"/>
              </a:lnSpc>
              <a:spcBef>
                <a:spcPts val="400"/>
              </a:spcBef>
            </a:pPr>
            <a:r>
              <a:rPr sz="2000" spc="409" dirty="0">
                <a:solidFill>
                  <a:srgbClr val="FFFFFF"/>
                </a:solidFill>
                <a:latin typeface="Malgun Gothic"/>
                <a:cs typeface="Malgun Gothic"/>
              </a:rPr>
              <a:t>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9387" y="1565744"/>
            <a:ext cx="4320540" cy="1789430"/>
          </a:xfrm>
          <a:custGeom>
            <a:avLst/>
            <a:gdLst/>
            <a:ahLst/>
            <a:cxnLst/>
            <a:rect l="l" t="t" r="r" b="b"/>
            <a:pathLst>
              <a:path w="4320540" h="1789429">
                <a:moveTo>
                  <a:pt x="0" y="1788972"/>
                </a:moveTo>
                <a:lnTo>
                  <a:pt x="0" y="1616798"/>
                </a:lnTo>
                <a:lnTo>
                  <a:pt x="2838577" y="1616798"/>
                </a:lnTo>
                <a:lnTo>
                  <a:pt x="2838577" y="0"/>
                </a:lnTo>
                <a:lnTo>
                  <a:pt x="4288294" y="0"/>
                </a:lnTo>
                <a:lnTo>
                  <a:pt x="4320044" y="0"/>
                </a:lnTo>
              </a:path>
            </a:pathLst>
          </a:custGeom>
          <a:ln w="63500">
            <a:solidFill>
              <a:srgbClr val="5DAA6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47682" y="1436204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80">
                <a:moveTo>
                  <a:pt x="0" y="0"/>
                </a:moveTo>
                <a:lnTo>
                  <a:pt x="0" y="259079"/>
                </a:lnTo>
                <a:lnTo>
                  <a:pt x="259080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A6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4570" y="5379402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646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5300" y="3492500"/>
            <a:ext cx="436626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algn="ctr">
              <a:lnSpc>
                <a:spcPct val="100000"/>
              </a:lnSpc>
            </a:pPr>
            <a:r>
              <a:rPr sz="12000" spc="430" dirty="0">
                <a:solidFill>
                  <a:srgbClr val="FFFFFF"/>
                </a:solidFill>
              </a:rPr>
              <a:t>05</a:t>
            </a:r>
            <a:r>
              <a:rPr sz="12000" spc="-345" dirty="0">
                <a:solidFill>
                  <a:srgbClr val="FFFFFF"/>
                </a:solidFill>
              </a:rPr>
              <a:t> </a:t>
            </a:r>
            <a:r>
              <a:rPr sz="8000" spc="-1155" dirty="0">
                <a:solidFill>
                  <a:srgbClr val="FFFFFF"/>
                </a:solidFill>
              </a:rPr>
              <a:t>연산</a:t>
            </a:r>
            <a:endParaRPr sz="8000"/>
          </a:p>
          <a:p>
            <a:pPr algn="ctr">
              <a:lnSpc>
                <a:spcPct val="100000"/>
              </a:lnSpc>
              <a:spcBef>
                <a:spcPts val="1400"/>
              </a:spcBef>
              <a:tabLst>
                <a:tab pos="2318385" algn="l"/>
              </a:tabLst>
            </a:pPr>
            <a:r>
              <a:rPr sz="3000" spc="-445" dirty="0">
                <a:solidFill>
                  <a:srgbClr val="FFFFFF"/>
                </a:solidFill>
              </a:rPr>
              <a:t>연산자의</a:t>
            </a:r>
            <a:r>
              <a:rPr sz="3000" spc="-65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	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70" dirty="0">
                <a:solidFill>
                  <a:srgbClr val="FFFFFF"/>
                </a:solidFill>
              </a:rPr>
              <a:t>문자열</a:t>
            </a:r>
            <a:r>
              <a:rPr sz="3000" spc="-240" dirty="0">
                <a:solidFill>
                  <a:srgbClr val="FFFFFF"/>
                </a:solidFill>
              </a:rPr>
              <a:t> </a:t>
            </a:r>
            <a:r>
              <a:rPr sz="3000" spc="-434" dirty="0">
                <a:solidFill>
                  <a:srgbClr val="FFFFFF"/>
                </a:solidFill>
              </a:rPr>
              <a:t>연산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latin typeface="Malgun Gothic"/>
                <a:cs typeface="Malgun Gothic"/>
              </a:rPr>
              <a:t>연산자</a:t>
            </a:r>
            <a:r>
              <a:rPr sz="2000" b="1" spc="-17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4241800"/>
            <a:ext cx="83820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8200" y="2641600"/>
            <a:ext cx="11125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0" y="2400198"/>
            <a:ext cx="5721985" cy="119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800"/>
              </a:lnSpc>
            </a:pPr>
            <a:r>
              <a:rPr sz="3000" spc="-350" dirty="0">
                <a:latin typeface="Malgun Gothic"/>
                <a:cs typeface="Malgun Gothic"/>
              </a:rPr>
              <a:t>연산자(Operator)와 </a:t>
            </a:r>
            <a:r>
              <a:rPr sz="3000" spc="-265" dirty="0">
                <a:latin typeface="Malgun Gothic"/>
                <a:cs typeface="Malgun Gothic"/>
              </a:rPr>
              <a:t>값(Value)로 </a:t>
            </a:r>
            <a:r>
              <a:rPr sz="3000" spc="-735" dirty="0">
                <a:latin typeface="Malgun Gothic"/>
                <a:cs typeface="Malgun Gothic"/>
              </a:rPr>
              <a:t>이루어져  </a:t>
            </a:r>
            <a:r>
              <a:rPr sz="3000" spc="-750" dirty="0">
                <a:latin typeface="Malgun Gothic"/>
                <a:cs typeface="Malgun Gothic"/>
              </a:rPr>
              <a:t>어떤  </a:t>
            </a:r>
            <a:r>
              <a:rPr sz="3000" spc="-650" dirty="0">
                <a:latin typeface="Malgun Gothic"/>
                <a:cs typeface="Malgun Gothic"/>
              </a:rPr>
              <a:t>값이나  </a:t>
            </a:r>
            <a:r>
              <a:rPr sz="3000" spc="-675" dirty="0">
                <a:latin typeface="Malgun Gothic"/>
                <a:cs typeface="Malgun Gothic"/>
              </a:rPr>
              <a:t>결과를 </a:t>
            </a:r>
            <a:r>
              <a:rPr sz="3000" spc="-615" dirty="0">
                <a:latin typeface="Malgun Gothic"/>
                <a:cs typeface="Malgun Gothic"/>
              </a:rPr>
              <a:t> </a:t>
            </a:r>
            <a:r>
              <a:rPr sz="3000" spc="-645" dirty="0">
                <a:latin typeface="Malgun Gothic"/>
                <a:cs typeface="Malgun Gothic"/>
              </a:rPr>
              <a:t>구함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030303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44750" y="3219450"/>
          <a:ext cx="8676881" cy="5698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4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384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000" spc="-5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연산자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3A6E4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000" spc="-6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의미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3A6E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+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600" spc="-585" dirty="0">
                          <a:latin typeface="Malgun Gothic"/>
                          <a:cs typeface="Malgun Gothic"/>
                        </a:rPr>
                        <a:t>덧셈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-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600" spc="-520" dirty="0">
                          <a:latin typeface="Malgun Gothic"/>
                          <a:cs typeface="Malgun Gothic"/>
                        </a:rPr>
                        <a:t>뺄셈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*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600" spc="-560" dirty="0">
                          <a:latin typeface="Malgun Gothic"/>
                          <a:cs typeface="Malgun Gothic"/>
                        </a:rPr>
                        <a:t>곱셈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/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600" spc="-550" dirty="0">
                          <a:latin typeface="Malgun Gothic"/>
                          <a:cs typeface="Malgun Gothic"/>
                        </a:rPr>
                        <a:t>나눗셈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%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600" spc="-600" dirty="0">
                          <a:latin typeface="Malgun Gothic"/>
                          <a:cs typeface="Malgun Gothic"/>
                        </a:rPr>
                        <a:t>나머지연산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4000" spc="145" dirty="0">
                          <a:latin typeface="Malgun Gothic"/>
                          <a:cs typeface="Malgun Gothic"/>
                        </a:rPr>
                        <a:t>**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600" spc="-625" dirty="0">
                          <a:latin typeface="Malgun Gothic"/>
                          <a:cs typeface="Malgun Gothic"/>
                        </a:rPr>
                        <a:t>지수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67300" y="2146300"/>
            <a:ext cx="34709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3A6E46"/>
                </a:solidFill>
                <a:latin typeface="Malgun Gothic"/>
                <a:cs typeface="Malgun Gothic"/>
              </a:rPr>
              <a:t>연산자의</a:t>
            </a:r>
            <a:r>
              <a:rPr sz="5000" spc="-190" dirty="0">
                <a:solidFill>
                  <a:srgbClr val="3A6E46"/>
                </a:solidFill>
                <a:latin typeface="Malgun Gothic"/>
                <a:cs typeface="Malgun Gothic"/>
              </a:rPr>
              <a:t> </a:t>
            </a:r>
            <a:r>
              <a:rPr sz="5000" spc="-780" dirty="0">
                <a:solidFill>
                  <a:srgbClr val="3A6E46"/>
                </a:solidFill>
                <a:latin typeface="Malgun Gothic"/>
                <a:cs typeface="Malgun Gothic"/>
              </a:rPr>
              <a:t>종류</a:t>
            </a:r>
            <a:endParaRPr sz="5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030303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7400" y="3035300"/>
            <a:ext cx="11518900" cy="626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0" y="266700"/>
            <a:ext cx="1516380" cy="256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5000" spc="-445" dirty="0">
                <a:solidFill>
                  <a:srgbClr val="3A6E46"/>
                </a:solidFill>
                <a:latin typeface="Malgun Gothic"/>
                <a:cs typeface="Malgun Gothic"/>
              </a:rPr>
              <a:t>예제</a:t>
            </a:r>
            <a:endParaRPr sz="5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문자열</a:t>
            </a:r>
            <a:r>
              <a:rPr sz="2000" b="1" spc="-425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2197100"/>
            <a:ext cx="8662670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3A6E46"/>
                </a:solidFill>
                <a:latin typeface="Malgun Gothic"/>
                <a:cs typeface="Malgun Gothic"/>
              </a:rPr>
              <a:t>문자열연산법</a:t>
            </a:r>
            <a:endParaRPr sz="5000">
              <a:latin typeface="Malgun Gothic"/>
              <a:cs typeface="Malgun Gothic"/>
            </a:endParaRPr>
          </a:p>
          <a:p>
            <a:pPr marL="1092200">
              <a:lnSpc>
                <a:spcPct val="100000"/>
              </a:lnSpc>
              <a:spcBef>
                <a:spcPts val="3400"/>
              </a:spcBef>
            </a:pPr>
            <a:r>
              <a:rPr sz="4000" spc="-625" dirty="0">
                <a:solidFill>
                  <a:srgbClr val="F3B431"/>
                </a:solidFill>
                <a:latin typeface="Malgun Gothic"/>
                <a:cs typeface="Malgun Gothic"/>
              </a:rPr>
              <a:t>문자열  </a:t>
            </a:r>
            <a:r>
              <a:rPr sz="4000" spc="-740" dirty="0">
                <a:solidFill>
                  <a:srgbClr val="F3B431"/>
                </a:solidFill>
                <a:latin typeface="Malgun Gothic"/>
                <a:cs typeface="Malgun Gothic"/>
              </a:rPr>
              <a:t>더하기</a:t>
            </a:r>
            <a:r>
              <a:rPr sz="4000" spc="-36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15" dirty="0">
                <a:solidFill>
                  <a:srgbClr val="F3B431"/>
                </a:solidFill>
                <a:latin typeface="Malgun Gothic"/>
                <a:cs typeface="Malgun Gothic"/>
              </a:rPr>
              <a:t>(Concatenation)</a:t>
            </a:r>
            <a:endParaRPr sz="4000">
              <a:latin typeface="Malgun Gothic"/>
              <a:cs typeface="Malgun Gothic"/>
            </a:endParaRPr>
          </a:p>
          <a:p>
            <a:pPr marL="1828800">
              <a:lnSpc>
                <a:spcPct val="100000"/>
              </a:lnSpc>
              <a:spcBef>
                <a:spcPts val="1200"/>
              </a:spcBef>
            </a:pPr>
            <a:r>
              <a:rPr sz="3000" b="1" spc="-165" dirty="0">
                <a:latin typeface="Malgun Gothic"/>
                <a:cs typeface="Malgun Gothic"/>
              </a:rPr>
              <a:t>‘+’ </a:t>
            </a:r>
            <a:r>
              <a:rPr sz="3000" b="1" spc="-660" dirty="0">
                <a:latin typeface="Malgun Gothic"/>
                <a:cs typeface="Malgun Gothic"/>
              </a:rPr>
              <a:t>연산자를  사용하여  </a:t>
            </a:r>
            <a:r>
              <a:rPr sz="3000" b="1" spc="-675" dirty="0">
                <a:latin typeface="Malgun Gothic"/>
                <a:cs typeface="Malgun Gothic"/>
              </a:rPr>
              <a:t>쉽게  </a:t>
            </a:r>
            <a:r>
              <a:rPr sz="3000" b="1" spc="-685" dirty="0">
                <a:latin typeface="Malgun Gothic"/>
                <a:cs typeface="Malgun Gothic"/>
              </a:rPr>
              <a:t>문자열을  </a:t>
            </a:r>
            <a:r>
              <a:rPr sz="3000" b="1" spc="-675" dirty="0">
                <a:latin typeface="Malgun Gothic"/>
                <a:cs typeface="Malgun Gothic"/>
              </a:rPr>
              <a:t>더할  </a:t>
            </a:r>
            <a:r>
              <a:rPr sz="3000" b="1" spc="-690" dirty="0">
                <a:latin typeface="Malgun Gothic"/>
                <a:cs typeface="Malgun Gothic"/>
              </a:rPr>
              <a:t>수 </a:t>
            </a:r>
            <a:r>
              <a:rPr sz="3000" b="1" spc="-665" dirty="0">
                <a:latin typeface="Malgun Gothic"/>
                <a:cs typeface="Malgun Gothic"/>
              </a:rPr>
              <a:t> </a:t>
            </a:r>
            <a:r>
              <a:rPr sz="3000" b="1" spc="-530" dirty="0">
                <a:latin typeface="Malgun Gothic"/>
                <a:cs typeface="Malgun Gothic"/>
              </a:rPr>
              <a:t>있다.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500" y="5130800"/>
            <a:ext cx="5257800" cy="231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0" y="5410200"/>
            <a:ext cx="40767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문자열</a:t>
            </a:r>
            <a:r>
              <a:rPr sz="2000" b="1" spc="-425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2197100"/>
            <a:ext cx="9260840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3A6E46"/>
                </a:solidFill>
                <a:latin typeface="Malgun Gothic"/>
                <a:cs typeface="Malgun Gothic"/>
              </a:rPr>
              <a:t>문자열연산법</a:t>
            </a:r>
            <a:endParaRPr sz="5000">
              <a:latin typeface="Malgun Gothic"/>
              <a:cs typeface="Malgun Gothic"/>
            </a:endParaRPr>
          </a:p>
          <a:p>
            <a:pPr marL="1092200">
              <a:lnSpc>
                <a:spcPct val="100000"/>
              </a:lnSpc>
              <a:spcBef>
                <a:spcPts val="3400"/>
              </a:spcBef>
            </a:pPr>
            <a:r>
              <a:rPr sz="4000" spc="-625" dirty="0">
                <a:solidFill>
                  <a:srgbClr val="F3B431"/>
                </a:solidFill>
                <a:latin typeface="Malgun Gothic"/>
                <a:cs typeface="Malgun Gothic"/>
              </a:rPr>
              <a:t>문자열</a:t>
            </a:r>
            <a:r>
              <a:rPr sz="4000" spc="-18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615" dirty="0">
                <a:solidFill>
                  <a:srgbClr val="F3B431"/>
                </a:solidFill>
                <a:latin typeface="Malgun Gothic"/>
                <a:cs typeface="Malgun Gothic"/>
              </a:rPr>
              <a:t>반복</a:t>
            </a:r>
            <a:endParaRPr sz="4000">
              <a:latin typeface="Malgun Gothic"/>
              <a:cs typeface="Malgun Gothic"/>
            </a:endParaRPr>
          </a:p>
          <a:p>
            <a:pPr marL="1828800">
              <a:lnSpc>
                <a:spcPct val="100000"/>
              </a:lnSpc>
              <a:spcBef>
                <a:spcPts val="1200"/>
              </a:spcBef>
            </a:pPr>
            <a:r>
              <a:rPr sz="3000" b="1" spc="95" dirty="0">
                <a:latin typeface="Malgun Gothic"/>
                <a:cs typeface="Malgun Gothic"/>
              </a:rPr>
              <a:t>‘*’ </a:t>
            </a:r>
            <a:r>
              <a:rPr sz="3000" b="1" spc="-660" dirty="0">
                <a:latin typeface="Malgun Gothic"/>
                <a:cs typeface="Malgun Gothic"/>
              </a:rPr>
              <a:t>연산자를  사용하여  </a:t>
            </a:r>
            <a:r>
              <a:rPr sz="3000" b="1" spc="-685" dirty="0">
                <a:latin typeface="Malgun Gothic"/>
                <a:cs typeface="Malgun Gothic"/>
              </a:rPr>
              <a:t>문자열을  </a:t>
            </a:r>
            <a:r>
              <a:rPr sz="3000" b="1" spc="-660" dirty="0">
                <a:latin typeface="Malgun Gothic"/>
                <a:cs typeface="Malgun Gothic"/>
              </a:rPr>
              <a:t>반복해서  </a:t>
            </a:r>
            <a:r>
              <a:rPr sz="3000" b="1" spc="-675" dirty="0">
                <a:latin typeface="Malgun Gothic"/>
                <a:cs typeface="Malgun Gothic"/>
              </a:rPr>
              <a:t>더할  </a:t>
            </a:r>
            <a:r>
              <a:rPr sz="3000" b="1" spc="-690" dirty="0">
                <a:latin typeface="Malgun Gothic"/>
                <a:cs typeface="Malgun Gothic"/>
              </a:rPr>
              <a:t>수</a:t>
            </a:r>
            <a:r>
              <a:rPr sz="3000" b="1" spc="-585" dirty="0">
                <a:latin typeface="Malgun Gothic"/>
                <a:cs typeface="Malgun Gothic"/>
              </a:rPr>
              <a:t> </a:t>
            </a:r>
            <a:r>
              <a:rPr sz="3000" b="1" spc="-530" dirty="0">
                <a:latin typeface="Malgun Gothic"/>
                <a:cs typeface="Malgun Gothic"/>
              </a:rPr>
              <a:t>있다.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pc="-640" dirty="0">
                <a:solidFill>
                  <a:srgbClr val="4396C7"/>
                </a:solidFill>
              </a:rPr>
              <a:t>변수에 값을 저장</a:t>
            </a:r>
            <a:r>
              <a:rPr lang="ko-KR" altLang="en-US" spc="-844" dirty="0">
                <a:solidFill>
                  <a:srgbClr val="4396C7"/>
                </a:solidFill>
              </a:rPr>
              <a:t>하</a:t>
            </a:r>
            <a:r>
              <a:rPr sz="5000" spc="-844" dirty="0">
                <a:solidFill>
                  <a:srgbClr val="4396C7"/>
                </a:solidFill>
              </a:rPr>
              <a:t>기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631950" y="3886200"/>
            <a:ext cx="9740900" cy="4357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5" dirty="0">
                <a:latin typeface="Gulim"/>
                <a:cs typeface="Gulim"/>
              </a:rPr>
              <a:t>num1</a:t>
            </a:r>
            <a:r>
              <a:rPr lang="ko-KR" altLang="en-US" sz="3200" spc="25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100</a:t>
            </a:r>
            <a:r>
              <a:rPr lang="ko-KR" altLang="en-US" sz="3200" spc="20" dirty="0">
                <a:latin typeface="Gulim"/>
                <a:cs typeface="Gulim"/>
              </a:rPr>
              <a:t>을</a:t>
            </a:r>
            <a:r>
              <a:rPr lang="ko-KR" altLang="en-US" sz="3200" spc="-2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0" dirty="0">
                <a:latin typeface="Gulim"/>
                <a:cs typeface="Gulim"/>
              </a:rPr>
              <a:t>num1</a:t>
            </a:r>
            <a:r>
              <a:rPr lang="ko-KR" altLang="en-US" sz="3200" spc="20" dirty="0">
                <a:latin typeface="Gulim"/>
                <a:cs typeface="Gulim"/>
              </a:rPr>
              <a:t>에 </a:t>
            </a:r>
            <a:r>
              <a:rPr lang="en-US" altLang="ko-KR" sz="3200" spc="30" dirty="0">
                <a:latin typeface="Gulim"/>
                <a:cs typeface="Gulim"/>
              </a:rPr>
              <a:t>5</a:t>
            </a:r>
            <a:r>
              <a:rPr lang="ko-KR" altLang="en-US" sz="3200" spc="30" dirty="0">
                <a:latin typeface="Gulim"/>
                <a:cs typeface="Gulim"/>
              </a:rPr>
              <a:t>를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60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5" dirty="0">
                <a:latin typeface="Gulim"/>
                <a:cs typeface="Gulim"/>
              </a:rPr>
              <a:t>num2</a:t>
            </a:r>
            <a:r>
              <a:rPr lang="ko-KR" altLang="en-US" sz="3200" spc="25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100</a:t>
            </a:r>
            <a:r>
              <a:rPr lang="ko-KR" altLang="en-US" sz="3200" spc="20" dirty="0">
                <a:latin typeface="Gulim"/>
                <a:cs typeface="Gulim"/>
              </a:rPr>
              <a:t>을</a:t>
            </a:r>
            <a:r>
              <a:rPr lang="ko-KR" altLang="en-US" sz="3200" spc="-2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0" dirty="0">
                <a:latin typeface="Gulim"/>
                <a:cs typeface="Gulim"/>
              </a:rPr>
              <a:t>num2</a:t>
            </a:r>
            <a:r>
              <a:rPr lang="ko-KR" altLang="en-US" sz="3200" spc="20" dirty="0">
                <a:latin typeface="Gulim"/>
                <a:cs typeface="Gulim"/>
              </a:rPr>
              <a:t>에 </a:t>
            </a:r>
            <a:r>
              <a:rPr lang="en-US" altLang="ko-KR" sz="3200" spc="25" dirty="0">
                <a:latin typeface="Gulim"/>
                <a:cs typeface="Gulim"/>
              </a:rPr>
              <a:t>10</a:t>
            </a:r>
            <a:r>
              <a:rPr lang="ko-KR" altLang="en-US" sz="3200" spc="25" dirty="0">
                <a:latin typeface="Gulim"/>
                <a:cs typeface="Gulim"/>
              </a:rPr>
              <a:t>을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40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30" dirty="0">
                <a:latin typeface="Gulim"/>
                <a:cs typeface="Gulim"/>
              </a:rPr>
              <a:t>sum</a:t>
            </a:r>
            <a:r>
              <a:rPr lang="ko-KR" altLang="en-US" sz="3200" spc="30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num1</a:t>
            </a:r>
            <a:r>
              <a:rPr lang="ko-KR" altLang="en-US" sz="3200" spc="20" dirty="0">
                <a:latin typeface="Gulim"/>
                <a:cs typeface="Gulim"/>
              </a:rPr>
              <a:t>과 </a:t>
            </a:r>
            <a:r>
              <a:rPr lang="en-US" altLang="ko-KR" sz="3200" spc="25" dirty="0">
                <a:latin typeface="Gulim"/>
                <a:cs typeface="Gulim"/>
              </a:rPr>
              <a:t>num2</a:t>
            </a:r>
            <a:r>
              <a:rPr lang="ko-KR" altLang="en-US" sz="3200" spc="25" dirty="0">
                <a:latin typeface="Gulim"/>
                <a:cs typeface="Gulim"/>
              </a:rPr>
              <a:t>를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4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558165" indent="-273050">
              <a:lnSpc>
                <a:spcPct val="100000"/>
              </a:lnSpc>
              <a:spcBef>
                <a:spcPts val="1200"/>
              </a:spcBef>
              <a:buClr>
                <a:srgbClr val="1F497C"/>
              </a:buClr>
              <a:buFont typeface="Arial"/>
              <a:buChar char="•"/>
              <a:tabLst>
                <a:tab pos="558800" algn="l"/>
              </a:tabLst>
            </a:pPr>
            <a:r>
              <a:rPr lang="en-US" altLang="ko-KR" sz="3200" spc="25" dirty="0">
                <a:latin typeface="Gulim"/>
                <a:cs typeface="Gulim"/>
              </a:rPr>
              <a:t>sum</a:t>
            </a:r>
            <a:r>
              <a:rPr lang="ko-KR" altLang="en-US" sz="3200" spc="25" dirty="0">
                <a:latin typeface="Gulim"/>
                <a:cs typeface="Gulim"/>
              </a:rPr>
              <a:t>을</a:t>
            </a:r>
            <a:r>
              <a:rPr lang="ko-KR" altLang="en-US" sz="3200" spc="-5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070"/>
              </a:spcBef>
            </a:pPr>
            <a:endParaRPr lang="ko-KR" altLang="en-US" sz="320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0294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1407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pc="-640" dirty="0">
                <a:solidFill>
                  <a:srgbClr val="4396C7"/>
                </a:solidFill>
              </a:rPr>
              <a:t>변수에 문자열 저장</a:t>
            </a:r>
            <a:r>
              <a:rPr lang="ko-KR" altLang="en-US" spc="-844" dirty="0">
                <a:solidFill>
                  <a:srgbClr val="4396C7"/>
                </a:solidFill>
              </a:rPr>
              <a:t>하</a:t>
            </a:r>
            <a:r>
              <a:rPr sz="5000" spc="-844" dirty="0">
                <a:solidFill>
                  <a:srgbClr val="4396C7"/>
                </a:solidFill>
              </a:rPr>
              <a:t>기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631950" y="3886200"/>
            <a:ext cx="9740900" cy="305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07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20" dirty="0" err="1">
                <a:latin typeface="Gulim"/>
                <a:cs typeface="Gulim"/>
              </a:rPr>
              <a:t>str</a:t>
            </a:r>
            <a:r>
              <a:rPr lang="ko-KR" altLang="en-US" sz="3200" b="0" spc="20" dirty="0">
                <a:latin typeface="Gulim"/>
                <a:cs typeface="Gulim"/>
              </a:rPr>
              <a:t>이라는 </a:t>
            </a:r>
            <a:r>
              <a:rPr lang="ko-KR" altLang="en-US" sz="3200" b="0" spc="35" dirty="0">
                <a:latin typeface="Gulim"/>
                <a:cs typeface="Gulim"/>
              </a:rPr>
              <a:t>변수에 </a:t>
            </a:r>
            <a:r>
              <a:rPr lang="en-US" altLang="ko-KR" sz="3200" b="0" spc="10" dirty="0">
                <a:latin typeface="Gulim"/>
                <a:cs typeface="Gulim"/>
              </a:rPr>
              <a:t>Hello! </a:t>
            </a:r>
            <a:r>
              <a:rPr lang="ko-KR" altLang="en-US" sz="3200" b="0" spc="35" dirty="0">
                <a:latin typeface="Gulim"/>
                <a:cs typeface="Gulim"/>
              </a:rPr>
              <a:t>를</a:t>
            </a:r>
            <a:r>
              <a:rPr lang="ko-KR" altLang="en-US" sz="3200" b="0" spc="-20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저장</a:t>
            </a:r>
            <a:endParaRPr lang="en-US" altLang="ko-KR" sz="3200" b="0" spc="35" dirty="0">
              <a:latin typeface="Gulim"/>
              <a:cs typeface="Gulim"/>
            </a:endParaRPr>
          </a:p>
          <a:p>
            <a:pPr marL="365125">
              <a:spcBef>
                <a:spcPts val="1070"/>
              </a:spcBef>
            </a:pPr>
            <a:r>
              <a:rPr lang="en-US" altLang="ko-KR" sz="3200" spc="35" dirty="0">
                <a:latin typeface="Gulim"/>
                <a:cs typeface="Gulim"/>
              </a:rPr>
              <a:t>(</a:t>
            </a:r>
            <a:r>
              <a:rPr lang="ko-KR" altLang="en-US" sz="3200" spc="35" dirty="0">
                <a:latin typeface="Gulim"/>
                <a:cs typeface="Gulim"/>
              </a:rPr>
              <a:t>문자열을 대입하려면 </a:t>
            </a:r>
            <a:r>
              <a:rPr lang="en-US" altLang="ko-KR" sz="3200" spc="35" dirty="0">
                <a:latin typeface="Gulim"/>
                <a:cs typeface="Gulim"/>
              </a:rPr>
              <a:t>‘’</a:t>
            </a:r>
            <a:r>
              <a:rPr lang="ko-KR" altLang="en-US" sz="3200" spc="35" dirty="0">
                <a:latin typeface="Gulim"/>
                <a:cs typeface="Gulim"/>
              </a:rPr>
              <a:t>를 사용</a:t>
            </a:r>
            <a:r>
              <a:rPr lang="en-US" altLang="ko-KR" sz="3200" spc="35" dirty="0">
                <a:latin typeface="Gulim"/>
                <a:cs typeface="Gulim"/>
              </a:rPr>
              <a:t>)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25" dirty="0">
                <a:latin typeface="Gulim"/>
                <a:cs typeface="Gulim"/>
              </a:rPr>
              <a:t>Name</a:t>
            </a:r>
            <a:r>
              <a:rPr lang="ko-KR" altLang="en-US" sz="3200" b="0" spc="25" dirty="0">
                <a:latin typeface="Gulim"/>
                <a:cs typeface="Gulim"/>
              </a:rPr>
              <a:t>이라는 </a:t>
            </a:r>
            <a:r>
              <a:rPr lang="ko-KR" altLang="en-US" sz="3200" b="0" spc="35" dirty="0">
                <a:latin typeface="Gulim"/>
                <a:cs typeface="Gulim"/>
              </a:rPr>
              <a:t>변수에 영어로 본인의 이름을</a:t>
            </a:r>
            <a:r>
              <a:rPr lang="ko-KR" altLang="en-US" sz="3200" b="0" spc="-35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10" dirty="0">
                <a:latin typeface="Gulim"/>
                <a:cs typeface="Gulim"/>
              </a:rPr>
              <a:t>Hello! </a:t>
            </a:r>
            <a:r>
              <a:rPr lang="ko-KR" altLang="en-US" sz="3200" b="0" spc="35" dirty="0">
                <a:latin typeface="Gulim"/>
                <a:cs typeface="Gulim"/>
              </a:rPr>
              <a:t>본인 이름이 나오게</a:t>
            </a:r>
            <a:r>
              <a:rPr lang="ko-KR" altLang="en-US" sz="3200" b="0" spc="-40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출력</a:t>
            </a:r>
            <a:endParaRPr lang="en-US" altLang="ko-KR" sz="3200" b="0" spc="35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070"/>
              </a:spcBef>
            </a:pPr>
            <a:endParaRPr lang="ko-KR" altLang="en-US" sz="320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69200" y="4749800"/>
            <a:ext cx="43815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6700" y="3543300"/>
            <a:ext cx="5709285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60" dirty="0">
                <a:solidFill>
                  <a:srgbClr val="E9775A"/>
                </a:solidFill>
                <a:latin typeface="Malgun Gothic"/>
                <a:cs typeface="Malgun Gothic"/>
              </a:rPr>
              <a:t>소프트웨어란?</a:t>
            </a:r>
            <a:endParaRPr sz="5000">
              <a:latin typeface="Malgun Gothic"/>
              <a:cs typeface="Malgun Gothic"/>
            </a:endParaRPr>
          </a:p>
          <a:p>
            <a:pPr marL="977900" marR="5080">
              <a:lnSpc>
                <a:spcPct val="127800"/>
              </a:lnSpc>
              <a:spcBef>
                <a:spcPts val="2000"/>
              </a:spcBef>
            </a:pPr>
            <a:r>
              <a:rPr sz="3000" spc="-730" dirty="0">
                <a:latin typeface="Malgun Gothic"/>
                <a:cs typeface="Malgun Gothic"/>
              </a:rPr>
              <a:t>컴퓨터 </a:t>
            </a:r>
            <a:r>
              <a:rPr sz="3000" spc="-640" dirty="0">
                <a:latin typeface="Malgun Gothic"/>
                <a:cs typeface="Malgun Gothic"/>
              </a:rPr>
              <a:t>하드웨어에게 </a:t>
            </a:r>
            <a:r>
              <a:rPr sz="3000" spc="-680" dirty="0">
                <a:latin typeface="Malgun Gothic"/>
                <a:cs typeface="Malgun Gothic"/>
              </a:rPr>
              <a:t>필요한 </a:t>
            </a:r>
            <a:r>
              <a:rPr sz="3000" spc="-710" dirty="0">
                <a:latin typeface="Malgun Gothic"/>
                <a:cs typeface="Malgun Gothic"/>
              </a:rPr>
              <a:t>기능을  </a:t>
            </a:r>
            <a:r>
              <a:rPr sz="3000" spc="-630" dirty="0">
                <a:latin typeface="Malgun Gothic"/>
                <a:cs typeface="Malgun Gothic"/>
              </a:rPr>
              <a:t>수행할  </a:t>
            </a:r>
            <a:r>
              <a:rPr sz="3000" spc="-690" dirty="0">
                <a:latin typeface="Malgun Gothic"/>
                <a:cs typeface="Malgun Gothic"/>
              </a:rPr>
              <a:t>수  </a:t>
            </a:r>
            <a:r>
              <a:rPr sz="3000" spc="-710" dirty="0">
                <a:latin typeface="Malgun Gothic"/>
                <a:cs typeface="Malgun Gothic"/>
              </a:rPr>
              <a:t>있도록  </a:t>
            </a:r>
            <a:r>
              <a:rPr sz="3000" spc="-645" dirty="0">
                <a:latin typeface="Malgun Gothic"/>
                <a:cs typeface="Malgun Gothic"/>
              </a:rPr>
              <a:t>하는</a:t>
            </a:r>
            <a:r>
              <a:rPr sz="3000" spc="-295" dirty="0">
                <a:latin typeface="Malgun Gothic"/>
                <a:cs typeface="Malgun Gothic"/>
              </a:rPr>
              <a:t> </a:t>
            </a:r>
            <a:r>
              <a:rPr sz="3000" b="1" spc="-670" dirty="0">
                <a:latin typeface="Malgun Gothic"/>
                <a:cs typeface="Malgun Gothic"/>
              </a:rPr>
              <a:t>프로그램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3492500"/>
            <a:ext cx="5143500" cy="29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12000" u="heavy" spc="365" dirty="0" smtClean="0">
                <a:solidFill>
                  <a:srgbClr val="FFFFFF"/>
                </a:solidFill>
              </a:rPr>
              <a:t>0</a:t>
            </a:r>
            <a:r>
              <a:rPr lang="en-US" sz="12000" u="heavy" spc="365" dirty="0" smtClean="0">
                <a:solidFill>
                  <a:srgbClr val="FFFFFF"/>
                </a:solidFill>
              </a:rPr>
              <a:t>6</a:t>
            </a:r>
            <a:r>
              <a:rPr sz="12000" u="heavy" spc="-340" dirty="0" smtClean="0">
                <a:solidFill>
                  <a:srgbClr val="FFFFFF"/>
                </a:solidFill>
              </a:rPr>
              <a:t> </a:t>
            </a:r>
            <a:r>
              <a:rPr sz="8000" u="heavy" spc="-1455" dirty="0">
                <a:solidFill>
                  <a:srgbClr val="FFFFFF"/>
                </a:solidFill>
              </a:rPr>
              <a:t>조건문</a:t>
            </a:r>
            <a:endParaRPr sz="8000" dirty="0"/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3000" spc="-434" dirty="0">
                <a:solidFill>
                  <a:srgbClr val="FFFFFF"/>
                </a:solidFill>
              </a:rPr>
              <a:t>흐름제어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25" dirty="0">
                <a:solidFill>
                  <a:srgbClr val="FFFFFF"/>
                </a:solidFill>
              </a:rPr>
              <a:t>연산자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535" dirty="0">
                <a:solidFill>
                  <a:srgbClr val="FFFFFF"/>
                </a:solidFill>
              </a:rPr>
              <a:t>조건문의 </a:t>
            </a:r>
            <a:r>
              <a:rPr sz="3000" spc="-100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</a:t>
            </a:r>
            <a:endParaRPr sz="3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3048000"/>
            <a:ext cx="9723120" cy="245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1A69B5"/>
                </a:solidFill>
                <a:latin typeface="Malgun Gothic"/>
                <a:cs typeface="Malgun Gothic"/>
              </a:rPr>
              <a:t>흐름제어란</a:t>
            </a:r>
            <a:r>
              <a:rPr sz="5000" spc="-20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1A69B5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876300">
              <a:lnSpc>
                <a:spcPct val="100000"/>
              </a:lnSpc>
              <a:spcBef>
                <a:spcPts val="3700"/>
              </a:spcBef>
            </a:pPr>
            <a:r>
              <a:rPr sz="3000" spc="-685" dirty="0">
                <a:latin typeface="Malgun Gothic"/>
                <a:cs typeface="Malgun Gothic"/>
              </a:rPr>
              <a:t>실생활에서처럼  </a:t>
            </a:r>
            <a:r>
              <a:rPr sz="3000" b="1" spc="-660" dirty="0">
                <a:latin typeface="Malgun Gothic"/>
                <a:cs typeface="Malgun Gothic"/>
              </a:rPr>
              <a:t>코드가  </a:t>
            </a:r>
            <a:r>
              <a:rPr sz="3000" b="1" spc="-730" dirty="0">
                <a:latin typeface="Malgun Gothic"/>
                <a:cs typeface="Malgun Gothic"/>
              </a:rPr>
              <a:t>결정</a:t>
            </a:r>
            <a:r>
              <a:rPr sz="3000" spc="-730" dirty="0">
                <a:latin typeface="Malgun Gothic"/>
                <a:cs typeface="Malgun Gothic"/>
              </a:rPr>
              <a:t>을  </a:t>
            </a:r>
            <a:r>
              <a:rPr sz="3000" spc="-675" dirty="0">
                <a:latin typeface="Malgun Gothic"/>
                <a:cs typeface="Malgun Gothic"/>
              </a:rPr>
              <a:t>내릴  </a:t>
            </a:r>
            <a:r>
              <a:rPr sz="3000" spc="-690" dirty="0">
                <a:latin typeface="Malgun Gothic"/>
                <a:cs typeface="Malgun Gothic"/>
              </a:rPr>
              <a:t>수  </a:t>
            </a:r>
            <a:r>
              <a:rPr sz="3000" spc="-710" dirty="0">
                <a:latin typeface="Malgun Gothic"/>
                <a:cs typeface="Malgun Gothic"/>
              </a:rPr>
              <a:t>있도록  </a:t>
            </a:r>
            <a:r>
              <a:rPr sz="3000" spc="-645" dirty="0">
                <a:latin typeface="Malgun Gothic"/>
                <a:cs typeface="Malgun Gothic"/>
              </a:rPr>
              <a:t>하는 </a:t>
            </a:r>
            <a:r>
              <a:rPr sz="3000" spc="-440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것</a:t>
            </a:r>
            <a:endParaRPr sz="3000">
              <a:latin typeface="Malgun Gothic"/>
              <a:cs typeface="Malgun Gothic"/>
            </a:endParaRPr>
          </a:p>
          <a:p>
            <a:pPr marL="863600">
              <a:lnSpc>
                <a:spcPct val="100000"/>
              </a:lnSpc>
              <a:spcBef>
                <a:spcPts val="2200"/>
              </a:spcBef>
            </a:pPr>
            <a:r>
              <a:rPr sz="3000" spc="-690" dirty="0">
                <a:latin typeface="Malgun Gothic"/>
                <a:cs typeface="Malgun Gothic"/>
              </a:rPr>
              <a:t>흐름  </a:t>
            </a:r>
            <a:r>
              <a:rPr sz="3000" spc="-680" dirty="0">
                <a:latin typeface="Malgun Gothic"/>
                <a:cs typeface="Malgun Gothic"/>
              </a:rPr>
              <a:t>제어는  </a:t>
            </a:r>
            <a:r>
              <a:rPr sz="3000" spc="-675" dirty="0">
                <a:latin typeface="Malgun Gothic"/>
                <a:cs typeface="Malgun Gothic"/>
              </a:rPr>
              <a:t>결과들  사이에서  </a:t>
            </a:r>
            <a:r>
              <a:rPr sz="3000" b="1" spc="-680" dirty="0">
                <a:latin typeface="Malgun Gothic"/>
                <a:cs typeface="Malgun Gothic"/>
              </a:rPr>
              <a:t>선택을  </a:t>
            </a:r>
            <a:r>
              <a:rPr sz="3000" b="1" spc="-600" dirty="0">
                <a:latin typeface="Malgun Gothic"/>
                <a:cs typeface="Malgun Gothic"/>
              </a:rPr>
              <a:t>할  </a:t>
            </a:r>
            <a:r>
              <a:rPr sz="3000" b="1" spc="-690" dirty="0">
                <a:latin typeface="Malgun Gothic"/>
                <a:cs typeface="Malgun Gothic"/>
              </a:rPr>
              <a:t>수  </a:t>
            </a:r>
            <a:r>
              <a:rPr sz="3000" b="1" spc="-720" dirty="0">
                <a:latin typeface="Malgun Gothic"/>
                <a:cs typeface="Malgun Gothic"/>
              </a:rPr>
              <a:t>있는  </a:t>
            </a:r>
            <a:r>
              <a:rPr sz="3000" b="1" spc="-710" dirty="0">
                <a:latin typeface="Malgun Gothic"/>
                <a:cs typeface="Malgun Gothic"/>
              </a:rPr>
              <a:t>능력</a:t>
            </a:r>
            <a:r>
              <a:rPr sz="3000" spc="-710" dirty="0">
                <a:latin typeface="Malgun Gothic"/>
                <a:cs typeface="Malgun Gothic"/>
              </a:rPr>
              <a:t>을 </a:t>
            </a:r>
            <a:r>
              <a:rPr sz="3000" spc="-455" dirty="0">
                <a:latin typeface="Malgun Gothic"/>
                <a:cs typeface="Malgun Gothic"/>
              </a:rPr>
              <a:t> </a:t>
            </a:r>
            <a:r>
              <a:rPr sz="3000" spc="-680" dirty="0">
                <a:latin typeface="Malgun Gothic"/>
                <a:cs typeface="Malgun Gothic"/>
              </a:rPr>
              <a:t>부여합니다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4800" y="5715000"/>
            <a:ext cx="35433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4300" y="2438400"/>
            <a:ext cx="38163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60" dirty="0">
                <a:solidFill>
                  <a:srgbClr val="1A69B5"/>
                </a:solidFill>
                <a:latin typeface="Malgun Gothic"/>
                <a:cs typeface="Malgun Gothic"/>
              </a:rPr>
              <a:t>짜장면  </a:t>
            </a:r>
            <a:r>
              <a:rPr sz="5000" spc="380" dirty="0">
                <a:solidFill>
                  <a:srgbClr val="1A69B5"/>
                </a:solidFill>
                <a:latin typeface="Malgun Gothic"/>
                <a:cs typeface="Malgun Gothic"/>
              </a:rPr>
              <a:t>vs</a:t>
            </a:r>
            <a:r>
              <a:rPr sz="5000" spc="-54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75" dirty="0">
                <a:solidFill>
                  <a:srgbClr val="1A69B5"/>
                </a:solidFill>
                <a:latin typeface="Malgun Gothic"/>
                <a:cs typeface="Malgun Gothic"/>
              </a:rPr>
              <a:t>짬뽕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7441" y="4962778"/>
            <a:ext cx="0" cy="1388110"/>
          </a:xfrm>
          <a:custGeom>
            <a:avLst/>
            <a:gdLst/>
            <a:ahLst/>
            <a:cxnLst/>
            <a:rect l="l" t="t" r="r" b="b"/>
            <a:pathLst>
              <a:path h="1388110">
                <a:moveTo>
                  <a:pt x="-31750" y="693801"/>
                </a:moveTo>
                <a:lnTo>
                  <a:pt x="31750" y="693801"/>
                </a:lnTo>
              </a:path>
            </a:pathLst>
          </a:custGeom>
          <a:ln w="1387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7901" y="6318630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259080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7702" y="4489284"/>
            <a:ext cx="0" cy="1835150"/>
          </a:xfrm>
          <a:custGeom>
            <a:avLst/>
            <a:gdLst/>
            <a:ahLst/>
            <a:cxnLst/>
            <a:rect l="l" t="t" r="r" b="b"/>
            <a:pathLst>
              <a:path h="1835150">
                <a:moveTo>
                  <a:pt x="-31750" y="917447"/>
                </a:moveTo>
                <a:lnTo>
                  <a:pt x="31750" y="917447"/>
                </a:lnTo>
              </a:path>
            </a:pathLst>
          </a:custGeom>
          <a:ln w="1834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162" y="629243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80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9725" y="4490173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6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7630" y="3854907"/>
            <a:ext cx="3020060" cy="1270000"/>
          </a:xfrm>
          <a:custGeom>
            <a:avLst/>
            <a:gdLst/>
            <a:ahLst/>
            <a:cxnLst/>
            <a:rect l="l" t="t" r="r" b="b"/>
            <a:pathLst>
              <a:path w="3020060" h="1270000">
                <a:moveTo>
                  <a:pt x="1509811" y="0"/>
                </a:moveTo>
                <a:lnTo>
                  <a:pt x="0" y="635000"/>
                </a:lnTo>
                <a:lnTo>
                  <a:pt x="1509811" y="1270000"/>
                </a:lnTo>
                <a:lnTo>
                  <a:pt x="3019638" y="635000"/>
                </a:lnTo>
                <a:lnTo>
                  <a:pt x="1509811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20900" y="4279900"/>
            <a:ext cx="12541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>
                <a:solidFill>
                  <a:srgbClr val="FFFFFF"/>
                </a:solidFill>
                <a:latin typeface="Malgun Gothic"/>
                <a:cs typeface="Malgun Gothic"/>
              </a:rPr>
              <a:t>결정의 </a:t>
            </a:r>
            <a:r>
              <a:rPr sz="2400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spc="-580" dirty="0">
                <a:solidFill>
                  <a:srgbClr val="FFFFFF"/>
                </a:solidFill>
                <a:latin typeface="Malgun Gothic"/>
                <a:cs typeface="Malgun Gothic"/>
              </a:rPr>
              <a:t>기준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7000" y="6819900"/>
            <a:ext cx="25019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6900" y="6870700"/>
            <a:ext cx="25146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16100" y="5613400"/>
            <a:ext cx="65214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75" dirty="0">
                <a:latin typeface="Malgun Gothic"/>
                <a:cs typeface="Malgun Gothic"/>
              </a:rPr>
              <a:t>T</a:t>
            </a:r>
            <a:r>
              <a:rPr sz="3000" spc="-235" dirty="0">
                <a:latin typeface="Malgun Gothic"/>
                <a:cs typeface="Malgun Gothic"/>
              </a:rPr>
              <a:t>rue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1400" y="5613400"/>
            <a:ext cx="76390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70" dirty="0">
                <a:latin typeface="Malgun Gothic"/>
                <a:cs typeface="Malgun Gothic"/>
              </a:rPr>
              <a:t>F</a:t>
            </a:r>
            <a:r>
              <a:rPr sz="3000" spc="-285" dirty="0">
                <a:latin typeface="Malgun Gothic"/>
                <a:cs typeface="Malgun Gothic"/>
              </a:rPr>
              <a:t>a</a:t>
            </a:r>
            <a:r>
              <a:rPr sz="3000" spc="-114" dirty="0">
                <a:latin typeface="Malgun Gothic"/>
                <a:cs typeface="Malgun Gothic"/>
              </a:rPr>
              <a:t>lse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6105" y="4148442"/>
            <a:ext cx="4105910" cy="941705"/>
          </a:xfrm>
          <a:prstGeom prst="rect">
            <a:avLst/>
          </a:prstGeom>
          <a:solidFill>
            <a:srgbClr val="1A69B5"/>
          </a:solidFill>
        </p:spPr>
        <p:txBody>
          <a:bodyPr vert="horz" wrap="square" lIns="0" tIns="22034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735"/>
              </a:spcBef>
            </a:pPr>
            <a:r>
              <a:rPr sz="3000" spc="-700" dirty="0">
                <a:solidFill>
                  <a:srgbClr val="FFFFFF"/>
                </a:solidFill>
                <a:latin typeface="Malgun Gothic"/>
                <a:cs typeface="Malgun Gothic"/>
              </a:rPr>
              <a:t>결정하는  </a:t>
            </a:r>
            <a:r>
              <a:rPr sz="3000" spc="-710" dirty="0">
                <a:solidFill>
                  <a:srgbClr val="FFFFFF"/>
                </a:solidFill>
                <a:latin typeface="Malgun Gothic"/>
                <a:cs typeface="Malgun Gothic"/>
              </a:rPr>
              <a:t>기준은 </a:t>
            </a:r>
            <a:r>
              <a:rPr sz="3000" spc="-6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b="1" spc="-640" dirty="0">
                <a:solidFill>
                  <a:srgbClr val="FFFFFF"/>
                </a:solidFill>
                <a:latin typeface="Malgun Gothic"/>
                <a:cs typeface="Malgun Gothic"/>
              </a:rPr>
              <a:t>명확</a:t>
            </a:r>
            <a:r>
              <a:rPr sz="3000" spc="-640" dirty="0">
                <a:solidFill>
                  <a:srgbClr val="FFFFFF"/>
                </a:solidFill>
                <a:latin typeface="Malgun Gothic"/>
                <a:cs typeface="Malgun Gothic"/>
              </a:rPr>
              <a:t>하게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6105" y="5576163"/>
            <a:ext cx="4105910" cy="1816100"/>
          </a:xfrm>
          <a:prstGeom prst="rect">
            <a:avLst/>
          </a:prstGeom>
          <a:solidFill>
            <a:srgbClr val="1A69B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L="857250" marR="243840" indent="-609600">
              <a:lnSpc>
                <a:spcPct val="104900"/>
              </a:lnSpc>
            </a:pPr>
            <a:r>
              <a:rPr sz="2700" spc="-610" dirty="0">
                <a:solidFill>
                  <a:srgbClr val="FFFFFF"/>
                </a:solidFill>
                <a:latin typeface="Malgun Gothic"/>
                <a:cs typeface="Malgun Gothic"/>
              </a:rPr>
              <a:t>나의 </a:t>
            </a:r>
            <a:r>
              <a:rPr sz="2700" spc="-540" dirty="0">
                <a:solidFill>
                  <a:srgbClr val="FFFFFF"/>
                </a:solidFill>
                <a:latin typeface="Malgun Gothic"/>
                <a:cs typeface="Malgun Gothic"/>
              </a:rPr>
              <a:t>상태와 </a:t>
            </a:r>
            <a:r>
              <a:rPr sz="2700" spc="-650" dirty="0">
                <a:solidFill>
                  <a:srgbClr val="FFFFFF"/>
                </a:solidFill>
                <a:latin typeface="Malgun Gothic"/>
                <a:cs typeface="Malgun Gothic"/>
              </a:rPr>
              <a:t>주변 </a:t>
            </a:r>
            <a:r>
              <a:rPr sz="2700" spc="-540" dirty="0">
                <a:solidFill>
                  <a:srgbClr val="FFFFFF"/>
                </a:solidFill>
                <a:latin typeface="Malgun Gothic"/>
                <a:cs typeface="Malgun Gothic"/>
              </a:rPr>
              <a:t>상황에 따라  </a:t>
            </a:r>
            <a:r>
              <a:rPr sz="2700" spc="-605" dirty="0">
                <a:solidFill>
                  <a:srgbClr val="FFFFFF"/>
                </a:solidFill>
                <a:latin typeface="Malgun Gothic"/>
                <a:cs typeface="Malgun Gothic"/>
              </a:rPr>
              <a:t>결과  </a:t>
            </a:r>
            <a:r>
              <a:rPr sz="2700" spc="-610" dirty="0">
                <a:solidFill>
                  <a:srgbClr val="FFFFFF"/>
                </a:solidFill>
                <a:latin typeface="Malgun Gothic"/>
                <a:cs typeface="Malgun Gothic"/>
              </a:rPr>
              <a:t>값이</a:t>
            </a:r>
            <a:r>
              <a:rPr sz="2700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700" spc="-495" dirty="0">
                <a:solidFill>
                  <a:srgbClr val="FFFFFF"/>
                </a:solidFill>
                <a:latin typeface="Malgun Gothic"/>
                <a:cs typeface="Malgun Gothic"/>
              </a:rPr>
              <a:t>달라진다.</a:t>
            </a:r>
            <a:endParaRPr sz="27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0" y="2260600"/>
            <a:ext cx="3870960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10" dirty="0">
                <a:solidFill>
                  <a:srgbClr val="1A69B5"/>
                </a:solidFill>
                <a:latin typeface="Malgun Gothic"/>
                <a:cs typeface="Malgun Gothic"/>
              </a:rPr>
              <a:t>비교 </a:t>
            </a:r>
            <a:r>
              <a:rPr sz="5000" spc="-944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  <a:p>
            <a:pPr marL="1854200" marR="30480" indent="12700">
              <a:lnSpc>
                <a:spcPct val="106700"/>
              </a:lnSpc>
              <a:spcBef>
                <a:spcPts val="1595"/>
              </a:spcBef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885" dirty="0">
                <a:solidFill>
                  <a:srgbClr val="F3B431"/>
                </a:solidFill>
                <a:latin typeface="Malgun Gothic"/>
                <a:cs typeface="Malgun Gothic"/>
              </a:rPr>
              <a:t>==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270" dirty="0">
                <a:solidFill>
                  <a:srgbClr val="F3B431"/>
                </a:solidFill>
                <a:latin typeface="Malgun Gothic"/>
                <a:cs typeface="Malgun Gothic"/>
              </a:rPr>
              <a:t>!=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1866900" marR="5080" indent="-12700">
              <a:lnSpc>
                <a:spcPct val="106700"/>
              </a:lnSpc>
              <a:spcBef>
                <a:spcPts val="1495"/>
              </a:spcBef>
              <a:tabLst>
                <a:tab pos="2712720" algn="l"/>
                <a:tab pos="34226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&lt;	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&lt;=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1879600" marR="5080">
              <a:lnSpc>
                <a:spcPct val="105000"/>
              </a:lnSpc>
              <a:spcBef>
                <a:spcPts val="2000"/>
              </a:spcBef>
              <a:tabLst>
                <a:tab pos="2738120" algn="l"/>
                <a:tab pos="34480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&gt;	</a:t>
            </a:r>
            <a:r>
              <a:rPr sz="5000" spc="22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&gt;=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3492500"/>
            <a:ext cx="311594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A와 </a:t>
            </a:r>
            <a:r>
              <a:rPr sz="3600" b="1" spc="-625" dirty="0">
                <a:latin typeface="Malgun Gothic"/>
                <a:cs typeface="Malgun Gothic"/>
              </a:rPr>
              <a:t>B가</a:t>
            </a:r>
            <a:r>
              <a:rPr sz="3600" b="1" spc="-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A와  </a:t>
            </a:r>
            <a:r>
              <a:rPr sz="3600" b="1" spc="-625" dirty="0">
                <a:latin typeface="Malgun Gothic"/>
                <a:cs typeface="Malgun Gothic"/>
              </a:rPr>
              <a:t>B가 </a:t>
            </a:r>
            <a:r>
              <a:rPr sz="3600" b="1" spc="-810" dirty="0">
                <a:latin typeface="Malgun Gothic"/>
                <a:cs typeface="Malgun Gothic"/>
              </a:rPr>
              <a:t>같지</a:t>
            </a:r>
            <a:r>
              <a:rPr sz="3600" b="1" spc="-3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않다.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9800" y="5295900"/>
            <a:ext cx="383349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3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작다.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780" dirty="0">
                <a:latin typeface="Malgun Gothic"/>
                <a:cs typeface="Malgun Gothic"/>
              </a:rPr>
              <a:t>작거나</a:t>
            </a:r>
            <a:r>
              <a:rPr sz="3600" b="1" spc="-86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7099300"/>
            <a:ext cx="382016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40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크다.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819" dirty="0">
                <a:latin typeface="Malgun Gothic"/>
                <a:cs typeface="Malgun Gothic"/>
              </a:rPr>
              <a:t>크거나</a:t>
            </a:r>
            <a:r>
              <a:rPr sz="3600" b="1" spc="-85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0" y="2260600"/>
            <a:ext cx="28848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10" dirty="0">
                <a:solidFill>
                  <a:srgbClr val="1A69B5"/>
                </a:solidFill>
                <a:latin typeface="Malgun Gothic"/>
                <a:cs typeface="Malgun Gothic"/>
              </a:rPr>
              <a:t>비교 </a:t>
            </a:r>
            <a:r>
              <a:rPr sz="5000" spc="-944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1200" y="3276600"/>
            <a:ext cx="19596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885" dirty="0">
                <a:solidFill>
                  <a:srgbClr val="F3B431"/>
                </a:solidFill>
                <a:latin typeface="Malgun Gothic"/>
                <a:cs typeface="Malgun Gothic"/>
              </a:rPr>
              <a:t>==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500" y="4089400"/>
            <a:ext cx="2029460" cy="451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270" dirty="0">
                <a:solidFill>
                  <a:srgbClr val="F3B431"/>
                </a:solidFill>
                <a:latin typeface="Malgun Gothic"/>
                <a:cs typeface="Malgun Gothic"/>
              </a:rPr>
              <a:t>!=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25400" marR="5080" indent="-12700">
              <a:lnSpc>
                <a:spcPct val="106700"/>
              </a:lnSpc>
              <a:spcBef>
                <a:spcPts val="1495"/>
              </a:spcBef>
              <a:tabLst>
                <a:tab pos="871219" algn="l"/>
                <a:tab pos="15811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&lt;	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&lt;=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38100" marR="5080">
              <a:lnSpc>
                <a:spcPct val="105000"/>
              </a:lnSpc>
              <a:spcBef>
                <a:spcPts val="2000"/>
              </a:spcBef>
              <a:tabLst>
                <a:tab pos="896619" algn="l"/>
                <a:tab pos="16065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&gt;	</a:t>
            </a:r>
            <a:r>
              <a:rPr sz="5000" spc="22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&gt;=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3492500"/>
            <a:ext cx="311594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A와 </a:t>
            </a:r>
            <a:r>
              <a:rPr sz="3600" b="1" spc="-625" dirty="0">
                <a:latin typeface="Malgun Gothic"/>
                <a:cs typeface="Malgun Gothic"/>
              </a:rPr>
              <a:t>B가</a:t>
            </a:r>
            <a:r>
              <a:rPr sz="3600" b="1" spc="-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A와  </a:t>
            </a:r>
            <a:r>
              <a:rPr sz="3600" b="1" spc="-625" dirty="0">
                <a:latin typeface="Malgun Gothic"/>
                <a:cs typeface="Malgun Gothic"/>
              </a:rPr>
              <a:t>B가 </a:t>
            </a:r>
            <a:r>
              <a:rPr sz="3600" b="1" spc="-810" dirty="0">
                <a:latin typeface="Malgun Gothic"/>
                <a:cs typeface="Malgun Gothic"/>
              </a:rPr>
              <a:t>같지</a:t>
            </a:r>
            <a:r>
              <a:rPr sz="3600" b="1" spc="-3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않다.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9800" y="5295900"/>
            <a:ext cx="383349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3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작다.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780" dirty="0">
                <a:latin typeface="Malgun Gothic"/>
                <a:cs typeface="Malgun Gothic"/>
              </a:rPr>
              <a:t>작거나</a:t>
            </a:r>
            <a:r>
              <a:rPr sz="3600" b="1" spc="-86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9800" y="7099300"/>
            <a:ext cx="382016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40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크다.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819" dirty="0">
                <a:latin typeface="Malgun Gothic"/>
                <a:cs typeface="Malgun Gothic"/>
              </a:rPr>
              <a:t>크거나</a:t>
            </a:r>
            <a:r>
              <a:rPr sz="3600" b="1" spc="-85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06812" y="3450170"/>
            <a:ext cx="871219" cy="535305"/>
          </a:xfrm>
          <a:custGeom>
            <a:avLst/>
            <a:gdLst/>
            <a:ahLst/>
            <a:cxnLst/>
            <a:rect l="l" t="t" r="r" b="b"/>
            <a:pathLst>
              <a:path w="871220" h="535304">
                <a:moveTo>
                  <a:pt x="0" y="0"/>
                </a:moveTo>
                <a:lnTo>
                  <a:pt x="870621" y="0"/>
                </a:lnTo>
                <a:lnTo>
                  <a:pt x="870621" y="535258"/>
                </a:lnTo>
                <a:lnTo>
                  <a:pt x="0" y="535258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4534" y="565492"/>
            <a:ext cx="5433695" cy="2356485"/>
          </a:xfrm>
          <a:custGeom>
            <a:avLst/>
            <a:gdLst/>
            <a:ahLst/>
            <a:cxnLst/>
            <a:rect l="l" t="t" r="r" b="b"/>
            <a:pathLst>
              <a:path w="5433695" h="2356485">
                <a:moveTo>
                  <a:pt x="0" y="0"/>
                </a:moveTo>
                <a:lnTo>
                  <a:pt x="5433212" y="0"/>
                </a:lnTo>
                <a:lnTo>
                  <a:pt x="5433212" y="2356243"/>
                </a:lnTo>
                <a:lnTo>
                  <a:pt x="0" y="2356243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72529" y="711200"/>
            <a:ext cx="4765675" cy="197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  <a:p>
            <a:pPr marL="220979">
              <a:lnSpc>
                <a:spcPct val="100000"/>
              </a:lnSpc>
              <a:spcBef>
                <a:spcPts val="600"/>
              </a:spcBef>
            </a:pPr>
            <a:r>
              <a:rPr sz="25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=   </a:t>
            </a:r>
            <a:r>
              <a:rPr sz="2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는 </a:t>
            </a:r>
            <a:r>
              <a:rPr sz="2500" b="1" spc="-5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5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대입연산자!</a:t>
            </a:r>
            <a:endParaRPr sz="2500">
              <a:latin typeface="Malgun Gothic"/>
              <a:cs typeface="Malgun Gothic"/>
            </a:endParaRPr>
          </a:p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FFFFFF"/>
                </a:solidFill>
                <a:latin typeface="Malgun Gothic"/>
                <a:cs typeface="Malgun Gothic"/>
              </a:rPr>
              <a:t>total </a:t>
            </a:r>
            <a:r>
              <a:rPr sz="2000" spc="-540" dirty="0">
                <a:solidFill>
                  <a:srgbClr val="FFFFFF"/>
                </a:solidFill>
                <a:latin typeface="Malgun Gothic"/>
                <a:cs typeface="Malgun Gothic"/>
              </a:rPr>
              <a:t>=   </a:t>
            </a:r>
            <a:r>
              <a:rPr sz="2000" spc="-310" dirty="0">
                <a:solidFill>
                  <a:srgbClr val="FFFFFF"/>
                </a:solidFill>
                <a:latin typeface="Malgun Gothic"/>
                <a:cs typeface="Malgun Gothic"/>
              </a:rPr>
              <a:t>10   </a:t>
            </a:r>
            <a:r>
              <a:rPr sz="2000" spc="-315" dirty="0">
                <a:solidFill>
                  <a:srgbClr val="FFFFFF"/>
                </a:solidFill>
                <a:latin typeface="Malgun Gothic"/>
                <a:cs typeface="Malgun Gothic"/>
              </a:rPr>
              <a:t>-&gt; </a:t>
            </a:r>
            <a:r>
              <a:rPr sz="2000" spc="-235" dirty="0">
                <a:solidFill>
                  <a:srgbClr val="FFFFFF"/>
                </a:solidFill>
                <a:latin typeface="Malgun Gothic"/>
                <a:cs typeface="Malgun Gothic"/>
              </a:rPr>
              <a:t>total이라는 </a:t>
            </a:r>
            <a:r>
              <a:rPr sz="2000" spc="-450" dirty="0">
                <a:solidFill>
                  <a:srgbClr val="FFFFFF"/>
                </a:solidFill>
                <a:latin typeface="Malgun Gothic"/>
                <a:cs typeface="Malgun Gothic"/>
              </a:rPr>
              <a:t>변수에  </a:t>
            </a:r>
            <a:r>
              <a:rPr sz="2000" spc="-360" dirty="0">
                <a:solidFill>
                  <a:srgbClr val="FFFFFF"/>
                </a:solidFill>
                <a:latin typeface="Malgun Gothic"/>
                <a:cs typeface="Malgun Gothic"/>
              </a:rPr>
              <a:t>10을</a:t>
            </a:r>
            <a:r>
              <a:rPr sz="2000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spc="-450" dirty="0">
                <a:solidFill>
                  <a:srgbClr val="FFFFFF"/>
                </a:solidFill>
                <a:latin typeface="Malgun Gothic"/>
                <a:cs typeface="Malgun Gothic"/>
              </a:rPr>
              <a:t>대입</a:t>
            </a:r>
            <a:endParaRPr sz="2000">
              <a:latin typeface="Malgun Gothic"/>
              <a:cs typeface="Malgun Gothic"/>
            </a:endParaRPr>
          </a:p>
          <a:p>
            <a:pPr marL="223520">
              <a:lnSpc>
                <a:spcPct val="100000"/>
              </a:lnSpc>
              <a:spcBef>
                <a:spcPts val="200"/>
              </a:spcBef>
            </a:pPr>
            <a:r>
              <a:rPr sz="25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==   </a:t>
            </a:r>
            <a:r>
              <a:rPr sz="2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는 </a:t>
            </a:r>
            <a:r>
              <a:rPr sz="2500" b="1" spc="-5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500" b="1" spc="-470" dirty="0">
                <a:solidFill>
                  <a:srgbClr val="FFFFFF"/>
                </a:solidFill>
                <a:latin typeface="Malgun Gothic"/>
                <a:cs typeface="Malgun Gothic"/>
              </a:rPr>
              <a:t>비교연산자!</a:t>
            </a:r>
            <a:endParaRPr sz="2500">
              <a:latin typeface="Malgun Gothic"/>
              <a:cs typeface="Malgun Gothic"/>
            </a:endParaRPr>
          </a:p>
          <a:p>
            <a:pPr marL="852169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FFFFFF"/>
                </a:solidFill>
                <a:latin typeface="Malgun Gothic"/>
                <a:cs typeface="Malgun Gothic"/>
              </a:rPr>
              <a:t>total </a:t>
            </a:r>
            <a:r>
              <a:rPr sz="2000" spc="-540" dirty="0">
                <a:solidFill>
                  <a:srgbClr val="FFFFFF"/>
                </a:solidFill>
                <a:latin typeface="Malgun Gothic"/>
                <a:cs typeface="Malgun Gothic"/>
              </a:rPr>
              <a:t>==   </a:t>
            </a:r>
            <a:r>
              <a:rPr sz="2000" spc="-310" dirty="0">
                <a:solidFill>
                  <a:srgbClr val="FFFFFF"/>
                </a:solidFill>
                <a:latin typeface="Malgun Gothic"/>
                <a:cs typeface="Malgun Gothic"/>
              </a:rPr>
              <a:t>10 </a:t>
            </a:r>
            <a:r>
              <a:rPr sz="2000" spc="-315" dirty="0">
                <a:solidFill>
                  <a:srgbClr val="FFFFFF"/>
                </a:solidFill>
                <a:latin typeface="Malgun Gothic"/>
                <a:cs typeface="Malgun Gothic"/>
              </a:rPr>
              <a:t>-&gt; </a:t>
            </a:r>
            <a:r>
              <a:rPr sz="2000" spc="-165" dirty="0">
                <a:solidFill>
                  <a:srgbClr val="FFFFFF"/>
                </a:solidFill>
                <a:latin typeface="Malgun Gothic"/>
                <a:cs typeface="Malgun Gothic"/>
              </a:rPr>
              <a:t>total의 </a:t>
            </a:r>
            <a:r>
              <a:rPr sz="2000" spc="-395" dirty="0">
                <a:solidFill>
                  <a:srgbClr val="FFFFFF"/>
                </a:solidFill>
                <a:latin typeface="Malgun Gothic"/>
                <a:cs typeface="Malgun Gothic"/>
              </a:rPr>
              <a:t>값과  </a:t>
            </a:r>
            <a:r>
              <a:rPr sz="2000" spc="-375" dirty="0">
                <a:solidFill>
                  <a:srgbClr val="FFFFFF"/>
                </a:solidFill>
                <a:latin typeface="Malgun Gothic"/>
                <a:cs typeface="Malgun Gothic"/>
              </a:rPr>
              <a:t>10이</a:t>
            </a:r>
            <a:r>
              <a:rPr sz="20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spc="-400" dirty="0">
                <a:solidFill>
                  <a:srgbClr val="FFFFFF"/>
                </a:solidFill>
                <a:latin typeface="Malgun Gothic"/>
                <a:cs typeface="Malgun Gothic"/>
              </a:rPr>
              <a:t>같다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25456" y="2820922"/>
            <a:ext cx="1539875" cy="685800"/>
          </a:xfrm>
          <a:custGeom>
            <a:avLst/>
            <a:gdLst/>
            <a:ahLst/>
            <a:cxnLst/>
            <a:rect l="l" t="t" r="r" b="b"/>
            <a:pathLst>
              <a:path w="1539875" h="685800">
                <a:moveTo>
                  <a:pt x="0" y="626923"/>
                </a:moveTo>
                <a:lnTo>
                  <a:pt x="1515129" y="0"/>
                </a:lnTo>
                <a:lnTo>
                  <a:pt x="1539407" y="58675"/>
                </a:lnTo>
                <a:lnTo>
                  <a:pt x="24278" y="685598"/>
                </a:lnTo>
                <a:lnTo>
                  <a:pt x="0" y="626923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0" y="2667000"/>
            <a:ext cx="3048000" cy="520460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7061" y="2298839"/>
            <a:ext cx="3379470" cy="937894"/>
          </a:xfrm>
          <a:prstGeom prst="rect">
            <a:avLst/>
          </a:prstGeom>
          <a:ln w="63500">
            <a:solidFill>
              <a:srgbClr val="E9775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45"/>
              </a:spcBef>
            </a:pPr>
            <a:r>
              <a:rPr sz="5000" spc="-935" dirty="0">
                <a:solidFill>
                  <a:srgbClr val="1A69B5"/>
                </a:solidFill>
                <a:latin typeface="Malgun Gothic"/>
                <a:cs typeface="Malgun Gothic"/>
              </a:rPr>
              <a:t>불린</a:t>
            </a:r>
            <a:r>
              <a:rPr sz="5000" spc="-20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8200" y="5664200"/>
          <a:ext cx="3581374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2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3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40300" y="5664200"/>
          <a:ext cx="3581374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2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3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33500" y="3708400"/>
            <a:ext cx="276415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75" dirty="0">
                <a:solidFill>
                  <a:srgbClr val="F3B431"/>
                </a:solidFill>
                <a:latin typeface="Malgun Gothic"/>
                <a:cs typeface="Malgun Gothic"/>
              </a:rPr>
              <a:t>and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와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spc="-270" dirty="0">
                <a:latin typeface="Gulim"/>
                <a:cs typeface="Gulim"/>
              </a:rPr>
              <a:t>모두 참일 경우</a:t>
            </a:r>
            <a:r>
              <a:rPr sz="2000" spc="8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2000" spc="-270" dirty="0">
                <a:latin typeface="Gulim"/>
                <a:cs typeface="Gulim"/>
              </a:rPr>
              <a:t>그렇지 않으면</a:t>
            </a:r>
            <a:r>
              <a:rPr sz="2000" spc="-6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3000" y="3708400"/>
            <a:ext cx="378396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15" dirty="0">
                <a:solidFill>
                  <a:srgbClr val="F3B431"/>
                </a:solidFill>
                <a:latin typeface="Malgun Gothic"/>
                <a:cs typeface="Malgun Gothic"/>
              </a:rPr>
              <a:t>or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와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spc="-270" dirty="0">
                <a:latin typeface="Gulim"/>
                <a:cs typeface="Gulim"/>
              </a:rPr>
              <a:t>둘 중 하나라도 참일 경우 </a:t>
            </a:r>
            <a:r>
              <a:rPr sz="2000" spc="-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2000" spc="-270" dirty="0">
                <a:latin typeface="Gulim"/>
                <a:cs typeface="Gulim"/>
              </a:rPr>
              <a:t>그렇지 않으면</a:t>
            </a:r>
            <a:r>
              <a:rPr sz="2000" spc="-6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0600" y="3670300"/>
            <a:ext cx="2124710" cy="151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ct val="100000"/>
              </a:lnSpc>
            </a:pPr>
            <a:r>
              <a:rPr sz="5000" spc="-95" dirty="0">
                <a:solidFill>
                  <a:srgbClr val="F3B431"/>
                </a:solidFill>
                <a:latin typeface="Malgun Gothic"/>
                <a:cs typeface="Malgun Gothic"/>
              </a:rPr>
              <a:t>not</a:t>
            </a:r>
            <a:r>
              <a:rPr sz="5000" spc="-20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</a:t>
            </a:r>
            <a:endParaRPr sz="5000">
              <a:latin typeface="Malgun Gothic"/>
              <a:cs typeface="Malgun Gothic"/>
            </a:endParaRPr>
          </a:p>
          <a:p>
            <a:pPr marL="12700" marR="5080" algn="ctr">
              <a:lnSpc>
                <a:spcPct val="104200"/>
              </a:lnSpc>
              <a:spcBef>
                <a:spcPts val="8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가 </a:t>
            </a:r>
            <a:r>
              <a:rPr sz="2000" spc="-105" dirty="0">
                <a:latin typeface="Arial"/>
                <a:cs typeface="Arial"/>
              </a:rPr>
              <a:t>True</a:t>
            </a:r>
            <a:r>
              <a:rPr sz="2000" spc="-105" dirty="0">
                <a:latin typeface="Gulim"/>
                <a:cs typeface="Gulim"/>
              </a:rPr>
              <a:t>이면</a:t>
            </a:r>
            <a:r>
              <a:rPr sz="2000" spc="-22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  </a:t>
            </a:r>
            <a:r>
              <a:rPr sz="2000" spc="-80" dirty="0">
                <a:latin typeface="Arial"/>
                <a:cs typeface="Arial"/>
              </a:rPr>
              <a:t>False</a:t>
            </a:r>
            <a:r>
              <a:rPr sz="2000" spc="-80" dirty="0">
                <a:latin typeface="Gulim"/>
                <a:cs typeface="Gulim"/>
              </a:rPr>
              <a:t>이면</a:t>
            </a:r>
            <a:r>
              <a:rPr sz="2000" spc="-22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7363" y="898499"/>
            <a:ext cx="3600450" cy="1200785"/>
          </a:xfrm>
          <a:custGeom>
            <a:avLst/>
            <a:gdLst/>
            <a:ahLst/>
            <a:cxnLst/>
            <a:rect l="l" t="t" r="r" b="b"/>
            <a:pathLst>
              <a:path w="3600450" h="1200785">
                <a:moveTo>
                  <a:pt x="0" y="0"/>
                </a:moveTo>
                <a:lnTo>
                  <a:pt x="3600424" y="0"/>
                </a:lnTo>
                <a:lnTo>
                  <a:pt x="3600424" y="1200213"/>
                </a:lnTo>
                <a:lnTo>
                  <a:pt x="0" y="1200213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85530" y="990600"/>
            <a:ext cx="7600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10307" y="1524000"/>
            <a:ext cx="31330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600" dirty="0">
                <a:solidFill>
                  <a:srgbClr val="FFFFFF"/>
                </a:solidFill>
                <a:latin typeface="Malgun Gothic"/>
                <a:cs typeface="Malgun Gothic"/>
              </a:rPr>
              <a:t>우선순위  </a:t>
            </a:r>
            <a:r>
              <a:rPr sz="2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</a:t>
            </a:r>
            <a:r>
              <a:rPr sz="2500" b="1" spc="2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&gt; </a:t>
            </a:r>
            <a:r>
              <a:rPr sz="2500" b="1" spc="1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50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33625" y="1911836"/>
            <a:ext cx="577215" cy="418465"/>
          </a:xfrm>
          <a:custGeom>
            <a:avLst/>
            <a:gdLst/>
            <a:ahLst/>
            <a:cxnLst/>
            <a:rect l="l" t="t" r="r" b="b"/>
            <a:pathLst>
              <a:path w="577215" h="418464">
                <a:moveTo>
                  <a:pt x="0" y="365867"/>
                </a:moveTo>
                <a:lnTo>
                  <a:pt x="541272" y="0"/>
                </a:lnTo>
                <a:lnTo>
                  <a:pt x="576833" y="52608"/>
                </a:lnTo>
                <a:lnTo>
                  <a:pt x="35560" y="418476"/>
                </a:lnTo>
                <a:lnTo>
                  <a:pt x="0" y="365867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055100" y="6032500"/>
          <a:ext cx="3581373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97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73331">
                <a:tc>
                  <a:txBody>
                    <a:bodyPr/>
                    <a:lstStyle/>
                    <a:p>
                      <a:pPr marR="64452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2000" spc="-4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2000" dirty="0">
                          <a:latin typeface="Malgun Gothic"/>
                          <a:cs typeface="Malgun Gothic"/>
                        </a:rPr>
                        <a:t>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8268">
                <a:tc>
                  <a:txBody>
                    <a:bodyPr/>
                    <a:lstStyle/>
                    <a:p>
                      <a:pPr marR="60896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spc="-120" dirty="0">
                          <a:latin typeface="Malgun Gothic"/>
                          <a:cs typeface="Malgun Gothic"/>
                        </a:rPr>
                        <a:t>F</a:t>
                      </a:r>
                      <a:r>
                        <a:rPr sz="2000" dirty="0">
                          <a:latin typeface="Malgun Gothic"/>
                          <a:cs typeface="Malgun Gothic"/>
                        </a:rPr>
                        <a:t>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743199"/>
            <a:ext cx="4038600" cy="471926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0900" y="5277078"/>
            <a:ext cx="8406130" cy="254000"/>
          </a:xfrm>
          <a:custGeom>
            <a:avLst/>
            <a:gdLst/>
            <a:ahLst/>
            <a:cxnLst/>
            <a:rect l="l" t="t" r="r" b="b"/>
            <a:pathLst>
              <a:path w="8406130" h="254000">
                <a:moveTo>
                  <a:pt x="0" y="0"/>
                </a:moveTo>
                <a:lnTo>
                  <a:pt x="8405812" y="0"/>
                </a:lnTo>
                <a:lnTo>
                  <a:pt x="8405812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2197100"/>
            <a:ext cx="33947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94" dirty="0">
                <a:solidFill>
                  <a:srgbClr val="1A69B5"/>
                </a:solidFill>
                <a:latin typeface="Malgun Gothic"/>
                <a:cs typeface="Malgun Gothic"/>
              </a:rPr>
              <a:t>조건문의</a:t>
            </a:r>
            <a:r>
              <a:rPr sz="5000" spc="-19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80" dirty="0">
                <a:solidFill>
                  <a:srgbClr val="1A69B5"/>
                </a:solidFill>
                <a:latin typeface="Malgun Gothic"/>
                <a:cs typeface="Malgun Gothic"/>
              </a:rPr>
              <a:t>종류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3853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4" y="0"/>
                </a:moveTo>
                <a:lnTo>
                  <a:pt x="1111001" y="845"/>
                </a:lnTo>
                <a:lnTo>
                  <a:pt x="1066711" y="3383"/>
                </a:lnTo>
                <a:lnTo>
                  <a:pt x="1022526" y="7613"/>
                </a:lnTo>
                <a:lnTo>
                  <a:pt x="978498" y="13535"/>
                </a:lnTo>
                <a:lnTo>
                  <a:pt x="934681" y="21149"/>
                </a:lnTo>
                <a:lnTo>
                  <a:pt x="891126" y="30455"/>
                </a:lnTo>
                <a:lnTo>
                  <a:pt x="847887" y="41453"/>
                </a:lnTo>
                <a:lnTo>
                  <a:pt x="805016" y="54143"/>
                </a:lnTo>
                <a:lnTo>
                  <a:pt x="762565" y="68524"/>
                </a:lnTo>
                <a:lnTo>
                  <a:pt x="720587" y="84598"/>
                </a:lnTo>
                <a:lnTo>
                  <a:pt x="679135" y="102364"/>
                </a:lnTo>
                <a:lnTo>
                  <a:pt x="638261" y="121822"/>
                </a:lnTo>
                <a:lnTo>
                  <a:pt x="598018" y="142971"/>
                </a:lnTo>
                <a:lnTo>
                  <a:pt x="558458" y="165813"/>
                </a:lnTo>
                <a:lnTo>
                  <a:pt x="519634" y="190347"/>
                </a:lnTo>
                <a:lnTo>
                  <a:pt x="481598" y="216572"/>
                </a:lnTo>
                <a:lnTo>
                  <a:pt x="444404" y="244490"/>
                </a:lnTo>
                <a:lnTo>
                  <a:pt x="408103" y="274099"/>
                </a:lnTo>
                <a:lnTo>
                  <a:pt x="372748" y="305401"/>
                </a:lnTo>
                <a:lnTo>
                  <a:pt x="338391" y="338394"/>
                </a:lnTo>
                <a:lnTo>
                  <a:pt x="305398" y="372750"/>
                </a:lnTo>
                <a:lnTo>
                  <a:pt x="274097" y="408105"/>
                </a:lnTo>
                <a:lnTo>
                  <a:pt x="244488" y="444407"/>
                </a:lnTo>
                <a:lnTo>
                  <a:pt x="216570" y="481601"/>
                </a:lnTo>
                <a:lnTo>
                  <a:pt x="190345" y="519637"/>
                </a:lnTo>
                <a:lnTo>
                  <a:pt x="165811" y="558461"/>
                </a:lnTo>
                <a:lnTo>
                  <a:pt x="142970" y="598021"/>
                </a:lnTo>
                <a:lnTo>
                  <a:pt x="121821" y="638264"/>
                </a:lnTo>
                <a:lnTo>
                  <a:pt x="102363" y="679138"/>
                </a:lnTo>
                <a:lnTo>
                  <a:pt x="84597" y="720590"/>
                </a:lnTo>
                <a:lnTo>
                  <a:pt x="68524" y="762568"/>
                </a:lnTo>
                <a:lnTo>
                  <a:pt x="54142" y="805018"/>
                </a:lnTo>
                <a:lnTo>
                  <a:pt x="41452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2" y="1462804"/>
                </a:lnTo>
                <a:lnTo>
                  <a:pt x="54142" y="1505676"/>
                </a:lnTo>
                <a:lnTo>
                  <a:pt x="68524" y="1548126"/>
                </a:lnTo>
                <a:lnTo>
                  <a:pt x="84597" y="1590104"/>
                </a:lnTo>
                <a:lnTo>
                  <a:pt x="102363" y="1631556"/>
                </a:lnTo>
                <a:lnTo>
                  <a:pt x="121821" y="1672430"/>
                </a:lnTo>
                <a:lnTo>
                  <a:pt x="142970" y="1712673"/>
                </a:lnTo>
                <a:lnTo>
                  <a:pt x="165811" y="1752233"/>
                </a:lnTo>
                <a:lnTo>
                  <a:pt x="190345" y="1791057"/>
                </a:lnTo>
                <a:lnTo>
                  <a:pt x="216570" y="1829093"/>
                </a:lnTo>
                <a:lnTo>
                  <a:pt x="244488" y="1866288"/>
                </a:lnTo>
                <a:lnTo>
                  <a:pt x="274097" y="1902589"/>
                </a:lnTo>
                <a:lnTo>
                  <a:pt x="305398" y="1937944"/>
                </a:lnTo>
                <a:lnTo>
                  <a:pt x="338391" y="1972300"/>
                </a:lnTo>
                <a:lnTo>
                  <a:pt x="372748" y="2005293"/>
                </a:lnTo>
                <a:lnTo>
                  <a:pt x="408103" y="2036595"/>
                </a:lnTo>
                <a:lnTo>
                  <a:pt x="444404" y="2066204"/>
                </a:lnTo>
                <a:lnTo>
                  <a:pt x="481598" y="2094122"/>
                </a:lnTo>
                <a:lnTo>
                  <a:pt x="519634" y="2120348"/>
                </a:lnTo>
                <a:lnTo>
                  <a:pt x="558458" y="2144881"/>
                </a:lnTo>
                <a:lnTo>
                  <a:pt x="598018" y="2167723"/>
                </a:lnTo>
                <a:lnTo>
                  <a:pt x="638261" y="2188873"/>
                </a:lnTo>
                <a:lnTo>
                  <a:pt x="679135" y="2208330"/>
                </a:lnTo>
                <a:lnTo>
                  <a:pt x="720587" y="2226096"/>
                </a:lnTo>
                <a:lnTo>
                  <a:pt x="762565" y="2242170"/>
                </a:lnTo>
                <a:lnTo>
                  <a:pt x="805016" y="2256552"/>
                </a:lnTo>
                <a:lnTo>
                  <a:pt x="847887" y="2269241"/>
                </a:lnTo>
                <a:lnTo>
                  <a:pt x="891126" y="2280239"/>
                </a:lnTo>
                <a:lnTo>
                  <a:pt x="934681" y="2289545"/>
                </a:lnTo>
                <a:lnTo>
                  <a:pt x="978498" y="2297159"/>
                </a:lnTo>
                <a:lnTo>
                  <a:pt x="1022526" y="2303081"/>
                </a:lnTo>
                <a:lnTo>
                  <a:pt x="1066711" y="2307311"/>
                </a:lnTo>
                <a:lnTo>
                  <a:pt x="1111001" y="2309849"/>
                </a:lnTo>
                <a:lnTo>
                  <a:pt x="1155344" y="2310695"/>
                </a:lnTo>
                <a:lnTo>
                  <a:pt x="1199687" y="2309849"/>
                </a:lnTo>
                <a:lnTo>
                  <a:pt x="1243978" y="2307311"/>
                </a:lnTo>
                <a:lnTo>
                  <a:pt x="1288163" y="2303081"/>
                </a:lnTo>
                <a:lnTo>
                  <a:pt x="1332190" y="2297159"/>
                </a:lnTo>
                <a:lnTo>
                  <a:pt x="1376008" y="2289545"/>
                </a:lnTo>
                <a:lnTo>
                  <a:pt x="1419562" y="2280239"/>
                </a:lnTo>
                <a:lnTo>
                  <a:pt x="1462802" y="2269241"/>
                </a:lnTo>
                <a:lnTo>
                  <a:pt x="1505673" y="2256552"/>
                </a:lnTo>
                <a:lnTo>
                  <a:pt x="1548124" y="2242170"/>
                </a:lnTo>
                <a:lnTo>
                  <a:pt x="1590101" y="2226096"/>
                </a:lnTo>
                <a:lnTo>
                  <a:pt x="1631553" y="2208330"/>
                </a:lnTo>
                <a:lnTo>
                  <a:pt x="1672427" y="2188873"/>
                </a:lnTo>
                <a:lnTo>
                  <a:pt x="1712671" y="2167723"/>
                </a:lnTo>
                <a:lnTo>
                  <a:pt x="1752230" y="2144881"/>
                </a:lnTo>
                <a:lnTo>
                  <a:pt x="1791054" y="2120348"/>
                </a:lnTo>
                <a:lnTo>
                  <a:pt x="1829090" y="2094122"/>
                </a:lnTo>
                <a:lnTo>
                  <a:pt x="1866285" y="2066204"/>
                </a:lnTo>
                <a:lnTo>
                  <a:pt x="1902586" y="2036595"/>
                </a:lnTo>
                <a:lnTo>
                  <a:pt x="1937941" y="2005293"/>
                </a:lnTo>
                <a:lnTo>
                  <a:pt x="1972297" y="1972300"/>
                </a:lnTo>
                <a:lnTo>
                  <a:pt x="2005291" y="1937944"/>
                </a:lnTo>
                <a:lnTo>
                  <a:pt x="2036592" y="1902589"/>
                </a:lnTo>
                <a:lnTo>
                  <a:pt x="2066202" y="1866288"/>
                </a:lnTo>
                <a:lnTo>
                  <a:pt x="2094119" y="1829093"/>
                </a:lnTo>
                <a:lnTo>
                  <a:pt x="2120345" y="1791057"/>
                </a:lnTo>
                <a:lnTo>
                  <a:pt x="2144878" y="1752233"/>
                </a:lnTo>
                <a:lnTo>
                  <a:pt x="2167720" y="1712673"/>
                </a:lnTo>
                <a:lnTo>
                  <a:pt x="2188870" y="1672430"/>
                </a:lnTo>
                <a:lnTo>
                  <a:pt x="2208327" y="1631556"/>
                </a:lnTo>
                <a:lnTo>
                  <a:pt x="2226093" y="1590104"/>
                </a:lnTo>
                <a:lnTo>
                  <a:pt x="2242167" y="1548126"/>
                </a:lnTo>
                <a:lnTo>
                  <a:pt x="2256549" y="1505676"/>
                </a:lnTo>
                <a:lnTo>
                  <a:pt x="2269238" y="1462804"/>
                </a:lnTo>
                <a:lnTo>
                  <a:pt x="2280236" y="1419565"/>
                </a:lnTo>
                <a:lnTo>
                  <a:pt x="2289542" y="1376011"/>
                </a:lnTo>
                <a:lnTo>
                  <a:pt x="2297156" y="1332193"/>
                </a:lnTo>
                <a:lnTo>
                  <a:pt x="2303078" y="1288166"/>
                </a:lnTo>
                <a:lnTo>
                  <a:pt x="2307308" y="1243980"/>
                </a:lnTo>
                <a:lnTo>
                  <a:pt x="2309846" y="1199690"/>
                </a:lnTo>
                <a:lnTo>
                  <a:pt x="2310692" y="1155347"/>
                </a:lnTo>
                <a:lnTo>
                  <a:pt x="2309846" y="1111004"/>
                </a:lnTo>
                <a:lnTo>
                  <a:pt x="2307308" y="1066714"/>
                </a:lnTo>
                <a:lnTo>
                  <a:pt x="2303078" y="1022528"/>
                </a:lnTo>
                <a:lnTo>
                  <a:pt x="2297156" y="978501"/>
                </a:lnTo>
                <a:lnTo>
                  <a:pt x="2289542" y="934683"/>
                </a:lnTo>
                <a:lnTo>
                  <a:pt x="2280236" y="891129"/>
                </a:lnTo>
                <a:lnTo>
                  <a:pt x="2269238" y="847890"/>
                </a:lnTo>
                <a:lnTo>
                  <a:pt x="2256549" y="805018"/>
                </a:lnTo>
                <a:lnTo>
                  <a:pt x="2242167" y="762568"/>
                </a:lnTo>
                <a:lnTo>
                  <a:pt x="2226093" y="720590"/>
                </a:lnTo>
                <a:lnTo>
                  <a:pt x="2208327" y="679138"/>
                </a:lnTo>
                <a:lnTo>
                  <a:pt x="2188870" y="638264"/>
                </a:lnTo>
                <a:lnTo>
                  <a:pt x="2167720" y="598021"/>
                </a:lnTo>
                <a:lnTo>
                  <a:pt x="2144878" y="558461"/>
                </a:lnTo>
                <a:lnTo>
                  <a:pt x="2120345" y="519637"/>
                </a:lnTo>
                <a:lnTo>
                  <a:pt x="2094119" y="481601"/>
                </a:lnTo>
                <a:lnTo>
                  <a:pt x="2066202" y="444407"/>
                </a:lnTo>
                <a:lnTo>
                  <a:pt x="2036592" y="408105"/>
                </a:lnTo>
                <a:lnTo>
                  <a:pt x="2005291" y="372750"/>
                </a:lnTo>
                <a:lnTo>
                  <a:pt x="1972297" y="338394"/>
                </a:lnTo>
                <a:lnTo>
                  <a:pt x="1937941" y="305401"/>
                </a:lnTo>
                <a:lnTo>
                  <a:pt x="1902586" y="274099"/>
                </a:lnTo>
                <a:lnTo>
                  <a:pt x="1866285" y="244490"/>
                </a:lnTo>
                <a:lnTo>
                  <a:pt x="1829090" y="216572"/>
                </a:lnTo>
                <a:lnTo>
                  <a:pt x="1791054" y="190347"/>
                </a:lnTo>
                <a:lnTo>
                  <a:pt x="1752230" y="165813"/>
                </a:lnTo>
                <a:lnTo>
                  <a:pt x="1712671" y="142971"/>
                </a:lnTo>
                <a:lnTo>
                  <a:pt x="1672427" y="121822"/>
                </a:lnTo>
                <a:lnTo>
                  <a:pt x="1631553" y="102364"/>
                </a:lnTo>
                <a:lnTo>
                  <a:pt x="1590101" y="84598"/>
                </a:lnTo>
                <a:lnTo>
                  <a:pt x="1548124" y="68524"/>
                </a:lnTo>
                <a:lnTo>
                  <a:pt x="1505673" y="54143"/>
                </a:lnTo>
                <a:lnTo>
                  <a:pt x="1462802" y="41453"/>
                </a:lnTo>
                <a:lnTo>
                  <a:pt x="1419562" y="30455"/>
                </a:lnTo>
                <a:lnTo>
                  <a:pt x="1376008" y="21149"/>
                </a:lnTo>
                <a:lnTo>
                  <a:pt x="1332190" y="13535"/>
                </a:lnTo>
                <a:lnTo>
                  <a:pt x="1288163" y="7613"/>
                </a:lnTo>
                <a:lnTo>
                  <a:pt x="1243978" y="3383"/>
                </a:lnTo>
                <a:lnTo>
                  <a:pt x="1199687" y="845"/>
                </a:lnTo>
                <a:lnTo>
                  <a:pt x="1155344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3853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3600" y="48895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5" dirty="0">
                <a:solidFill>
                  <a:srgbClr val="FFFFFF"/>
                </a:solidFill>
                <a:latin typeface="Malgun Gothic"/>
                <a:cs typeface="Malgun Gothic"/>
              </a:rPr>
              <a:t>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052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7055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70600" y="4876800"/>
            <a:ext cx="85344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0" dirty="0">
                <a:solidFill>
                  <a:srgbClr val="FFFFFF"/>
                </a:solidFill>
                <a:latin typeface="Malgun Gothic"/>
                <a:cs typeface="Malgun Gothic"/>
              </a:rPr>
              <a:t>elif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30254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0257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21900" y="4889500"/>
            <a:ext cx="112585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5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300" y="6731000"/>
            <a:ext cx="187325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75" dirty="0">
                <a:latin typeface="Malgun Gothic"/>
                <a:cs typeface="Malgun Gothic"/>
              </a:rPr>
              <a:t>시작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2600" y="6731000"/>
            <a:ext cx="1880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45" dirty="0">
                <a:latin typeface="Malgun Gothic"/>
                <a:cs typeface="Malgun Gothic"/>
              </a:rPr>
              <a:t>추가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93300" y="6731000"/>
            <a:ext cx="15760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끝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1800" y="23495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5" dirty="0">
                <a:solidFill>
                  <a:srgbClr val="FFFFFF"/>
                </a:solidFill>
                <a:latin typeface="Malgun Gothic"/>
                <a:cs typeface="Malgun Gothic"/>
              </a:rPr>
              <a:t>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200" y="2540000"/>
            <a:ext cx="375348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조건문이  </a:t>
            </a:r>
            <a:r>
              <a:rPr sz="3000" b="1" spc="-665" dirty="0">
                <a:latin typeface="Malgun Gothic"/>
                <a:cs typeface="Malgun Gothic"/>
              </a:rPr>
              <a:t>참</a:t>
            </a:r>
            <a:r>
              <a:rPr sz="3000" spc="-665" dirty="0">
                <a:latin typeface="Malgun Gothic"/>
                <a:cs typeface="Malgun Gothic"/>
              </a:rPr>
              <a:t>인경우에만 </a:t>
            </a:r>
            <a:r>
              <a:rPr sz="3000" spc="-640" dirty="0">
                <a:latin typeface="Malgun Gothic"/>
                <a:cs typeface="Malgun Gothic"/>
              </a:rPr>
              <a:t> </a:t>
            </a:r>
            <a:r>
              <a:rPr sz="3000" spc="-675" dirty="0">
                <a:latin typeface="Malgun Gothic"/>
                <a:cs typeface="Malgun Gothic"/>
              </a:rPr>
              <a:t>실행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5DAA6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55" dirty="0">
                <a:solidFill>
                  <a:srgbClr val="F3B431"/>
                </a:solidFill>
                <a:latin typeface="Malgun Gothic"/>
                <a:cs typeface="Malgun Gothic"/>
              </a:rPr>
              <a:t>if  </a:t>
            </a:r>
            <a:r>
              <a:rPr sz="3600" spc="-855" dirty="0">
                <a:solidFill>
                  <a:srgbClr val="1A69B5"/>
                </a:solidFill>
                <a:latin typeface="Malgun Gothic"/>
                <a:cs typeface="Malgun Gothic"/>
              </a:rPr>
              <a:t>조건문  </a:t>
            </a:r>
            <a:r>
              <a:rPr sz="3600" spc="-85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433" y="7741793"/>
            <a:ext cx="3958590" cy="1247140"/>
          </a:xfrm>
          <a:prstGeom prst="rect">
            <a:avLst/>
          </a:prstGeom>
          <a:ln w="38100">
            <a:solidFill>
              <a:srgbClr val="5DAA6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3600" b="1" spc="-55" dirty="0">
                <a:solidFill>
                  <a:srgbClr val="F3B431"/>
                </a:solidFill>
                <a:latin typeface="Malgun Gothic"/>
                <a:cs typeface="Malgun Gothic"/>
              </a:rPr>
              <a:t>if  </a:t>
            </a:r>
            <a:r>
              <a:rPr sz="3600" spc="-270" dirty="0">
                <a:solidFill>
                  <a:srgbClr val="1A69B5"/>
                </a:solidFill>
                <a:latin typeface="Malgun Gothic"/>
                <a:cs typeface="Malgun Gothic"/>
              </a:rPr>
              <a:t>a </a:t>
            </a:r>
            <a:r>
              <a:rPr sz="3600" spc="-1230" dirty="0">
                <a:solidFill>
                  <a:srgbClr val="1A69B5"/>
                </a:solidFill>
                <a:latin typeface="Malgun Gothic"/>
                <a:cs typeface="Malgun Gothic"/>
              </a:rPr>
              <a:t>&gt;                          </a:t>
            </a:r>
            <a:r>
              <a:rPr sz="3600" spc="-32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3600" spc="-8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3411" y="6534289"/>
            <a:ext cx="1597660" cy="10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61252" y="4947996"/>
            <a:ext cx="6287135" cy="3700145"/>
          </a:xfrm>
          <a:prstGeom prst="rect">
            <a:avLst/>
          </a:prstGeom>
          <a:ln w="63500">
            <a:solidFill>
              <a:srgbClr val="5DAA6F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90"/>
              </a:spcBef>
            </a:pPr>
            <a:r>
              <a:rPr sz="4000" spc="-975" dirty="0">
                <a:solidFill>
                  <a:srgbClr val="020202"/>
                </a:solidFill>
                <a:latin typeface="Malgun Gothic"/>
                <a:cs typeface="Malgun Gothic"/>
              </a:rPr>
              <a:t>&lt;   </a:t>
            </a:r>
            <a:r>
              <a:rPr sz="4000" spc="-635" dirty="0">
                <a:solidFill>
                  <a:srgbClr val="020202"/>
                </a:solidFill>
                <a:latin typeface="Malgun Gothic"/>
                <a:cs typeface="Malgun Gothic"/>
              </a:rPr>
              <a:t>주의사항</a:t>
            </a:r>
            <a:r>
              <a:rPr sz="4000" spc="-16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4000" spc="-975" dirty="0">
                <a:solidFill>
                  <a:srgbClr val="020202"/>
                </a:solidFill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5115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solidFill>
                  <a:srgbClr val="020202"/>
                </a:solidFill>
                <a:latin typeface="Malgun Gothic"/>
                <a:cs typeface="Malgun Gothic"/>
              </a:rPr>
              <a:t>1. </a:t>
            </a:r>
            <a:r>
              <a:rPr sz="3000" b="1" spc="-710" dirty="0">
                <a:solidFill>
                  <a:srgbClr val="020202"/>
                </a:solidFill>
                <a:latin typeface="Malgun Gothic"/>
                <a:cs typeface="Malgun Gothic"/>
              </a:rPr>
              <a:t>조건문  </a:t>
            </a:r>
            <a:r>
              <a:rPr sz="3000" b="1" spc="-670" dirty="0">
                <a:solidFill>
                  <a:srgbClr val="020202"/>
                </a:solidFill>
                <a:latin typeface="Malgun Gothic"/>
                <a:cs typeface="Malgun Gothic"/>
              </a:rPr>
              <a:t>뒤에  </a:t>
            </a:r>
            <a:r>
              <a:rPr sz="3000" b="1" u="heavy" spc="5" dirty="0">
                <a:solidFill>
                  <a:srgbClr val="020202"/>
                </a:solidFill>
                <a:latin typeface="Malgun Gothic"/>
                <a:cs typeface="Malgun Gothic"/>
              </a:rPr>
              <a:t>: </a:t>
            </a:r>
            <a:r>
              <a:rPr sz="3000" b="1" u="heavy" spc="-365" dirty="0">
                <a:solidFill>
                  <a:srgbClr val="020202"/>
                </a:solidFill>
                <a:latin typeface="Malgun Gothic"/>
                <a:cs typeface="Malgun Gothic"/>
              </a:rPr>
              <a:t>(콜론) </a:t>
            </a:r>
            <a:r>
              <a:rPr sz="3000" b="1" spc="-690" dirty="0">
                <a:solidFill>
                  <a:srgbClr val="020202"/>
                </a:solidFill>
                <a:latin typeface="Malgun Gothic"/>
                <a:cs typeface="Malgun Gothic"/>
              </a:rPr>
              <a:t>으로 </a:t>
            </a:r>
            <a:r>
              <a:rPr sz="3000" b="1" spc="-59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spc="-700" dirty="0">
                <a:solidFill>
                  <a:srgbClr val="020202"/>
                </a:solidFill>
                <a:latin typeface="Malgun Gothic"/>
                <a:cs typeface="Malgun Gothic"/>
              </a:rPr>
              <a:t>마치기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3000" b="1" spc="-290" dirty="0">
                <a:solidFill>
                  <a:srgbClr val="020202"/>
                </a:solidFill>
                <a:latin typeface="Malgun Gothic"/>
                <a:cs typeface="Malgun Gothic"/>
              </a:rPr>
              <a:t>2. </a:t>
            </a:r>
            <a:r>
              <a:rPr sz="3000" b="1" spc="-700" dirty="0">
                <a:solidFill>
                  <a:srgbClr val="020202"/>
                </a:solidFill>
                <a:latin typeface="Malgun Gothic"/>
                <a:cs typeface="Malgun Gothic"/>
              </a:rPr>
              <a:t>참인경우  실행될 </a:t>
            </a:r>
            <a:r>
              <a:rPr sz="3000" b="1" spc="-59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spc="-690" dirty="0">
                <a:solidFill>
                  <a:srgbClr val="020202"/>
                </a:solidFill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5115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solidFill>
                  <a:srgbClr val="020202"/>
                </a:solidFill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solidFill>
                  <a:srgbClr val="020202"/>
                </a:solidFill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solidFill>
                  <a:srgbClr val="020202"/>
                </a:solidFill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solidFill>
                  <a:srgbClr val="020202"/>
                </a:solidFill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solidFill>
                  <a:srgbClr val="020202"/>
                </a:solidFill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solidFill>
                  <a:srgbClr val="020202"/>
                </a:solidFill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solidFill>
                  <a:srgbClr val="020202"/>
                </a:solidFill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u="heavy" spc="-720" dirty="0">
                <a:solidFill>
                  <a:srgbClr val="020202"/>
                </a:solidFill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8668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27742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4365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2237" y="4033713"/>
            <a:ext cx="945515" cy="945515"/>
          </a:xfrm>
          <a:custGeom>
            <a:avLst/>
            <a:gdLst/>
            <a:ahLst/>
            <a:cxnLst/>
            <a:rect l="l" t="t" r="r" b="b"/>
            <a:pathLst>
              <a:path w="945514" h="945514">
                <a:moveTo>
                  <a:pt x="44901" y="0"/>
                </a:moveTo>
                <a:lnTo>
                  <a:pt x="945315" y="900414"/>
                </a:lnTo>
                <a:lnTo>
                  <a:pt x="900414" y="945315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5DA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5DA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4419600"/>
            <a:ext cx="25781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7400" y="4572000"/>
            <a:ext cx="22606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6045" y="5998438"/>
            <a:ext cx="5620385" cy="0"/>
          </a:xfrm>
          <a:custGeom>
            <a:avLst/>
            <a:gdLst/>
            <a:ahLst/>
            <a:cxnLst/>
            <a:rect l="l" t="t" r="r" b="b"/>
            <a:pathLst>
              <a:path w="5620384">
                <a:moveTo>
                  <a:pt x="0" y="0"/>
                </a:moveTo>
                <a:lnTo>
                  <a:pt x="5556542" y="0"/>
                </a:lnTo>
                <a:lnTo>
                  <a:pt x="5620042" y="0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2588" y="575459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0" y="487679"/>
                </a:lnTo>
                <a:lnTo>
                  <a:pt x="487679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9700" y="4521200"/>
            <a:ext cx="2565400" cy="237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5900" y="7162800"/>
            <a:ext cx="241427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00" dirty="0">
                <a:latin typeface="Malgun Gothic"/>
                <a:cs typeface="Malgun Gothic"/>
              </a:rPr>
              <a:t>program</a:t>
            </a:r>
            <a:r>
              <a:rPr sz="3600" b="1" spc="-395" dirty="0">
                <a:latin typeface="Malgun Gothic"/>
                <a:cs typeface="Malgun Gothic"/>
              </a:rPr>
              <a:t> </a:t>
            </a:r>
            <a:r>
              <a:rPr sz="3600" b="1" spc="-434" dirty="0">
                <a:latin typeface="Malgun Gothic"/>
                <a:cs typeface="Malgun Gothic"/>
              </a:rPr>
              <a:t>code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8600" y="2997200"/>
            <a:ext cx="100120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840" dirty="0">
                <a:latin typeface="Malgun Gothic"/>
                <a:cs typeface="Malgun Gothic"/>
              </a:rPr>
              <a:t>어떻게  </a:t>
            </a:r>
            <a:r>
              <a:rPr sz="3600" b="1" spc="-810" dirty="0">
                <a:latin typeface="Malgun Gothic"/>
                <a:cs typeface="Malgun Gothic"/>
              </a:rPr>
              <a:t>하면  </a:t>
            </a:r>
            <a:r>
              <a:rPr sz="3600" b="1" spc="-819" dirty="0">
                <a:latin typeface="Malgun Gothic"/>
                <a:cs typeface="Malgun Gothic"/>
              </a:rPr>
              <a:t>우리가  원하는  </a:t>
            </a:r>
            <a:r>
              <a:rPr sz="3600" b="1" spc="-775" dirty="0">
                <a:latin typeface="Malgun Gothic"/>
                <a:cs typeface="Malgun Gothic"/>
              </a:rPr>
              <a:t>대로  </a:t>
            </a:r>
            <a:r>
              <a:rPr sz="3600" b="1" spc="-865" dirty="0">
                <a:latin typeface="Malgun Gothic"/>
                <a:cs typeface="Malgun Gothic"/>
              </a:rPr>
              <a:t>컴퓨터를  </a:t>
            </a:r>
            <a:r>
              <a:rPr sz="3600" b="1" spc="-840" dirty="0">
                <a:latin typeface="Malgun Gothic"/>
                <a:cs typeface="Malgun Gothic"/>
              </a:rPr>
              <a:t>작동시킬  </a:t>
            </a:r>
            <a:r>
              <a:rPr sz="3600" b="1" spc="-830" dirty="0">
                <a:latin typeface="Malgun Gothic"/>
                <a:cs typeface="Malgun Gothic"/>
              </a:rPr>
              <a:t>수  </a:t>
            </a:r>
            <a:r>
              <a:rPr sz="3600" b="1" spc="-760" dirty="0">
                <a:latin typeface="Malgun Gothic"/>
                <a:cs typeface="Malgun Gothic"/>
              </a:rPr>
              <a:t> </a:t>
            </a:r>
            <a:r>
              <a:rPr sz="3600" b="1" spc="-605" dirty="0">
                <a:latin typeface="Malgun Gothic"/>
                <a:cs typeface="Malgun Gothic"/>
              </a:rPr>
              <a:t>있을까?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286000"/>
            <a:ext cx="5417544" cy="17475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400300"/>
            <a:ext cx="73787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45" dirty="0">
                <a:solidFill>
                  <a:srgbClr val="FFFFFF"/>
                </a:solidFill>
                <a:latin typeface="Malgun Gothic"/>
                <a:cs typeface="Malgun Gothic"/>
              </a:rPr>
              <a:t>elif</a:t>
            </a:r>
            <a:endParaRPr sz="4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6400" y="2540000"/>
            <a:ext cx="224663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5" dirty="0">
                <a:latin typeface="Malgun Gothic"/>
                <a:cs typeface="Malgun Gothic"/>
              </a:rPr>
              <a:t>e</a:t>
            </a:r>
            <a:r>
              <a:rPr sz="3000" b="1" spc="-155" dirty="0">
                <a:latin typeface="Malgun Gothic"/>
                <a:cs typeface="Malgun Gothic"/>
              </a:rPr>
              <a:t>lse </a:t>
            </a:r>
            <a:r>
              <a:rPr sz="3000" b="1" spc="-280" dirty="0">
                <a:latin typeface="Malgun Gothic"/>
                <a:cs typeface="Malgun Gothic"/>
              </a:rPr>
              <a:t>if</a:t>
            </a:r>
            <a:r>
              <a:rPr sz="3000" spc="-280" dirty="0">
                <a:latin typeface="Malgun Gothic"/>
                <a:cs typeface="Malgun Gothic"/>
              </a:rPr>
              <a:t>의</a:t>
            </a:r>
            <a:r>
              <a:rPr sz="3000" spc="-470" dirty="0">
                <a:latin typeface="Malgun Gothic"/>
                <a:cs typeface="Malgun Gothic"/>
              </a:rPr>
              <a:t> </a:t>
            </a:r>
            <a:r>
              <a:rPr sz="3000" spc="-680" dirty="0">
                <a:latin typeface="Malgun Gothic"/>
                <a:cs typeface="Malgun Gothic"/>
              </a:rPr>
              <a:t>줄임말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F3B43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105" dirty="0">
                <a:solidFill>
                  <a:srgbClr val="5DAA6F"/>
                </a:solidFill>
                <a:latin typeface="Malgun Gothic"/>
                <a:cs typeface="Malgun Gothic"/>
              </a:rPr>
              <a:t>elif  </a:t>
            </a:r>
            <a:r>
              <a:rPr sz="3600" spc="-855" dirty="0">
                <a:solidFill>
                  <a:srgbClr val="1A69B5"/>
                </a:solidFill>
                <a:latin typeface="Malgun Gothic"/>
                <a:cs typeface="Malgun Gothic"/>
              </a:rPr>
              <a:t>조건문  </a:t>
            </a:r>
            <a:r>
              <a:rPr sz="3600" spc="-74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433" y="7741793"/>
            <a:ext cx="3958590" cy="1247140"/>
          </a:xfrm>
          <a:prstGeom prst="rect">
            <a:avLst/>
          </a:prstGeom>
          <a:ln w="38100">
            <a:solidFill>
              <a:srgbClr val="F3B431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3600" b="1" spc="-105" dirty="0">
                <a:solidFill>
                  <a:srgbClr val="5DAA6F"/>
                </a:solidFill>
                <a:latin typeface="Malgun Gothic"/>
                <a:cs typeface="Malgun Gothic"/>
              </a:rPr>
              <a:t>elif  </a:t>
            </a:r>
            <a:r>
              <a:rPr sz="3600" spc="-270" dirty="0">
                <a:solidFill>
                  <a:srgbClr val="1A69B5"/>
                </a:solidFill>
                <a:latin typeface="Malgun Gothic"/>
                <a:cs typeface="Malgun Gothic"/>
              </a:rPr>
              <a:t>a </a:t>
            </a:r>
            <a:r>
              <a:rPr sz="3600" spc="-1230" dirty="0">
                <a:solidFill>
                  <a:srgbClr val="1A69B5"/>
                </a:solidFill>
                <a:latin typeface="Malgun Gothic"/>
                <a:cs typeface="Malgun Gothic"/>
              </a:rPr>
              <a:t>&gt;                          </a:t>
            </a:r>
            <a:r>
              <a:rPr sz="3600" spc="-32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3600" spc="1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3411" y="6534289"/>
            <a:ext cx="1597660" cy="10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11544" y="3377679"/>
            <a:ext cx="6287135" cy="5649595"/>
          </a:xfrm>
          <a:prstGeom prst="rect">
            <a:avLst/>
          </a:prstGeom>
          <a:ln w="63500">
            <a:solidFill>
              <a:srgbClr val="F3B431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55"/>
              </a:spcBef>
            </a:pPr>
            <a:r>
              <a:rPr sz="4000" spc="-975" dirty="0">
                <a:latin typeface="Malgun Gothic"/>
                <a:cs typeface="Malgun Gothic"/>
              </a:rPr>
              <a:t>&lt;   </a:t>
            </a:r>
            <a:r>
              <a:rPr sz="4000" spc="-635" dirty="0">
                <a:latin typeface="Malgun Gothic"/>
                <a:cs typeface="Malgun Gothic"/>
              </a:rPr>
              <a:t>주의사항</a:t>
            </a:r>
            <a:r>
              <a:rPr sz="4000" spc="-160" dirty="0">
                <a:latin typeface="Malgun Gothic"/>
                <a:cs typeface="Malgun Gothic"/>
              </a:rPr>
              <a:t> </a:t>
            </a:r>
            <a:r>
              <a:rPr sz="4000" spc="-975" dirty="0"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latin typeface="Malgun Gothic"/>
                <a:cs typeface="Malgun Gothic"/>
              </a:rPr>
              <a:t>1. </a:t>
            </a:r>
            <a:r>
              <a:rPr sz="3000" b="1" spc="-710" dirty="0">
                <a:latin typeface="Malgun Gothic"/>
                <a:cs typeface="Malgun Gothic"/>
              </a:rPr>
              <a:t>조건문  </a:t>
            </a:r>
            <a:r>
              <a:rPr sz="3000" b="1" spc="-670" dirty="0">
                <a:latin typeface="Malgun Gothic"/>
                <a:cs typeface="Malgun Gothic"/>
              </a:rPr>
              <a:t>뒤에  </a:t>
            </a:r>
            <a:r>
              <a:rPr sz="3000" b="1" u="heavy" spc="5" dirty="0">
                <a:latin typeface="Malgun Gothic"/>
                <a:cs typeface="Malgun Gothic"/>
              </a:rPr>
              <a:t>: </a:t>
            </a:r>
            <a:r>
              <a:rPr sz="3000" b="1" u="heavy" spc="-365" dirty="0">
                <a:latin typeface="Malgun Gothic"/>
                <a:cs typeface="Malgun Gothic"/>
              </a:rPr>
              <a:t>(콜론) </a:t>
            </a:r>
            <a:r>
              <a:rPr sz="3000" b="1" spc="-690" dirty="0">
                <a:latin typeface="Malgun Gothic"/>
                <a:cs typeface="Malgun Gothic"/>
              </a:rPr>
              <a:t>으로 </a:t>
            </a:r>
            <a:r>
              <a:rPr sz="3000" b="1" spc="-580" dirty="0">
                <a:latin typeface="Malgun Gothic"/>
                <a:cs typeface="Malgun Gothic"/>
              </a:rPr>
              <a:t> </a:t>
            </a:r>
            <a:r>
              <a:rPr sz="3000" b="1" spc="-700" dirty="0">
                <a:latin typeface="Malgun Gothic"/>
                <a:cs typeface="Malgun Gothic"/>
              </a:rPr>
              <a:t>마치기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90" dirty="0">
                <a:latin typeface="Malgun Gothic"/>
                <a:cs typeface="Malgun Gothic"/>
              </a:rPr>
              <a:t>2. </a:t>
            </a:r>
            <a:r>
              <a:rPr sz="3000" b="1" spc="-700" dirty="0">
                <a:latin typeface="Malgun Gothic"/>
                <a:cs typeface="Malgun Gothic"/>
              </a:rPr>
              <a:t>참인경우  실행될 </a:t>
            </a:r>
            <a:r>
              <a:rPr sz="3000" b="1" spc="-590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latin typeface="Malgun Gothic"/>
                <a:cs typeface="Malgun Gothic"/>
              </a:rPr>
              <a:t> </a:t>
            </a:r>
            <a:r>
              <a:rPr sz="3000" b="1" u="heavy" spc="-720" dirty="0"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75" dirty="0">
                <a:latin typeface="Malgun Gothic"/>
                <a:cs typeface="Malgun Gothic"/>
              </a:rPr>
              <a:t>3. </a:t>
            </a:r>
            <a:r>
              <a:rPr sz="3000" b="1" spc="-210" dirty="0">
                <a:latin typeface="Malgun Gothic"/>
                <a:cs typeface="Malgun Gothic"/>
              </a:rPr>
              <a:t>elif는 </a:t>
            </a:r>
            <a:r>
              <a:rPr sz="3000" b="1" u="heavy" spc="-750" dirty="0">
                <a:latin typeface="Malgun Gothic"/>
                <a:cs typeface="Malgun Gothic"/>
              </a:rPr>
              <a:t>여러번 </a:t>
            </a:r>
            <a:r>
              <a:rPr sz="3000" b="1" u="heavy" spc="-705" dirty="0">
                <a:latin typeface="Malgun Gothic"/>
                <a:cs typeface="Malgun Gothic"/>
              </a:rPr>
              <a:t> </a:t>
            </a:r>
            <a:r>
              <a:rPr sz="3000" b="1" spc="-515" dirty="0">
                <a:latin typeface="Malgun Gothic"/>
                <a:cs typeface="Malgun Gothic"/>
              </a:rPr>
              <a:t>사용가능!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170" dirty="0">
                <a:latin typeface="Malgun Gothic"/>
                <a:cs typeface="Malgun Gothic"/>
              </a:rPr>
              <a:t>4. </a:t>
            </a:r>
            <a:r>
              <a:rPr sz="3000" b="1" u="heavy" spc="-45" dirty="0">
                <a:latin typeface="Malgun Gothic"/>
                <a:cs typeface="Malgun Gothic"/>
              </a:rPr>
              <a:t>if </a:t>
            </a:r>
            <a:r>
              <a:rPr sz="3000" b="1" u="heavy" spc="-645" dirty="0">
                <a:latin typeface="Malgun Gothic"/>
                <a:cs typeface="Malgun Gothic"/>
              </a:rPr>
              <a:t>사용  </a:t>
            </a:r>
            <a:r>
              <a:rPr sz="3000" b="1" u="heavy" spc="-690" dirty="0">
                <a:latin typeface="Malgun Gothic"/>
                <a:cs typeface="Malgun Gothic"/>
              </a:rPr>
              <a:t>후</a:t>
            </a:r>
            <a:r>
              <a:rPr sz="3000" b="1" u="heavy" spc="-670" dirty="0">
                <a:latin typeface="Malgun Gothic"/>
                <a:cs typeface="Malgun Gothic"/>
              </a:rPr>
              <a:t> </a:t>
            </a:r>
            <a:r>
              <a:rPr sz="3000" b="1" spc="-515" dirty="0">
                <a:latin typeface="Malgun Gothic"/>
                <a:cs typeface="Malgun Gothic"/>
              </a:rPr>
              <a:t>사용가능!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8668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27742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4365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2237" y="4033713"/>
            <a:ext cx="844550" cy="844550"/>
          </a:xfrm>
          <a:custGeom>
            <a:avLst/>
            <a:gdLst/>
            <a:ahLst/>
            <a:cxnLst/>
            <a:rect l="l" t="t" r="r" b="b"/>
            <a:pathLst>
              <a:path w="844550" h="844550">
                <a:moveTo>
                  <a:pt x="44901" y="0"/>
                </a:moveTo>
                <a:lnTo>
                  <a:pt x="844495" y="799594"/>
                </a:lnTo>
                <a:lnTo>
                  <a:pt x="799594" y="844495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5433" y="3675913"/>
            <a:ext cx="0" cy="3040380"/>
          </a:xfrm>
          <a:custGeom>
            <a:avLst/>
            <a:gdLst/>
            <a:ahLst/>
            <a:cxnLst/>
            <a:rect l="l" t="t" r="r" b="b"/>
            <a:pathLst>
              <a:path h="3040379">
                <a:moveTo>
                  <a:pt x="-31750" y="1520170"/>
                </a:moveTo>
                <a:lnTo>
                  <a:pt x="31750" y="1520170"/>
                </a:lnTo>
              </a:path>
            </a:pathLst>
          </a:custGeom>
          <a:ln w="3040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5893" y="668450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1264" y="326378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1724" y="353951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9180" y="3292576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27" y="2800807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73"/>
                </a:lnTo>
                <a:lnTo>
                  <a:pt x="1192606" y="1003160"/>
                </a:lnTo>
                <a:lnTo>
                  <a:pt x="2385212" y="501573"/>
                </a:lnTo>
                <a:lnTo>
                  <a:pt x="11926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9900" y="3124200"/>
            <a:ext cx="76390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77042" y="5672226"/>
            <a:ext cx="0" cy="1029335"/>
          </a:xfrm>
          <a:custGeom>
            <a:avLst/>
            <a:gdLst/>
            <a:ahLst/>
            <a:cxnLst/>
            <a:rect l="l" t="t" r="r" b="b"/>
            <a:pathLst>
              <a:path h="1029334">
                <a:moveTo>
                  <a:pt x="-31750" y="514365"/>
                </a:moveTo>
                <a:lnTo>
                  <a:pt x="31750" y="514365"/>
                </a:lnTo>
              </a:path>
            </a:pathLst>
          </a:custGeom>
          <a:ln w="102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47502" y="666920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93100" y="49657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77042" y="428701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47502" y="4562754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4945" y="4315802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1264" y="4759337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-31750" y="986174"/>
                </a:moveTo>
                <a:lnTo>
                  <a:pt x="31750" y="986174"/>
                </a:lnTo>
              </a:path>
            </a:pathLst>
          </a:custGeom>
          <a:ln w="1972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21724" y="669993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48637" y="3818661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593" y="0"/>
                </a:moveTo>
                <a:lnTo>
                  <a:pt x="0" y="501586"/>
                </a:lnTo>
                <a:lnTo>
                  <a:pt x="1192593" y="1003173"/>
                </a:lnTo>
                <a:lnTo>
                  <a:pt x="2385199" y="501586"/>
                </a:lnTo>
                <a:lnTo>
                  <a:pt x="1192593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48700" y="4140200"/>
            <a:ext cx="7924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84436" y="4841900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86"/>
                </a:lnTo>
                <a:lnTo>
                  <a:pt x="1192606" y="1003173"/>
                </a:lnTo>
                <a:lnTo>
                  <a:pt x="2385199" y="501586"/>
                </a:lnTo>
                <a:lnTo>
                  <a:pt x="11926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77500" y="5168900"/>
            <a:ext cx="79565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1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74300" y="38608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7100" y="28321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0500" y="41402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400" y="59436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0433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16264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62107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4144" y="3006686"/>
            <a:ext cx="3723640" cy="4902200"/>
          </a:xfrm>
          <a:custGeom>
            <a:avLst/>
            <a:gdLst/>
            <a:ahLst/>
            <a:cxnLst/>
            <a:rect l="l" t="t" r="r" b="b"/>
            <a:pathLst>
              <a:path w="3723640" h="4902200">
                <a:moveTo>
                  <a:pt x="0" y="0"/>
                </a:moveTo>
                <a:lnTo>
                  <a:pt x="3723640" y="0"/>
                </a:lnTo>
                <a:lnTo>
                  <a:pt x="3723640" y="4902200"/>
                </a:lnTo>
                <a:lnTo>
                  <a:pt x="0" y="4902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24144" y="3006686"/>
            <a:ext cx="3723640" cy="4902200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985" indent="-471170">
              <a:lnSpc>
                <a:spcPct val="100000"/>
              </a:lnSpc>
              <a:spcBef>
                <a:spcPts val="525"/>
              </a:spcBef>
            </a:pPr>
            <a:r>
              <a:rPr sz="3500" b="1" spc="-55" dirty="0">
                <a:solidFill>
                  <a:srgbClr val="FFFFFF"/>
                </a:solidFill>
                <a:latin typeface="Malgun Gothic"/>
                <a:cs typeface="Malgun Gothic"/>
              </a:rPr>
              <a:t>if </a:t>
            </a:r>
            <a:r>
              <a:rPr sz="3500" b="1" spc="-565" dirty="0">
                <a:solidFill>
                  <a:srgbClr val="FFFFFF"/>
                </a:solidFill>
                <a:latin typeface="Malgun Gothic"/>
                <a:cs typeface="Malgun Gothic"/>
              </a:rPr>
              <a:t>(조건문1)</a:t>
            </a:r>
            <a:r>
              <a:rPr sz="3500" b="1" spc="-6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 dirty="0">
              <a:latin typeface="Malgun Gothic"/>
              <a:cs typeface="Malgun Gothic"/>
            </a:endParaRPr>
          </a:p>
          <a:p>
            <a:pPr marR="1028700" algn="ctr">
              <a:lnSpc>
                <a:spcPct val="100000"/>
              </a:lnSpc>
              <a:spcBef>
                <a:spcPts val="1200"/>
              </a:spcBef>
            </a:pP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(코드1)</a:t>
            </a:r>
            <a:endParaRPr sz="3500" dirty="0">
              <a:latin typeface="Malgun Gothic"/>
              <a:cs typeface="Malgun Gothic"/>
            </a:endParaRPr>
          </a:p>
          <a:p>
            <a:pPr marL="768985" marR="930275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(조건문2)</a:t>
            </a:r>
            <a:r>
              <a:rPr sz="35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20" dirty="0">
                <a:solidFill>
                  <a:srgbClr val="FFFFFF"/>
                </a:solidFill>
                <a:latin typeface="Malgun Gothic"/>
                <a:cs typeface="Malgun Gothic"/>
              </a:rPr>
              <a:t>(코드2)</a:t>
            </a:r>
            <a:endParaRPr sz="3500" dirty="0">
              <a:latin typeface="Malgun Gothic"/>
              <a:cs typeface="Malgun Gothic"/>
            </a:endParaRPr>
          </a:p>
          <a:p>
            <a:pPr marL="768985" marR="924560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490" dirty="0">
                <a:solidFill>
                  <a:srgbClr val="FFFFFF"/>
                </a:solidFill>
                <a:latin typeface="Malgun Gothic"/>
                <a:cs typeface="Malgun Gothic"/>
              </a:rPr>
              <a:t>(조건문3)</a:t>
            </a:r>
            <a:r>
              <a:rPr sz="3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(코드3)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 dirty="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52" y="2590799"/>
            <a:ext cx="4247947" cy="236734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5100" y="2438400"/>
            <a:ext cx="906144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2100" y="2540000"/>
            <a:ext cx="645668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50" dirty="0">
                <a:latin typeface="Malgun Gothic"/>
                <a:cs typeface="Malgun Gothic"/>
              </a:rPr>
              <a:t>위의   </a:t>
            </a:r>
            <a:r>
              <a:rPr sz="3000" spc="-715" dirty="0">
                <a:latin typeface="Malgun Gothic"/>
                <a:cs typeface="Malgun Gothic"/>
              </a:rPr>
              <a:t>조건문들이  </a:t>
            </a:r>
            <a:r>
              <a:rPr sz="3000" spc="-675" dirty="0">
                <a:latin typeface="Malgun Gothic"/>
                <a:cs typeface="Malgun Gothic"/>
              </a:rPr>
              <a:t>참이  </a:t>
            </a:r>
            <a:r>
              <a:rPr sz="3000" spc="-700" dirty="0">
                <a:latin typeface="Malgun Gothic"/>
                <a:cs typeface="Malgun Gothic"/>
              </a:rPr>
              <a:t>아닌경우  </a:t>
            </a:r>
            <a:r>
              <a:rPr sz="3000" spc="-150" dirty="0">
                <a:latin typeface="Malgun Gothic"/>
                <a:cs typeface="Malgun Gothic"/>
              </a:rPr>
              <a:t>else </a:t>
            </a:r>
            <a:r>
              <a:rPr sz="3000" spc="-710" dirty="0">
                <a:latin typeface="Malgun Gothic"/>
                <a:cs typeface="Malgun Gothic"/>
              </a:rPr>
              <a:t>조건문</a:t>
            </a:r>
            <a:r>
              <a:rPr sz="3000" spc="-430" dirty="0">
                <a:latin typeface="Malgun Gothic"/>
                <a:cs typeface="Malgun Gothic"/>
              </a:rPr>
              <a:t> </a:t>
            </a:r>
            <a:r>
              <a:rPr sz="3000" spc="-675" dirty="0">
                <a:latin typeface="Malgun Gothic"/>
                <a:cs typeface="Malgun Gothic"/>
              </a:rPr>
              <a:t>확인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E9775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175" dirty="0">
                <a:solidFill>
                  <a:srgbClr val="5DAA6F"/>
                </a:solidFill>
                <a:latin typeface="Malgun Gothic"/>
                <a:cs typeface="Malgun Gothic"/>
              </a:rPr>
              <a:t>else</a:t>
            </a:r>
            <a:r>
              <a:rPr sz="3600" b="1" spc="515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3433" y="7741793"/>
            <a:ext cx="3958590" cy="1247140"/>
          </a:xfrm>
          <a:custGeom>
            <a:avLst/>
            <a:gdLst/>
            <a:ahLst/>
            <a:cxnLst/>
            <a:rect l="l" t="t" r="r" b="b"/>
            <a:pathLst>
              <a:path w="3958590" h="1247140">
                <a:moveTo>
                  <a:pt x="0" y="0"/>
                </a:moveTo>
                <a:lnTo>
                  <a:pt x="3958361" y="0"/>
                </a:lnTo>
                <a:lnTo>
                  <a:pt x="3958361" y="1247140"/>
                </a:lnTo>
                <a:lnTo>
                  <a:pt x="0" y="124714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6600" y="7797800"/>
            <a:ext cx="1229360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108075" algn="l"/>
              </a:tabLst>
            </a:pPr>
            <a:r>
              <a:rPr sz="3600" b="1" spc="-175" dirty="0">
                <a:solidFill>
                  <a:srgbClr val="5DAA6F"/>
                </a:solidFill>
                <a:latin typeface="Malgun Gothic"/>
                <a:cs typeface="Malgun Gothic"/>
              </a:rPr>
              <a:t>else	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400" y="8509000"/>
            <a:ext cx="278765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8572" y="6515239"/>
            <a:ext cx="1707324" cy="1118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244210" y="397866"/>
                </a:moveTo>
                <a:lnTo>
                  <a:pt x="1521460" y="397866"/>
                </a:lnTo>
                <a:lnTo>
                  <a:pt x="760730" y="999034"/>
                </a:lnTo>
                <a:lnTo>
                  <a:pt x="0" y="397866"/>
                </a:lnTo>
                <a:lnTo>
                  <a:pt x="277249" y="397866"/>
                </a:lnTo>
                <a:lnTo>
                  <a:pt x="277249" y="0"/>
                </a:lnTo>
                <a:lnTo>
                  <a:pt x="1244210" y="0"/>
                </a:lnTo>
                <a:lnTo>
                  <a:pt x="1244210" y="397866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98844" y="4877879"/>
            <a:ext cx="6287135" cy="3690620"/>
          </a:xfrm>
          <a:prstGeom prst="rect">
            <a:avLst/>
          </a:prstGeom>
          <a:ln w="63500">
            <a:solidFill>
              <a:srgbClr val="E9775A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40"/>
              </a:spcBef>
            </a:pPr>
            <a:r>
              <a:rPr sz="4000" spc="-975" dirty="0">
                <a:latin typeface="Malgun Gothic"/>
                <a:cs typeface="Malgun Gothic"/>
              </a:rPr>
              <a:t>&lt;   </a:t>
            </a:r>
            <a:r>
              <a:rPr sz="4000" spc="-635" dirty="0">
                <a:latin typeface="Malgun Gothic"/>
                <a:cs typeface="Malgun Gothic"/>
              </a:rPr>
              <a:t>주의사항</a:t>
            </a:r>
            <a:r>
              <a:rPr sz="4000" spc="-160" dirty="0">
                <a:latin typeface="Malgun Gothic"/>
                <a:cs typeface="Malgun Gothic"/>
              </a:rPr>
              <a:t> </a:t>
            </a:r>
            <a:r>
              <a:rPr sz="4000" spc="-975" dirty="0"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latin typeface="Malgun Gothic"/>
                <a:cs typeface="Malgun Gothic"/>
              </a:rPr>
              <a:t>1. </a:t>
            </a:r>
            <a:r>
              <a:rPr sz="3000" b="1" spc="-270" dirty="0">
                <a:latin typeface="Malgun Gothic"/>
                <a:cs typeface="Malgun Gothic"/>
              </a:rPr>
              <a:t>else의 </a:t>
            </a:r>
            <a:r>
              <a:rPr sz="3000" b="1" spc="-720" dirty="0">
                <a:latin typeface="Malgun Gothic"/>
                <a:cs typeface="Malgun Gothic"/>
              </a:rPr>
              <a:t>경우  조건문이  </a:t>
            </a:r>
            <a:r>
              <a:rPr sz="3000" b="1" spc="-670" dirty="0">
                <a:latin typeface="Malgun Gothic"/>
                <a:cs typeface="Malgun Gothic"/>
              </a:rPr>
              <a:t> </a:t>
            </a:r>
            <a:r>
              <a:rPr sz="3000" b="1" spc="-445" dirty="0">
                <a:latin typeface="Malgun Gothic"/>
                <a:cs typeface="Malgun Gothic"/>
              </a:rPr>
              <a:t>없다!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90" dirty="0">
                <a:latin typeface="Malgun Gothic"/>
                <a:cs typeface="Malgun Gothic"/>
              </a:rPr>
              <a:t>2. </a:t>
            </a:r>
            <a:r>
              <a:rPr sz="3000" b="1" spc="-700" dirty="0">
                <a:latin typeface="Malgun Gothic"/>
                <a:cs typeface="Malgun Gothic"/>
              </a:rPr>
              <a:t>실행될 </a:t>
            </a:r>
            <a:r>
              <a:rPr sz="3000" b="1" spc="-685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latin typeface="Malgun Gothic"/>
                <a:cs typeface="Malgun Gothic"/>
              </a:rPr>
              <a:t> </a:t>
            </a:r>
            <a:r>
              <a:rPr sz="3000" b="1" u="heavy" spc="-720" dirty="0"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58668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27742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4365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2237" y="4033713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20">
                <a:moveTo>
                  <a:pt x="44901" y="0"/>
                </a:moveTo>
                <a:lnTo>
                  <a:pt x="832579" y="787678"/>
                </a:lnTo>
                <a:lnTo>
                  <a:pt x="787678" y="832579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5433" y="3675913"/>
            <a:ext cx="0" cy="3040380"/>
          </a:xfrm>
          <a:custGeom>
            <a:avLst/>
            <a:gdLst/>
            <a:ahLst/>
            <a:cxnLst/>
            <a:rect l="l" t="t" r="r" b="b"/>
            <a:pathLst>
              <a:path h="3040379">
                <a:moveTo>
                  <a:pt x="-31750" y="1520170"/>
                </a:moveTo>
                <a:lnTo>
                  <a:pt x="31750" y="1520170"/>
                </a:lnTo>
              </a:path>
            </a:pathLst>
          </a:custGeom>
          <a:ln w="3040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5893" y="668450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1264" y="326378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1724" y="353951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9180" y="3292576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27" y="2800807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73"/>
                </a:lnTo>
                <a:lnTo>
                  <a:pt x="1192606" y="1003160"/>
                </a:lnTo>
                <a:lnTo>
                  <a:pt x="2385212" y="501573"/>
                </a:lnTo>
                <a:lnTo>
                  <a:pt x="119260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9900" y="3124200"/>
            <a:ext cx="76390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3100" y="49657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77042" y="4287011"/>
            <a:ext cx="0" cy="2374265"/>
          </a:xfrm>
          <a:custGeom>
            <a:avLst/>
            <a:gdLst/>
            <a:ahLst/>
            <a:cxnLst/>
            <a:rect l="l" t="t" r="r" b="b"/>
            <a:pathLst>
              <a:path h="2374265">
                <a:moveTo>
                  <a:pt x="-31750" y="1186859"/>
                </a:moveTo>
                <a:lnTo>
                  <a:pt x="31750" y="1186859"/>
                </a:lnTo>
              </a:path>
            </a:pathLst>
          </a:custGeom>
          <a:ln w="2373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47502" y="6628980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54945" y="4315802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1264" y="4759337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-31750" y="986174"/>
                </a:moveTo>
                <a:lnTo>
                  <a:pt x="31750" y="986174"/>
                </a:lnTo>
              </a:path>
            </a:pathLst>
          </a:custGeom>
          <a:ln w="1972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21724" y="669993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48637" y="3818661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593" y="0"/>
                </a:moveTo>
                <a:lnTo>
                  <a:pt x="0" y="501586"/>
                </a:lnTo>
                <a:lnTo>
                  <a:pt x="1192593" y="1003173"/>
                </a:lnTo>
                <a:lnTo>
                  <a:pt x="2385199" y="501586"/>
                </a:lnTo>
                <a:lnTo>
                  <a:pt x="1192593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48700" y="4140200"/>
            <a:ext cx="7924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74300" y="38608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7100" y="28321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0500" y="41402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0433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16264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62107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03540" y="2993986"/>
            <a:ext cx="3723640" cy="4902200"/>
          </a:xfrm>
          <a:custGeom>
            <a:avLst/>
            <a:gdLst/>
            <a:ahLst/>
            <a:cxnLst/>
            <a:rect l="l" t="t" r="r" b="b"/>
            <a:pathLst>
              <a:path w="3723640" h="4902200">
                <a:moveTo>
                  <a:pt x="0" y="0"/>
                </a:moveTo>
                <a:lnTo>
                  <a:pt x="3723640" y="0"/>
                </a:lnTo>
                <a:lnTo>
                  <a:pt x="3723640" y="4902200"/>
                </a:lnTo>
                <a:lnTo>
                  <a:pt x="0" y="4902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03540" y="2993986"/>
            <a:ext cx="3724275" cy="4902200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985" indent="-471170">
              <a:lnSpc>
                <a:spcPct val="100000"/>
              </a:lnSpc>
              <a:spcBef>
                <a:spcPts val="525"/>
              </a:spcBef>
            </a:pPr>
            <a:r>
              <a:rPr sz="3500" b="1" spc="-55" dirty="0">
                <a:solidFill>
                  <a:srgbClr val="FFFFFF"/>
                </a:solidFill>
                <a:latin typeface="Malgun Gothic"/>
                <a:cs typeface="Malgun Gothic"/>
              </a:rPr>
              <a:t>if </a:t>
            </a:r>
            <a:r>
              <a:rPr sz="3500" b="1" spc="-565" dirty="0">
                <a:solidFill>
                  <a:srgbClr val="FFFFFF"/>
                </a:solidFill>
                <a:latin typeface="Malgun Gothic"/>
                <a:cs typeface="Malgun Gothic"/>
              </a:rPr>
              <a:t>(조건문1)</a:t>
            </a:r>
            <a:r>
              <a:rPr sz="3500" b="1" spc="-6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1028700" algn="ctr">
              <a:lnSpc>
                <a:spcPct val="100000"/>
              </a:lnSpc>
              <a:spcBef>
                <a:spcPts val="1200"/>
              </a:spcBef>
            </a:pP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(코드1)</a:t>
            </a:r>
            <a:endParaRPr sz="3500">
              <a:latin typeface="Malgun Gothic"/>
              <a:cs typeface="Malgun Gothic"/>
            </a:endParaRPr>
          </a:p>
          <a:p>
            <a:pPr marL="768985" marR="930275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(조건문2)</a:t>
            </a:r>
            <a:r>
              <a:rPr sz="35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20" dirty="0">
                <a:solidFill>
                  <a:srgbClr val="FFFFFF"/>
                </a:solidFill>
                <a:latin typeface="Malgun Gothic"/>
                <a:cs typeface="Malgun Gothic"/>
              </a:rPr>
              <a:t>(코드2)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</a:pPr>
            <a:r>
              <a:rPr sz="35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r>
              <a:rPr sz="3500" b="1" spc="-3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972819" algn="ctr">
              <a:lnSpc>
                <a:spcPct val="100000"/>
              </a:lnSpc>
              <a:spcBef>
                <a:spcPts val="1200"/>
              </a:spcBef>
            </a:pPr>
            <a:r>
              <a:rPr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(코드3)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53" y="2514600"/>
            <a:ext cx="4254500" cy="34441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50" baseline="-15972" dirty="0">
                <a:solidFill>
                  <a:srgbClr val="1A69B5"/>
                </a:solidFill>
              </a:rPr>
              <a:t> </a:t>
            </a:r>
            <a:r>
              <a:rPr sz="5000" spc="-860" dirty="0">
                <a:solidFill>
                  <a:srgbClr val="1A69B5"/>
                </a:solidFill>
              </a:rPr>
              <a:t>성적처리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286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solidFill>
                  <a:srgbClr val="0C0C0C"/>
                </a:solidFill>
                <a:latin typeface="Malgun Gothic"/>
                <a:cs typeface="Malgun Gothic"/>
              </a:rPr>
              <a:t>조건문을  </a:t>
            </a:r>
            <a:r>
              <a:rPr sz="2000" spc="-455" dirty="0">
                <a:solidFill>
                  <a:srgbClr val="0C0C0C"/>
                </a:solidFill>
                <a:latin typeface="Malgun Gothic"/>
                <a:cs typeface="Malgun Gothic"/>
              </a:rPr>
              <a:t>이용한</a:t>
            </a:r>
            <a:r>
              <a:rPr sz="2000" spc="-229" dirty="0">
                <a:solidFill>
                  <a:srgbClr val="0C0C0C"/>
                </a:solidFill>
                <a:latin typeface="Malgun Gothic"/>
                <a:cs typeface="Malgun Gothic"/>
              </a:rPr>
              <a:t> </a:t>
            </a:r>
            <a:r>
              <a:rPr sz="2000" spc="-500" dirty="0">
                <a:solidFill>
                  <a:srgbClr val="0C0C0C"/>
                </a:solidFill>
                <a:latin typeface="Malgun Gothic"/>
                <a:cs typeface="Malgun Gothic"/>
              </a:rPr>
              <a:t>성적처리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600" y="3225800"/>
            <a:ext cx="7405370" cy="4668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20" dirty="0">
                <a:latin typeface="Malgun Gothic"/>
                <a:cs typeface="Malgun Gothic"/>
              </a:rPr>
              <a:t>만약</a:t>
            </a:r>
            <a:r>
              <a:rPr sz="3600" spc="-430" dirty="0">
                <a:latin typeface="Malgun Gothic"/>
                <a:cs typeface="Malgun Gothic"/>
              </a:rPr>
              <a:t> </a:t>
            </a:r>
            <a:r>
              <a:rPr sz="3600" spc="-900" dirty="0">
                <a:latin typeface="Malgun Gothic"/>
                <a:cs typeface="Malgun Gothic"/>
              </a:rPr>
              <a:t>성적이</a:t>
            </a:r>
            <a:endParaRPr sz="3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615" dirty="0">
                <a:latin typeface="Malgun Gothic"/>
                <a:cs typeface="Malgun Gothic"/>
              </a:rPr>
              <a:t>95점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740" dirty="0">
                <a:latin typeface="Malgun Gothic"/>
                <a:cs typeface="Malgun Gothic"/>
              </a:rPr>
              <a:t>A+를 </a:t>
            </a:r>
            <a:r>
              <a:rPr sz="3600" spc="-530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55" dirty="0">
                <a:latin typeface="Malgun Gothic"/>
                <a:cs typeface="Malgun Gothic"/>
              </a:rPr>
              <a:t>90점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555" dirty="0">
                <a:latin typeface="Malgun Gothic"/>
                <a:cs typeface="Malgun Gothic"/>
              </a:rPr>
              <a:t>A0를</a:t>
            </a:r>
            <a:r>
              <a:rPr sz="3600" spc="-8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65" dirty="0">
                <a:latin typeface="Malgun Gothic"/>
                <a:cs typeface="Malgun Gothic"/>
              </a:rPr>
              <a:t>85점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710" dirty="0">
                <a:latin typeface="Malgun Gothic"/>
                <a:cs typeface="Malgun Gothic"/>
              </a:rPr>
              <a:t>B+를 </a:t>
            </a:r>
            <a:r>
              <a:rPr sz="3600" spc="-610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05" dirty="0">
                <a:latin typeface="Malgun Gothic"/>
                <a:cs typeface="Malgun Gothic"/>
              </a:rPr>
              <a:t>80점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525" dirty="0">
                <a:latin typeface="Malgun Gothic"/>
                <a:cs typeface="Malgun Gothic"/>
              </a:rPr>
              <a:t>B0를</a:t>
            </a:r>
            <a:r>
              <a:rPr sz="3600" spc="-13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830" dirty="0">
                <a:latin typeface="Malgun Gothic"/>
                <a:cs typeface="Malgun Gothic"/>
              </a:rPr>
              <a:t>그  </a:t>
            </a:r>
            <a:r>
              <a:rPr sz="3600" spc="-855" dirty="0">
                <a:latin typeface="Malgun Gothic"/>
                <a:cs typeface="Malgun Gothic"/>
              </a:rPr>
              <a:t>이하이면  </a:t>
            </a:r>
            <a:r>
              <a:rPr sz="3600" spc="-765" dirty="0">
                <a:latin typeface="Malgun Gothic"/>
                <a:cs typeface="Malgun Gothic"/>
              </a:rPr>
              <a:t>C+를  </a:t>
            </a:r>
            <a:r>
              <a:rPr sz="3600" spc="-830" dirty="0">
                <a:latin typeface="Malgun Gothic"/>
                <a:cs typeface="Malgun Gothic"/>
              </a:rPr>
              <a:t>주는  </a:t>
            </a:r>
            <a:r>
              <a:rPr sz="3600" spc="-810" dirty="0">
                <a:latin typeface="Malgun Gothic"/>
                <a:cs typeface="Malgun Gothic"/>
              </a:rPr>
              <a:t>프로그램을 </a:t>
            </a:r>
            <a:r>
              <a:rPr sz="3600" spc="-660" dirty="0">
                <a:latin typeface="Malgun Gothic"/>
                <a:cs typeface="Malgun Gothic"/>
              </a:rPr>
              <a:t> </a:t>
            </a:r>
            <a:r>
              <a:rPr sz="3600" spc="-795" dirty="0">
                <a:latin typeface="Malgun Gothic"/>
                <a:cs typeface="Malgun Gothic"/>
              </a:rPr>
              <a:t>작성하여라</a:t>
            </a:r>
            <a:endParaRPr sz="36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50" baseline="-15972" dirty="0">
                <a:solidFill>
                  <a:srgbClr val="1A69B5"/>
                </a:solidFill>
              </a:rPr>
              <a:t> </a:t>
            </a:r>
            <a:r>
              <a:rPr sz="5000" spc="-860" dirty="0">
                <a:solidFill>
                  <a:srgbClr val="1A69B5"/>
                </a:solidFill>
              </a:rPr>
              <a:t>성적처리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86000" y="2641600"/>
            <a:ext cx="2900680" cy="555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73785" algn="ctr">
              <a:lnSpc>
                <a:spcPct val="100000"/>
              </a:lnSpc>
            </a:pPr>
            <a:r>
              <a:rPr sz="4000" spc="-430" dirty="0">
                <a:solidFill>
                  <a:srgbClr val="1A69B5"/>
                </a:solidFill>
                <a:latin typeface="Gulim"/>
                <a:cs typeface="Gulim"/>
              </a:rPr>
              <a:t>실행화</a:t>
            </a:r>
            <a:r>
              <a:rPr sz="4000" spc="-600" dirty="0">
                <a:solidFill>
                  <a:srgbClr val="1A69B5"/>
                </a:solidFill>
                <a:latin typeface="Gulim"/>
                <a:cs typeface="Gulim"/>
              </a:rPr>
              <a:t>면</a:t>
            </a:r>
            <a:endParaRPr sz="4000">
              <a:latin typeface="Gulim"/>
              <a:cs typeface="Gulim"/>
            </a:endParaRPr>
          </a:p>
          <a:p>
            <a:pPr marL="114300">
              <a:lnSpc>
                <a:spcPct val="100000"/>
              </a:lnSpc>
              <a:spcBef>
                <a:spcPts val="3000"/>
              </a:spcBef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415" dirty="0">
                <a:solidFill>
                  <a:srgbClr val="F3B431"/>
                </a:solidFill>
                <a:latin typeface="Malgun Gothic"/>
                <a:cs typeface="Malgun Gothic"/>
              </a:rPr>
              <a:t>97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695" dirty="0">
                <a:solidFill>
                  <a:srgbClr val="005F9F"/>
                </a:solidFill>
                <a:latin typeface="Malgun Gothic"/>
                <a:cs typeface="Malgun Gothic"/>
              </a:rPr>
              <a:t>A+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180" dirty="0">
                <a:solidFill>
                  <a:srgbClr val="F3B431"/>
                </a:solidFill>
                <a:latin typeface="Malgun Gothic"/>
                <a:cs typeface="Malgun Gothic"/>
              </a:rPr>
              <a:t>84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375" dirty="0">
                <a:solidFill>
                  <a:srgbClr val="005F9F"/>
                </a:solidFill>
                <a:latin typeface="Malgun Gothic"/>
                <a:cs typeface="Malgun Gothic"/>
              </a:rPr>
              <a:t>B0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415" dirty="0">
                <a:solidFill>
                  <a:srgbClr val="F3B431"/>
                </a:solidFill>
                <a:latin typeface="Malgun Gothic"/>
                <a:cs typeface="Malgun Gothic"/>
              </a:rPr>
              <a:t>79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730" dirty="0">
                <a:solidFill>
                  <a:srgbClr val="005F9F"/>
                </a:solidFill>
                <a:latin typeface="Malgun Gothic"/>
                <a:cs typeface="Malgun Gothic"/>
              </a:rPr>
              <a:t>C+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286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solidFill>
                  <a:srgbClr val="0C0C0C"/>
                </a:solidFill>
                <a:latin typeface="Malgun Gothic"/>
                <a:cs typeface="Malgun Gothic"/>
              </a:rPr>
              <a:t>조건문을  </a:t>
            </a:r>
            <a:r>
              <a:rPr sz="2000" spc="-455" dirty="0">
                <a:solidFill>
                  <a:srgbClr val="0C0C0C"/>
                </a:solidFill>
                <a:latin typeface="Malgun Gothic"/>
                <a:cs typeface="Malgun Gothic"/>
              </a:rPr>
              <a:t>이용한</a:t>
            </a:r>
            <a:r>
              <a:rPr sz="2000" spc="-229" dirty="0">
                <a:solidFill>
                  <a:srgbClr val="0C0C0C"/>
                </a:solidFill>
                <a:latin typeface="Malgun Gothic"/>
                <a:cs typeface="Malgun Gothic"/>
              </a:rPr>
              <a:t> </a:t>
            </a:r>
            <a:r>
              <a:rPr sz="2000" spc="-500" dirty="0">
                <a:solidFill>
                  <a:srgbClr val="0C0C0C"/>
                </a:solidFill>
                <a:latin typeface="Malgun Gothic"/>
                <a:cs typeface="Malgun Gothic"/>
              </a:rPr>
              <a:t>성적처리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랜덤함수와  </a:t>
            </a:r>
            <a:r>
              <a:rPr sz="2000" spc="-465" dirty="0">
                <a:solidFill>
                  <a:srgbClr val="797979"/>
                </a:solidFill>
                <a:latin typeface="Malgun Gothic"/>
                <a:cs typeface="Malgun Gothic"/>
              </a:rPr>
              <a:t>입출력함수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40" dirty="0">
                <a:solidFill>
                  <a:srgbClr val="797979"/>
                </a:solidFill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800" y="4229100"/>
            <a:ext cx="8356600" cy="259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b="1" spc="-760" dirty="0">
                <a:latin typeface="Malgun Gothic"/>
                <a:cs typeface="Malgun Gothic"/>
              </a:rPr>
              <a:t>1부터  </a:t>
            </a:r>
            <a:r>
              <a:rPr sz="3200" b="1" spc="-585" dirty="0">
                <a:latin typeface="Malgun Gothic"/>
                <a:cs typeface="Malgun Gothic"/>
              </a:rPr>
              <a:t>20까지의  </a:t>
            </a:r>
            <a:r>
              <a:rPr sz="3200" b="1" spc="-740" dirty="0">
                <a:latin typeface="Malgun Gothic"/>
                <a:cs typeface="Malgun Gothic"/>
              </a:rPr>
              <a:t>수  </a:t>
            </a:r>
            <a:r>
              <a:rPr sz="3200" spc="-740" dirty="0">
                <a:latin typeface="Malgun Gothic"/>
                <a:cs typeface="Malgun Gothic"/>
              </a:rPr>
              <a:t>중  </a:t>
            </a:r>
            <a:r>
              <a:rPr sz="3200" spc="-695" dirty="0">
                <a:latin typeface="Malgun Gothic"/>
                <a:cs typeface="Malgun Gothic"/>
              </a:rPr>
              <a:t>하나의  </a:t>
            </a:r>
            <a:r>
              <a:rPr sz="3200" spc="-740" dirty="0">
                <a:latin typeface="Malgun Gothic"/>
                <a:cs typeface="Malgun Gothic"/>
              </a:rPr>
              <a:t>수를  </a:t>
            </a:r>
            <a:r>
              <a:rPr sz="3200" b="1" spc="-780" dirty="0">
                <a:latin typeface="Malgun Gothic"/>
                <a:cs typeface="Malgun Gothic"/>
              </a:rPr>
              <a:t>임의로 </a:t>
            </a:r>
            <a:r>
              <a:rPr sz="3200" b="1" spc="-545" dirty="0">
                <a:latin typeface="Malgun Gothic"/>
                <a:cs typeface="Malgun Gothic"/>
              </a:rPr>
              <a:t> </a:t>
            </a:r>
            <a:r>
              <a:rPr sz="3200" b="1" spc="-570" dirty="0">
                <a:latin typeface="Malgun Gothic"/>
                <a:cs typeface="Malgun Gothic"/>
              </a:rPr>
              <a:t>정한다</a:t>
            </a:r>
            <a:r>
              <a:rPr sz="3200" spc="-570" dirty="0">
                <a:latin typeface="Malgun Gothic"/>
                <a:cs typeface="Malgun Gothic"/>
              </a:rPr>
              <a:t>.</a:t>
            </a:r>
            <a:endParaRPr sz="3200">
              <a:latin typeface="Malgun Gothic"/>
              <a:cs typeface="Malgun Gothic"/>
            </a:endParaRPr>
          </a:p>
          <a:p>
            <a:pPr marL="12700" marR="3182620">
              <a:lnSpc>
                <a:spcPct val="213499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40" dirty="0">
                <a:latin typeface="Malgun Gothic"/>
                <a:cs typeface="Malgun Gothic"/>
              </a:rPr>
              <a:t>그 수를 </a:t>
            </a:r>
            <a:r>
              <a:rPr sz="3200" spc="-730" dirty="0">
                <a:latin typeface="Malgun Gothic"/>
                <a:cs typeface="Malgun Gothic"/>
              </a:rPr>
              <a:t>추측해서 </a:t>
            </a:r>
            <a:r>
              <a:rPr sz="3200" b="1" spc="-745" dirty="0">
                <a:latin typeface="Malgun Gothic"/>
                <a:cs typeface="Malgun Gothic"/>
              </a:rPr>
              <a:t>입력</a:t>
            </a:r>
            <a:r>
              <a:rPr sz="3200" spc="-745" dirty="0">
                <a:latin typeface="Malgun Gothic"/>
                <a:cs typeface="Malgun Gothic"/>
              </a:rPr>
              <a:t>하고  </a:t>
            </a:r>
            <a:r>
              <a:rPr sz="3200" spc="-705" dirty="0">
                <a:latin typeface="Malgun Gothic"/>
                <a:cs typeface="Malgun Gothic"/>
              </a:rPr>
              <a:t>맞았는지  </a:t>
            </a:r>
            <a:r>
              <a:rPr sz="3200" spc="-770" dirty="0">
                <a:latin typeface="Malgun Gothic"/>
                <a:cs typeface="Malgun Gothic"/>
              </a:rPr>
              <a:t>틀렸는지 </a:t>
            </a:r>
            <a:r>
              <a:rPr sz="3200" spc="-730" dirty="0">
                <a:latin typeface="Malgun Gothic"/>
                <a:cs typeface="Malgun Gothic"/>
              </a:rPr>
              <a:t> </a:t>
            </a:r>
            <a:r>
              <a:rPr sz="3200" b="1" spc="-605" dirty="0">
                <a:latin typeface="Malgun Gothic"/>
                <a:cs typeface="Malgun Gothic"/>
              </a:rPr>
              <a:t>출력</a:t>
            </a:r>
            <a:r>
              <a:rPr sz="3200" spc="-605" dirty="0">
                <a:latin typeface="Malgun Gothic"/>
                <a:cs typeface="Malgun Gothic"/>
              </a:rPr>
              <a:t>한다.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4419600"/>
            <a:ext cx="25781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7400" y="4572000"/>
            <a:ext cx="22606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6045" y="5998438"/>
            <a:ext cx="5620385" cy="0"/>
          </a:xfrm>
          <a:custGeom>
            <a:avLst/>
            <a:gdLst/>
            <a:ahLst/>
            <a:cxnLst/>
            <a:rect l="l" t="t" r="r" b="b"/>
            <a:pathLst>
              <a:path w="5620384">
                <a:moveTo>
                  <a:pt x="0" y="0"/>
                </a:moveTo>
                <a:lnTo>
                  <a:pt x="5556542" y="0"/>
                </a:lnTo>
                <a:lnTo>
                  <a:pt x="5620042" y="0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2588" y="575459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0" y="487679"/>
                </a:lnTo>
                <a:lnTo>
                  <a:pt x="487679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95900" y="7162800"/>
            <a:ext cx="241427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00" dirty="0">
                <a:latin typeface="Malgun Gothic"/>
                <a:cs typeface="Malgun Gothic"/>
              </a:rPr>
              <a:t>program</a:t>
            </a:r>
            <a:r>
              <a:rPr sz="3600" b="1" spc="-395" dirty="0">
                <a:latin typeface="Malgun Gothic"/>
                <a:cs typeface="Malgun Gothic"/>
              </a:rPr>
              <a:t> </a:t>
            </a:r>
            <a:r>
              <a:rPr sz="3600" b="1" spc="-434" dirty="0">
                <a:latin typeface="Malgun Gothic"/>
                <a:cs typeface="Malgun Gothic"/>
              </a:rPr>
              <a:t>code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8600" y="2997200"/>
            <a:ext cx="100120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840" dirty="0">
                <a:latin typeface="Malgun Gothic"/>
                <a:cs typeface="Malgun Gothic"/>
              </a:rPr>
              <a:t>어떻게  </a:t>
            </a:r>
            <a:r>
              <a:rPr sz="3600" b="1" spc="-810" dirty="0">
                <a:latin typeface="Malgun Gothic"/>
                <a:cs typeface="Malgun Gothic"/>
              </a:rPr>
              <a:t>하면  </a:t>
            </a:r>
            <a:r>
              <a:rPr sz="3600" b="1" spc="-819" dirty="0">
                <a:latin typeface="Malgun Gothic"/>
                <a:cs typeface="Malgun Gothic"/>
              </a:rPr>
              <a:t>우리가  원하는  </a:t>
            </a:r>
            <a:r>
              <a:rPr sz="3600" b="1" spc="-775" dirty="0">
                <a:latin typeface="Malgun Gothic"/>
                <a:cs typeface="Malgun Gothic"/>
              </a:rPr>
              <a:t>대로  </a:t>
            </a:r>
            <a:r>
              <a:rPr sz="3600" b="1" spc="-865" dirty="0">
                <a:latin typeface="Malgun Gothic"/>
                <a:cs typeface="Malgun Gothic"/>
              </a:rPr>
              <a:t>컴퓨터를  </a:t>
            </a:r>
            <a:r>
              <a:rPr sz="3600" b="1" spc="-840" dirty="0">
                <a:latin typeface="Malgun Gothic"/>
                <a:cs typeface="Malgun Gothic"/>
              </a:rPr>
              <a:t>작동시킬  </a:t>
            </a:r>
            <a:r>
              <a:rPr sz="3600" b="1" spc="-830" dirty="0">
                <a:latin typeface="Malgun Gothic"/>
                <a:cs typeface="Malgun Gothic"/>
              </a:rPr>
              <a:t>수  </a:t>
            </a:r>
            <a:r>
              <a:rPr sz="3600" b="1" spc="-760" dirty="0">
                <a:latin typeface="Malgun Gothic"/>
                <a:cs typeface="Malgun Gothic"/>
              </a:rPr>
              <a:t> </a:t>
            </a:r>
            <a:r>
              <a:rPr sz="3600" b="1" spc="-605" dirty="0">
                <a:latin typeface="Malgun Gothic"/>
                <a:cs typeface="Malgun Gothic"/>
              </a:rPr>
              <a:t>있을까?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4900" y="5321300"/>
            <a:ext cx="3136900" cy="1206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4901" y="5321300"/>
            <a:ext cx="3136900" cy="1206500"/>
          </a:xfrm>
          <a:custGeom>
            <a:avLst/>
            <a:gdLst/>
            <a:ahLst/>
            <a:cxnLst/>
            <a:rect l="l" t="t" r="r" b="b"/>
            <a:pathLst>
              <a:path w="3136900" h="1206500">
                <a:moveTo>
                  <a:pt x="0" y="0"/>
                </a:moveTo>
                <a:lnTo>
                  <a:pt x="3136898" y="0"/>
                </a:lnTo>
                <a:lnTo>
                  <a:pt x="3136898" y="1206500"/>
                </a:lnTo>
                <a:lnTo>
                  <a:pt x="0" y="12065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5759" y="4453013"/>
            <a:ext cx="509689" cy="496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3923" y="4342819"/>
            <a:ext cx="299221" cy="6134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5299" y="4349263"/>
            <a:ext cx="120222" cy="6083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6535" y="4461700"/>
            <a:ext cx="496887" cy="5092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4301" y="4349127"/>
            <a:ext cx="294944" cy="619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랜덤함수와  </a:t>
            </a:r>
            <a:r>
              <a:rPr sz="2000" spc="-465" dirty="0">
                <a:solidFill>
                  <a:srgbClr val="797979"/>
                </a:solidFill>
                <a:latin typeface="Malgun Gothic"/>
                <a:cs typeface="Malgun Gothic"/>
              </a:rPr>
              <a:t>입출력함수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40" dirty="0">
                <a:solidFill>
                  <a:srgbClr val="797979"/>
                </a:solidFill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2628900"/>
            <a:ext cx="7231380" cy="643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틀린경우</a:t>
            </a:r>
            <a:endParaRPr sz="3000">
              <a:latin typeface="Malgun Gothic"/>
              <a:cs typeface="Malgun Gothic"/>
            </a:endParaRPr>
          </a:p>
          <a:p>
            <a:pPr marL="12700" marR="4070985">
              <a:lnSpc>
                <a:spcPct val="106700"/>
              </a:lnSpc>
              <a:spcBef>
                <a:spcPts val="600"/>
              </a:spcBef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80" dirty="0">
                <a:solidFill>
                  <a:srgbClr val="005F9F"/>
                </a:solidFill>
                <a:latin typeface="Malgun Gothic"/>
                <a:cs typeface="Malgun Gothic"/>
              </a:rPr>
              <a:t>It’s </a:t>
            </a:r>
            <a:r>
              <a:rPr sz="2500" spc="-335" dirty="0">
                <a:solidFill>
                  <a:srgbClr val="005F9F"/>
                </a:solidFill>
                <a:latin typeface="Malgun Gothic"/>
                <a:cs typeface="Malgun Gothic"/>
              </a:rPr>
              <a:t>wrong </a:t>
            </a:r>
            <a:r>
              <a:rPr sz="2500" spc="-55" dirty="0">
                <a:solidFill>
                  <a:srgbClr val="005F9F"/>
                </a:solidFill>
                <a:latin typeface="Malgun Gothic"/>
                <a:cs typeface="Malgun Gothic"/>
              </a:rPr>
              <a:t>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</a:t>
            </a:r>
            <a:r>
              <a:rPr sz="2500" spc="-36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thought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445" dirty="0">
                <a:solidFill>
                  <a:srgbClr val="005F9F"/>
                </a:solidFill>
                <a:latin typeface="Malgun Gothic"/>
                <a:cs typeface="Malgun Gothic"/>
              </a:rPr>
              <a:t>15 </a:t>
            </a:r>
            <a:r>
              <a:rPr sz="2500" spc="-150" dirty="0">
                <a:solidFill>
                  <a:srgbClr val="005F9F"/>
                </a:solidFill>
                <a:latin typeface="Malgun Gothic"/>
                <a:cs typeface="Malgun Gothic"/>
              </a:rPr>
              <a:t>.</a:t>
            </a:r>
            <a:endParaRPr sz="2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685" dirty="0">
                <a:latin typeface="Malgun Gothic"/>
                <a:cs typeface="Malgun Gothic"/>
              </a:rPr>
              <a:t>맞은경우</a:t>
            </a:r>
            <a:endParaRPr sz="3000">
              <a:latin typeface="Malgun Gothic"/>
              <a:cs typeface="Malgun Gothic"/>
            </a:endParaRPr>
          </a:p>
          <a:p>
            <a:pPr marL="12700" marR="4070985">
              <a:lnSpc>
                <a:spcPct val="106700"/>
              </a:lnSpc>
              <a:spcBef>
                <a:spcPts val="400"/>
              </a:spcBef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100" dirty="0">
                <a:solidFill>
                  <a:srgbClr val="005F9F"/>
                </a:solidFill>
                <a:latin typeface="Malgun Gothic"/>
                <a:cs typeface="Malgun Gothic"/>
              </a:rPr>
              <a:t>That’s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130" dirty="0">
                <a:solidFill>
                  <a:srgbClr val="005F9F"/>
                </a:solidFill>
                <a:latin typeface="Malgun Gothic"/>
                <a:cs typeface="Malgun Gothic"/>
              </a:rPr>
              <a:t>right!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A3A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3492500"/>
            <a:ext cx="4879340" cy="3718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u="heavy" spc="415" dirty="0" smtClean="0">
                <a:solidFill>
                  <a:srgbClr val="FFFFFF"/>
                </a:solidFill>
              </a:rPr>
              <a:t>0</a:t>
            </a:r>
            <a:r>
              <a:rPr lang="en-US" sz="12000" u="heavy" spc="415" dirty="0" smtClean="0">
                <a:solidFill>
                  <a:srgbClr val="FFFFFF"/>
                </a:solidFill>
              </a:rPr>
              <a:t>7</a:t>
            </a:r>
            <a:r>
              <a:rPr sz="12000" u="heavy" spc="-355" dirty="0" smtClean="0">
                <a:solidFill>
                  <a:srgbClr val="FFFFFF"/>
                </a:solidFill>
              </a:rPr>
              <a:t> </a:t>
            </a:r>
            <a:r>
              <a:rPr sz="8000" u="heavy" spc="-1265" dirty="0">
                <a:solidFill>
                  <a:srgbClr val="FFFFFF"/>
                </a:solidFill>
              </a:rPr>
              <a:t>반복문</a:t>
            </a:r>
            <a:endParaRPr sz="8000" dirty="0"/>
          </a:p>
          <a:p>
            <a:pPr marR="2540" algn="ctr">
              <a:lnSpc>
                <a:spcPct val="100000"/>
              </a:lnSpc>
              <a:spcBef>
                <a:spcPts val="1400"/>
              </a:spcBef>
            </a:pPr>
            <a:r>
              <a:rPr sz="3000" spc="-395" dirty="0">
                <a:solidFill>
                  <a:srgbClr val="FFFFFF"/>
                </a:solidFill>
              </a:rPr>
              <a:t>반복문이란?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84" dirty="0">
                <a:solidFill>
                  <a:srgbClr val="FFFFFF"/>
                </a:solidFill>
              </a:rPr>
              <a:t>반복문의 </a:t>
            </a:r>
            <a:r>
              <a:rPr sz="3000" spc="-465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</a:t>
            </a:r>
            <a:endParaRPr sz="3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700" y="2489200"/>
            <a:ext cx="9256395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50" dirty="0">
                <a:solidFill>
                  <a:srgbClr val="1A3A5E"/>
                </a:solidFill>
                <a:latin typeface="Malgun Gothic"/>
                <a:cs typeface="Malgun Gothic"/>
              </a:rPr>
              <a:t>반복문이란</a:t>
            </a:r>
            <a:r>
              <a:rPr sz="5000" spc="-210" dirty="0">
                <a:solidFill>
                  <a:srgbClr val="1A3A5E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1A3A5E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1155700">
              <a:lnSpc>
                <a:spcPct val="100000"/>
              </a:lnSpc>
              <a:spcBef>
                <a:spcPts val="4100"/>
              </a:spcBef>
            </a:pPr>
            <a:r>
              <a:rPr sz="3500" spc="-780" dirty="0">
                <a:latin typeface="Malgun Gothic"/>
                <a:cs typeface="Malgun Gothic"/>
              </a:rPr>
              <a:t>반복문은  </a:t>
            </a:r>
            <a:r>
              <a:rPr sz="3500" b="1" spc="-835" dirty="0">
                <a:latin typeface="Malgun Gothic"/>
                <a:cs typeface="Malgun Gothic"/>
              </a:rPr>
              <a:t>지정부분을  </a:t>
            </a:r>
            <a:r>
              <a:rPr sz="3500" b="1" spc="-815" dirty="0">
                <a:latin typeface="Malgun Gothic"/>
                <a:cs typeface="Malgun Gothic"/>
              </a:rPr>
              <a:t>반복</a:t>
            </a:r>
            <a:r>
              <a:rPr sz="3500" spc="-815" dirty="0">
                <a:latin typeface="Malgun Gothic"/>
                <a:cs typeface="Malgun Gothic"/>
              </a:rPr>
              <a:t>시키는  </a:t>
            </a:r>
            <a:r>
              <a:rPr sz="3500" spc="-830" dirty="0">
                <a:latin typeface="Malgun Gothic"/>
                <a:cs typeface="Malgun Gothic"/>
              </a:rPr>
              <a:t>기능을  </a:t>
            </a:r>
            <a:r>
              <a:rPr sz="3500" spc="-795" dirty="0">
                <a:latin typeface="Malgun Gothic"/>
                <a:cs typeface="Malgun Gothic"/>
              </a:rPr>
              <a:t>가지고 </a:t>
            </a:r>
            <a:r>
              <a:rPr sz="3500" spc="-505" dirty="0">
                <a:latin typeface="Malgun Gothic"/>
                <a:cs typeface="Malgun Gothic"/>
              </a:rPr>
              <a:t> </a:t>
            </a:r>
            <a:r>
              <a:rPr sz="3500" spc="-840" dirty="0">
                <a:latin typeface="Malgun Gothic"/>
                <a:cs typeface="Malgun Gothic"/>
              </a:rPr>
              <a:t>있음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6400" y="4965700"/>
            <a:ext cx="73660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200" y="4165600"/>
            <a:ext cx="9290685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715" dirty="0">
                <a:solidFill>
                  <a:srgbClr val="1A3A5E"/>
                </a:solidFill>
                <a:latin typeface="Malgun Gothic"/>
                <a:cs typeface="Malgun Gothic"/>
              </a:rPr>
              <a:t>왜 </a:t>
            </a:r>
            <a:r>
              <a:rPr sz="8000" spc="-1370" dirty="0">
                <a:solidFill>
                  <a:srgbClr val="1A3A5E"/>
                </a:solidFill>
                <a:latin typeface="Malgun Gothic"/>
                <a:cs typeface="Malgun Gothic"/>
              </a:rPr>
              <a:t>반복문이  </a:t>
            </a:r>
            <a:r>
              <a:rPr sz="8000" spc="-1245" dirty="0">
                <a:solidFill>
                  <a:srgbClr val="1A3A5E"/>
                </a:solidFill>
                <a:latin typeface="Malgun Gothic"/>
                <a:cs typeface="Malgun Gothic"/>
              </a:rPr>
              <a:t>필요할까</a:t>
            </a:r>
            <a:r>
              <a:rPr sz="8000" spc="40" dirty="0">
                <a:solidFill>
                  <a:srgbClr val="1A3A5E"/>
                </a:solidFill>
                <a:latin typeface="Malgun Gothic"/>
                <a:cs typeface="Malgun Gothic"/>
              </a:rPr>
              <a:t> </a:t>
            </a:r>
            <a:r>
              <a:rPr sz="8000" spc="500" dirty="0">
                <a:solidFill>
                  <a:srgbClr val="1A3A5E"/>
                </a:solidFill>
                <a:latin typeface="Malgun Gothic"/>
                <a:cs typeface="Malgun Gothic"/>
              </a:rPr>
              <a:t>?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3365500"/>
            <a:ext cx="5689600" cy="368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89800" y="1963602"/>
            <a:ext cx="4527550" cy="276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</a:pP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0300" y="6002203"/>
            <a:ext cx="4160520" cy="276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</a:pP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620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0" dirty="0">
                <a:latin typeface="Malgun Gothic"/>
                <a:cs typeface="Malgun Gothic"/>
              </a:rPr>
              <a:t>“A”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64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15" dirty="0">
                <a:latin typeface="Malgun Gothic"/>
                <a:cs typeface="Malgun Gothic"/>
              </a:rPr>
              <a:t>“B”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59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30" dirty="0">
                <a:latin typeface="Malgun Gothic"/>
                <a:cs typeface="Malgun Gothic"/>
              </a:rPr>
              <a:t>“C”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54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75" dirty="0">
                <a:latin typeface="Malgun Gothic"/>
                <a:cs typeface="Malgun Gothic"/>
              </a:rPr>
              <a:t>“D”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70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70" dirty="0">
                <a:latin typeface="Malgun Gothic"/>
                <a:cs typeface="Malgun Gothic"/>
              </a:rPr>
              <a:t>“E”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71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80" dirty="0">
                <a:latin typeface="Malgun Gothic"/>
                <a:cs typeface="Malgun Gothic"/>
              </a:rPr>
              <a:t>“F”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15692" y="4949253"/>
            <a:ext cx="1588008" cy="958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3804" y="4961953"/>
            <a:ext cx="1511935" cy="882650"/>
          </a:xfrm>
          <a:custGeom>
            <a:avLst/>
            <a:gdLst/>
            <a:ahLst/>
            <a:cxnLst/>
            <a:rect l="l" t="t" r="r" b="b"/>
            <a:pathLst>
              <a:path w="1511934" h="882650">
                <a:moveTo>
                  <a:pt x="1511795" y="281393"/>
                </a:moveTo>
                <a:lnTo>
                  <a:pt x="0" y="281393"/>
                </a:lnTo>
                <a:lnTo>
                  <a:pt x="755891" y="882561"/>
                </a:lnTo>
                <a:lnTo>
                  <a:pt x="1511795" y="281393"/>
                </a:lnTo>
                <a:close/>
              </a:path>
              <a:path w="1511934" h="882650">
                <a:moveTo>
                  <a:pt x="1127455" y="0"/>
                </a:moveTo>
                <a:lnTo>
                  <a:pt x="384340" y="0"/>
                </a:lnTo>
                <a:lnTo>
                  <a:pt x="384340" y="281393"/>
                </a:lnTo>
                <a:lnTo>
                  <a:pt x="1127455" y="281393"/>
                </a:lnTo>
                <a:lnTo>
                  <a:pt x="1127455" y="0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305" y="2531960"/>
            <a:ext cx="4817745" cy="617791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7000" spc="5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r>
              <a:rPr sz="7000" spc="-2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7000" spc="-1170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7000" dirty="0">
              <a:latin typeface="Malgun Gothic"/>
              <a:cs typeface="Malgun Gothic"/>
            </a:endParaRPr>
          </a:p>
          <a:p>
            <a:pPr marL="3175" algn="ctr">
              <a:lnSpc>
                <a:spcPct val="100000"/>
              </a:lnSpc>
              <a:spcBef>
                <a:spcPts val="3000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주로 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반복 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횟수가  </a:t>
            </a:r>
            <a:r>
              <a:rPr sz="24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정해져 </a:t>
            </a:r>
            <a:r>
              <a:rPr sz="2400" b="1" spc="-48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80" dirty="0">
                <a:solidFill>
                  <a:srgbClr val="FFFFFF"/>
                </a:solidFill>
                <a:latin typeface="Malgun Gothic"/>
                <a:cs typeface="Malgun Gothic"/>
              </a:rPr>
              <a:t>있을경우</a:t>
            </a: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</a:pPr>
            <a:r>
              <a:rPr sz="2400" b="1" spc="-110" dirty="0">
                <a:solidFill>
                  <a:srgbClr val="FFFFFF"/>
                </a:solidFill>
                <a:latin typeface="Malgun Gothic"/>
                <a:cs typeface="Malgun Gothic"/>
              </a:rPr>
              <a:t>Ex)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수학문제를  </a:t>
            </a:r>
            <a:r>
              <a:rPr sz="24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10번</a:t>
            </a:r>
            <a:r>
              <a:rPr sz="2400" b="1" spc="-4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풀어라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000" y="2531960"/>
            <a:ext cx="4817745" cy="6177915"/>
          </a:xfrm>
          <a:prstGeom prst="rect">
            <a:avLst/>
          </a:prstGeom>
          <a:solidFill>
            <a:srgbClr val="93C046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65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7000" spc="-110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r>
              <a:rPr sz="7000" spc="-2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7000" spc="-1170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700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3000"/>
              </a:spcBef>
            </a:pPr>
            <a:r>
              <a:rPr sz="2400" b="1" spc="-580" dirty="0">
                <a:solidFill>
                  <a:srgbClr val="FFFFFF"/>
                </a:solidFill>
                <a:latin typeface="Malgun Gothic"/>
                <a:cs typeface="Malgun Gothic"/>
              </a:rPr>
              <a:t>특정  </a:t>
            </a:r>
            <a:r>
              <a:rPr sz="2400" b="1" spc="-585" dirty="0">
                <a:solidFill>
                  <a:srgbClr val="FFFFFF"/>
                </a:solidFill>
                <a:latin typeface="Malgun Gothic"/>
                <a:cs typeface="Malgun Gothic"/>
              </a:rPr>
              <a:t>조건이  </a:t>
            </a:r>
            <a:r>
              <a:rPr sz="2400" b="1" spc="-515" dirty="0">
                <a:solidFill>
                  <a:srgbClr val="FFFFFF"/>
                </a:solidFill>
                <a:latin typeface="Malgun Gothic"/>
                <a:cs typeface="Malgun Gothic"/>
              </a:rPr>
              <a:t>만족할때까지 </a:t>
            </a:r>
            <a:r>
              <a:rPr sz="2400" b="1" spc="-3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반복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650240" marR="637540" algn="ctr">
              <a:lnSpc>
                <a:spcPct val="104200"/>
              </a:lnSpc>
              <a:spcBef>
                <a:spcPts val="5"/>
              </a:spcBef>
            </a:pPr>
            <a:r>
              <a:rPr sz="2400" b="1" spc="-110" dirty="0">
                <a:solidFill>
                  <a:srgbClr val="FFFFFF"/>
                </a:solidFill>
                <a:latin typeface="Malgun Gothic"/>
                <a:cs typeface="Malgun Gothic"/>
              </a:rPr>
              <a:t>Ex)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수학문제를 </a:t>
            </a:r>
            <a:r>
              <a:rPr sz="2400" b="1" spc="-480" dirty="0">
                <a:solidFill>
                  <a:srgbClr val="FFFFFF"/>
                </a:solidFill>
                <a:latin typeface="Malgun Gothic"/>
                <a:cs typeface="Malgun Gothic"/>
              </a:rPr>
              <a:t>내가 </a:t>
            </a:r>
            <a:r>
              <a:rPr sz="2400" b="1" spc="-509" dirty="0">
                <a:solidFill>
                  <a:srgbClr val="FFFFFF"/>
                </a:solidFill>
                <a:latin typeface="Malgun Gothic"/>
                <a:cs typeface="Malgun Gothic"/>
              </a:rPr>
              <a:t>그만하라고  할때까지</a:t>
            </a:r>
            <a:r>
              <a:rPr sz="24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풀어라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5900" y="2717800"/>
            <a:ext cx="210629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940" dirty="0">
                <a:solidFill>
                  <a:srgbClr val="F3B431"/>
                </a:solidFill>
                <a:latin typeface="Malgun Gothic"/>
                <a:cs typeface="Malgun Gothic"/>
              </a:rPr>
              <a:t>1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552704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470" dirty="0">
                <a:latin typeface="Malgun Gothic"/>
                <a:cs typeface="Malgun Gothic"/>
              </a:rPr>
              <a:t>문자열 </a:t>
            </a:r>
            <a:r>
              <a:rPr sz="3000" spc="5" dirty="0">
                <a:latin typeface="Malgun Gothic"/>
                <a:cs typeface="Malgun Gothic"/>
              </a:rPr>
              <a:t>or </a:t>
            </a:r>
            <a:r>
              <a:rPr sz="3000" spc="-505" dirty="0">
                <a:latin typeface="Malgun Gothic"/>
                <a:cs typeface="Malgun Gothic"/>
              </a:rPr>
              <a:t>리스트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100" y="6006998"/>
            <a:ext cx="5299710" cy="1310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2099"/>
              </a:lnSpc>
            </a:pPr>
            <a:r>
              <a:rPr sz="4000" spc="3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4000" spc="-85" dirty="0">
                <a:latin typeface="Malgun Gothic"/>
                <a:cs typeface="Malgun Gothic"/>
              </a:rPr>
              <a:t>i </a:t>
            </a:r>
            <a:r>
              <a:rPr sz="4000" spc="-9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4000" spc="15" dirty="0">
                <a:latin typeface="Malgun Gothic"/>
                <a:cs typeface="Malgun Gothic"/>
              </a:rPr>
              <a:t>[“a”,“b”,“c”,“d”]</a:t>
            </a:r>
            <a:r>
              <a:rPr sz="4000" spc="-300" dirty="0">
                <a:latin typeface="Malgun Gothic"/>
                <a:cs typeface="Malgun Gothic"/>
              </a:rPr>
              <a:t> </a:t>
            </a:r>
            <a:r>
              <a:rPr sz="4000" spc="-35" dirty="0">
                <a:latin typeface="Malgun Gothic"/>
                <a:cs typeface="Malgun Gothic"/>
              </a:rPr>
              <a:t>:  </a:t>
            </a:r>
            <a:r>
              <a:rPr sz="4000" spc="65" dirty="0">
                <a:latin typeface="Malgun Gothic"/>
                <a:cs typeface="Malgun Gothic"/>
              </a:rPr>
              <a:t>print(i)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5410200"/>
            <a:ext cx="93218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29215" y="5989878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15183" y="0"/>
                </a:lnTo>
                <a:lnTo>
                  <a:pt x="2746933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4399" y="586033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67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0700" y="5206796"/>
            <a:ext cx="1240155" cy="320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69900">
              <a:lnSpc>
                <a:spcPct val="1292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  </a:t>
            </a:r>
            <a:r>
              <a:rPr sz="4000" spc="35" dirty="0">
                <a:latin typeface="Malgun Gothic"/>
                <a:cs typeface="Malgun Gothic"/>
              </a:rPr>
              <a:t>a</a:t>
            </a:r>
            <a:endParaRPr sz="4000">
              <a:latin typeface="Malgun Gothic"/>
              <a:cs typeface="Malgun Gothic"/>
            </a:endParaRPr>
          </a:p>
          <a:p>
            <a:pPr marL="482600" marR="487680" algn="just">
              <a:lnSpc>
                <a:spcPts val="4100"/>
              </a:lnSpc>
              <a:spcBef>
                <a:spcPts val="20"/>
              </a:spcBef>
            </a:pPr>
            <a:r>
              <a:rPr sz="4000" spc="-280" dirty="0">
                <a:latin typeface="Malgun Gothic"/>
                <a:cs typeface="Malgun Gothic"/>
              </a:rPr>
              <a:t>b  </a:t>
            </a:r>
            <a:r>
              <a:rPr sz="4000" spc="-15" dirty="0">
                <a:latin typeface="Malgun Gothic"/>
                <a:cs typeface="Malgun Gothic"/>
              </a:rPr>
              <a:t>c  </a:t>
            </a:r>
            <a:r>
              <a:rPr sz="4000" spc="-350" dirty="0">
                <a:latin typeface="Malgun Gothic"/>
                <a:cs typeface="Malgun Gothic"/>
              </a:rPr>
              <a:t>d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5900" y="2717800"/>
            <a:ext cx="210629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940" dirty="0">
                <a:solidFill>
                  <a:srgbClr val="F3B431"/>
                </a:solidFill>
                <a:latin typeface="Malgun Gothic"/>
                <a:cs typeface="Malgun Gothic"/>
              </a:rPr>
              <a:t>1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552704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470" dirty="0">
                <a:latin typeface="Malgun Gothic"/>
                <a:cs typeface="Malgun Gothic"/>
              </a:rPr>
              <a:t>문자열 </a:t>
            </a:r>
            <a:r>
              <a:rPr sz="3000" spc="5" dirty="0">
                <a:latin typeface="Malgun Gothic"/>
                <a:cs typeface="Malgun Gothic"/>
              </a:rPr>
              <a:t>or </a:t>
            </a:r>
            <a:r>
              <a:rPr sz="3000" spc="-505" dirty="0">
                <a:latin typeface="Malgun Gothic"/>
                <a:cs typeface="Malgun Gothic"/>
              </a:rPr>
              <a:t>리스트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4885" y="6117920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4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7702" y="5719045"/>
            <a:ext cx="963930" cy="390525"/>
          </a:xfrm>
          <a:custGeom>
            <a:avLst/>
            <a:gdLst/>
            <a:ahLst/>
            <a:cxnLst/>
            <a:rect l="l" t="t" r="r" b="b"/>
            <a:pathLst>
              <a:path w="963929" h="390525">
                <a:moveTo>
                  <a:pt x="0" y="260724"/>
                </a:moveTo>
                <a:lnTo>
                  <a:pt x="64558" y="199165"/>
                </a:lnTo>
                <a:lnTo>
                  <a:pt x="106726" y="164096"/>
                </a:lnTo>
                <a:lnTo>
                  <a:pt x="148288" y="132420"/>
                </a:lnTo>
                <a:lnTo>
                  <a:pt x="189243" y="104136"/>
                </a:lnTo>
                <a:lnTo>
                  <a:pt x="229592" y="79245"/>
                </a:lnTo>
                <a:lnTo>
                  <a:pt x="269334" y="57746"/>
                </a:lnTo>
                <a:lnTo>
                  <a:pt x="308470" y="39640"/>
                </a:lnTo>
                <a:lnTo>
                  <a:pt x="347000" y="24927"/>
                </a:lnTo>
                <a:lnTo>
                  <a:pt x="384923" y="13606"/>
                </a:lnTo>
                <a:lnTo>
                  <a:pt x="422240" y="5678"/>
                </a:lnTo>
                <a:lnTo>
                  <a:pt x="495054" y="0"/>
                </a:lnTo>
                <a:lnTo>
                  <a:pt x="530551" y="2249"/>
                </a:lnTo>
                <a:lnTo>
                  <a:pt x="599727" y="16927"/>
                </a:lnTo>
                <a:lnTo>
                  <a:pt x="666477" y="45175"/>
                </a:lnTo>
                <a:lnTo>
                  <a:pt x="730801" y="86993"/>
                </a:lnTo>
                <a:lnTo>
                  <a:pt x="762053" y="112991"/>
                </a:lnTo>
                <a:lnTo>
                  <a:pt x="792699" y="142382"/>
                </a:lnTo>
                <a:lnTo>
                  <a:pt x="822739" y="175165"/>
                </a:lnTo>
                <a:lnTo>
                  <a:pt x="852172" y="211341"/>
                </a:lnTo>
                <a:lnTo>
                  <a:pt x="880999" y="250910"/>
                </a:lnTo>
                <a:lnTo>
                  <a:pt x="909219" y="293871"/>
                </a:lnTo>
                <a:lnTo>
                  <a:pt x="936833" y="340225"/>
                </a:lnTo>
                <a:lnTo>
                  <a:pt x="963841" y="389971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1727" y="5867793"/>
            <a:ext cx="272415" cy="277495"/>
          </a:xfrm>
          <a:custGeom>
            <a:avLst/>
            <a:gdLst/>
            <a:ahLst/>
            <a:cxnLst/>
            <a:rect l="l" t="t" r="r" b="b"/>
            <a:pathLst>
              <a:path w="272414" h="277495">
                <a:moveTo>
                  <a:pt x="83515" y="0"/>
                </a:moveTo>
                <a:lnTo>
                  <a:pt x="0" y="277355"/>
                </a:lnTo>
                <a:lnTo>
                  <a:pt x="271995" y="177761"/>
                </a:lnTo>
                <a:lnTo>
                  <a:pt x="8351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2653" y="7288695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4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6668" y="6976496"/>
            <a:ext cx="1504950" cy="357505"/>
          </a:xfrm>
          <a:custGeom>
            <a:avLst/>
            <a:gdLst/>
            <a:ahLst/>
            <a:cxnLst/>
            <a:rect l="l" t="t" r="r" b="b"/>
            <a:pathLst>
              <a:path w="1504950" h="357504">
                <a:moveTo>
                  <a:pt x="0" y="357123"/>
                </a:moveTo>
                <a:lnTo>
                  <a:pt x="64390" y="297961"/>
                </a:lnTo>
                <a:lnTo>
                  <a:pt x="106338" y="263431"/>
                </a:lnTo>
                <a:lnTo>
                  <a:pt x="148239" y="231025"/>
                </a:lnTo>
                <a:lnTo>
                  <a:pt x="190093" y="200746"/>
                </a:lnTo>
                <a:lnTo>
                  <a:pt x="231900" y="172591"/>
                </a:lnTo>
                <a:lnTo>
                  <a:pt x="273660" y="146562"/>
                </a:lnTo>
                <a:lnTo>
                  <a:pt x="315372" y="122659"/>
                </a:lnTo>
                <a:lnTo>
                  <a:pt x="357037" y="100881"/>
                </a:lnTo>
                <a:lnTo>
                  <a:pt x="398656" y="81228"/>
                </a:lnTo>
                <a:lnTo>
                  <a:pt x="440227" y="63701"/>
                </a:lnTo>
                <a:lnTo>
                  <a:pt x="481751" y="48299"/>
                </a:lnTo>
                <a:lnTo>
                  <a:pt x="523227" y="35023"/>
                </a:lnTo>
                <a:lnTo>
                  <a:pt x="564657" y="23872"/>
                </a:lnTo>
                <a:lnTo>
                  <a:pt x="606040" y="14847"/>
                </a:lnTo>
                <a:lnTo>
                  <a:pt x="647375" y="7947"/>
                </a:lnTo>
                <a:lnTo>
                  <a:pt x="688663" y="3172"/>
                </a:lnTo>
                <a:lnTo>
                  <a:pt x="729904" y="523"/>
                </a:lnTo>
                <a:lnTo>
                  <a:pt x="771098" y="0"/>
                </a:lnTo>
                <a:lnTo>
                  <a:pt x="812245" y="1601"/>
                </a:lnTo>
                <a:lnTo>
                  <a:pt x="853345" y="5328"/>
                </a:lnTo>
                <a:lnTo>
                  <a:pt x="894398" y="11181"/>
                </a:lnTo>
                <a:lnTo>
                  <a:pt x="935403" y="19159"/>
                </a:lnTo>
                <a:lnTo>
                  <a:pt x="976361" y="29263"/>
                </a:lnTo>
                <a:lnTo>
                  <a:pt x="1017273" y="41492"/>
                </a:lnTo>
                <a:lnTo>
                  <a:pt x="1058137" y="55846"/>
                </a:lnTo>
                <a:lnTo>
                  <a:pt x="1098954" y="72326"/>
                </a:lnTo>
                <a:lnTo>
                  <a:pt x="1139724" y="90931"/>
                </a:lnTo>
                <a:lnTo>
                  <a:pt x="1180446" y="111662"/>
                </a:lnTo>
                <a:lnTo>
                  <a:pt x="1221122" y="134518"/>
                </a:lnTo>
                <a:lnTo>
                  <a:pt x="1261750" y="159499"/>
                </a:lnTo>
                <a:lnTo>
                  <a:pt x="1302332" y="186606"/>
                </a:lnTo>
                <a:lnTo>
                  <a:pt x="1342866" y="215838"/>
                </a:lnTo>
                <a:lnTo>
                  <a:pt x="1383353" y="247196"/>
                </a:lnTo>
                <a:lnTo>
                  <a:pt x="1423793" y="280679"/>
                </a:lnTo>
                <a:lnTo>
                  <a:pt x="1464186" y="316288"/>
                </a:lnTo>
                <a:lnTo>
                  <a:pt x="1504532" y="354022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6319" y="7219733"/>
            <a:ext cx="274955" cy="275590"/>
          </a:xfrm>
          <a:custGeom>
            <a:avLst/>
            <a:gdLst/>
            <a:ahLst/>
            <a:cxnLst/>
            <a:rect l="l" t="t" r="r" b="b"/>
            <a:pathLst>
              <a:path w="274955" h="275590">
                <a:moveTo>
                  <a:pt x="90919" y="0"/>
                </a:moveTo>
                <a:lnTo>
                  <a:pt x="0" y="275018"/>
                </a:lnTo>
                <a:lnTo>
                  <a:pt x="274574" y="182740"/>
                </a:lnTo>
                <a:lnTo>
                  <a:pt x="90919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8000" y="6045200"/>
            <a:ext cx="5885180" cy="2230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  <a:tabLst>
                <a:tab pos="1256665" algn="l"/>
              </a:tabLst>
            </a:pPr>
            <a:r>
              <a:rPr sz="5250" spc="-697" baseline="-15873" dirty="0">
                <a:solidFill>
                  <a:srgbClr val="E9775A"/>
                </a:solidFill>
                <a:latin typeface="Malgun Gothic"/>
                <a:cs typeface="Malgun Gothic"/>
              </a:rPr>
              <a:t>1번째	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-210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943100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-330" baseline="-11111" dirty="0">
                <a:solidFill>
                  <a:srgbClr val="E9775A"/>
                </a:solidFill>
                <a:latin typeface="Malgun Gothic"/>
                <a:cs typeface="Malgun Gothic"/>
              </a:rPr>
              <a:t>2번째 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305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943100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27461" y="6117920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42543" y="5673560"/>
            <a:ext cx="2228850" cy="501650"/>
          </a:xfrm>
          <a:custGeom>
            <a:avLst/>
            <a:gdLst/>
            <a:ahLst/>
            <a:cxnLst/>
            <a:rect l="l" t="t" r="r" b="b"/>
            <a:pathLst>
              <a:path w="2228850" h="501650">
                <a:moveTo>
                  <a:pt x="0" y="283788"/>
                </a:moveTo>
                <a:lnTo>
                  <a:pt x="74628" y="242883"/>
                </a:lnTo>
                <a:lnTo>
                  <a:pt x="121788" y="219330"/>
                </a:lnTo>
                <a:lnTo>
                  <a:pt x="168813" y="196978"/>
                </a:lnTo>
                <a:lnTo>
                  <a:pt x="215706" y="175827"/>
                </a:lnTo>
                <a:lnTo>
                  <a:pt x="262464" y="155876"/>
                </a:lnTo>
                <a:lnTo>
                  <a:pt x="309089" y="137127"/>
                </a:lnTo>
                <a:lnTo>
                  <a:pt x="355581" y="119579"/>
                </a:lnTo>
                <a:lnTo>
                  <a:pt x="401939" y="103231"/>
                </a:lnTo>
                <a:lnTo>
                  <a:pt x="448163" y="88085"/>
                </a:lnTo>
                <a:lnTo>
                  <a:pt x="494253" y="74139"/>
                </a:lnTo>
                <a:lnTo>
                  <a:pt x="540211" y="61395"/>
                </a:lnTo>
                <a:lnTo>
                  <a:pt x="586034" y="49851"/>
                </a:lnTo>
                <a:lnTo>
                  <a:pt x="631724" y="39508"/>
                </a:lnTo>
                <a:lnTo>
                  <a:pt x="677280" y="30366"/>
                </a:lnTo>
                <a:lnTo>
                  <a:pt x="722703" y="22426"/>
                </a:lnTo>
                <a:lnTo>
                  <a:pt x="767992" y="15686"/>
                </a:lnTo>
                <a:lnTo>
                  <a:pt x="813148" y="10147"/>
                </a:lnTo>
                <a:lnTo>
                  <a:pt x="858170" y="5808"/>
                </a:lnTo>
                <a:lnTo>
                  <a:pt x="903058" y="2671"/>
                </a:lnTo>
                <a:lnTo>
                  <a:pt x="947813" y="735"/>
                </a:lnTo>
                <a:lnTo>
                  <a:pt x="992435" y="0"/>
                </a:lnTo>
                <a:lnTo>
                  <a:pt x="1036923" y="465"/>
                </a:lnTo>
                <a:lnTo>
                  <a:pt x="1081277" y="2131"/>
                </a:lnTo>
                <a:lnTo>
                  <a:pt x="1125498" y="4999"/>
                </a:lnTo>
                <a:lnTo>
                  <a:pt x="1169585" y="9067"/>
                </a:lnTo>
                <a:lnTo>
                  <a:pt x="1213539" y="14336"/>
                </a:lnTo>
                <a:lnTo>
                  <a:pt x="1257359" y="20806"/>
                </a:lnTo>
                <a:lnTo>
                  <a:pt x="1301045" y="28477"/>
                </a:lnTo>
                <a:lnTo>
                  <a:pt x="1344598" y="37349"/>
                </a:lnTo>
                <a:lnTo>
                  <a:pt x="1388018" y="47422"/>
                </a:lnTo>
                <a:lnTo>
                  <a:pt x="1431304" y="58696"/>
                </a:lnTo>
                <a:lnTo>
                  <a:pt x="1474457" y="71170"/>
                </a:lnTo>
                <a:lnTo>
                  <a:pt x="1517476" y="84846"/>
                </a:lnTo>
                <a:lnTo>
                  <a:pt x="1560361" y="99722"/>
                </a:lnTo>
                <a:lnTo>
                  <a:pt x="1603113" y="115800"/>
                </a:lnTo>
                <a:lnTo>
                  <a:pt x="1645732" y="133078"/>
                </a:lnTo>
                <a:lnTo>
                  <a:pt x="1688217" y="151557"/>
                </a:lnTo>
                <a:lnTo>
                  <a:pt x="1730568" y="171237"/>
                </a:lnTo>
                <a:lnTo>
                  <a:pt x="1772786" y="192118"/>
                </a:lnTo>
                <a:lnTo>
                  <a:pt x="1814871" y="214200"/>
                </a:lnTo>
                <a:lnTo>
                  <a:pt x="1856822" y="237482"/>
                </a:lnTo>
                <a:lnTo>
                  <a:pt x="1898640" y="261966"/>
                </a:lnTo>
                <a:lnTo>
                  <a:pt x="1940324" y="287650"/>
                </a:lnTo>
                <a:lnTo>
                  <a:pt x="1981875" y="314535"/>
                </a:lnTo>
                <a:lnTo>
                  <a:pt x="2023292" y="342622"/>
                </a:lnTo>
                <a:lnTo>
                  <a:pt x="2064575" y="371909"/>
                </a:lnTo>
                <a:lnTo>
                  <a:pt x="2105726" y="402397"/>
                </a:lnTo>
                <a:lnTo>
                  <a:pt x="2146743" y="434085"/>
                </a:lnTo>
                <a:lnTo>
                  <a:pt x="2187626" y="466975"/>
                </a:lnTo>
                <a:lnTo>
                  <a:pt x="2228376" y="501066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6820" y="5829668"/>
            <a:ext cx="289560" cy="243840"/>
          </a:xfrm>
          <a:custGeom>
            <a:avLst/>
            <a:gdLst/>
            <a:ahLst/>
            <a:cxnLst/>
            <a:rect l="l" t="t" r="r" b="b"/>
            <a:pathLst>
              <a:path w="289559" h="243839">
                <a:moveTo>
                  <a:pt x="157175" y="0"/>
                </a:moveTo>
                <a:lnTo>
                  <a:pt x="0" y="243319"/>
                </a:lnTo>
                <a:lnTo>
                  <a:pt x="288963" y="223062"/>
                </a:lnTo>
                <a:lnTo>
                  <a:pt x="15717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22582" y="7267702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62832" y="6817414"/>
            <a:ext cx="2785110" cy="529590"/>
          </a:xfrm>
          <a:custGeom>
            <a:avLst/>
            <a:gdLst/>
            <a:ahLst/>
            <a:cxnLst/>
            <a:rect l="l" t="t" r="r" b="b"/>
            <a:pathLst>
              <a:path w="2785109" h="529590">
                <a:moveTo>
                  <a:pt x="0" y="294861"/>
                </a:moveTo>
                <a:lnTo>
                  <a:pt x="76764" y="258899"/>
                </a:lnTo>
                <a:lnTo>
                  <a:pt x="125048" y="238013"/>
                </a:lnTo>
                <a:lnTo>
                  <a:pt x="173249" y="218005"/>
                </a:lnTo>
                <a:lnTo>
                  <a:pt x="221368" y="198875"/>
                </a:lnTo>
                <a:lnTo>
                  <a:pt x="269404" y="180623"/>
                </a:lnTo>
                <a:lnTo>
                  <a:pt x="317358" y="163249"/>
                </a:lnTo>
                <a:lnTo>
                  <a:pt x="365230" y="146753"/>
                </a:lnTo>
                <a:lnTo>
                  <a:pt x="413019" y="131136"/>
                </a:lnTo>
                <a:lnTo>
                  <a:pt x="460726" y="116397"/>
                </a:lnTo>
                <a:lnTo>
                  <a:pt x="508350" y="102536"/>
                </a:lnTo>
                <a:lnTo>
                  <a:pt x="555892" y="89553"/>
                </a:lnTo>
                <a:lnTo>
                  <a:pt x="603352" y="77448"/>
                </a:lnTo>
                <a:lnTo>
                  <a:pt x="650729" y="66222"/>
                </a:lnTo>
                <a:lnTo>
                  <a:pt x="698023" y="55873"/>
                </a:lnTo>
                <a:lnTo>
                  <a:pt x="745236" y="46403"/>
                </a:lnTo>
                <a:lnTo>
                  <a:pt x="792366" y="37811"/>
                </a:lnTo>
                <a:lnTo>
                  <a:pt x="839413" y="30097"/>
                </a:lnTo>
                <a:lnTo>
                  <a:pt x="886379" y="23261"/>
                </a:lnTo>
                <a:lnTo>
                  <a:pt x="933261" y="17304"/>
                </a:lnTo>
                <a:lnTo>
                  <a:pt x="980062" y="12224"/>
                </a:lnTo>
                <a:lnTo>
                  <a:pt x="1026780" y="8023"/>
                </a:lnTo>
                <a:lnTo>
                  <a:pt x="1073416" y="4700"/>
                </a:lnTo>
                <a:lnTo>
                  <a:pt x="1119969" y="2255"/>
                </a:lnTo>
                <a:lnTo>
                  <a:pt x="1166440" y="688"/>
                </a:lnTo>
                <a:lnTo>
                  <a:pt x="1212828" y="0"/>
                </a:lnTo>
                <a:lnTo>
                  <a:pt x="1259134" y="189"/>
                </a:lnTo>
                <a:lnTo>
                  <a:pt x="1305358" y="1257"/>
                </a:lnTo>
                <a:lnTo>
                  <a:pt x="1351500" y="3202"/>
                </a:lnTo>
                <a:lnTo>
                  <a:pt x="1397559" y="6026"/>
                </a:lnTo>
                <a:lnTo>
                  <a:pt x="1443535" y="9728"/>
                </a:lnTo>
                <a:lnTo>
                  <a:pt x="1489430" y="14309"/>
                </a:lnTo>
                <a:lnTo>
                  <a:pt x="1535242" y="19767"/>
                </a:lnTo>
                <a:lnTo>
                  <a:pt x="1580971" y="26104"/>
                </a:lnTo>
                <a:lnTo>
                  <a:pt x="1626618" y="33318"/>
                </a:lnTo>
                <a:lnTo>
                  <a:pt x="1672183" y="41411"/>
                </a:lnTo>
                <a:lnTo>
                  <a:pt x="1717666" y="50382"/>
                </a:lnTo>
                <a:lnTo>
                  <a:pt x="1763066" y="60231"/>
                </a:lnTo>
                <a:lnTo>
                  <a:pt x="1808383" y="70958"/>
                </a:lnTo>
                <a:lnTo>
                  <a:pt x="1853619" y="82564"/>
                </a:lnTo>
                <a:lnTo>
                  <a:pt x="1898772" y="95047"/>
                </a:lnTo>
                <a:lnTo>
                  <a:pt x="1943843" y="108409"/>
                </a:lnTo>
                <a:lnTo>
                  <a:pt x="1988831" y="122649"/>
                </a:lnTo>
                <a:lnTo>
                  <a:pt x="2033737" y="137767"/>
                </a:lnTo>
                <a:lnTo>
                  <a:pt x="2078560" y="153763"/>
                </a:lnTo>
                <a:lnTo>
                  <a:pt x="2123302" y="170637"/>
                </a:lnTo>
                <a:lnTo>
                  <a:pt x="2167961" y="188389"/>
                </a:lnTo>
                <a:lnTo>
                  <a:pt x="2212537" y="207020"/>
                </a:lnTo>
                <a:lnTo>
                  <a:pt x="2257032" y="226528"/>
                </a:lnTo>
                <a:lnTo>
                  <a:pt x="2301443" y="246915"/>
                </a:lnTo>
                <a:lnTo>
                  <a:pt x="2345773" y="268180"/>
                </a:lnTo>
                <a:lnTo>
                  <a:pt x="2390020" y="290323"/>
                </a:lnTo>
                <a:lnTo>
                  <a:pt x="2434185" y="313344"/>
                </a:lnTo>
                <a:lnTo>
                  <a:pt x="2478268" y="337243"/>
                </a:lnTo>
                <a:lnTo>
                  <a:pt x="2522268" y="362021"/>
                </a:lnTo>
                <a:lnTo>
                  <a:pt x="2566186" y="387676"/>
                </a:lnTo>
                <a:lnTo>
                  <a:pt x="2610021" y="414210"/>
                </a:lnTo>
                <a:lnTo>
                  <a:pt x="2653775" y="441621"/>
                </a:lnTo>
                <a:lnTo>
                  <a:pt x="2697446" y="469911"/>
                </a:lnTo>
                <a:lnTo>
                  <a:pt x="2741034" y="499079"/>
                </a:lnTo>
                <a:lnTo>
                  <a:pt x="2784541" y="529125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59494" y="6982206"/>
            <a:ext cx="290195" cy="231775"/>
          </a:xfrm>
          <a:custGeom>
            <a:avLst/>
            <a:gdLst/>
            <a:ahLst/>
            <a:cxnLst/>
            <a:rect l="l" t="t" r="r" b="b"/>
            <a:pathLst>
              <a:path w="290195" h="231775">
                <a:moveTo>
                  <a:pt x="173812" y="0"/>
                </a:moveTo>
                <a:lnTo>
                  <a:pt x="0" y="231724"/>
                </a:lnTo>
                <a:lnTo>
                  <a:pt x="289661" y="231736"/>
                </a:lnTo>
                <a:lnTo>
                  <a:pt x="173812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69100" y="5956300"/>
            <a:ext cx="5961380" cy="231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5250" spc="-352" baseline="-11111" dirty="0">
                <a:solidFill>
                  <a:srgbClr val="E9775A"/>
                </a:solidFill>
                <a:latin typeface="Malgun Gothic"/>
                <a:cs typeface="Malgun Gothic"/>
              </a:rPr>
              <a:t>3번째  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-630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955800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332865" algn="l"/>
              </a:tabLst>
            </a:pPr>
            <a:r>
              <a:rPr sz="5250" spc="-209" baseline="-7936" dirty="0">
                <a:solidFill>
                  <a:srgbClr val="E9775A"/>
                </a:solidFill>
                <a:latin typeface="Malgun Gothic"/>
                <a:cs typeface="Malgun Gothic"/>
              </a:rPr>
              <a:t>4번째	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-210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531495" algn="ctr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0400" y="46609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E9775A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E9775A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E9775A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0" y="2717800"/>
            <a:ext cx="224028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14" dirty="0">
                <a:solidFill>
                  <a:srgbClr val="F3B431"/>
                </a:solidFill>
                <a:latin typeface="Malgun Gothic"/>
                <a:cs typeface="Malgun Gothic"/>
              </a:rPr>
              <a:t>2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605663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105" dirty="0">
                <a:latin typeface="Malgun Gothic"/>
                <a:cs typeface="Malgun Gothic"/>
              </a:rPr>
              <a:t>range(num1,num2)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5067300"/>
            <a:ext cx="4498340" cy="189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5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1155700" marR="5080" indent="-685800">
              <a:lnSpc>
                <a:spcPts val="4900"/>
              </a:lnSpc>
              <a:spcBef>
                <a:spcPts val="30"/>
              </a:spcBef>
            </a:pPr>
            <a:r>
              <a:rPr sz="4000" spc="3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4000" spc="-85" dirty="0">
                <a:latin typeface="Malgun Gothic"/>
                <a:cs typeface="Malgun Gothic"/>
              </a:rPr>
              <a:t>i </a:t>
            </a:r>
            <a:r>
              <a:rPr sz="4000" spc="-95" dirty="0">
                <a:solidFill>
                  <a:srgbClr val="F3B431"/>
                </a:solidFill>
                <a:latin typeface="Malgun Gothic"/>
                <a:cs typeface="Malgun Gothic"/>
              </a:rPr>
              <a:t>in</a:t>
            </a:r>
            <a:r>
              <a:rPr sz="4000" spc="-29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45" dirty="0">
                <a:latin typeface="Malgun Gothic"/>
                <a:cs typeface="Malgun Gothic"/>
              </a:rPr>
              <a:t>range(1,5):  </a:t>
            </a:r>
            <a:r>
              <a:rPr sz="4000" spc="65" dirty="0">
                <a:latin typeface="Malgun Gothic"/>
                <a:cs typeface="Malgun Gothic"/>
              </a:rPr>
              <a:t>print(i)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9400" y="4749596"/>
            <a:ext cx="1240155" cy="3354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417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 </a:t>
            </a:r>
            <a:r>
              <a:rPr sz="4000" spc="30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-755" dirty="0">
                <a:latin typeface="Malgun Gothic"/>
                <a:cs typeface="Malgun Gothic"/>
              </a:rPr>
              <a:t>1</a:t>
            </a:r>
            <a:endParaRPr sz="4000">
              <a:latin typeface="Malgun Gothic"/>
              <a:cs typeface="Malgun Gothic"/>
            </a:endParaRPr>
          </a:p>
          <a:p>
            <a:pPr marR="635" algn="ctr">
              <a:lnSpc>
                <a:spcPts val="3750"/>
              </a:lnSpc>
            </a:pPr>
            <a:r>
              <a:rPr sz="4000" spc="90" dirty="0">
                <a:latin typeface="Malgun Gothic"/>
                <a:cs typeface="Malgun Gothic"/>
              </a:rPr>
              <a:t>2</a:t>
            </a:r>
            <a:endParaRPr sz="4000">
              <a:latin typeface="Malgun Gothic"/>
              <a:cs typeface="Malgun Gothic"/>
            </a:endParaRPr>
          </a:p>
          <a:p>
            <a:pPr marL="8255" algn="ctr">
              <a:lnSpc>
                <a:spcPts val="4100"/>
              </a:lnSpc>
            </a:pPr>
            <a:r>
              <a:rPr sz="4000" spc="25" dirty="0">
                <a:latin typeface="Malgun Gothic"/>
                <a:cs typeface="Malgun Gothic"/>
              </a:rPr>
              <a:t>3</a:t>
            </a:r>
            <a:endParaRPr sz="4000">
              <a:latin typeface="Malgun Gothic"/>
              <a:cs typeface="Malgun Gothic"/>
            </a:endParaRPr>
          </a:p>
          <a:p>
            <a:pPr algn="ctr">
              <a:lnSpc>
                <a:spcPts val="4450"/>
              </a:lnSpc>
            </a:pPr>
            <a:r>
              <a:rPr sz="4000" spc="360" dirty="0">
                <a:latin typeface="Malgun Gothic"/>
                <a:cs typeface="Malgun Gothic"/>
              </a:rPr>
              <a:t>4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0" y="2717800"/>
            <a:ext cx="224028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14" dirty="0">
                <a:solidFill>
                  <a:srgbClr val="F3B431"/>
                </a:solidFill>
                <a:latin typeface="Malgun Gothic"/>
                <a:cs typeface="Malgun Gothic"/>
              </a:rPr>
              <a:t>2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605663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105" dirty="0">
                <a:latin typeface="Malgun Gothic"/>
                <a:cs typeface="Malgun Gothic"/>
              </a:rPr>
              <a:t>range(num1,num2)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40386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E9775A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E9775A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E9775A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5397500"/>
            <a:ext cx="6524625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125" dirty="0">
                <a:solidFill>
                  <a:srgbClr val="F3B431"/>
                </a:solidFill>
                <a:latin typeface="Malgun Gothic"/>
                <a:cs typeface="Malgun Gothic"/>
              </a:rPr>
              <a:t>range(num1,</a:t>
            </a:r>
            <a:r>
              <a:rPr sz="3300" spc="-14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3300" spc="-95" dirty="0">
                <a:solidFill>
                  <a:srgbClr val="F3B431"/>
                </a:solidFill>
                <a:latin typeface="Malgun Gothic"/>
                <a:cs typeface="Malgun Gothic"/>
              </a:rPr>
              <a:t>num2)</a:t>
            </a:r>
            <a:endParaRPr sz="3300">
              <a:latin typeface="Malgun Gothic"/>
              <a:cs typeface="Malgun Gothic"/>
            </a:endParaRPr>
          </a:p>
          <a:p>
            <a:pPr marL="76200" marR="5080" indent="241300">
              <a:lnSpc>
                <a:spcPts val="5900"/>
              </a:lnSpc>
              <a:spcBef>
                <a:spcPts val="320"/>
              </a:spcBef>
            </a:pPr>
            <a:r>
              <a:rPr sz="3300" spc="-585" dirty="0">
                <a:latin typeface="Malgun Gothic"/>
                <a:cs typeface="Malgun Gothic"/>
              </a:rPr>
              <a:t>= </a:t>
            </a:r>
            <a:r>
              <a:rPr sz="3300" spc="-415" dirty="0">
                <a:solidFill>
                  <a:srgbClr val="F3B431"/>
                </a:solidFill>
                <a:latin typeface="Malgun Gothic"/>
                <a:cs typeface="Malgun Gothic"/>
              </a:rPr>
              <a:t>num1</a:t>
            </a:r>
            <a:r>
              <a:rPr sz="3300" spc="-415" dirty="0">
                <a:latin typeface="Malgun Gothic"/>
                <a:cs typeface="Malgun Gothic"/>
              </a:rPr>
              <a:t>부터 </a:t>
            </a:r>
            <a:r>
              <a:rPr sz="3300" spc="-250" dirty="0">
                <a:solidFill>
                  <a:srgbClr val="F3B431"/>
                </a:solidFill>
                <a:latin typeface="Malgun Gothic"/>
                <a:cs typeface="Malgun Gothic"/>
              </a:rPr>
              <a:t>num2</a:t>
            </a:r>
            <a:r>
              <a:rPr sz="3300" spc="-250" dirty="0">
                <a:latin typeface="Malgun Gothic"/>
                <a:cs typeface="Malgun Gothic"/>
              </a:rPr>
              <a:t>전 </a:t>
            </a:r>
            <a:r>
              <a:rPr sz="3300" spc="-565" dirty="0">
                <a:latin typeface="Malgun Gothic"/>
                <a:cs typeface="Malgun Gothic"/>
              </a:rPr>
              <a:t>까지 </a:t>
            </a:r>
            <a:r>
              <a:rPr sz="3300" spc="-515" dirty="0">
                <a:latin typeface="Malgun Gothic"/>
                <a:cs typeface="Malgun Gothic"/>
              </a:rPr>
              <a:t>리스트생성  </a:t>
            </a:r>
            <a:r>
              <a:rPr sz="3300" spc="-40" dirty="0">
                <a:solidFill>
                  <a:srgbClr val="F3B431"/>
                </a:solidFill>
                <a:latin typeface="Malgun Gothic"/>
                <a:cs typeface="Malgun Gothic"/>
              </a:rPr>
              <a:t>range(1,5)</a:t>
            </a:r>
            <a:endParaRPr sz="3300">
              <a:latin typeface="Malgun Gothic"/>
              <a:cs typeface="Malgun Gothic"/>
            </a:endParaRPr>
          </a:p>
          <a:p>
            <a:pPr marL="368300">
              <a:lnSpc>
                <a:spcPct val="100000"/>
              </a:lnSpc>
              <a:spcBef>
                <a:spcPts val="1320"/>
              </a:spcBef>
            </a:pPr>
            <a:r>
              <a:rPr sz="3300" spc="-585" dirty="0">
                <a:latin typeface="Malgun Gothic"/>
                <a:cs typeface="Malgun Gothic"/>
              </a:rPr>
              <a:t>=  </a:t>
            </a:r>
            <a:r>
              <a:rPr sz="3300" spc="105" dirty="0">
                <a:latin typeface="Malgun Gothic"/>
                <a:cs typeface="Malgun Gothic"/>
              </a:rPr>
              <a:t>[ </a:t>
            </a:r>
            <a:r>
              <a:rPr sz="3300" spc="-320" dirty="0">
                <a:latin typeface="Malgun Gothic"/>
                <a:cs typeface="Malgun Gothic"/>
              </a:rPr>
              <a:t>1, </a:t>
            </a:r>
            <a:r>
              <a:rPr sz="3300" spc="30" dirty="0">
                <a:latin typeface="Malgun Gothic"/>
                <a:cs typeface="Malgun Gothic"/>
              </a:rPr>
              <a:t>2, </a:t>
            </a:r>
            <a:r>
              <a:rPr sz="3300" dirty="0">
                <a:latin typeface="Malgun Gothic"/>
                <a:cs typeface="Malgun Gothic"/>
              </a:rPr>
              <a:t>3, </a:t>
            </a:r>
            <a:r>
              <a:rPr sz="3300" spc="295" dirty="0">
                <a:latin typeface="Malgun Gothic"/>
                <a:cs typeface="Malgun Gothic"/>
              </a:rPr>
              <a:t>4</a:t>
            </a:r>
            <a:r>
              <a:rPr sz="3300" spc="-335" dirty="0">
                <a:latin typeface="Malgun Gothic"/>
                <a:cs typeface="Malgun Gothic"/>
              </a:rPr>
              <a:t> </a:t>
            </a:r>
            <a:r>
              <a:rPr sz="3300" spc="105" dirty="0">
                <a:latin typeface="Malgun Gothic"/>
                <a:cs typeface="Malgun Gothic"/>
              </a:rPr>
              <a:t>]</a:t>
            </a:r>
            <a:endParaRPr sz="33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2800" y="48261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58731" y="4798047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4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77460" y="4597588"/>
            <a:ext cx="365760" cy="176530"/>
          </a:xfrm>
          <a:custGeom>
            <a:avLst/>
            <a:gdLst/>
            <a:ahLst/>
            <a:cxnLst/>
            <a:rect l="l" t="t" r="r" b="b"/>
            <a:pathLst>
              <a:path w="365759" h="176529">
                <a:moveTo>
                  <a:pt x="0" y="62026"/>
                </a:moveTo>
                <a:lnTo>
                  <a:pt x="24902" y="42330"/>
                </a:lnTo>
                <a:lnTo>
                  <a:pt x="70627" y="20370"/>
                </a:lnTo>
                <a:lnTo>
                  <a:pt x="113753" y="6259"/>
                </a:lnTo>
                <a:lnTo>
                  <a:pt x="154281" y="0"/>
                </a:lnTo>
                <a:lnTo>
                  <a:pt x="192211" y="1590"/>
                </a:lnTo>
                <a:lnTo>
                  <a:pt x="260275" y="28319"/>
                </a:lnTo>
                <a:lnTo>
                  <a:pt x="290410" y="53459"/>
                </a:lnTo>
                <a:lnTo>
                  <a:pt x="317948" y="86448"/>
                </a:lnTo>
                <a:lnTo>
                  <a:pt x="342887" y="127286"/>
                </a:lnTo>
                <a:lnTo>
                  <a:pt x="365230" y="175974"/>
                </a:lnTo>
              </a:path>
            </a:pathLst>
          </a:custGeom>
          <a:ln w="63499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99156" y="4538319"/>
            <a:ext cx="283845" cy="262890"/>
          </a:xfrm>
          <a:custGeom>
            <a:avLst/>
            <a:gdLst/>
            <a:ahLst/>
            <a:cxnLst/>
            <a:rect l="l" t="t" r="r" b="b"/>
            <a:pathLst>
              <a:path w="283845" h="262889">
                <a:moveTo>
                  <a:pt x="122847" y="0"/>
                </a:moveTo>
                <a:lnTo>
                  <a:pt x="0" y="262318"/>
                </a:lnTo>
                <a:lnTo>
                  <a:pt x="283565" y="203212"/>
                </a:lnTo>
                <a:lnTo>
                  <a:pt x="12284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32800" y="59818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20668" y="5934862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4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75718" y="5698953"/>
            <a:ext cx="666115" cy="234315"/>
          </a:xfrm>
          <a:custGeom>
            <a:avLst/>
            <a:gdLst/>
            <a:ahLst/>
            <a:cxnLst/>
            <a:rect l="l" t="t" r="r" b="b"/>
            <a:pathLst>
              <a:path w="666115" h="234314">
                <a:moveTo>
                  <a:pt x="0" y="116726"/>
                </a:moveTo>
                <a:lnTo>
                  <a:pt x="72441" y="68247"/>
                </a:lnTo>
                <a:lnTo>
                  <a:pt x="119198" y="44710"/>
                </a:lnTo>
                <a:lnTo>
                  <a:pt x="164930" y="26117"/>
                </a:lnTo>
                <a:lnTo>
                  <a:pt x="209635" y="12467"/>
                </a:lnTo>
                <a:lnTo>
                  <a:pt x="253313" y="3762"/>
                </a:lnTo>
                <a:lnTo>
                  <a:pt x="295966" y="0"/>
                </a:lnTo>
                <a:lnTo>
                  <a:pt x="337593" y="1181"/>
                </a:lnTo>
                <a:lnTo>
                  <a:pt x="378194" y="7306"/>
                </a:lnTo>
                <a:lnTo>
                  <a:pt x="417769" y="18374"/>
                </a:lnTo>
                <a:lnTo>
                  <a:pt x="456317" y="34387"/>
                </a:lnTo>
                <a:lnTo>
                  <a:pt x="493840" y="55342"/>
                </a:lnTo>
                <a:lnTo>
                  <a:pt x="530337" y="81241"/>
                </a:lnTo>
                <a:lnTo>
                  <a:pt x="565808" y="112084"/>
                </a:lnTo>
                <a:lnTo>
                  <a:pt x="600253" y="147870"/>
                </a:lnTo>
                <a:lnTo>
                  <a:pt x="633673" y="188600"/>
                </a:lnTo>
                <a:lnTo>
                  <a:pt x="666066" y="234273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9156" y="5695073"/>
            <a:ext cx="283210" cy="264160"/>
          </a:xfrm>
          <a:custGeom>
            <a:avLst/>
            <a:gdLst/>
            <a:ahLst/>
            <a:cxnLst/>
            <a:rect l="l" t="t" r="r" b="b"/>
            <a:pathLst>
              <a:path w="283209" h="264160">
                <a:moveTo>
                  <a:pt x="119621" y="0"/>
                </a:moveTo>
                <a:lnTo>
                  <a:pt x="0" y="263804"/>
                </a:lnTo>
                <a:lnTo>
                  <a:pt x="282816" y="201218"/>
                </a:lnTo>
                <a:lnTo>
                  <a:pt x="11962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2800" y="71629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32529" y="7153986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94355" y="6923463"/>
            <a:ext cx="994410" cy="274955"/>
          </a:xfrm>
          <a:custGeom>
            <a:avLst/>
            <a:gdLst/>
            <a:ahLst/>
            <a:cxnLst/>
            <a:rect l="l" t="t" r="r" b="b"/>
            <a:pathLst>
              <a:path w="994409" h="274954">
                <a:moveTo>
                  <a:pt x="0" y="96729"/>
                </a:moveTo>
                <a:lnTo>
                  <a:pt x="72728" y="60954"/>
                </a:lnTo>
                <a:lnTo>
                  <a:pt x="118051" y="44152"/>
                </a:lnTo>
                <a:lnTo>
                  <a:pt x="163228" y="30048"/>
                </a:lnTo>
                <a:lnTo>
                  <a:pt x="208262" y="18642"/>
                </a:lnTo>
                <a:lnTo>
                  <a:pt x="253151" y="9934"/>
                </a:lnTo>
                <a:lnTo>
                  <a:pt x="297895" y="3924"/>
                </a:lnTo>
                <a:lnTo>
                  <a:pt x="342495" y="613"/>
                </a:lnTo>
                <a:lnTo>
                  <a:pt x="386951" y="0"/>
                </a:lnTo>
                <a:lnTo>
                  <a:pt x="431262" y="2084"/>
                </a:lnTo>
                <a:lnTo>
                  <a:pt x="475429" y="6867"/>
                </a:lnTo>
                <a:lnTo>
                  <a:pt x="519452" y="14348"/>
                </a:lnTo>
                <a:lnTo>
                  <a:pt x="563331" y="24527"/>
                </a:lnTo>
                <a:lnTo>
                  <a:pt x="607065" y="37404"/>
                </a:lnTo>
                <a:lnTo>
                  <a:pt x="650655" y="52979"/>
                </a:lnTo>
                <a:lnTo>
                  <a:pt x="694101" y="71252"/>
                </a:lnTo>
                <a:lnTo>
                  <a:pt x="737403" y="92223"/>
                </a:lnTo>
                <a:lnTo>
                  <a:pt x="780561" y="115892"/>
                </a:lnTo>
                <a:lnTo>
                  <a:pt x="823574" y="142259"/>
                </a:lnTo>
                <a:lnTo>
                  <a:pt x="866444" y="171324"/>
                </a:lnTo>
                <a:lnTo>
                  <a:pt x="909169" y="203087"/>
                </a:lnTo>
                <a:lnTo>
                  <a:pt x="951751" y="237547"/>
                </a:lnTo>
                <a:lnTo>
                  <a:pt x="994189" y="274706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99156" y="6892683"/>
            <a:ext cx="288925" cy="244475"/>
          </a:xfrm>
          <a:custGeom>
            <a:avLst/>
            <a:gdLst/>
            <a:ahLst/>
            <a:cxnLst/>
            <a:rect l="l" t="t" r="r" b="b"/>
            <a:pathLst>
              <a:path w="288925" h="244475">
                <a:moveTo>
                  <a:pt x="156057" y="0"/>
                </a:moveTo>
                <a:lnTo>
                  <a:pt x="0" y="244030"/>
                </a:lnTo>
                <a:lnTo>
                  <a:pt x="288848" y="222465"/>
                </a:lnTo>
                <a:lnTo>
                  <a:pt x="15605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32800" y="83186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532071" y="8283409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95474" y="8034318"/>
            <a:ext cx="1285240" cy="300990"/>
          </a:xfrm>
          <a:custGeom>
            <a:avLst/>
            <a:gdLst/>
            <a:ahLst/>
            <a:cxnLst/>
            <a:rect l="l" t="t" r="r" b="b"/>
            <a:pathLst>
              <a:path w="1285240" h="300990">
                <a:moveTo>
                  <a:pt x="0" y="146013"/>
                </a:moveTo>
                <a:lnTo>
                  <a:pt x="75249" y="107646"/>
                </a:lnTo>
                <a:lnTo>
                  <a:pt x="122862" y="87396"/>
                </a:lnTo>
                <a:lnTo>
                  <a:pt x="170259" y="69254"/>
                </a:lnTo>
                <a:lnTo>
                  <a:pt x="217440" y="53220"/>
                </a:lnTo>
                <a:lnTo>
                  <a:pt x="264404" y="39294"/>
                </a:lnTo>
                <a:lnTo>
                  <a:pt x="311152" y="27476"/>
                </a:lnTo>
                <a:lnTo>
                  <a:pt x="357683" y="17765"/>
                </a:lnTo>
                <a:lnTo>
                  <a:pt x="403998" y="10162"/>
                </a:lnTo>
                <a:lnTo>
                  <a:pt x="450097" y="4667"/>
                </a:lnTo>
                <a:lnTo>
                  <a:pt x="495979" y="1279"/>
                </a:lnTo>
                <a:lnTo>
                  <a:pt x="541645" y="0"/>
                </a:lnTo>
                <a:lnTo>
                  <a:pt x="587095" y="827"/>
                </a:lnTo>
                <a:lnTo>
                  <a:pt x="632328" y="3763"/>
                </a:lnTo>
                <a:lnTo>
                  <a:pt x="677345" y="8806"/>
                </a:lnTo>
                <a:lnTo>
                  <a:pt x="722146" y="15957"/>
                </a:lnTo>
                <a:lnTo>
                  <a:pt x="766731" y="25216"/>
                </a:lnTo>
                <a:lnTo>
                  <a:pt x="811099" y="36583"/>
                </a:lnTo>
                <a:lnTo>
                  <a:pt x="855251" y="50057"/>
                </a:lnTo>
                <a:lnTo>
                  <a:pt x="899187" y="65638"/>
                </a:lnTo>
                <a:lnTo>
                  <a:pt x="942907" y="83328"/>
                </a:lnTo>
                <a:lnTo>
                  <a:pt x="986410" y="103125"/>
                </a:lnTo>
                <a:lnTo>
                  <a:pt x="1029698" y="125029"/>
                </a:lnTo>
                <a:lnTo>
                  <a:pt x="1072769" y="149041"/>
                </a:lnTo>
                <a:lnTo>
                  <a:pt x="1115624" y="175161"/>
                </a:lnTo>
                <a:lnTo>
                  <a:pt x="1158263" y="203389"/>
                </a:lnTo>
                <a:lnTo>
                  <a:pt x="1200685" y="233724"/>
                </a:lnTo>
                <a:lnTo>
                  <a:pt x="1242892" y="266166"/>
                </a:lnTo>
                <a:lnTo>
                  <a:pt x="1284883" y="300716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99156" y="8052448"/>
            <a:ext cx="289560" cy="242570"/>
          </a:xfrm>
          <a:custGeom>
            <a:avLst/>
            <a:gdLst/>
            <a:ahLst/>
            <a:cxnLst/>
            <a:rect l="l" t="t" r="r" b="b"/>
            <a:pathLst>
              <a:path w="289559" h="242570">
                <a:moveTo>
                  <a:pt x="158419" y="0"/>
                </a:moveTo>
                <a:lnTo>
                  <a:pt x="0" y="242506"/>
                </a:lnTo>
                <a:lnTo>
                  <a:pt x="289051" y="223735"/>
                </a:lnTo>
                <a:lnTo>
                  <a:pt x="158419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29" y="3086100"/>
            <a:ext cx="8695690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1395" dirty="0">
                <a:latin typeface="Malgun Gothic"/>
                <a:cs typeface="Malgun Gothic"/>
              </a:rPr>
              <a:t>파이썬을  </a:t>
            </a:r>
            <a:r>
              <a:rPr sz="6000" b="1" spc="-1340" dirty="0">
                <a:latin typeface="Malgun Gothic"/>
                <a:cs typeface="Malgun Gothic"/>
              </a:rPr>
              <a:t>실제로  </a:t>
            </a:r>
            <a:r>
              <a:rPr sz="6000" b="1" spc="-1320" dirty="0">
                <a:latin typeface="Malgun Gothic"/>
                <a:cs typeface="Malgun Gothic"/>
              </a:rPr>
              <a:t>사용하긴 </a:t>
            </a:r>
            <a:r>
              <a:rPr sz="6000" b="1" spc="-1195" dirty="0">
                <a:latin typeface="Malgun Gothic"/>
                <a:cs typeface="Malgun Gothic"/>
              </a:rPr>
              <a:t> </a:t>
            </a:r>
            <a:r>
              <a:rPr sz="6000" b="1" spc="-780" dirty="0">
                <a:latin typeface="Malgun Gothic"/>
                <a:cs typeface="Malgun Gothic"/>
              </a:rPr>
              <a:t>할까?</a:t>
            </a:r>
            <a:endParaRPr sz="6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8700" y="4597400"/>
            <a:ext cx="33274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5500" y="469900"/>
            <a:ext cx="55124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25" dirty="0">
                <a:solidFill>
                  <a:srgbClr val="E9775A"/>
                </a:solidFill>
                <a:latin typeface="Malgun Gothic"/>
                <a:cs typeface="Malgun Gothic"/>
              </a:rPr>
              <a:t>소프트웨어란</a:t>
            </a:r>
            <a:r>
              <a:rPr sz="5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5000" spc="-880" dirty="0">
                <a:solidFill>
                  <a:srgbClr val="E9775A"/>
                </a:solidFill>
                <a:latin typeface="Malgun Gothic"/>
                <a:cs typeface="Malgun Gothic"/>
              </a:rPr>
              <a:t>무엇인가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2832100"/>
            <a:ext cx="1033144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7178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93C046"/>
                </a:solidFill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0" y="2895600"/>
            <a:ext cx="272478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800" spc="-690" dirty="0">
                <a:latin typeface="Malgun Gothic"/>
                <a:cs typeface="Malgun Gothic"/>
              </a:rPr>
              <a:t>조건문</a:t>
            </a:r>
            <a:r>
              <a:rPr sz="3800" spc="-195" dirty="0">
                <a:latin typeface="Malgun Gothic"/>
                <a:cs typeface="Malgun Gothic"/>
              </a:rPr>
              <a:t> </a:t>
            </a:r>
            <a:r>
              <a:rPr sz="38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400" y="4838700"/>
            <a:ext cx="287337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25" dirty="0">
                <a:solidFill>
                  <a:srgbClr val="5DAA6F"/>
                </a:solidFill>
                <a:latin typeface="Malgun Gothic"/>
                <a:cs typeface="Malgun Gothic"/>
              </a:rPr>
              <a:t>ex</a:t>
            </a:r>
            <a:r>
              <a:rPr sz="3000" spc="-16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000" spc="195" dirty="0">
                <a:solidFill>
                  <a:srgbClr val="5DAA6F"/>
                </a:solidFill>
                <a:latin typeface="Malgun Gothic"/>
                <a:cs typeface="Malgun Gothic"/>
              </a:rPr>
              <a:t>)</a:t>
            </a:r>
            <a:endParaRPr sz="300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  <a:spcBef>
                <a:spcPts val="1600"/>
              </a:spcBef>
            </a:pPr>
            <a:r>
              <a:rPr sz="3500" spc="-75" dirty="0">
                <a:latin typeface="Malgun Gothic"/>
                <a:cs typeface="Malgun Gothic"/>
              </a:rPr>
              <a:t>i</a:t>
            </a:r>
            <a:r>
              <a:rPr sz="3500" spc="-170" dirty="0">
                <a:latin typeface="Malgun Gothic"/>
                <a:cs typeface="Malgun Gothic"/>
              </a:rPr>
              <a:t> </a:t>
            </a:r>
            <a:r>
              <a:rPr sz="3500" spc="-210" dirty="0">
                <a:latin typeface="Malgun Gothic"/>
                <a:cs typeface="Malgun Gothic"/>
              </a:rPr>
              <a:t>=0</a:t>
            </a:r>
            <a:endParaRPr sz="350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</a:pPr>
            <a:r>
              <a:rPr sz="3500" spc="-55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0" dirty="0">
                <a:latin typeface="Malgun Gothic"/>
                <a:cs typeface="Malgun Gothic"/>
              </a:rPr>
              <a:t>&lt;   </a:t>
            </a:r>
            <a:r>
              <a:rPr sz="3500" spc="315" dirty="0">
                <a:latin typeface="Malgun Gothic"/>
                <a:cs typeface="Malgun Gothic"/>
              </a:rPr>
              <a:t>4</a:t>
            </a:r>
            <a:r>
              <a:rPr sz="3500" spc="-185" dirty="0">
                <a:latin typeface="Malgun Gothic"/>
                <a:cs typeface="Malgun Gothic"/>
              </a:rPr>
              <a:t> </a:t>
            </a:r>
            <a:r>
              <a:rPr sz="35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270000" marR="212090">
              <a:lnSpc>
                <a:spcPct val="102400"/>
              </a:lnSpc>
            </a:pPr>
            <a:r>
              <a:rPr sz="3500" spc="55" dirty="0">
                <a:latin typeface="Malgun Gothic"/>
                <a:cs typeface="Malgun Gothic"/>
              </a:rPr>
              <a:t>print(i) 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620" dirty="0">
                <a:latin typeface="Malgun Gothic"/>
                <a:cs typeface="Malgun Gothic"/>
              </a:rPr>
              <a:t>= 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965" dirty="0">
                <a:latin typeface="Malgun Gothic"/>
                <a:cs typeface="Malgun Gothic"/>
              </a:rPr>
              <a:t>+  </a:t>
            </a:r>
            <a:r>
              <a:rPr sz="3500" spc="-785" dirty="0">
                <a:latin typeface="Malgun Gothic"/>
                <a:cs typeface="Malgun Gothic"/>
              </a:rPr>
              <a:t> </a:t>
            </a:r>
            <a:r>
              <a:rPr sz="3500" spc="-660" dirty="0">
                <a:latin typeface="Malgun Gothic"/>
                <a:cs typeface="Malgun Gothic"/>
              </a:rPr>
              <a:t>1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0200" y="4825796"/>
            <a:ext cx="1088390" cy="308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54800"/>
              </a:lnSpc>
            </a:pPr>
            <a:r>
              <a:rPr sz="3500" spc="-545" dirty="0">
                <a:solidFill>
                  <a:srgbClr val="5DAA6F"/>
                </a:solidFill>
                <a:latin typeface="Malgun Gothic"/>
                <a:cs typeface="Malgun Gothic"/>
              </a:rPr>
              <a:t>결과</a:t>
            </a:r>
            <a:r>
              <a:rPr sz="3500" spc="-17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500" spc="225" dirty="0">
                <a:solidFill>
                  <a:srgbClr val="5DAA6F"/>
                </a:solidFill>
                <a:latin typeface="Malgun Gothic"/>
                <a:cs typeface="Malgun Gothic"/>
              </a:rPr>
              <a:t>) </a:t>
            </a:r>
            <a:r>
              <a:rPr sz="3500" spc="26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500" spc="204" dirty="0">
                <a:latin typeface="Malgun Gothic"/>
                <a:cs typeface="Malgun Gothic"/>
              </a:rPr>
              <a:t>0</a:t>
            </a:r>
            <a:endParaRPr sz="3500">
              <a:latin typeface="Malgun Gothic"/>
              <a:cs typeface="Malgun Gothic"/>
            </a:endParaRPr>
          </a:p>
          <a:p>
            <a:pPr marR="4445" algn="ctr">
              <a:lnSpc>
                <a:spcPts val="3300"/>
              </a:lnSpc>
            </a:pPr>
            <a:r>
              <a:rPr sz="3500" spc="-660" dirty="0">
                <a:latin typeface="Malgun Gothic"/>
                <a:cs typeface="Malgun Gothic"/>
              </a:rPr>
              <a:t>1</a:t>
            </a:r>
            <a:endParaRPr sz="3500">
              <a:latin typeface="Malgun Gothic"/>
              <a:cs typeface="Malgun Gothic"/>
            </a:endParaRPr>
          </a:p>
          <a:p>
            <a:pPr marL="5080" algn="ctr">
              <a:lnSpc>
                <a:spcPts val="3600"/>
              </a:lnSpc>
            </a:pPr>
            <a:r>
              <a:rPr sz="3500" spc="80" dirty="0">
                <a:latin typeface="Malgun Gothic"/>
                <a:cs typeface="Malgun Gothic"/>
              </a:rPr>
              <a:t>2</a:t>
            </a:r>
            <a:endParaRPr sz="3500">
              <a:latin typeface="Malgun Gothic"/>
              <a:cs typeface="Malgun Gothic"/>
            </a:endParaRPr>
          </a:p>
          <a:p>
            <a:pPr algn="ctr">
              <a:lnSpc>
                <a:spcPts val="3900"/>
              </a:lnSpc>
            </a:pPr>
            <a:r>
              <a:rPr sz="3500" spc="25" dirty="0">
                <a:latin typeface="Malgun Gothic"/>
                <a:cs typeface="Malgun Gothic"/>
              </a:rPr>
              <a:t>3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2832100"/>
            <a:ext cx="1033144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7178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93C046"/>
                </a:solidFill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0" y="2895600"/>
            <a:ext cx="272478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800" spc="-690" dirty="0">
                <a:latin typeface="Malgun Gothic"/>
                <a:cs typeface="Malgun Gothic"/>
              </a:rPr>
              <a:t>조건문</a:t>
            </a:r>
            <a:r>
              <a:rPr sz="3800" spc="-195" dirty="0">
                <a:latin typeface="Malgun Gothic"/>
                <a:cs typeface="Malgun Gothic"/>
              </a:rPr>
              <a:t> </a:t>
            </a:r>
            <a:r>
              <a:rPr sz="38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300" y="42799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5DAA6F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5DAA6F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5DAA6F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400" y="4330700"/>
            <a:ext cx="3882390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  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spc="-13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-30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0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000" spc="-530" dirty="0">
                <a:latin typeface="Malgun Gothic"/>
                <a:cs typeface="Malgun Gothic"/>
              </a:rPr>
              <a:t>=  </a:t>
            </a:r>
            <a:r>
              <a:rPr sz="3000" spc="-275" dirty="0">
                <a:latin typeface="Malgun Gothic"/>
                <a:cs typeface="Malgun Gothic"/>
              </a:rPr>
              <a:t>i가 </a:t>
            </a:r>
            <a:r>
              <a:rPr sz="3000" spc="-245" dirty="0">
                <a:latin typeface="Malgun Gothic"/>
                <a:cs typeface="Malgun Gothic"/>
              </a:rPr>
              <a:t>4보다 </a:t>
            </a:r>
            <a:r>
              <a:rPr sz="3000" spc="-390" dirty="0">
                <a:latin typeface="Malgun Gothic"/>
                <a:cs typeface="Malgun Gothic"/>
              </a:rPr>
              <a:t>작을때</a:t>
            </a:r>
            <a:r>
              <a:rPr sz="3000" spc="190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실행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8200" y="73152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0100" y="61468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175" dirty="0">
                <a:latin typeface="Malgun Gothic"/>
                <a:cs typeface="Malgun Gothic"/>
              </a:rPr>
              <a:t>0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1000" y="72644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1000" y="77343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2900" y="60960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300" y="73406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7300" y="78105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4900" y="6096000"/>
            <a:ext cx="1560195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0" dirty="0">
                <a:latin typeface="Malgun Gothic"/>
                <a:cs typeface="Malgun Gothic"/>
              </a:rPr>
              <a:t>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4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3900" y="72771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3900" y="77597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05800" y="61214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254" dirty="0">
                <a:latin typeface="Malgun Gothic"/>
                <a:cs typeface="Malgun Gothic"/>
              </a:rPr>
              <a:t>=3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37800" y="73025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37800" y="77724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99700" y="6146800"/>
            <a:ext cx="155384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270" dirty="0">
                <a:latin typeface="Malgun Gothic"/>
                <a:cs typeface="Malgun Gothic"/>
              </a:rPr>
              <a:t>4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E9775A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E9775A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E9775A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E9775A"/>
                </a:solidFill>
                <a:latin typeface="Malgun Gothic"/>
                <a:cs typeface="Malgun Gothic"/>
              </a:rPr>
              <a:t>	</a:t>
            </a:r>
            <a:r>
              <a:rPr sz="3000" spc="254" dirty="0">
                <a:solidFill>
                  <a:srgbClr val="E9775A"/>
                </a:solidFill>
                <a:latin typeface="Malgun Gothic"/>
                <a:cs typeface="Malgun Gothic"/>
              </a:rPr>
              <a:t>(x)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73300" y="6985000"/>
            <a:ext cx="2143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44064" algn="l"/>
              </a:tabLst>
            </a:pPr>
            <a:r>
              <a:rPr sz="10000" spc="-1125" dirty="0">
                <a:solidFill>
                  <a:srgbClr val="93C046"/>
                </a:solidFill>
                <a:latin typeface="Malgun Gothic"/>
                <a:cs typeface="Malgun Gothic"/>
              </a:rPr>
              <a:t>O	</a:t>
            </a:r>
            <a:r>
              <a:rPr sz="10000" spc="-7059" dirty="0">
                <a:solidFill>
                  <a:srgbClr val="93C046"/>
                </a:solidFill>
                <a:latin typeface="Malgun Gothic"/>
                <a:cs typeface="Malgun Gothic"/>
              </a:rPr>
              <a:t>O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4300" y="6997700"/>
            <a:ext cx="990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7159" dirty="0">
                <a:solidFill>
                  <a:srgbClr val="93C046"/>
                </a:solidFill>
                <a:latin typeface="Malgun Gothic"/>
                <a:cs typeface="Malgun Gothic"/>
              </a:rPr>
              <a:t>O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96300" y="6985000"/>
            <a:ext cx="20675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1364" algn="l"/>
              </a:tabLst>
            </a:pPr>
            <a:r>
              <a:rPr sz="10000" spc="-1125" dirty="0">
                <a:solidFill>
                  <a:srgbClr val="93C046"/>
                </a:solidFill>
                <a:latin typeface="Malgun Gothic"/>
                <a:cs typeface="Malgun Gothic"/>
              </a:rPr>
              <a:t>O	</a:t>
            </a:r>
            <a:r>
              <a:rPr sz="10000" spc="-5840" dirty="0">
                <a:solidFill>
                  <a:srgbClr val="E9775A"/>
                </a:solidFill>
                <a:latin typeface="Malgun Gothic"/>
                <a:cs typeface="Malgun Gothic"/>
              </a:rPr>
              <a:t>X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05300" y="8407400"/>
            <a:ext cx="5219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7600" y="8407400"/>
            <a:ext cx="8667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r>
              <a:rPr sz="3000" spc="-400" dirty="0">
                <a:latin typeface="Malgun Gothic"/>
                <a:cs typeface="Malgun Gothic"/>
              </a:rPr>
              <a:t>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07400" y="8432800"/>
            <a:ext cx="12045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 </a:t>
            </a:r>
            <a:r>
              <a:rPr sz="3000" spc="-565" dirty="0">
                <a:latin typeface="Malgun Gothic"/>
                <a:cs typeface="Malgun Gothic"/>
              </a:rPr>
              <a:t>1 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r>
              <a:rPr sz="3000" spc="-385" dirty="0">
                <a:latin typeface="Malgun Gothic"/>
                <a:cs typeface="Malgun Gothic"/>
              </a:rPr>
              <a:t> </a:t>
            </a:r>
            <a:r>
              <a:rPr sz="3000" spc="20" dirty="0">
                <a:latin typeface="Malgun Gothic"/>
                <a:cs typeface="Malgun Gothic"/>
              </a:rPr>
              <a:t>3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600" y="7785100"/>
            <a:ext cx="1679575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1218565" algn="l"/>
              </a:tabLst>
            </a:pPr>
            <a:r>
              <a:rPr sz="3000" spc="-245" dirty="0">
                <a:solidFill>
                  <a:srgbClr val="5DAA6F"/>
                </a:solidFill>
                <a:latin typeface="Malgun Gothic"/>
                <a:cs typeface="Malgun Gothic"/>
              </a:rPr>
              <a:t>결과)	</a:t>
            </a:r>
            <a:r>
              <a:rPr sz="3000" spc="175" dirty="0">
                <a:latin typeface="Malgun Gothic"/>
                <a:cs typeface="Malgun Gothic"/>
              </a:rPr>
              <a:t>0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305" y="3301263"/>
            <a:ext cx="4817745" cy="540829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2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7000" spc="-254" dirty="0">
                <a:solidFill>
                  <a:srgbClr val="FFFFFF"/>
                </a:solidFill>
                <a:latin typeface="Malgun Gothic"/>
                <a:cs typeface="Malgun Gothic"/>
              </a:rPr>
              <a:t>continue문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000" y="3301263"/>
            <a:ext cx="4817745" cy="5408295"/>
          </a:xfrm>
          <a:prstGeom prst="rect">
            <a:avLst/>
          </a:prstGeom>
          <a:solidFill>
            <a:srgbClr val="93C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250">
              <a:latin typeface="Times New Roman"/>
              <a:cs typeface="Times New Roman"/>
            </a:endParaRPr>
          </a:p>
          <a:p>
            <a:pPr marL="929640">
              <a:lnSpc>
                <a:spcPct val="100000"/>
              </a:lnSpc>
              <a:spcBef>
                <a:spcPts val="5"/>
              </a:spcBef>
            </a:pPr>
            <a:r>
              <a:rPr sz="7000" spc="-225" dirty="0">
                <a:solidFill>
                  <a:srgbClr val="FFFFFF"/>
                </a:solidFill>
                <a:latin typeface="Malgun Gothic"/>
                <a:cs typeface="Malgun Gothic"/>
              </a:rPr>
              <a:t>break문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0" y="2057400"/>
            <a:ext cx="768477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70" dirty="0">
                <a:latin typeface="Malgun Gothic"/>
                <a:cs typeface="Malgun Gothic"/>
              </a:rPr>
              <a:t>반복문에 </a:t>
            </a:r>
            <a:r>
              <a:rPr sz="5000" spc="-850" dirty="0">
                <a:latin typeface="Malgun Gothic"/>
                <a:cs typeface="Malgun Gothic"/>
              </a:rPr>
              <a:t>중요한  </a:t>
            </a:r>
            <a:r>
              <a:rPr sz="5000" spc="-600" dirty="0">
                <a:latin typeface="Malgun Gothic"/>
                <a:cs typeface="Malgun Gothic"/>
              </a:rPr>
              <a:t>2가지</a:t>
            </a:r>
            <a:r>
              <a:rPr sz="5000" spc="210" dirty="0">
                <a:latin typeface="Malgun Gothic"/>
                <a:cs typeface="Malgun Gothic"/>
              </a:rPr>
              <a:t> </a:t>
            </a:r>
            <a:r>
              <a:rPr sz="5000" spc="-459" dirty="0">
                <a:latin typeface="Malgun Gothic"/>
                <a:cs typeface="Malgun Gothic"/>
              </a:rPr>
              <a:t>제어문!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134" y="2821939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6200" y="2755900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400" y="2796539"/>
            <a:ext cx="674243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3000" spc="-335" dirty="0">
                <a:latin typeface="Malgun Gothic"/>
                <a:cs typeface="Malgun Gothic"/>
              </a:rPr>
              <a:t>현재 </a:t>
            </a:r>
            <a:r>
              <a:rPr sz="3000" spc="-220" dirty="0">
                <a:latin typeface="Malgun Gothic"/>
                <a:cs typeface="Malgun Gothic"/>
              </a:rPr>
              <a:t>Loop내의 </a:t>
            </a:r>
            <a:r>
              <a:rPr sz="3000" spc="-495" dirty="0">
                <a:latin typeface="Malgun Gothic"/>
                <a:cs typeface="Malgun Gothic"/>
              </a:rPr>
              <a:t>작업을 </a:t>
            </a:r>
            <a:r>
              <a:rPr sz="3000" spc="-570" dirty="0">
                <a:latin typeface="Malgun Gothic"/>
                <a:cs typeface="Malgun Gothic"/>
              </a:rPr>
              <a:t>더 </a:t>
            </a:r>
            <a:r>
              <a:rPr sz="3000" spc="-500" dirty="0">
                <a:latin typeface="Malgun Gothic"/>
                <a:cs typeface="Malgun Gothic"/>
              </a:rPr>
              <a:t>이상 </a:t>
            </a:r>
            <a:r>
              <a:rPr sz="3000" spc="-490" dirty="0">
                <a:latin typeface="Malgun Gothic"/>
                <a:cs typeface="Malgun Gothic"/>
              </a:rPr>
              <a:t>수행하지 </a:t>
            </a:r>
            <a:r>
              <a:rPr sz="3000" spc="-465" dirty="0">
                <a:latin typeface="Malgun Gothic"/>
                <a:cs typeface="Malgun Gothic"/>
              </a:rPr>
              <a:t>않고  </a:t>
            </a:r>
            <a:r>
              <a:rPr sz="3000" spc="-475" dirty="0">
                <a:latin typeface="Malgun Gothic"/>
                <a:cs typeface="Malgun Gothic"/>
              </a:rPr>
              <a:t>다음  </a:t>
            </a:r>
            <a:r>
              <a:rPr sz="3000" spc="-185" dirty="0">
                <a:latin typeface="Malgun Gothic"/>
                <a:cs typeface="Malgun Gothic"/>
              </a:rPr>
              <a:t>Loop로</a:t>
            </a:r>
            <a:r>
              <a:rPr sz="3000" spc="-310" dirty="0">
                <a:latin typeface="Malgun Gothic"/>
                <a:cs typeface="Malgun Gothic"/>
              </a:rPr>
              <a:t> </a:t>
            </a:r>
            <a:r>
              <a:rPr sz="3000" spc="-445" dirty="0">
                <a:latin typeface="Malgun Gothic"/>
                <a:cs typeface="Malgun Gothic"/>
              </a:rPr>
              <a:t>넘어간다.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979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75" dirty="0">
                <a:latin typeface="Malgun Gothic"/>
                <a:cs typeface="Malgun Gothic"/>
              </a:rPr>
              <a:t>continue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700" y="6758940"/>
            <a:ext cx="207327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90" dirty="0">
                <a:latin typeface="Malgun Gothic"/>
                <a:cs typeface="Malgun Gothic"/>
              </a:rPr>
              <a:t>수행하지</a:t>
            </a:r>
            <a:r>
              <a:rPr sz="3000" spc="-145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134" y="2821939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6200" y="2755900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400" y="2796539"/>
            <a:ext cx="674243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3000" spc="-335" dirty="0">
                <a:latin typeface="Malgun Gothic"/>
                <a:cs typeface="Malgun Gothic"/>
              </a:rPr>
              <a:t>현재 </a:t>
            </a:r>
            <a:r>
              <a:rPr sz="3000" spc="-220" dirty="0">
                <a:latin typeface="Malgun Gothic"/>
                <a:cs typeface="Malgun Gothic"/>
              </a:rPr>
              <a:t>Loop내의 </a:t>
            </a:r>
            <a:r>
              <a:rPr sz="3000" spc="-495" dirty="0">
                <a:latin typeface="Malgun Gothic"/>
                <a:cs typeface="Malgun Gothic"/>
              </a:rPr>
              <a:t>작업을 </a:t>
            </a:r>
            <a:r>
              <a:rPr sz="3000" spc="-570" dirty="0">
                <a:latin typeface="Malgun Gothic"/>
                <a:cs typeface="Malgun Gothic"/>
              </a:rPr>
              <a:t>더 </a:t>
            </a:r>
            <a:r>
              <a:rPr sz="3000" spc="-500" dirty="0">
                <a:latin typeface="Malgun Gothic"/>
                <a:cs typeface="Malgun Gothic"/>
              </a:rPr>
              <a:t>이상 </a:t>
            </a:r>
            <a:r>
              <a:rPr sz="3000" spc="-490" dirty="0">
                <a:latin typeface="Malgun Gothic"/>
                <a:cs typeface="Malgun Gothic"/>
              </a:rPr>
              <a:t>수행하지 </a:t>
            </a:r>
            <a:r>
              <a:rPr sz="3000" spc="-465" dirty="0">
                <a:latin typeface="Malgun Gothic"/>
                <a:cs typeface="Malgun Gothic"/>
              </a:rPr>
              <a:t>않고  </a:t>
            </a:r>
            <a:r>
              <a:rPr sz="3000" spc="-475" dirty="0">
                <a:latin typeface="Malgun Gothic"/>
                <a:cs typeface="Malgun Gothic"/>
              </a:rPr>
              <a:t>다음  </a:t>
            </a:r>
            <a:r>
              <a:rPr sz="3000" spc="-185" dirty="0">
                <a:latin typeface="Malgun Gothic"/>
                <a:cs typeface="Malgun Gothic"/>
              </a:rPr>
              <a:t>Loop로</a:t>
            </a:r>
            <a:r>
              <a:rPr sz="3000" spc="-310" dirty="0">
                <a:latin typeface="Malgun Gothic"/>
                <a:cs typeface="Malgun Gothic"/>
              </a:rPr>
              <a:t> </a:t>
            </a:r>
            <a:r>
              <a:rPr sz="3000" spc="-445" dirty="0">
                <a:latin typeface="Malgun Gothic"/>
                <a:cs typeface="Malgun Gothic"/>
              </a:rPr>
              <a:t>넘어간다.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979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75" dirty="0">
                <a:latin typeface="Malgun Gothic"/>
                <a:cs typeface="Malgun Gothic"/>
              </a:rPr>
              <a:t>continue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88500" y="5029200"/>
            <a:ext cx="38163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50" dirty="0">
                <a:latin typeface="Malgun Gothic"/>
                <a:cs typeface="Malgun Gothic"/>
              </a:rPr>
              <a:t>8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700" y="6758940"/>
            <a:ext cx="207327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90" dirty="0">
                <a:latin typeface="Malgun Gothic"/>
                <a:cs typeface="Malgun Gothic"/>
              </a:rPr>
              <a:t>수행하지</a:t>
            </a:r>
            <a:r>
              <a:rPr sz="3000" spc="-145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4000" y="5105400"/>
            <a:ext cx="152273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45" dirty="0">
                <a:solidFill>
                  <a:srgbClr val="797979"/>
                </a:solidFill>
                <a:latin typeface="Malgun Gothic"/>
                <a:cs typeface="Malgun Gothic"/>
              </a:rPr>
              <a:t>(3 </a:t>
            </a:r>
            <a:r>
              <a:rPr sz="4000" spc="-1105" dirty="0">
                <a:solidFill>
                  <a:srgbClr val="797979"/>
                </a:solidFill>
                <a:latin typeface="Malgun Gothic"/>
                <a:cs typeface="Malgun Gothic"/>
              </a:rPr>
              <a:t>+  </a:t>
            </a:r>
            <a:r>
              <a:rPr sz="4000" spc="-10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4000" spc="155" dirty="0">
                <a:solidFill>
                  <a:srgbClr val="797979"/>
                </a:solidFill>
                <a:latin typeface="Malgun Gothic"/>
                <a:cs typeface="Malgun Gothic"/>
              </a:rPr>
              <a:t>5)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0804" y="2821939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2600" y="2755900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2933700"/>
            <a:ext cx="27952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80" dirty="0">
                <a:latin typeface="Malgun Gothic"/>
                <a:cs typeface="Malgun Gothic"/>
              </a:rPr>
              <a:t>반복문을</a:t>
            </a:r>
            <a:r>
              <a:rPr sz="3000" spc="-13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종료한다.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704339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20" dirty="0">
                <a:latin typeface="Malgun Gothic"/>
                <a:cs typeface="Malgun Gothic"/>
              </a:rPr>
              <a:t>break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6800" y="6949440"/>
            <a:ext cx="198437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75" dirty="0">
                <a:latin typeface="Malgun Gothic"/>
                <a:cs typeface="Malgun Gothic"/>
              </a:rPr>
              <a:t>반복문</a:t>
            </a:r>
            <a:r>
              <a:rPr sz="3000" spc="-155" dirty="0">
                <a:latin typeface="Malgun Gothic"/>
                <a:cs typeface="Malgun Gothic"/>
              </a:rPr>
              <a:t> </a:t>
            </a:r>
            <a:r>
              <a:rPr sz="3000" spc="-470" dirty="0">
                <a:latin typeface="Malgun Gothic"/>
                <a:cs typeface="Malgun Gothic"/>
              </a:rPr>
              <a:t>종료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0804" y="2821939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2600" y="2755900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2933700"/>
            <a:ext cx="27952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80" dirty="0">
                <a:latin typeface="Malgun Gothic"/>
                <a:cs typeface="Malgun Gothic"/>
              </a:rPr>
              <a:t>반복문을</a:t>
            </a:r>
            <a:r>
              <a:rPr sz="3000" spc="-13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종료한다.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704339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20" dirty="0">
                <a:latin typeface="Malgun Gothic"/>
                <a:cs typeface="Malgun Gothic"/>
              </a:rPr>
              <a:t>break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88500" y="50292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5" dirty="0">
                <a:latin typeface="Malgun Gothic"/>
                <a:cs typeface="Malgun Gothic"/>
              </a:rPr>
              <a:t>3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6800" y="6949440"/>
            <a:ext cx="198437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75" dirty="0">
                <a:latin typeface="Malgun Gothic"/>
                <a:cs typeface="Malgun Gothic"/>
              </a:rPr>
              <a:t>반복문</a:t>
            </a:r>
            <a:r>
              <a:rPr sz="3000" spc="-155" dirty="0">
                <a:latin typeface="Malgun Gothic"/>
                <a:cs typeface="Malgun Gothic"/>
              </a:rPr>
              <a:t> </a:t>
            </a:r>
            <a:r>
              <a:rPr sz="3000" spc="-470" dirty="0">
                <a:latin typeface="Malgun Gothic"/>
                <a:cs typeface="Malgun Gothic"/>
              </a:rPr>
              <a:t>종료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0" y="4876800"/>
            <a:ext cx="83566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3200" spc="-240" dirty="0">
                <a:latin typeface="Malgun Gothic"/>
                <a:cs typeface="Malgun Gothic"/>
              </a:rPr>
              <a:t>1</a:t>
            </a:r>
            <a:r>
              <a:rPr lang="ko-KR" altLang="en-US" sz="3200" spc="-240" dirty="0">
                <a:latin typeface="Malgun Gothic"/>
                <a:cs typeface="Malgun Gothic"/>
              </a:rPr>
              <a:t> 부터 </a:t>
            </a:r>
            <a:r>
              <a:rPr lang="en-US" altLang="ko-KR" sz="3200" spc="-240" dirty="0">
                <a:latin typeface="Malgun Gothic"/>
                <a:cs typeface="Malgun Gothic"/>
              </a:rPr>
              <a:t>10</a:t>
            </a:r>
            <a:r>
              <a:rPr lang="ko-KR" altLang="en-US" sz="3200" spc="-240" dirty="0">
                <a:latin typeface="Malgun Gothic"/>
                <a:cs typeface="Malgun Gothic"/>
              </a:rPr>
              <a:t>까지의 숫자를 더해 합을 출력하는 </a:t>
            </a:r>
            <a:endParaRPr lang="en-US" altLang="ko-KR" sz="3200" spc="-24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3200" spc="-240" dirty="0">
                <a:latin typeface="Malgun Gothic"/>
                <a:cs typeface="Malgun Gothic"/>
              </a:rPr>
              <a:t>프로그램을 작성합니다</a:t>
            </a:r>
            <a:r>
              <a:rPr lang="en-US" altLang="ko-KR" sz="3200" spc="-240" dirty="0">
                <a:latin typeface="Malgun Gothic"/>
                <a:cs typeface="Malgun Gothic"/>
              </a:rPr>
              <a:t>. </a:t>
            </a:r>
          </a:p>
          <a:p>
            <a:pPr marL="12700">
              <a:lnSpc>
                <a:spcPct val="100000"/>
              </a:lnSpc>
            </a:pPr>
            <a:r>
              <a:rPr lang="en-US" altLang="ko-KR" sz="3200" spc="-240" dirty="0">
                <a:latin typeface="Malgun Gothic"/>
                <a:cs typeface="Malgun Gothic"/>
              </a:rPr>
              <a:t>(while,</a:t>
            </a:r>
            <a:r>
              <a:rPr lang="ko-KR" altLang="en-US" sz="3200" spc="-240" dirty="0">
                <a:latin typeface="Malgun Gothic"/>
                <a:cs typeface="Malgun Gothic"/>
              </a:rPr>
              <a:t> </a:t>
            </a:r>
            <a:r>
              <a:rPr lang="en-US" altLang="ko-KR" sz="3200" spc="-240" dirty="0">
                <a:latin typeface="Malgun Gothic"/>
                <a:cs typeface="Malgun Gothic"/>
              </a:rPr>
              <a:t>for</a:t>
            </a:r>
            <a:r>
              <a:rPr lang="ko-KR" altLang="en-US" sz="3200" spc="-240" dirty="0">
                <a:latin typeface="Malgun Gothic"/>
                <a:cs typeface="Malgun Gothic"/>
              </a:rPr>
              <a:t> 중 원하는 것으로 만들어 보세요</a:t>
            </a:r>
            <a:r>
              <a:rPr lang="en-US" altLang="ko-KR" sz="3200" spc="-240" dirty="0">
                <a:latin typeface="Malgun Gothic"/>
                <a:cs typeface="Malgun Gothic"/>
              </a:rPr>
              <a:t>)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3693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6666" dirty="0" err="1">
                <a:solidFill>
                  <a:srgbClr val="1A69B5"/>
                </a:solidFill>
              </a:rPr>
              <a:t>실습</a:t>
            </a:r>
            <a:r>
              <a:rPr sz="12000" spc="-2039" baseline="-16666" dirty="0">
                <a:solidFill>
                  <a:srgbClr val="1A69B5"/>
                </a:solidFill>
              </a:rPr>
              <a:t> </a:t>
            </a:r>
            <a:r>
              <a:rPr lang="en-US" altLang="ko-KR" sz="5000" spc="-15" dirty="0">
                <a:solidFill>
                  <a:srgbClr val="1A69B5"/>
                </a:solidFill>
              </a:rPr>
              <a:t>1~10</a:t>
            </a:r>
            <a:r>
              <a:rPr lang="ko-KR" altLang="en-US" sz="5000" spc="-15" dirty="0">
                <a:solidFill>
                  <a:srgbClr val="1A69B5"/>
                </a:solidFill>
              </a:rPr>
              <a:t>까지 숫자 더하기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8904188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0" y="3733800"/>
            <a:ext cx="8356600" cy="3640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b="1" spc="-760" dirty="0">
                <a:latin typeface="Malgun Gothic"/>
                <a:cs typeface="Malgun Gothic"/>
              </a:rPr>
              <a:t>1부터  </a:t>
            </a:r>
            <a:r>
              <a:rPr sz="3200" b="1" spc="-585" dirty="0">
                <a:latin typeface="Malgun Gothic"/>
                <a:cs typeface="Malgun Gothic"/>
              </a:rPr>
              <a:t>20까지의  </a:t>
            </a:r>
            <a:r>
              <a:rPr sz="3200" b="1" spc="-740" dirty="0">
                <a:latin typeface="Malgun Gothic"/>
                <a:cs typeface="Malgun Gothic"/>
              </a:rPr>
              <a:t>수  </a:t>
            </a:r>
            <a:r>
              <a:rPr sz="3200" spc="-740" dirty="0">
                <a:latin typeface="Malgun Gothic"/>
                <a:cs typeface="Malgun Gothic"/>
              </a:rPr>
              <a:t>중  </a:t>
            </a:r>
            <a:r>
              <a:rPr sz="3200" spc="-695" dirty="0">
                <a:latin typeface="Malgun Gothic"/>
                <a:cs typeface="Malgun Gothic"/>
              </a:rPr>
              <a:t>하나의  </a:t>
            </a:r>
            <a:r>
              <a:rPr sz="3200" spc="-740" dirty="0">
                <a:latin typeface="Malgun Gothic"/>
                <a:cs typeface="Malgun Gothic"/>
              </a:rPr>
              <a:t>수를  </a:t>
            </a:r>
            <a:r>
              <a:rPr sz="3200" b="1" spc="-780" dirty="0">
                <a:latin typeface="Malgun Gothic"/>
                <a:cs typeface="Malgun Gothic"/>
              </a:rPr>
              <a:t>임의로 </a:t>
            </a:r>
            <a:r>
              <a:rPr sz="3200" b="1" spc="-545" dirty="0">
                <a:latin typeface="Malgun Gothic"/>
                <a:cs typeface="Malgun Gothic"/>
              </a:rPr>
              <a:t> </a:t>
            </a:r>
            <a:r>
              <a:rPr sz="3200" b="1" spc="-570" dirty="0">
                <a:latin typeface="Malgun Gothic"/>
                <a:cs typeface="Malgun Gothic"/>
              </a:rPr>
              <a:t>정한다</a:t>
            </a:r>
            <a:r>
              <a:rPr sz="3200" spc="-570" dirty="0">
                <a:latin typeface="Malgun Gothic"/>
                <a:cs typeface="Malgun Gothic"/>
              </a:rPr>
              <a:t>.</a:t>
            </a:r>
            <a:endParaRPr sz="3200" dirty="0">
              <a:latin typeface="Malgun Gothic"/>
              <a:cs typeface="Malgun Gothic"/>
            </a:endParaRPr>
          </a:p>
          <a:p>
            <a:pPr marL="12700" marR="1431925">
              <a:lnSpc>
                <a:spcPct val="213499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80" dirty="0">
                <a:latin typeface="Malgun Gothic"/>
                <a:cs typeface="Malgun Gothic"/>
              </a:rPr>
              <a:t>임의로 </a:t>
            </a:r>
            <a:r>
              <a:rPr sz="3200" spc="-720" dirty="0">
                <a:latin typeface="Malgun Gothic"/>
                <a:cs typeface="Malgun Gothic"/>
              </a:rPr>
              <a:t>정한 </a:t>
            </a:r>
            <a:r>
              <a:rPr sz="3200" spc="-705" dirty="0">
                <a:latin typeface="Malgun Gothic"/>
                <a:cs typeface="Malgun Gothic"/>
              </a:rPr>
              <a:t>숫자를 </a:t>
            </a:r>
            <a:r>
              <a:rPr sz="3200" spc="-730" dirty="0">
                <a:latin typeface="Malgun Gothic"/>
                <a:cs typeface="Malgun Gothic"/>
              </a:rPr>
              <a:t>추측하여 </a:t>
            </a:r>
            <a:r>
              <a:rPr sz="3200" b="1" spc="-610" dirty="0">
                <a:latin typeface="Malgun Gothic"/>
                <a:cs typeface="Malgun Gothic"/>
              </a:rPr>
              <a:t>입력</a:t>
            </a:r>
            <a:r>
              <a:rPr sz="3200" spc="-610" dirty="0">
                <a:latin typeface="Malgun Gothic"/>
                <a:cs typeface="Malgun Gothic"/>
              </a:rPr>
              <a:t>하고,  </a:t>
            </a: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spc="-730" dirty="0">
                <a:latin typeface="Malgun Gothic"/>
                <a:cs typeface="Malgun Gothic"/>
              </a:rPr>
              <a:t>맞는지  </a:t>
            </a:r>
            <a:r>
              <a:rPr sz="3200" spc="-770" dirty="0">
                <a:latin typeface="Malgun Gothic"/>
                <a:cs typeface="Malgun Gothic"/>
              </a:rPr>
              <a:t>틀렸는지 </a:t>
            </a:r>
            <a:r>
              <a:rPr sz="3200" spc="-585" dirty="0">
                <a:latin typeface="Malgun Gothic"/>
                <a:cs typeface="Malgun Gothic"/>
              </a:rPr>
              <a:t> </a:t>
            </a:r>
            <a:r>
              <a:rPr sz="3200" b="1" spc="-605" dirty="0">
                <a:latin typeface="Malgun Gothic"/>
                <a:cs typeface="Malgun Gothic"/>
              </a:rPr>
              <a:t>출력</a:t>
            </a:r>
            <a:r>
              <a:rPr sz="3200" spc="-605" dirty="0">
                <a:latin typeface="Malgun Gothic"/>
                <a:cs typeface="Malgun Gothic"/>
              </a:rPr>
              <a:t>한다.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780" dirty="0">
                <a:latin typeface="Malgun Gothic"/>
                <a:cs typeface="Malgun Gothic"/>
              </a:rPr>
              <a:t>기회는 </a:t>
            </a:r>
            <a:r>
              <a:rPr sz="3200" spc="-720" dirty="0">
                <a:latin typeface="Malgun Gothic"/>
                <a:cs typeface="Malgun Gothic"/>
              </a:rPr>
              <a:t> </a:t>
            </a:r>
            <a:r>
              <a:rPr sz="3200" b="1" spc="-240" dirty="0">
                <a:latin typeface="Malgun Gothic"/>
                <a:cs typeface="Malgun Gothic"/>
              </a:rPr>
              <a:t>6번</a:t>
            </a:r>
            <a:r>
              <a:rPr sz="3200" spc="-240" dirty="0">
                <a:latin typeface="Malgun Gothic"/>
                <a:cs typeface="Malgun Gothic"/>
              </a:rPr>
              <a:t>!!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6666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129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346200" y="2933573"/>
            <a:ext cx="7231380" cy="612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70985">
              <a:lnSpc>
                <a:spcPct val="106700"/>
              </a:lnSpc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high.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40" dirty="0">
                <a:solidFill>
                  <a:srgbClr val="F3B431"/>
                </a:solidFill>
                <a:latin typeface="Malgun Gothic"/>
                <a:cs typeface="Malgun Gothic"/>
              </a:rPr>
              <a:t>5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low.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270" dirty="0">
                <a:solidFill>
                  <a:srgbClr val="F3B431"/>
                </a:solidFill>
                <a:latin typeface="Malgun Gothic"/>
                <a:cs typeface="Malgun Gothic"/>
              </a:rPr>
              <a:t>7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high.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200" dirty="0">
                <a:solidFill>
                  <a:srgbClr val="F3B431"/>
                </a:solidFill>
                <a:latin typeface="Malgun Gothic"/>
                <a:cs typeface="Malgun Gothic"/>
              </a:rPr>
              <a:t>6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Good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job, </a:t>
            </a: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Hanyang! </a:t>
            </a:r>
            <a:r>
              <a:rPr sz="2500" spc="-300" dirty="0">
                <a:solidFill>
                  <a:srgbClr val="005F9F"/>
                </a:solidFill>
                <a:latin typeface="Malgun Gothic"/>
                <a:cs typeface="Malgun Gothic"/>
              </a:rPr>
              <a:t>you </a:t>
            </a: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guessed </a:t>
            </a:r>
            <a:r>
              <a:rPr sz="2500" spc="-365" dirty="0">
                <a:solidFill>
                  <a:srgbClr val="005F9F"/>
                </a:solidFill>
                <a:latin typeface="Malgun Gothic"/>
                <a:cs typeface="Malgun Gothic"/>
              </a:rPr>
              <a:t>my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00" dirty="0">
                <a:solidFill>
                  <a:srgbClr val="005F9F"/>
                </a:solidFill>
                <a:latin typeface="Malgun Gothic"/>
                <a:cs typeface="Malgun Gothic"/>
              </a:rPr>
              <a:t>in </a:t>
            </a:r>
            <a:r>
              <a:rPr sz="2500" spc="-45" dirty="0">
                <a:solidFill>
                  <a:srgbClr val="005F9F"/>
                </a:solidFill>
                <a:latin typeface="Malgun Gothic"/>
                <a:cs typeface="Malgun Gothic"/>
              </a:rPr>
              <a:t>4</a:t>
            </a:r>
            <a:r>
              <a:rPr sz="2500" spc="3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guesses!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129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2700" y="3136900"/>
            <a:ext cx="33782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4100" y="3187700"/>
            <a:ext cx="2057400" cy="207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000" y="3187700"/>
            <a:ext cx="2070100" cy="207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3600" y="5943600"/>
            <a:ext cx="2209800" cy="222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8300" y="6019800"/>
            <a:ext cx="2070100" cy="207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1A69B5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1A69B5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800" y="3949700"/>
            <a:ext cx="11353800" cy="2700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30" dirty="0">
                <a:latin typeface="Malgun Gothic"/>
                <a:cs typeface="Malgun Gothic"/>
              </a:rPr>
              <a:t>우리가  </a:t>
            </a:r>
            <a:r>
              <a:rPr sz="3200" spc="-770" dirty="0">
                <a:latin typeface="Malgun Gothic"/>
                <a:cs typeface="Malgun Gothic"/>
              </a:rPr>
              <a:t>흔히  </a:t>
            </a:r>
            <a:r>
              <a:rPr sz="3200" spc="-690" dirty="0">
                <a:latin typeface="Malgun Gothic"/>
                <a:cs typeface="Malgun Gothic"/>
              </a:rPr>
              <a:t>아는  </a:t>
            </a:r>
            <a:r>
              <a:rPr sz="3200" spc="-220" dirty="0">
                <a:latin typeface="Malgun Gothic"/>
                <a:cs typeface="Malgun Gothic"/>
              </a:rPr>
              <a:t>3,6,9 </a:t>
            </a:r>
            <a:r>
              <a:rPr sz="3200" spc="-705" dirty="0">
                <a:latin typeface="Malgun Gothic"/>
                <a:cs typeface="Malgun Gothic"/>
              </a:rPr>
              <a:t>게임대로  </a:t>
            </a:r>
            <a:r>
              <a:rPr sz="3200" spc="-760" dirty="0">
                <a:latin typeface="Malgun Gothic"/>
                <a:cs typeface="Malgun Gothic"/>
              </a:rPr>
              <a:t>출력을 </a:t>
            </a:r>
            <a:r>
              <a:rPr sz="3200" spc="-680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한다.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50" dirty="0">
              <a:latin typeface="Times New Roman"/>
              <a:cs typeface="Times New Roman"/>
            </a:endParaRPr>
          </a:p>
          <a:p>
            <a:pPr marL="12700" marR="2239645">
              <a:lnSpc>
                <a:spcPct val="106800"/>
              </a:lnSpc>
            </a:pPr>
            <a:r>
              <a:rPr sz="3200" b="1" spc="-705" dirty="0">
                <a:latin typeface="Malgun Gothic"/>
                <a:cs typeface="Malgun Gothic"/>
              </a:rPr>
              <a:t>제일 </a:t>
            </a:r>
            <a:r>
              <a:rPr sz="3200" b="1" spc="-720" dirty="0">
                <a:latin typeface="Malgun Gothic"/>
                <a:cs typeface="Malgun Gothic"/>
              </a:rPr>
              <a:t>처음에 </a:t>
            </a:r>
            <a:r>
              <a:rPr sz="3200" b="1" spc="-690" dirty="0">
                <a:latin typeface="Malgun Gothic"/>
                <a:cs typeface="Malgun Gothic"/>
              </a:rPr>
              <a:t>숫자 </a:t>
            </a:r>
            <a:r>
              <a:rPr sz="3200" b="1" spc="-695" dirty="0">
                <a:latin typeface="Malgun Gothic"/>
                <a:cs typeface="Malgun Gothic"/>
              </a:rPr>
              <a:t>N을 </a:t>
            </a:r>
            <a:r>
              <a:rPr sz="3200" b="1" spc="-800" dirty="0">
                <a:latin typeface="Malgun Gothic"/>
                <a:cs typeface="Malgun Gothic"/>
              </a:rPr>
              <a:t>입력 </a:t>
            </a:r>
            <a:r>
              <a:rPr sz="3200" b="1" spc="-695" dirty="0">
                <a:latin typeface="Malgun Gothic"/>
                <a:cs typeface="Malgun Gothic"/>
              </a:rPr>
              <a:t>받아서 </a:t>
            </a:r>
            <a:r>
              <a:rPr sz="3200" spc="-700" dirty="0">
                <a:latin typeface="Malgun Gothic"/>
                <a:cs typeface="Malgun Gothic"/>
              </a:rPr>
              <a:t>N이라는 </a:t>
            </a:r>
            <a:r>
              <a:rPr sz="3200" spc="-705" dirty="0">
                <a:latin typeface="Malgun Gothic"/>
                <a:cs typeface="Malgun Gothic"/>
              </a:rPr>
              <a:t>숫자까지  </a:t>
            </a:r>
            <a:r>
              <a:rPr lang="en-US" sz="3200" spc="-409" dirty="0">
                <a:latin typeface="Malgun Gothic"/>
                <a:cs typeface="Malgun Gothic"/>
              </a:rPr>
              <a:t>3, </a:t>
            </a:r>
            <a:r>
              <a:rPr sz="3200" spc="-409" dirty="0">
                <a:latin typeface="Malgun Gothic"/>
                <a:cs typeface="Malgun Gothic"/>
              </a:rPr>
              <a:t>6,</a:t>
            </a:r>
            <a:r>
              <a:rPr lang="en-US" sz="3200" spc="-409" dirty="0">
                <a:latin typeface="Malgun Gothic"/>
                <a:cs typeface="Malgun Gothic"/>
              </a:rPr>
              <a:t> </a:t>
            </a:r>
            <a:r>
              <a:rPr sz="3200" spc="-409" dirty="0">
                <a:latin typeface="Malgun Gothic"/>
                <a:cs typeface="Malgun Gothic"/>
              </a:rPr>
              <a:t>9게임을 </a:t>
            </a:r>
            <a:r>
              <a:rPr sz="3200" spc="-695" dirty="0">
                <a:latin typeface="Malgun Gothic"/>
                <a:cs typeface="Malgun Gothic"/>
              </a:rPr>
              <a:t>실행한  </a:t>
            </a:r>
            <a:r>
              <a:rPr sz="3200" spc="-720" dirty="0">
                <a:latin typeface="Malgun Gothic"/>
                <a:cs typeface="Malgun Gothic"/>
              </a:rPr>
              <a:t>결과를  </a:t>
            </a:r>
            <a:r>
              <a:rPr sz="3200" spc="-790" dirty="0">
                <a:latin typeface="Malgun Gothic"/>
                <a:cs typeface="Malgun Gothic"/>
              </a:rPr>
              <a:t>출력시키면 </a:t>
            </a:r>
            <a:r>
              <a:rPr sz="3200" spc="-600" dirty="0">
                <a:latin typeface="Malgun Gothic"/>
                <a:cs typeface="Malgun Gothic"/>
              </a:rPr>
              <a:t> </a:t>
            </a:r>
            <a:r>
              <a:rPr sz="3200" spc="-545" dirty="0">
                <a:latin typeface="Malgun Gothic"/>
                <a:cs typeface="Malgun Gothic"/>
              </a:rPr>
              <a:t>된다.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235" dirty="0">
                <a:solidFill>
                  <a:srgbClr val="1A69B5"/>
                </a:solidFill>
              </a:rPr>
              <a:t>3,6,9게임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430" dirty="0">
                <a:solidFill>
                  <a:srgbClr val="000000"/>
                </a:solidFill>
              </a:rPr>
              <a:t>반복문과  </a:t>
            </a:r>
            <a:r>
              <a:rPr sz="2000" spc="-470" dirty="0">
                <a:solidFill>
                  <a:srgbClr val="000000"/>
                </a:solidFill>
              </a:rPr>
              <a:t>조건문을  </a:t>
            </a:r>
            <a:r>
              <a:rPr sz="2000" spc="-465" dirty="0">
                <a:solidFill>
                  <a:srgbClr val="000000"/>
                </a:solidFill>
              </a:rPr>
              <a:t>이용하여</a:t>
            </a:r>
            <a:r>
              <a:rPr sz="2000" spc="-229" dirty="0">
                <a:solidFill>
                  <a:srgbClr val="000000"/>
                </a:solidFill>
              </a:rPr>
              <a:t> 3,6,9게임</a:t>
            </a:r>
            <a:endParaRPr sz="2000"/>
          </a:p>
        </p:txBody>
      </p:sp>
      <p:sp>
        <p:nvSpPr>
          <p:cNvPr id="7" name="TextBox 6"/>
          <p:cNvSpPr txBox="1"/>
          <p:nvPr/>
        </p:nvSpPr>
        <p:spPr>
          <a:xfrm>
            <a:off x="1778000" y="7772400"/>
            <a:ext cx="81724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(</a:t>
            </a:r>
            <a:r>
              <a:rPr lang="ko-KR" altLang="en-US" sz="3000" dirty="0"/>
              <a:t>힌트</a:t>
            </a:r>
            <a:r>
              <a:rPr lang="en-US" altLang="ko-KR" sz="3000" dirty="0"/>
              <a:t>. </a:t>
            </a:r>
            <a:r>
              <a:rPr lang="ko-KR" altLang="en-US" sz="3000" dirty="0"/>
              <a:t>숫자들을 문자열이라고 생각하면 편하다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20" baseline="-15972" dirty="0">
                <a:solidFill>
                  <a:srgbClr val="1A69B5"/>
                </a:solidFill>
              </a:rPr>
              <a:t> </a:t>
            </a:r>
            <a:r>
              <a:rPr sz="5000" spc="-235" dirty="0">
                <a:solidFill>
                  <a:srgbClr val="1A69B5"/>
                </a:solidFill>
              </a:rPr>
              <a:t>3,6,9게임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095500" y="2705100"/>
            <a:ext cx="3263900" cy="6181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30" dirty="0">
                <a:solidFill>
                  <a:srgbClr val="1A69B5"/>
                </a:solidFill>
                <a:latin typeface="Gulim"/>
                <a:cs typeface="Gulim"/>
              </a:rPr>
              <a:t>실행화</a:t>
            </a:r>
            <a:r>
              <a:rPr sz="4000" spc="-600" dirty="0">
                <a:solidFill>
                  <a:srgbClr val="1A69B5"/>
                </a:solidFill>
                <a:latin typeface="Gulim"/>
                <a:cs typeface="Gulim"/>
              </a:rPr>
              <a:t>면</a:t>
            </a:r>
            <a:endParaRPr sz="4000" dirty="0">
              <a:latin typeface="Gulim"/>
              <a:cs typeface="Gulim"/>
            </a:endParaRPr>
          </a:p>
          <a:p>
            <a:pPr marL="469900">
              <a:lnSpc>
                <a:spcPct val="100000"/>
              </a:lnSpc>
              <a:spcBef>
                <a:spcPts val="1400"/>
              </a:spcBef>
            </a:pPr>
            <a:r>
              <a:rPr sz="3000" spc="-204" dirty="0">
                <a:solidFill>
                  <a:srgbClr val="0365C0"/>
                </a:solidFill>
                <a:latin typeface="Malgun Gothic"/>
                <a:cs typeface="Malgun Gothic"/>
              </a:rPr>
              <a:t>input:</a:t>
            </a:r>
            <a:r>
              <a:rPr sz="3000" spc="-360" dirty="0">
                <a:solidFill>
                  <a:srgbClr val="0365C0"/>
                </a:solidFill>
                <a:latin typeface="Malgun Gothic"/>
                <a:cs typeface="Malgun Gothic"/>
              </a:rPr>
              <a:t> </a:t>
            </a:r>
            <a:r>
              <a:rPr sz="3000" spc="-465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660" dirty="0">
                <a:solidFill>
                  <a:srgbClr val="005F9F"/>
                </a:solidFill>
                <a:latin typeface="Malgun Gothic"/>
                <a:cs typeface="Malgun Gothic"/>
              </a:rPr>
              <a:t>1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310" dirty="0">
                <a:solidFill>
                  <a:srgbClr val="005F9F"/>
                </a:solidFill>
                <a:latin typeface="Malgun Gothic"/>
                <a:cs typeface="Malgun Gothic"/>
              </a:rPr>
              <a:t>2</a:t>
            </a:r>
            <a:endParaRPr sz="3000" dirty="0"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345" dirty="0">
                <a:solidFill>
                  <a:srgbClr val="005F9F"/>
                </a:solidFill>
                <a:latin typeface="Malgun Gothic"/>
                <a:cs typeface="Malgun Gothic"/>
              </a:rPr>
              <a:t>짝  </a:t>
            </a:r>
            <a:endParaRPr lang="en-US" sz="3000" spc="-34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55" dirty="0">
                <a:solidFill>
                  <a:srgbClr val="005F9F"/>
                </a:solidFill>
                <a:latin typeface="Malgun Gothic"/>
                <a:cs typeface="Malgun Gothic"/>
              </a:rPr>
              <a:t>4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3000" spc="-409" dirty="0">
                <a:solidFill>
                  <a:srgbClr val="005F9F"/>
                </a:solidFill>
                <a:latin typeface="Malgun Gothic"/>
                <a:cs typeface="Malgun Gothic"/>
              </a:rPr>
              <a:t>5</a:t>
            </a:r>
            <a:endParaRPr sz="3000" dirty="0"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345" dirty="0">
                <a:solidFill>
                  <a:srgbClr val="005F9F"/>
                </a:solidFill>
                <a:latin typeface="Malgun Gothic"/>
                <a:cs typeface="Malgun Gothic"/>
              </a:rPr>
              <a:t>짝  </a:t>
            </a:r>
            <a:endParaRPr lang="en-US" sz="3000" spc="-34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325" dirty="0">
                <a:solidFill>
                  <a:srgbClr val="005F9F"/>
                </a:solidFill>
                <a:latin typeface="Malgun Gothic"/>
                <a:cs typeface="Malgun Gothic"/>
              </a:rPr>
              <a:t>7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3000" spc="-250" dirty="0">
                <a:solidFill>
                  <a:srgbClr val="005F9F"/>
                </a:solidFill>
                <a:latin typeface="Malgun Gothic"/>
                <a:cs typeface="Malgun Gothic"/>
              </a:rPr>
              <a:t>8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600" dirty="0">
                <a:solidFill>
                  <a:srgbClr val="005F9F"/>
                </a:solidFill>
                <a:latin typeface="Malgun Gothic"/>
                <a:cs typeface="Malgun Gothic"/>
              </a:rPr>
              <a:t>짝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465" dirty="0">
                <a:solidFill>
                  <a:srgbClr val="005F9F"/>
                </a:solidFill>
                <a:latin typeface="Malgun Gothic"/>
                <a:cs typeface="Malgun Gothic"/>
              </a:rPr>
              <a:t>10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341693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0" dirty="0">
                <a:latin typeface="Malgun Gothic"/>
                <a:cs typeface="Malgun Gothic"/>
              </a:rPr>
              <a:t>반복문과  </a:t>
            </a:r>
            <a:r>
              <a:rPr sz="2000" spc="-470" dirty="0">
                <a:latin typeface="Malgun Gothic"/>
                <a:cs typeface="Malgun Gothic"/>
              </a:rPr>
              <a:t>조건문을  </a:t>
            </a:r>
            <a:r>
              <a:rPr sz="2000" spc="-465" dirty="0">
                <a:latin typeface="Malgun Gothic"/>
                <a:cs typeface="Malgun Gothic"/>
              </a:rPr>
              <a:t>이용하여</a:t>
            </a:r>
            <a:r>
              <a:rPr sz="2000" spc="-229" dirty="0">
                <a:latin typeface="Malgun Gothic"/>
                <a:cs typeface="Malgun Gothic"/>
              </a:rPr>
              <a:t> 3,6,9게임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5822" y="5379402"/>
            <a:ext cx="6056630" cy="0"/>
          </a:xfrm>
          <a:custGeom>
            <a:avLst/>
            <a:gdLst/>
            <a:ahLst/>
            <a:cxnLst/>
            <a:rect l="l" t="t" r="r" b="b"/>
            <a:pathLst>
              <a:path w="6056630">
                <a:moveTo>
                  <a:pt x="0" y="0"/>
                </a:moveTo>
                <a:lnTo>
                  <a:pt x="605608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1300" y="3492500"/>
            <a:ext cx="4873625" cy="29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ct val="100000"/>
              </a:lnSpc>
            </a:pPr>
            <a:r>
              <a:rPr sz="12000" spc="409" dirty="0" smtClean="0">
                <a:solidFill>
                  <a:srgbClr val="FFFFFF"/>
                </a:solidFill>
              </a:rPr>
              <a:t>0</a:t>
            </a:r>
            <a:r>
              <a:rPr lang="en-US" altLang="ko-KR" sz="12000" spc="409" dirty="0" smtClean="0">
                <a:solidFill>
                  <a:srgbClr val="FFFFFF"/>
                </a:solidFill>
              </a:rPr>
              <a:t>8</a:t>
            </a:r>
            <a:r>
              <a:rPr sz="12000" spc="-360" dirty="0" smtClean="0">
                <a:solidFill>
                  <a:srgbClr val="FFFFFF"/>
                </a:solidFill>
              </a:rPr>
              <a:t> </a:t>
            </a:r>
            <a:r>
              <a:rPr sz="8000" spc="-1265" dirty="0">
                <a:solidFill>
                  <a:srgbClr val="FFFFFF"/>
                </a:solidFill>
              </a:rPr>
              <a:t>함수</a:t>
            </a:r>
            <a:endParaRPr sz="8000" dirty="0"/>
          </a:p>
          <a:p>
            <a:pPr algn="ctr">
              <a:lnSpc>
                <a:spcPct val="100000"/>
              </a:lnSpc>
              <a:spcBef>
                <a:spcPts val="1400"/>
              </a:spcBef>
              <a:tabLst>
                <a:tab pos="3454400" algn="l"/>
              </a:tabLst>
            </a:pPr>
            <a:r>
              <a:rPr sz="3000" spc="-484" dirty="0">
                <a:solidFill>
                  <a:srgbClr val="FFFFFF"/>
                </a:solidFill>
              </a:rPr>
              <a:t>함수의  </a:t>
            </a:r>
            <a:r>
              <a:rPr sz="3000" spc="-495" dirty="0">
                <a:solidFill>
                  <a:srgbClr val="FFFFFF"/>
                </a:solidFill>
              </a:rPr>
              <a:t>정의  </a:t>
            </a:r>
            <a:r>
              <a:rPr sz="3000" spc="-540" dirty="0">
                <a:solidFill>
                  <a:srgbClr val="FFFFFF"/>
                </a:solidFill>
              </a:rPr>
              <a:t>및</a:t>
            </a:r>
            <a:r>
              <a:rPr sz="3000" spc="-340" dirty="0">
                <a:solidFill>
                  <a:srgbClr val="FFFFFF"/>
                </a:solidFill>
              </a:rPr>
              <a:t> </a:t>
            </a:r>
            <a:r>
              <a:rPr sz="3000" spc="-484" dirty="0">
                <a:solidFill>
                  <a:srgbClr val="FFFFFF"/>
                </a:solidFill>
              </a:rPr>
              <a:t>구조</a:t>
            </a:r>
            <a:r>
              <a:rPr sz="3000" spc="-65" dirty="0">
                <a:solidFill>
                  <a:srgbClr val="FFFFFF"/>
                </a:solidFill>
              </a:rPr>
              <a:t> </a:t>
            </a:r>
            <a:r>
              <a:rPr sz="3000" spc="20" dirty="0">
                <a:solidFill>
                  <a:srgbClr val="FFFFFF"/>
                </a:solidFill>
              </a:rPr>
              <a:t>/	</a:t>
            </a:r>
            <a:r>
              <a:rPr sz="3000" spc="-540" dirty="0">
                <a:solidFill>
                  <a:srgbClr val="FFFFFF"/>
                </a:solidFill>
              </a:rPr>
              <a:t>기본</a:t>
            </a:r>
            <a:r>
              <a:rPr sz="3000" spc="-155" dirty="0">
                <a:solidFill>
                  <a:srgbClr val="FFFFFF"/>
                </a:solidFill>
              </a:rPr>
              <a:t> </a:t>
            </a:r>
            <a:r>
              <a:rPr sz="3000" spc="-475" dirty="0">
                <a:solidFill>
                  <a:srgbClr val="FFFFFF"/>
                </a:solidFill>
              </a:rPr>
              <a:t>함수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3911600" y="7010400"/>
            <a:ext cx="1752600" cy="52173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kumimoji="1"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095500" y="2667000"/>
            <a:ext cx="8864600" cy="6070600"/>
            <a:chOff x="2108200" y="2590800"/>
            <a:chExt cx="8864600" cy="6070600"/>
          </a:xfrm>
        </p:grpSpPr>
        <p:grpSp>
          <p:nvGrpSpPr>
            <p:cNvPr id="8" name="그룹 7"/>
            <p:cNvGrpSpPr/>
            <p:nvPr/>
          </p:nvGrpSpPr>
          <p:grpSpPr>
            <a:xfrm>
              <a:off x="2108200" y="2590800"/>
              <a:ext cx="8864600" cy="6070600"/>
              <a:chOff x="2108200" y="2590800"/>
              <a:chExt cx="8864600" cy="607060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108200" y="2590800"/>
                <a:ext cx="8864600" cy="60706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4521200" y="3200400"/>
                <a:ext cx="4038600" cy="685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ko-KR" altLang="en-US" dirty="0"/>
              </a:p>
            </p:txBody>
          </p:sp>
          <p:sp>
            <p:nvSpPr>
              <p:cNvPr id="6" name="텍스트 상자 5"/>
              <p:cNvSpPr txBox="1"/>
              <p:nvPr/>
            </p:nvSpPr>
            <p:spPr>
              <a:xfrm>
                <a:off x="5435600" y="3200400"/>
                <a:ext cx="2590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3600" dirty="0" smtClean="0"/>
                  <a:t>함수 식</a:t>
                </a:r>
                <a:endParaRPr kumimoji="1" lang="ko-KR" altLang="en-US" sz="3600" dirty="0"/>
              </a:p>
            </p:txBody>
          </p:sp>
        </p:grpSp>
        <p:sp>
          <p:nvSpPr>
            <p:cNvPr id="9" name="텍스트 상자 8"/>
            <p:cNvSpPr txBox="1"/>
            <p:nvPr/>
          </p:nvSpPr>
          <p:spPr>
            <a:xfrm>
              <a:off x="3937000" y="7051069"/>
              <a:ext cx="2646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36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205480" y="7044635"/>
            <a:ext cx="2560906" cy="1165077"/>
            <a:chOff x="3205480" y="7044635"/>
            <a:chExt cx="2560906" cy="1165077"/>
          </a:xfrm>
        </p:grpSpPr>
        <p:sp>
          <p:nvSpPr>
            <p:cNvPr id="12" name="텍스트 상자 11"/>
            <p:cNvSpPr txBox="1"/>
            <p:nvPr/>
          </p:nvSpPr>
          <p:spPr>
            <a:xfrm>
              <a:off x="3438476" y="7066712"/>
              <a:ext cx="2327910" cy="1143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ko-KR" altLang="en-US"/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205480" y="7044635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600" dirty="0" smtClean="0"/>
                <a:t>입력</a:t>
              </a:r>
              <a:endParaRPr kumimoji="1" lang="ko-KR" altLang="en-US" sz="36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99382" y="6858000"/>
            <a:ext cx="2560418" cy="1351712"/>
            <a:chOff x="5999382" y="6858000"/>
            <a:chExt cx="2560418" cy="1351712"/>
          </a:xfrm>
        </p:grpSpPr>
        <p:sp>
          <p:nvSpPr>
            <p:cNvPr id="16" name="텍스트 상자 15"/>
            <p:cNvSpPr txBox="1"/>
            <p:nvPr/>
          </p:nvSpPr>
          <p:spPr>
            <a:xfrm>
              <a:off x="6121400" y="6858000"/>
              <a:ext cx="2438400" cy="13517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999382" y="6858000"/>
              <a:ext cx="144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600" dirty="0" smtClean="0"/>
                <a:t>함수 이름</a:t>
              </a:r>
              <a:endParaRPr kumimoji="1" lang="ko-KR" altLang="en-US" sz="36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504750" y="6400800"/>
            <a:ext cx="2188650" cy="1237412"/>
            <a:chOff x="8504750" y="6400800"/>
            <a:chExt cx="2188650" cy="1237412"/>
          </a:xfrm>
        </p:grpSpPr>
        <p:sp>
          <p:nvSpPr>
            <p:cNvPr id="19" name="텍스트 상자 18"/>
            <p:cNvSpPr txBox="1"/>
            <p:nvPr/>
          </p:nvSpPr>
          <p:spPr>
            <a:xfrm>
              <a:off x="8559800" y="6400800"/>
              <a:ext cx="2133600" cy="12374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8504750" y="6534834"/>
              <a:ext cx="1755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600" dirty="0" smtClean="0"/>
                <a:t>출력</a:t>
              </a:r>
              <a:endParaRPr kumimoji="1" lang="ko-KR" alt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9971" y="6066370"/>
            <a:ext cx="819150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8071" y="6079070"/>
            <a:ext cx="742950" cy="1270000"/>
          </a:xfrm>
          <a:custGeom>
            <a:avLst/>
            <a:gdLst/>
            <a:ahLst/>
            <a:cxnLst/>
            <a:rect l="l" t="t" r="r" b="b"/>
            <a:pathLst>
              <a:path w="742950" h="1270000">
                <a:moveTo>
                  <a:pt x="0" y="0"/>
                </a:moveTo>
                <a:lnTo>
                  <a:pt x="0" y="1270000"/>
                </a:lnTo>
                <a:lnTo>
                  <a:pt x="74295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2154" y="6003925"/>
            <a:ext cx="81915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0254" y="6016625"/>
            <a:ext cx="742950" cy="1270000"/>
          </a:xfrm>
          <a:custGeom>
            <a:avLst/>
            <a:gdLst/>
            <a:ahLst/>
            <a:cxnLst/>
            <a:rect l="l" t="t" r="r" b="b"/>
            <a:pathLst>
              <a:path w="742950" h="1270000">
                <a:moveTo>
                  <a:pt x="742950" y="0"/>
                </a:moveTo>
                <a:lnTo>
                  <a:pt x="0" y="635000"/>
                </a:lnTo>
                <a:lnTo>
                  <a:pt x="742950" y="1270000"/>
                </a:lnTo>
                <a:lnTo>
                  <a:pt x="74295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000" y="3365296"/>
            <a:ext cx="6695440" cy="146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05600"/>
              </a:lnSpc>
            </a:pPr>
            <a:r>
              <a:rPr sz="3000" b="1" spc="-380" dirty="0">
                <a:latin typeface="Malgun Gothic"/>
                <a:cs typeface="Malgun Gothic"/>
              </a:rPr>
              <a:t>입력(input)</a:t>
            </a:r>
            <a:r>
              <a:rPr sz="3000" spc="-380" dirty="0">
                <a:latin typeface="Malgun Gothic"/>
                <a:cs typeface="Malgun Gothic"/>
              </a:rPr>
              <a:t>이 </a:t>
            </a:r>
            <a:r>
              <a:rPr sz="3000" spc="-735" dirty="0">
                <a:latin typeface="Malgun Gothic"/>
                <a:cs typeface="Malgun Gothic"/>
              </a:rPr>
              <a:t>주어지면 </a:t>
            </a:r>
            <a:r>
              <a:rPr sz="3000" spc="-645" dirty="0">
                <a:latin typeface="Malgun Gothic"/>
                <a:cs typeface="Malgun Gothic"/>
              </a:rPr>
              <a:t>함수 </a:t>
            </a:r>
            <a:r>
              <a:rPr sz="3000" spc="-625" dirty="0">
                <a:latin typeface="Malgun Gothic"/>
                <a:cs typeface="Malgun Gothic"/>
              </a:rPr>
              <a:t>내부에 </a:t>
            </a:r>
            <a:r>
              <a:rPr sz="3000" spc="-730" dirty="0">
                <a:latin typeface="Malgun Gothic"/>
                <a:cs typeface="Malgun Gothic"/>
              </a:rPr>
              <a:t>구현되어있는  </a:t>
            </a:r>
            <a:r>
              <a:rPr sz="3000" spc="-690" dirty="0">
                <a:latin typeface="Malgun Gothic"/>
                <a:cs typeface="Malgun Gothic"/>
              </a:rPr>
              <a:t>소스  </a:t>
            </a:r>
            <a:r>
              <a:rPr sz="3000" spc="-655" dirty="0">
                <a:latin typeface="Malgun Gothic"/>
                <a:cs typeface="Malgun Gothic"/>
              </a:rPr>
              <a:t>코드에  </a:t>
            </a:r>
            <a:r>
              <a:rPr sz="3000" spc="-650" dirty="0">
                <a:latin typeface="Malgun Gothic"/>
                <a:cs typeface="Malgun Gothic"/>
              </a:rPr>
              <a:t>따라서  </a:t>
            </a:r>
            <a:r>
              <a:rPr sz="3000" b="1" spc="-370" dirty="0">
                <a:latin typeface="Malgun Gothic"/>
                <a:cs typeface="Malgun Gothic"/>
              </a:rPr>
              <a:t>출력(output)</a:t>
            </a:r>
            <a:r>
              <a:rPr sz="3000" spc="-370" dirty="0">
                <a:latin typeface="Malgun Gothic"/>
                <a:cs typeface="Malgun Gothic"/>
              </a:rPr>
              <a:t>이</a:t>
            </a:r>
            <a:r>
              <a:rPr sz="3000" spc="-365" dirty="0">
                <a:latin typeface="Malgun Gothic"/>
                <a:cs typeface="Malgun Gothic"/>
              </a:rPr>
              <a:t> </a:t>
            </a:r>
            <a:r>
              <a:rPr sz="3000" spc="-700" dirty="0" smtClean="0">
                <a:latin typeface="Malgun Gothic"/>
                <a:cs typeface="Malgun Gothic"/>
              </a:rPr>
              <a:t>정해짐</a:t>
            </a:r>
            <a:r>
              <a:rPr lang="en-US" altLang="ko-KR" sz="3000" spc="-700" dirty="0" smtClean="0">
                <a:latin typeface="Malgun Gothic"/>
                <a:cs typeface="Malgun Gothic"/>
              </a:rPr>
              <a:t>(</a:t>
            </a:r>
            <a:r>
              <a:rPr lang="ko-KR" altLang="en-US" sz="3000" spc="-700" dirty="0" smtClean="0">
                <a:latin typeface="Malgun Gothic"/>
                <a:cs typeface="Malgun Gothic"/>
              </a:rPr>
              <a:t>출력 값이   있을수도   없을수도  있다  </a:t>
            </a:r>
            <a:r>
              <a:rPr lang="en-US" altLang="ko-KR" sz="3000" spc="-700" dirty="0" smtClean="0">
                <a:latin typeface="Malgun Gothic"/>
                <a:cs typeface="Malgun Gothic"/>
              </a:rPr>
              <a:t>!</a:t>
            </a:r>
            <a:r>
              <a:rPr lang="ko-KR" altLang="en-US" sz="3000" spc="-700" dirty="0" smtClean="0">
                <a:latin typeface="Malgun Gothic"/>
                <a:cs typeface="Malgun Gothic"/>
              </a:rPr>
              <a:t>  </a:t>
            </a:r>
            <a:r>
              <a:rPr lang="en-US" altLang="ko-KR" sz="3000" spc="-700" dirty="0" smtClean="0">
                <a:latin typeface="Malgun Gothic"/>
                <a:cs typeface="Malgun Gothic"/>
              </a:rPr>
              <a:t>)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2900" y="3276600"/>
            <a:ext cx="1522730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11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2500" y="6121400"/>
            <a:ext cx="1067435" cy="116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3600" spc="-270" dirty="0">
                <a:latin typeface="Malgun Gothic"/>
                <a:cs typeface="Malgun Gothic"/>
              </a:rPr>
              <a:t>a </a:t>
            </a:r>
            <a:r>
              <a:rPr sz="3600" spc="-975" dirty="0">
                <a:latin typeface="Malgun Gothic"/>
                <a:cs typeface="Malgun Gothic"/>
              </a:rPr>
              <a:t>= </a:t>
            </a:r>
            <a:r>
              <a:rPr sz="3600" spc="-765" dirty="0">
                <a:latin typeface="Malgun Gothic"/>
                <a:cs typeface="Malgun Gothic"/>
              </a:rPr>
              <a:t> </a:t>
            </a:r>
            <a:r>
              <a:rPr sz="3600" spc="-560" dirty="0">
                <a:latin typeface="Malgun Gothic"/>
                <a:cs typeface="Malgun Gothic"/>
              </a:rPr>
              <a:t>10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665" dirty="0">
                <a:latin typeface="Malgun Gothic"/>
                <a:cs typeface="Malgun Gothic"/>
              </a:rPr>
              <a:t>b </a:t>
            </a:r>
            <a:r>
              <a:rPr sz="3600" spc="-975" dirty="0">
                <a:latin typeface="Malgun Gothic"/>
                <a:cs typeface="Malgun Gothic"/>
              </a:rPr>
              <a:t>=   </a:t>
            </a:r>
            <a:r>
              <a:rPr sz="3600" spc="-960" dirty="0">
                <a:latin typeface="Malgun Gothic"/>
                <a:cs typeface="Malgun Gothic"/>
              </a:rPr>
              <a:t> </a:t>
            </a:r>
            <a:r>
              <a:rPr sz="3600" spc="-345" dirty="0">
                <a:latin typeface="Malgun Gothic"/>
                <a:cs typeface="Malgun Gothic"/>
              </a:rPr>
              <a:t>20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0236" y="5943803"/>
            <a:ext cx="1840864" cy="1541145"/>
          </a:xfrm>
          <a:prstGeom prst="rect">
            <a:avLst/>
          </a:prstGeom>
          <a:solidFill>
            <a:srgbClr val="4396C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</a:pPr>
            <a:r>
              <a:rPr sz="36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a </a:t>
            </a:r>
            <a:r>
              <a:rPr sz="3600" b="1" spc="-885" dirty="0">
                <a:solidFill>
                  <a:srgbClr val="FFFFFF"/>
                </a:solidFill>
                <a:latin typeface="Malgun Gothic"/>
                <a:cs typeface="Malgun Gothic"/>
              </a:rPr>
              <a:t>+ </a:t>
            </a:r>
            <a:r>
              <a:rPr sz="3600" b="1" spc="-8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600" b="1" spc="-665" dirty="0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6350000"/>
            <a:ext cx="44323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40" dirty="0">
                <a:latin typeface="Malgun Gothic"/>
                <a:cs typeface="Malgun Gothic"/>
              </a:rPr>
              <a:t>30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3972" y="6714070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45566" y="0"/>
                </a:lnTo>
                <a:lnTo>
                  <a:pt x="4582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09539" y="665311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6362" y="6714070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45566" y="0"/>
                </a:lnTo>
                <a:lnTo>
                  <a:pt x="4582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91930" y="665311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0" y="2959100"/>
            <a:ext cx="67773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060" dirty="0">
                <a:solidFill>
                  <a:srgbClr val="4396C7"/>
                </a:solidFill>
                <a:latin typeface="Malgun Gothic"/>
                <a:cs typeface="Malgun Gothic"/>
              </a:rPr>
              <a:t>함수는</a:t>
            </a:r>
            <a:r>
              <a:rPr sz="7000" spc="-225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왜</a:t>
            </a:r>
            <a:r>
              <a:rPr lang="ko-KR" altLang="en-US"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쓰는거지</a:t>
            </a:r>
            <a:r>
              <a:rPr sz="7000" spc="-869" dirty="0">
                <a:solidFill>
                  <a:srgbClr val="4396C7"/>
                </a:solidFill>
                <a:latin typeface="Malgun Gothic"/>
                <a:cs typeface="Malgun Gothic"/>
              </a:rPr>
              <a:t>?</a:t>
            </a:r>
            <a:endParaRPr sz="7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6200" y="5156200"/>
            <a:ext cx="8255000" cy="459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8</a:t>
            </a:r>
            <a:endParaRPr sz="10000" dirty="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NanumBarunGothic" charset="-127"/>
                <a:ea typeface="NanumBarunGothic" charset="-127"/>
                <a:cs typeface="NanumBarunGothic" charset="-127"/>
              </a:rPr>
              <a:t>함수의  </a:t>
            </a:r>
            <a:r>
              <a:rPr sz="2000" b="1" spc="-500" dirty="0">
                <a:latin typeface="NanumBarunGothic" charset="-127"/>
                <a:ea typeface="NanumBarunGothic" charset="-127"/>
                <a:cs typeface="NanumBarunGothic" charset="-127"/>
              </a:rPr>
              <a:t>정의   및   </a:t>
            </a:r>
            <a:r>
              <a:rPr sz="2000" b="1" spc="-459" dirty="0">
                <a:latin typeface="NanumBarunGothic" charset="-127"/>
                <a:ea typeface="NanumBarunGothic" charset="-127"/>
                <a:cs typeface="NanumBarunGothic" charset="-127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</a:t>
            </a:r>
            <a:endParaRPr sz="200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193800" y="2501900"/>
            <a:ext cx="14554200" cy="3467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70555" algn="ctr">
              <a:lnSpc>
                <a:spcPct val="100000"/>
              </a:lnSpc>
            </a:pPr>
            <a:r>
              <a:rPr sz="7000" spc="-106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함수는</a:t>
            </a:r>
            <a:r>
              <a:rPr sz="7000" spc="-225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7000" spc="-869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왜쓰는거지</a:t>
            </a:r>
            <a:r>
              <a:rPr sz="7000" spc="-869" dirty="0" smtClean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?</a:t>
            </a:r>
            <a:endParaRPr lang="en-US" sz="7000" spc="-869" dirty="0" smtClean="0">
              <a:solidFill>
                <a:srgbClr val="4396C7"/>
              </a:solidFill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R="3170555" algn="ctr">
              <a:lnSpc>
                <a:spcPct val="100000"/>
              </a:lnSpc>
            </a:pPr>
            <a:endParaRPr sz="5000" dirty="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1320800">
              <a:lnSpc>
                <a:spcPct val="100000"/>
              </a:lnSpc>
              <a:spcBef>
                <a:spcPts val="4000"/>
              </a:spcBef>
            </a:pPr>
            <a:r>
              <a:rPr sz="7200" spc="-1075" dirty="0" smtClean="0">
                <a:latin typeface="NanumBarunGothic" charset="-127"/>
                <a:ea typeface="NanumBarunGothic" charset="-127"/>
                <a:cs typeface="NanumBarunGothic" charset="-127"/>
              </a:rPr>
              <a:t>같은  </a:t>
            </a:r>
            <a:r>
              <a:rPr sz="7200" spc="-1185" dirty="0">
                <a:latin typeface="NanumBarunGothic" charset="-127"/>
                <a:ea typeface="NanumBarunGothic" charset="-127"/>
                <a:cs typeface="NanumBarunGothic" charset="-127"/>
              </a:rPr>
              <a:t>코드의  </a:t>
            </a:r>
            <a:r>
              <a:rPr sz="7200" b="1" spc="-1140" dirty="0">
                <a:latin typeface="NanumBarunGothic" charset="-127"/>
                <a:ea typeface="NanumBarunGothic" charset="-127"/>
                <a:cs typeface="NanumBarunGothic" charset="-127"/>
              </a:rPr>
              <a:t>불필요한  </a:t>
            </a:r>
            <a:r>
              <a:rPr sz="7200" b="1" spc="-1075" dirty="0">
                <a:latin typeface="NanumBarunGothic" charset="-127"/>
                <a:ea typeface="NanumBarunGothic" charset="-127"/>
                <a:cs typeface="NanumBarunGothic" charset="-127"/>
              </a:rPr>
              <a:t>재사용을  </a:t>
            </a:r>
            <a:r>
              <a:rPr sz="7200" b="1" spc="-1075" dirty="0" smtClean="0">
                <a:latin typeface="NanumBarunGothic" charset="-127"/>
                <a:ea typeface="NanumBarunGothic" charset="-127"/>
                <a:cs typeface="NanumBarunGothic" charset="-127"/>
              </a:rPr>
              <a:t>막음</a:t>
            </a:r>
            <a:r>
              <a:rPr lang="en-US" altLang="ko-KR" sz="7200" b="1" spc="-1075" dirty="0" smtClean="0">
                <a:latin typeface="NanumBarunGothic" charset="-127"/>
                <a:ea typeface="NanumBarunGothic" charset="-127"/>
                <a:cs typeface="NanumBarunGothic" charset="-127"/>
              </a:rPr>
              <a:t>!!</a:t>
            </a:r>
            <a:endParaRPr sz="7200" dirty="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700" y="2527300"/>
            <a:ext cx="104870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5000" spc="-735" dirty="0">
                <a:solidFill>
                  <a:srgbClr val="4396C7"/>
                </a:solidFill>
                <a:latin typeface="Malgun Gothic"/>
                <a:cs typeface="Malgun Gothic"/>
              </a:rPr>
              <a:t>함수를 직접 정의하는 방법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6350" y="3667749"/>
            <a:ext cx="10759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C000"/>
                </a:solidFill>
                <a:latin typeface="+mn-ea"/>
              </a:rPr>
              <a:t>def</a:t>
            </a:r>
            <a:r>
              <a:rPr lang="en-US" altLang="ko-KR" sz="3000" dirty="0">
                <a:latin typeface="+mn-ea"/>
              </a:rPr>
              <a:t> </a:t>
            </a:r>
            <a:r>
              <a:rPr lang="ko-KR" altLang="en-US" sz="3000" dirty="0">
                <a:solidFill>
                  <a:schemeClr val="tx2"/>
                </a:solidFill>
                <a:latin typeface="+mn-ea"/>
              </a:rPr>
              <a:t>함수이름</a:t>
            </a:r>
            <a:r>
              <a:rPr lang="ko-KR" altLang="en-US" sz="3000" dirty="0">
                <a:latin typeface="+mn-ea"/>
              </a:rPr>
              <a:t> </a:t>
            </a:r>
            <a:r>
              <a:rPr lang="en-US" altLang="ko-KR" sz="3000" dirty="0">
                <a:latin typeface="+mn-ea"/>
              </a:rPr>
              <a:t>(</a:t>
            </a:r>
            <a:r>
              <a:rPr lang="ko-KR" altLang="en-US" sz="3000" dirty="0">
                <a:latin typeface="+mn-ea"/>
              </a:rPr>
              <a:t>변수</a:t>
            </a:r>
            <a:r>
              <a:rPr lang="en-US" altLang="ko-KR" sz="3000" dirty="0">
                <a:latin typeface="+mn-ea"/>
              </a:rPr>
              <a:t>, …) : </a:t>
            </a:r>
            <a:r>
              <a:rPr lang="ko-KR" altLang="en-US" sz="3000" dirty="0">
                <a:latin typeface="+mn-ea"/>
              </a:rPr>
              <a:t>의 형식으로 이름과 변수를 지정하고</a:t>
            </a:r>
            <a:endParaRPr lang="en-US" altLang="ko-KR" sz="3000" dirty="0">
              <a:latin typeface="+mn-ea"/>
            </a:endParaRPr>
          </a:p>
          <a:p>
            <a:r>
              <a:rPr lang="ko-KR" altLang="en-US" sz="3000" dirty="0">
                <a:latin typeface="+mn-ea"/>
              </a:rPr>
              <a:t>그 아래에 함수의 동작을 명시함으로써 정의 할 수 있습니다</a:t>
            </a:r>
            <a:r>
              <a:rPr lang="en-US" altLang="ko-KR" sz="3000" dirty="0">
                <a:latin typeface="+mn-ea"/>
              </a:rPr>
              <a:t>.</a:t>
            </a:r>
            <a:r>
              <a:rPr lang="ko-KR" altLang="en-US" sz="3000" dirty="0">
                <a:latin typeface="+mn-ea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5638800"/>
            <a:ext cx="4580164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3302000" y="6019800"/>
            <a:ext cx="2209800" cy="584775"/>
            <a:chOff x="3302000" y="6019800"/>
            <a:chExt cx="2209800" cy="584775"/>
          </a:xfrm>
        </p:grpSpPr>
        <p:sp>
          <p:nvSpPr>
            <p:cNvPr id="6" name="텍스트 상자 5"/>
            <p:cNvSpPr txBox="1"/>
            <p:nvPr/>
          </p:nvSpPr>
          <p:spPr>
            <a:xfrm>
              <a:off x="3302000" y="6019800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 smtClean="0"/>
                <a:t>(</a:t>
              </a:r>
              <a:endParaRPr kumimoji="1" lang="ko-KR" altLang="en-US" sz="3200" b="1" dirty="0"/>
            </a:p>
          </p:txBody>
        </p:sp>
        <p:sp>
          <p:nvSpPr>
            <p:cNvPr id="7" name="텍스트 상자 6"/>
            <p:cNvSpPr txBox="1"/>
            <p:nvPr/>
          </p:nvSpPr>
          <p:spPr>
            <a:xfrm>
              <a:off x="4085771" y="6019800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 smtClean="0"/>
                <a:t>)</a:t>
              </a:r>
              <a:endParaRPr kumimoji="1"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0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200" y="2514600"/>
            <a:ext cx="10487025" cy="2051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5" dirty="0">
                <a:solidFill>
                  <a:srgbClr val="4396C7"/>
                </a:solidFill>
                <a:latin typeface="Malgun Gothic"/>
                <a:cs typeface="Malgun Gothic"/>
              </a:rPr>
              <a:t>내장함수</a:t>
            </a:r>
            <a:r>
              <a:rPr sz="5000" spc="-204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5000" spc="-695" dirty="0">
                <a:solidFill>
                  <a:srgbClr val="4396C7"/>
                </a:solidFill>
                <a:latin typeface="Malgun Gothic"/>
                <a:cs typeface="Malgun Gothic"/>
              </a:rPr>
              <a:t>사용법</a:t>
            </a:r>
            <a:endParaRPr lang="en-US" sz="3000" spc="-600" dirty="0">
              <a:latin typeface="Malgun Gothic"/>
              <a:cs typeface="Malgun Gothic"/>
            </a:endParaRPr>
          </a:p>
          <a:p>
            <a:pPr marL="939800" marR="5080">
              <a:lnSpc>
                <a:spcPct val="158300"/>
              </a:lnSpc>
              <a:spcBef>
                <a:spcPts val="900"/>
              </a:spcBef>
            </a:pPr>
            <a:r>
              <a:rPr lang="ko-KR" altLang="en-US" sz="4800" b="1" spc="-600" dirty="0" smtClean="0">
                <a:latin typeface="Malgun Gothic"/>
                <a:cs typeface="Malgun Gothic"/>
              </a:rPr>
              <a:t>바로   사용하면   된다</a:t>
            </a:r>
            <a:r>
              <a:rPr lang="en-US" altLang="ko-KR" sz="4800" b="1" spc="-600" dirty="0" smtClean="0">
                <a:latin typeface="Malgun Gothic"/>
                <a:cs typeface="Malgun Gothic"/>
              </a:rPr>
              <a:t>!</a:t>
            </a:r>
            <a:r>
              <a:rPr lang="ko-KR" altLang="en-US" sz="4800" b="1" dirty="0" smtClean="0">
                <a:latin typeface="Times New Roman"/>
                <a:cs typeface="Times New Roman"/>
              </a:rPr>
              <a:t> </a:t>
            </a:r>
            <a:endParaRPr sz="4800" b="1" dirty="0">
              <a:latin typeface="Malgun Gothic"/>
              <a:cs typeface="Malgun Gothic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6948833" y="5756679"/>
            <a:ext cx="512826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00" dirty="0">
                <a:latin typeface="Malgun Gothic"/>
                <a:cs typeface="Malgun Gothic"/>
              </a:rPr>
              <a:t>TIP!  </a:t>
            </a:r>
            <a:r>
              <a:rPr sz="3000" spc="-730" dirty="0">
                <a:latin typeface="Malgun Gothic"/>
                <a:cs typeface="Malgun Gothic"/>
              </a:rPr>
              <a:t>띄어쓰기는  </a:t>
            </a:r>
            <a:r>
              <a:rPr sz="3000" spc="-300" dirty="0">
                <a:latin typeface="Malgun Gothic"/>
                <a:cs typeface="Malgun Gothic"/>
              </a:rPr>
              <a:t>콤마(,)로 </a:t>
            </a:r>
            <a:r>
              <a:rPr sz="3000" spc="-600" dirty="0">
                <a:latin typeface="Malgun Gothic"/>
                <a:cs typeface="Malgun Gothic"/>
              </a:rPr>
              <a:t>할  </a:t>
            </a:r>
            <a:r>
              <a:rPr sz="3000" spc="-690" dirty="0">
                <a:latin typeface="Malgun Gothic"/>
                <a:cs typeface="Malgun Gothic"/>
              </a:rPr>
              <a:t>수</a:t>
            </a:r>
            <a:r>
              <a:rPr sz="3000" spc="-665" dirty="0">
                <a:latin typeface="Malgun Gothic"/>
                <a:cs typeface="Malgun Gothic"/>
              </a:rPr>
              <a:t> </a:t>
            </a:r>
            <a:r>
              <a:rPr sz="3000" spc="-509" dirty="0">
                <a:latin typeface="Malgun Gothic"/>
                <a:cs typeface="Malgun Gothic"/>
              </a:rPr>
              <a:t>있다.</a:t>
            </a:r>
            <a:endParaRPr sz="3000" dirty="0">
              <a:latin typeface="Malgun Gothic"/>
              <a:cs typeface="Malgun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5528079"/>
            <a:ext cx="5168916" cy="2557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1797050"/>
            <a:ext cx="10985500" cy="2943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27200">
              <a:lnSpc>
                <a:spcPct val="152500"/>
              </a:lnSpc>
            </a:pPr>
            <a:r>
              <a:rPr sz="5000" spc="-725" dirty="0">
                <a:solidFill>
                  <a:srgbClr val="005F9F"/>
                </a:solidFill>
                <a:latin typeface="Malgun Gothic"/>
                <a:cs typeface="Malgun Gothic"/>
              </a:rPr>
              <a:t>자주쓰는 </a:t>
            </a:r>
            <a:r>
              <a:rPr sz="5000" spc="-800" dirty="0">
                <a:solidFill>
                  <a:srgbClr val="005F9F"/>
                </a:solidFill>
                <a:latin typeface="Malgun Gothic"/>
                <a:cs typeface="Malgun Gothic"/>
              </a:rPr>
              <a:t>함수를 </a:t>
            </a:r>
            <a:r>
              <a:rPr sz="5000" spc="-635" dirty="0">
                <a:solidFill>
                  <a:srgbClr val="005F9F"/>
                </a:solidFill>
                <a:latin typeface="Malgun Gothic"/>
                <a:cs typeface="Malgun Gothic"/>
              </a:rPr>
              <a:t>알아봅시다!  </a:t>
            </a:r>
            <a:endParaRPr lang="en-US" sz="5000" spc="-63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 marR="5080" indent="168275">
              <a:lnSpc>
                <a:spcPct val="152500"/>
              </a:lnSpc>
            </a:pPr>
            <a:r>
              <a:rPr sz="5000" spc="-315" dirty="0">
                <a:solidFill>
                  <a:srgbClr val="4396C7"/>
                </a:solidFill>
                <a:latin typeface="Malgun Gothic"/>
                <a:cs typeface="Malgun Gothic"/>
              </a:rPr>
              <a:t>input(</a:t>
            </a:r>
            <a:r>
              <a:rPr sz="5000" spc="-315" dirty="0">
                <a:solidFill>
                  <a:srgbClr val="797979"/>
                </a:solidFill>
                <a:latin typeface="Malgun Gothic"/>
                <a:cs typeface="Malgun Gothic"/>
              </a:rPr>
              <a:t>출력할내용</a:t>
            </a:r>
            <a:r>
              <a:rPr sz="5000" spc="-315" dirty="0">
                <a:solidFill>
                  <a:srgbClr val="4396C7"/>
                </a:solidFill>
                <a:latin typeface="Malgun Gothic"/>
                <a:cs typeface="Malgun Gothic"/>
              </a:rPr>
              <a:t>) </a:t>
            </a:r>
            <a:endParaRPr lang="en-US" sz="3000" spc="-320" dirty="0">
              <a:solidFill>
                <a:srgbClr val="797979"/>
              </a:solidFill>
              <a:latin typeface="Malgun Gothic"/>
              <a:cs typeface="Malgun Gothic"/>
            </a:endParaRPr>
          </a:p>
          <a:p>
            <a:pPr marL="12700" marR="5080" indent="168275">
              <a:lnSpc>
                <a:spcPct val="152500"/>
              </a:lnSpc>
            </a:pPr>
            <a:r>
              <a:rPr sz="2500" spc="-320" dirty="0">
                <a:solidFill>
                  <a:srgbClr val="797979"/>
                </a:solidFill>
                <a:latin typeface="Malgun Gothic"/>
                <a:cs typeface="Malgun Gothic"/>
              </a:rPr>
              <a:t>화면에 </a:t>
            </a:r>
            <a:r>
              <a:rPr sz="2500" spc="-570" dirty="0">
                <a:solidFill>
                  <a:srgbClr val="797979"/>
                </a:solidFill>
                <a:latin typeface="Malgun Gothic"/>
                <a:cs typeface="Malgun Gothic"/>
              </a:rPr>
              <a:t>원하는 </a:t>
            </a:r>
            <a:r>
              <a:rPr sz="2500" spc="-550" dirty="0">
                <a:solidFill>
                  <a:srgbClr val="797979"/>
                </a:solidFill>
                <a:latin typeface="Malgun Gothic"/>
                <a:cs typeface="Malgun Gothic"/>
              </a:rPr>
              <a:t>내용을 </a:t>
            </a:r>
            <a:r>
              <a:rPr sz="2500" spc="-470" dirty="0">
                <a:solidFill>
                  <a:srgbClr val="797979"/>
                </a:solidFill>
                <a:latin typeface="Malgun Gothic"/>
                <a:cs typeface="Malgun Gothic"/>
              </a:rPr>
              <a:t>출력하고, </a:t>
            </a:r>
            <a:r>
              <a:rPr sz="2500" spc="-585" dirty="0">
                <a:latin typeface="Malgun Gothic"/>
                <a:cs typeface="Malgun Gothic"/>
              </a:rPr>
              <a:t>입력받는 </a:t>
            </a:r>
            <a:r>
              <a:rPr sz="2500" spc="-540" dirty="0">
                <a:latin typeface="Malgun Gothic"/>
                <a:cs typeface="Malgun Gothic"/>
              </a:rPr>
              <a:t>함수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790" y="3261980"/>
            <a:ext cx="4246880" cy="1536700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3000" dirty="0">
              <a:latin typeface="Malgun Gothic"/>
              <a:cs typeface="Malgun Gothic"/>
            </a:endParaRPr>
          </a:p>
          <a:p>
            <a:pPr marL="90805" marR="81280" algn="ctr">
              <a:lnSpc>
                <a:spcPct val="104200"/>
              </a:lnSpc>
              <a:spcBef>
                <a:spcPts val="100"/>
              </a:spcBef>
            </a:pPr>
            <a:r>
              <a:rPr sz="2000" spc="-204" dirty="0">
                <a:latin typeface="Malgun Gothic"/>
                <a:cs typeface="Malgun Gothic"/>
              </a:rPr>
              <a:t>input()함수는 </a:t>
            </a:r>
            <a:r>
              <a:rPr sz="2000" spc="-455" dirty="0">
                <a:latin typeface="Malgun Gothic"/>
                <a:cs typeface="Malgun Gothic"/>
              </a:rPr>
              <a:t>정수나 </a:t>
            </a:r>
            <a:r>
              <a:rPr sz="2000" spc="-475" dirty="0">
                <a:latin typeface="Malgun Gothic"/>
                <a:cs typeface="Malgun Gothic"/>
              </a:rPr>
              <a:t>실수를 </a:t>
            </a:r>
            <a:r>
              <a:rPr sz="2000" spc="-459" dirty="0">
                <a:latin typeface="Malgun Gothic"/>
                <a:cs typeface="Malgun Gothic"/>
              </a:rPr>
              <a:t>입력하기에 </a:t>
            </a:r>
            <a:r>
              <a:rPr sz="2000" spc="-450" dirty="0">
                <a:latin typeface="Malgun Gothic"/>
                <a:cs typeface="Malgun Gothic"/>
              </a:rPr>
              <a:t>적합  </a:t>
            </a:r>
            <a:r>
              <a:rPr sz="2000" b="1" spc="-455" dirty="0">
                <a:latin typeface="Malgun Gothic"/>
                <a:cs typeface="Malgun Gothic"/>
              </a:rPr>
              <a:t>문자열을 입력할때는 </a:t>
            </a:r>
            <a:r>
              <a:rPr sz="2000" b="1" spc="-459" dirty="0">
                <a:latin typeface="Malgun Gothic"/>
                <a:cs typeface="Malgun Gothic"/>
              </a:rPr>
              <a:t>꼭 </a:t>
            </a:r>
            <a:r>
              <a:rPr sz="2000" b="1" spc="-40" dirty="0">
                <a:latin typeface="Malgun Gothic"/>
                <a:cs typeface="Malgun Gothic"/>
              </a:rPr>
              <a:t>“ </a:t>
            </a:r>
            <a:r>
              <a:rPr sz="2000" b="1" spc="-245" dirty="0">
                <a:latin typeface="Malgun Gothic"/>
                <a:cs typeface="Malgun Gothic"/>
              </a:rPr>
              <a:t>”를 </a:t>
            </a:r>
            <a:r>
              <a:rPr sz="2000" b="1" spc="-440" dirty="0">
                <a:latin typeface="Malgun Gothic"/>
                <a:cs typeface="Malgun Gothic"/>
              </a:rPr>
              <a:t>해주어야해요  </a:t>
            </a:r>
            <a:r>
              <a:rPr sz="2000" spc="-434" dirty="0">
                <a:latin typeface="Malgun Gothic"/>
                <a:cs typeface="Malgun Gothic"/>
              </a:rPr>
              <a:t>안하면  </a:t>
            </a:r>
            <a:r>
              <a:rPr sz="2000" spc="-475" dirty="0">
                <a:latin typeface="Malgun Gothic"/>
                <a:cs typeface="Malgun Gothic"/>
              </a:rPr>
              <a:t>변수이름으로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34" dirty="0">
                <a:latin typeface="Malgun Gothic"/>
                <a:cs typeface="Malgun Gothic"/>
              </a:rPr>
              <a:t>이해함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5562600"/>
            <a:ext cx="5286910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5719009"/>
            <a:ext cx="4515530" cy="1592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/>
          <p:cNvSpPr/>
          <p:nvPr/>
        </p:nvSpPr>
        <p:spPr>
          <a:xfrm>
            <a:off x="6431782" y="6228323"/>
            <a:ext cx="933450" cy="573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200" y="2120900"/>
            <a:ext cx="4660900" cy="734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9964" y="8839217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7"/>
                </a:lnTo>
                <a:lnTo>
                  <a:pt x="130082" y="62713"/>
                </a:lnTo>
                <a:lnTo>
                  <a:pt x="93848" y="94069"/>
                </a:lnTo>
                <a:lnTo>
                  <a:pt x="62565" y="130392"/>
                </a:lnTo>
                <a:lnTo>
                  <a:pt x="37539" y="169902"/>
                </a:lnTo>
                <a:lnTo>
                  <a:pt x="18769" y="211892"/>
                </a:lnTo>
                <a:lnTo>
                  <a:pt x="6256" y="255653"/>
                </a:lnTo>
                <a:lnTo>
                  <a:pt x="0" y="300477"/>
                </a:lnTo>
                <a:lnTo>
                  <a:pt x="0" y="345655"/>
                </a:lnTo>
                <a:lnTo>
                  <a:pt x="6256" y="390479"/>
                </a:lnTo>
                <a:lnTo>
                  <a:pt x="18769" y="434240"/>
                </a:lnTo>
                <a:lnTo>
                  <a:pt x="37539" y="476230"/>
                </a:lnTo>
                <a:lnTo>
                  <a:pt x="62565" y="515741"/>
                </a:lnTo>
                <a:lnTo>
                  <a:pt x="93848" y="552063"/>
                </a:lnTo>
                <a:lnTo>
                  <a:pt x="130082" y="583419"/>
                </a:lnTo>
                <a:lnTo>
                  <a:pt x="169496" y="608504"/>
                </a:lnTo>
                <a:lnTo>
                  <a:pt x="211385" y="627318"/>
                </a:lnTo>
                <a:lnTo>
                  <a:pt x="255040" y="639861"/>
                </a:lnTo>
                <a:lnTo>
                  <a:pt x="299756" y="646132"/>
                </a:lnTo>
                <a:lnTo>
                  <a:pt x="344826" y="646132"/>
                </a:lnTo>
                <a:lnTo>
                  <a:pt x="389543" y="639861"/>
                </a:lnTo>
                <a:lnTo>
                  <a:pt x="433199" y="627318"/>
                </a:lnTo>
                <a:lnTo>
                  <a:pt x="475090" y="608504"/>
                </a:lnTo>
                <a:lnTo>
                  <a:pt x="514507" y="583419"/>
                </a:lnTo>
                <a:lnTo>
                  <a:pt x="550744" y="552063"/>
                </a:lnTo>
                <a:lnTo>
                  <a:pt x="582026" y="515741"/>
                </a:lnTo>
                <a:lnTo>
                  <a:pt x="607053" y="476230"/>
                </a:lnTo>
                <a:lnTo>
                  <a:pt x="625823" y="434240"/>
                </a:lnTo>
                <a:lnTo>
                  <a:pt x="638336" y="390479"/>
                </a:lnTo>
                <a:lnTo>
                  <a:pt x="644592" y="345655"/>
                </a:lnTo>
                <a:lnTo>
                  <a:pt x="644592" y="300477"/>
                </a:lnTo>
                <a:lnTo>
                  <a:pt x="638336" y="255653"/>
                </a:lnTo>
                <a:lnTo>
                  <a:pt x="625823" y="211892"/>
                </a:lnTo>
                <a:lnTo>
                  <a:pt x="607053" y="169902"/>
                </a:lnTo>
                <a:lnTo>
                  <a:pt x="582026" y="130392"/>
                </a:lnTo>
                <a:lnTo>
                  <a:pt x="550744" y="94069"/>
                </a:lnTo>
                <a:lnTo>
                  <a:pt x="514507" y="62713"/>
                </a:lnTo>
                <a:lnTo>
                  <a:pt x="475090" y="37627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4900" y="8953500"/>
            <a:ext cx="1327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2150" y="3128622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6"/>
                </a:lnTo>
                <a:lnTo>
                  <a:pt x="130082" y="62710"/>
                </a:lnTo>
                <a:lnTo>
                  <a:pt x="93848" y="94066"/>
                </a:lnTo>
                <a:lnTo>
                  <a:pt x="62565" y="130387"/>
                </a:lnTo>
                <a:lnTo>
                  <a:pt x="37539" y="169896"/>
                </a:lnTo>
                <a:lnTo>
                  <a:pt x="18769" y="211886"/>
                </a:lnTo>
                <a:lnTo>
                  <a:pt x="6256" y="255647"/>
                </a:lnTo>
                <a:lnTo>
                  <a:pt x="0" y="300470"/>
                </a:lnTo>
                <a:lnTo>
                  <a:pt x="0" y="345648"/>
                </a:lnTo>
                <a:lnTo>
                  <a:pt x="6256" y="390472"/>
                </a:lnTo>
                <a:lnTo>
                  <a:pt x="18769" y="434233"/>
                </a:lnTo>
                <a:lnTo>
                  <a:pt x="37539" y="476222"/>
                </a:lnTo>
                <a:lnTo>
                  <a:pt x="62565" y="515732"/>
                </a:lnTo>
                <a:lnTo>
                  <a:pt x="93848" y="552053"/>
                </a:lnTo>
                <a:lnTo>
                  <a:pt x="130082" y="583411"/>
                </a:lnTo>
                <a:lnTo>
                  <a:pt x="169496" y="608498"/>
                </a:lnTo>
                <a:lnTo>
                  <a:pt x="211385" y="627313"/>
                </a:lnTo>
                <a:lnTo>
                  <a:pt x="255040" y="639857"/>
                </a:lnTo>
                <a:lnTo>
                  <a:pt x="299756" y="646128"/>
                </a:lnTo>
                <a:lnTo>
                  <a:pt x="344826" y="646128"/>
                </a:lnTo>
                <a:lnTo>
                  <a:pt x="389543" y="639857"/>
                </a:lnTo>
                <a:lnTo>
                  <a:pt x="433199" y="627313"/>
                </a:lnTo>
                <a:lnTo>
                  <a:pt x="475090" y="608498"/>
                </a:lnTo>
                <a:lnTo>
                  <a:pt x="514507" y="583411"/>
                </a:lnTo>
                <a:lnTo>
                  <a:pt x="550744" y="552053"/>
                </a:lnTo>
                <a:lnTo>
                  <a:pt x="582026" y="515732"/>
                </a:lnTo>
                <a:lnTo>
                  <a:pt x="607053" y="476222"/>
                </a:lnTo>
                <a:lnTo>
                  <a:pt x="625823" y="434233"/>
                </a:lnTo>
                <a:lnTo>
                  <a:pt x="638336" y="390472"/>
                </a:lnTo>
                <a:lnTo>
                  <a:pt x="644592" y="345648"/>
                </a:lnTo>
                <a:lnTo>
                  <a:pt x="644592" y="300470"/>
                </a:lnTo>
                <a:lnTo>
                  <a:pt x="638336" y="255647"/>
                </a:lnTo>
                <a:lnTo>
                  <a:pt x="625823" y="211886"/>
                </a:lnTo>
                <a:lnTo>
                  <a:pt x="607053" y="169896"/>
                </a:lnTo>
                <a:lnTo>
                  <a:pt x="582026" y="130387"/>
                </a:lnTo>
                <a:lnTo>
                  <a:pt x="550744" y="94066"/>
                </a:lnTo>
                <a:lnTo>
                  <a:pt x="514507" y="62710"/>
                </a:lnTo>
                <a:lnTo>
                  <a:pt x="475090" y="37626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19700" y="3238500"/>
            <a:ext cx="1670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6350" y="2133600"/>
            <a:ext cx="10487025" cy="3603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725" dirty="0">
                <a:solidFill>
                  <a:srgbClr val="4396C7"/>
                </a:solidFill>
                <a:latin typeface="Malgun Gothic"/>
                <a:cs typeface="Malgun Gothic"/>
              </a:rPr>
              <a:t>특정모듈에  </a:t>
            </a:r>
            <a:r>
              <a:rPr sz="5000" spc="-775" dirty="0">
                <a:solidFill>
                  <a:srgbClr val="4396C7"/>
                </a:solidFill>
                <a:latin typeface="Malgun Gothic"/>
                <a:cs typeface="Malgun Gothic"/>
              </a:rPr>
              <a:t>속한  </a:t>
            </a: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r>
              <a:rPr sz="5000" spc="-935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5000" spc="-695" dirty="0">
                <a:solidFill>
                  <a:srgbClr val="4396C7"/>
                </a:solidFill>
                <a:latin typeface="Malgun Gothic"/>
                <a:cs typeface="Malgun Gothic"/>
              </a:rPr>
              <a:t>사용법</a:t>
            </a:r>
            <a:endParaRPr sz="5000" dirty="0">
              <a:latin typeface="Malgun Gothic"/>
              <a:cs typeface="Malgun Gothic"/>
            </a:endParaRPr>
          </a:p>
          <a:p>
            <a:pPr marL="939800" marR="918210">
              <a:lnSpc>
                <a:spcPct val="158300"/>
              </a:lnSpc>
              <a:spcBef>
                <a:spcPts val="1900"/>
              </a:spcBef>
            </a:pPr>
            <a:r>
              <a:rPr sz="3000" spc="-705" dirty="0">
                <a:latin typeface="Malgun Gothic"/>
                <a:cs typeface="Malgun Gothic"/>
              </a:rPr>
              <a:t>특정모듈을 </a:t>
            </a:r>
            <a:r>
              <a:rPr sz="3000" b="1" spc="-340" dirty="0">
                <a:solidFill>
                  <a:srgbClr val="F3B431"/>
                </a:solidFill>
                <a:latin typeface="Malgun Gothic"/>
                <a:cs typeface="Malgun Gothic"/>
              </a:rPr>
              <a:t>import </a:t>
            </a:r>
            <a:r>
              <a:rPr sz="3000" b="1" spc="-705" dirty="0">
                <a:solidFill>
                  <a:srgbClr val="F3B431"/>
                </a:solidFill>
                <a:latin typeface="Malgun Gothic"/>
                <a:cs typeface="Malgun Gothic"/>
              </a:rPr>
              <a:t>모듈이름 </a:t>
            </a:r>
            <a:r>
              <a:rPr sz="3000" spc="-720" dirty="0">
                <a:latin typeface="Malgun Gothic"/>
                <a:cs typeface="Malgun Gothic"/>
              </a:rPr>
              <a:t>형식으로 </a:t>
            </a:r>
            <a:r>
              <a:rPr sz="3000" spc="-655" dirty="0">
                <a:latin typeface="Malgun Gothic"/>
                <a:cs typeface="Malgun Gothic"/>
              </a:rPr>
              <a:t>추가해주고 </a:t>
            </a:r>
            <a:r>
              <a:rPr sz="3000" spc="-555" dirty="0">
                <a:latin typeface="Malgun Gothic"/>
                <a:cs typeface="Malgun Gothic"/>
              </a:rPr>
              <a:t>사용해야한다.  </a:t>
            </a:r>
            <a:r>
              <a:rPr sz="3000" spc="-640" dirty="0">
                <a:latin typeface="Malgun Gothic"/>
                <a:cs typeface="Malgun Gothic"/>
              </a:rPr>
              <a:t>사용할때는  </a:t>
            </a:r>
            <a:r>
              <a:rPr sz="3000" b="1" spc="-705" dirty="0">
                <a:solidFill>
                  <a:srgbClr val="F3B431"/>
                </a:solidFill>
                <a:latin typeface="Malgun Gothic"/>
                <a:cs typeface="Malgun Gothic"/>
              </a:rPr>
              <a:t>모듈이름  </a:t>
            </a:r>
            <a:r>
              <a:rPr sz="3000" b="1" spc="-235" dirty="0">
                <a:solidFill>
                  <a:srgbClr val="F3B431"/>
                </a:solidFill>
                <a:latin typeface="Malgun Gothic"/>
                <a:cs typeface="Malgun Gothic"/>
              </a:rPr>
              <a:t>. </a:t>
            </a:r>
            <a:r>
              <a:rPr sz="3000" b="1" spc="-470" dirty="0">
                <a:solidFill>
                  <a:srgbClr val="F3B431"/>
                </a:solidFill>
                <a:latin typeface="Malgun Gothic"/>
                <a:cs typeface="Malgun Gothic"/>
              </a:rPr>
              <a:t>함수이름() </a:t>
            </a:r>
            <a:r>
              <a:rPr sz="3000" spc="-750" dirty="0">
                <a:latin typeface="Malgun Gothic"/>
                <a:cs typeface="Malgun Gothic"/>
              </a:rPr>
              <a:t>의   </a:t>
            </a:r>
            <a:r>
              <a:rPr sz="3000" spc="-720" dirty="0">
                <a:latin typeface="Malgun Gothic"/>
                <a:cs typeface="Malgun Gothic"/>
              </a:rPr>
              <a:t>형식으로 </a:t>
            </a:r>
            <a:r>
              <a:rPr sz="3000" spc="-570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사용한다.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6221777"/>
            <a:ext cx="4768850" cy="2415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44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00" y="266700"/>
            <a:ext cx="17780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smtClean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0</a:t>
            </a:r>
            <a:r>
              <a:rPr lang="en-US" altLang="ko-KR" sz="10000" spc="340" smtClean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8</a:t>
            </a:r>
            <a:endParaRPr sz="10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함수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/ </a:t>
            </a:r>
            <a:r>
              <a:rPr sz="2000" b="1" spc="-480" dirty="0">
                <a:latin typeface="Nanum Gothic" charset="-127"/>
                <a:ea typeface="Nanum Gothic" charset="-127"/>
                <a:cs typeface="Nanum Gothic" charset="-127"/>
              </a:rPr>
              <a:t>기본</a:t>
            </a:r>
            <a:r>
              <a:rPr sz="2000" b="1" spc="-51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000" b="1" spc="-430" dirty="0">
                <a:latin typeface="Nanum Gothic" charset="-127"/>
                <a:ea typeface="Nanum Gothic" charset="-127"/>
                <a:cs typeface="Nanum Gothic" charset="-127"/>
              </a:rPr>
              <a:t>함수</a:t>
            </a:r>
            <a:endParaRPr sz="2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800" y="2197100"/>
            <a:ext cx="8691245" cy="254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sz="5000" spc="-725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자주쓰는  </a:t>
            </a:r>
            <a:r>
              <a:rPr sz="5000" spc="-800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함수를</a:t>
            </a:r>
            <a:r>
              <a:rPr sz="5000" spc="-630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5000" spc="-635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알아봅시다!</a:t>
            </a:r>
            <a:endParaRPr sz="5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12700">
              <a:lnSpc>
                <a:spcPts val="4400"/>
              </a:lnSpc>
              <a:spcBef>
                <a:spcPts val="3400"/>
              </a:spcBef>
            </a:pPr>
            <a:r>
              <a:rPr sz="4000" spc="-140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import</a:t>
            </a:r>
            <a:r>
              <a:rPr sz="4000" spc="-175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4000" spc="-180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random</a:t>
            </a:r>
            <a:endParaRPr sz="4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12700">
              <a:lnSpc>
                <a:spcPts val="5600"/>
              </a:lnSpc>
            </a:pPr>
            <a:r>
              <a:rPr sz="5000" spc="-14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random.random() </a:t>
            </a:r>
            <a:r>
              <a:rPr sz="3000" spc="34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_</a:t>
            </a:r>
            <a:r>
              <a:rPr sz="3000" spc="-42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500" spc="-54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2500" spc="-57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수  </a:t>
            </a:r>
            <a:r>
              <a:rPr sz="2500" spc="-56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25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5791200"/>
            <a:ext cx="5041900" cy="199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700" y="5194300"/>
            <a:ext cx="397192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35" dirty="0">
                <a:latin typeface="Nanum Gothic" charset="-127"/>
                <a:ea typeface="Nanum Gothic" charset="-127"/>
                <a:cs typeface="Nanum Gothic" charset="-127"/>
              </a:rPr>
              <a:t>0에서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1사이의  </a:t>
            </a:r>
            <a:r>
              <a:rPr sz="3000" spc="-650" dirty="0"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수 </a:t>
            </a:r>
            <a:r>
              <a:rPr sz="3000" spc="-45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000" spc="-675" dirty="0"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9900" y="6172200"/>
            <a:ext cx="52832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700" y="5194300"/>
            <a:ext cx="3608704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0"/>
              </a:lnSpc>
            </a:pPr>
            <a:r>
              <a:rPr sz="3000" b="1" spc="-32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random.randrange()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  <a:p>
            <a:pPr marL="50800">
              <a:lnSpc>
                <a:spcPts val="3550"/>
              </a:lnSpc>
            </a:pP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범위내에서  </a:t>
            </a:r>
            <a:r>
              <a:rPr sz="3000" spc="-650" dirty="0"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수</a:t>
            </a:r>
            <a:r>
              <a:rPr sz="3000" spc="-34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000" spc="-675" dirty="0"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4"/>
          <p:cNvSpPr/>
          <p:nvPr/>
        </p:nvSpPr>
        <p:spPr>
          <a:xfrm>
            <a:off x="6666545" y="5115569"/>
            <a:ext cx="6014452" cy="3200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23976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z="5000" spc="-805" dirty="0">
                <a:solidFill>
                  <a:srgbClr val="4396C7"/>
                </a:solidFill>
              </a:rPr>
              <a:t>계산기를 만들어 봅시다</a:t>
            </a:r>
            <a:endParaRPr sz="5000" dirty="0"/>
          </a:p>
        </p:txBody>
      </p:sp>
      <p:sp>
        <p:nvSpPr>
          <p:cNvPr id="5" name="object 5"/>
          <p:cNvSpPr txBox="1"/>
          <p:nvPr/>
        </p:nvSpPr>
        <p:spPr>
          <a:xfrm>
            <a:off x="2286000" y="1625600"/>
            <a:ext cx="2921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spc="-434" dirty="0">
                <a:latin typeface="Malgun Gothic"/>
                <a:cs typeface="Malgun Gothic"/>
              </a:rPr>
              <a:t>사용자   정의    </a:t>
            </a:r>
            <a:r>
              <a:rPr sz="2000" spc="-465" dirty="0" err="1">
                <a:latin typeface="Malgun Gothic"/>
                <a:cs typeface="Malgun Gothic"/>
              </a:rPr>
              <a:t>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890777" y="4343400"/>
            <a:ext cx="5002023" cy="411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80082" y="2959100"/>
            <a:ext cx="8411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addition(</a:t>
            </a:r>
            <a:r>
              <a:rPr lang="en-US" altLang="ko-KR" sz="3000" dirty="0" err="1"/>
              <a:t>x,y</a:t>
            </a:r>
            <a:r>
              <a:rPr lang="en-US" altLang="ko-KR" sz="3000" dirty="0"/>
              <a:t>) </a:t>
            </a:r>
            <a:r>
              <a:rPr lang="ko-KR" altLang="en-US" sz="3000" dirty="0"/>
              <a:t>함수와 </a:t>
            </a:r>
            <a:r>
              <a:rPr lang="en-US" altLang="ko-KR" sz="3000" dirty="0"/>
              <a:t>subtraction(</a:t>
            </a:r>
            <a:r>
              <a:rPr lang="en-US" altLang="ko-KR" sz="3000" dirty="0" err="1"/>
              <a:t>x,y</a:t>
            </a:r>
            <a:r>
              <a:rPr lang="en-US" altLang="ko-KR" sz="3000" dirty="0"/>
              <a:t>) </a:t>
            </a:r>
            <a:r>
              <a:rPr lang="ko-KR" altLang="en-US" sz="3000" dirty="0"/>
              <a:t>함수를 만들어</a:t>
            </a:r>
            <a:endParaRPr lang="en-US" altLang="ko-KR" sz="3000" dirty="0"/>
          </a:p>
          <a:p>
            <a:r>
              <a:rPr lang="ko-KR" altLang="en-US" sz="3000" dirty="0"/>
              <a:t>아래와 같이 출력되는 프로그램을 만들어 보세요</a:t>
            </a:r>
            <a:endParaRPr lang="en-US" altLang="ko-KR" sz="3000" dirty="0"/>
          </a:p>
        </p:txBody>
      </p:sp>
      <p:sp>
        <p:nvSpPr>
          <p:cNvPr id="10" name="object 18"/>
          <p:cNvSpPr/>
          <p:nvPr/>
        </p:nvSpPr>
        <p:spPr>
          <a:xfrm>
            <a:off x="8178800" y="5466634"/>
            <a:ext cx="4388292" cy="476966"/>
          </a:xfrm>
          <a:custGeom>
            <a:avLst/>
            <a:gdLst/>
            <a:ahLst/>
            <a:cxnLst/>
            <a:rect l="l" t="t" r="r" b="b"/>
            <a:pathLst>
              <a:path w="3941445" h="335279">
                <a:moveTo>
                  <a:pt x="0" y="0"/>
                </a:moveTo>
                <a:lnTo>
                  <a:pt x="3941064" y="0"/>
                </a:lnTo>
                <a:lnTo>
                  <a:pt x="394106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/>
          <p:cNvSpPr/>
          <p:nvPr/>
        </p:nvSpPr>
        <p:spPr>
          <a:xfrm>
            <a:off x="7827068" y="7865642"/>
            <a:ext cx="1791152" cy="437089"/>
          </a:xfrm>
          <a:custGeom>
            <a:avLst/>
            <a:gdLst/>
            <a:ahLst/>
            <a:cxnLst/>
            <a:rect l="l" t="t" r="r" b="b"/>
            <a:pathLst>
              <a:path w="1489075" h="259079">
                <a:moveTo>
                  <a:pt x="0" y="0"/>
                </a:moveTo>
                <a:lnTo>
                  <a:pt x="1488948" y="0"/>
                </a:lnTo>
                <a:lnTo>
                  <a:pt x="1488948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695574" y="4608234"/>
            <a:ext cx="1635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힌트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10834422" y="6715770"/>
            <a:ext cx="1732670" cy="335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7513387" y="6674571"/>
            <a:ext cx="1778037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7421947" y="6629399"/>
            <a:ext cx="247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accent2"/>
                </a:solidFill>
              </a:rPr>
              <a:t>i</a:t>
            </a:r>
            <a:r>
              <a:rPr kumimoji="1" lang="en-US" altLang="ko-KR" sz="2400" dirty="0" smtClean="0">
                <a:solidFill>
                  <a:schemeClr val="accent2"/>
                </a:solidFill>
              </a:rPr>
              <a:t>nput()</a:t>
            </a:r>
            <a:endParaRPr kumimoji="1"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7541293" y="7476845"/>
            <a:ext cx="15798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7421947" y="7360318"/>
            <a:ext cx="247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accent2"/>
                </a:solidFill>
              </a:rPr>
              <a:t>i</a:t>
            </a:r>
            <a:r>
              <a:rPr kumimoji="1" lang="en-US" altLang="ko-KR" sz="2400" dirty="0" smtClean="0">
                <a:solidFill>
                  <a:schemeClr val="accent2"/>
                </a:solidFill>
              </a:rPr>
              <a:t>nput()</a:t>
            </a:r>
            <a:endParaRPr kumimoji="1" lang="ko-KR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3200" y="2431902"/>
            <a:ext cx="10668000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3500" spc="-830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/>
            <a:r>
              <a:rPr lang="ko-KR" altLang="en-US" sz="3600" spc="-745" dirty="0">
                <a:latin typeface="Malgun Gothic"/>
                <a:cs typeface="Malgun Gothic"/>
              </a:rPr>
              <a:t>컴퓨터가 </a:t>
            </a:r>
            <a:r>
              <a:rPr lang="en-US" altLang="ko-KR" sz="3600" spc="-750" dirty="0">
                <a:latin typeface="Malgun Gothic"/>
                <a:cs typeface="Malgun Gothic"/>
              </a:rPr>
              <a:t>1</a:t>
            </a:r>
            <a:r>
              <a:rPr lang="ko-KR" altLang="en-US" sz="3600" spc="-750" dirty="0">
                <a:latin typeface="Malgun Gothic"/>
                <a:cs typeface="Malgun Gothic"/>
              </a:rPr>
              <a:t>부터 </a:t>
            </a:r>
            <a:r>
              <a:rPr lang="en-US" altLang="ko-KR" sz="3600" spc="-550" dirty="0">
                <a:latin typeface="Malgun Gothic"/>
                <a:cs typeface="Malgun Gothic"/>
              </a:rPr>
              <a:t>45</a:t>
            </a:r>
            <a:r>
              <a:rPr lang="ko-KR" altLang="en-US" sz="3600" spc="-550" dirty="0">
                <a:latin typeface="Malgun Gothic"/>
                <a:cs typeface="Malgun Gothic"/>
              </a:rPr>
              <a:t>까지의 </a:t>
            </a:r>
            <a:r>
              <a:rPr lang="ko-KR" altLang="en-US" sz="3600" spc="-740" dirty="0">
                <a:latin typeface="Malgun Gothic"/>
                <a:cs typeface="Malgun Gothic"/>
              </a:rPr>
              <a:t>수 </a:t>
            </a:r>
            <a:r>
              <a:rPr lang="ko-KR" altLang="en-US" sz="3600" spc="-680" dirty="0">
                <a:latin typeface="Malgun Gothic"/>
                <a:cs typeface="Malgun Gothic"/>
              </a:rPr>
              <a:t>중에  </a:t>
            </a:r>
            <a:r>
              <a:rPr lang="ko-KR" altLang="en-US" sz="3600" spc="-780" dirty="0">
                <a:latin typeface="Malgun Gothic"/>
                <a:cs typeface="Malgun Gothic"/>
              </a:rPr>
              <a:t>임의로  </a:t>
            </a:r>
            <a:r>
              <a:rPr lang="en-US" altLang="ko-KR" sz="3600" spc="-570" dirty="0">
                <a:latin typeface="Malgun Gothic"/>
                <a:cs typeface="Malgun Gothic"/>
              </a:rPr>
              <a:t>6</a:t>
            </a:r>
            <a:r>
              <a:rPr lang="ko-KR" altLang="en-US" sz="3600" spc="-570" dirty="0">
                <a:latin typeface="Malgun Gothic"/>
                <a:cs typeface="Malgun Gothic"/>
              </a:rPr>
              <a:t>개의 </a:t>
            </a:r>
            <a:r>
              <a:rPr lang="ko-KR" altLang="en-US" sz="3600" spc="-705" dirty="0">
                <a:latin typeface="Malgun Gothic"/>
                <a:cs typeface="Malgun Gothic"/>
              </a:rPr>
              <a:t>숫자를 </a:t>
            </a:r>
            <a:r>
              <a:rPr lang="ko-KR" altLang="en-US" sz="3600" spc="-365" dirty="0">
                <a:latin typeface="Malgun Gothic"/>
                <a:cs typeface="Malgun Gothic"/>
              </a:rPr>
              <a:t> </a:t>
            </a:r>
            <a:r>
              <a:rPr lang="ko-KR" altLang="en-US" sz="3600" spc="-605" dirty="0">
                <a:latin typeface="Malgun Gothic"/>
                <a:cs typeface="Malgun Gothic"/>
              </a:rPr>
              <a:t>출력한다</a:t>
            </a:r>
            <a:r>
              <a:rPr lang="en-US" altLang="ko-KR" sz="3600" spc="-605" dirty="0" smtClean="0">
                <a:latin typeface="Malgun Gothic"/>
                <a:cs typeface="Malgun Gothic"/>
              </a:rPr>
              <a:t>.</a:t>
            </a:r>
          </a:p>
          <a:p>
            <a:pPr marL="12700"/>
            <a:endParaRPr lang="ko-KR" altLang="en-US"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3500" spc="-830" dirty="0" smtClean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3500" spc="-830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3500" spc="-830" dirty="0" smtClean="0">
                <a:solidFill>
                  <a:srgbClr val="005F9F"/>
                </a:solidFill>
                <a:latin typeface="Malgun Gothic"/>
                <a:cs typeface="Malgun Gothic"/>
              </a:rPr>
              <a:t>오늘의  </a:t>
            </a:r>
            <a:r>
              <a:rPr sz="3500" spc="-819" dirty="0">
                <a:solidFill>
                  <a:srgbClr val="005F9F"/>
                </a:solidFill>
                <a:latin typeface="Malgun Gothic"/>
                <a:cs typeface="Malgun Gothic"/>
              </a:rPr>
              <a:t>로또번호는  </a:t>
            </a:r>
            <a:r>
              <a:rPr sz="3500" spc="65" dirty="0">
                <a:solidFill>
                  <a:srgbClr val="005F9F"/>
                </a:solidFill>
                <a:latin typeface="Malgun Gothic"/>
                <a:cs typeface="Malgun Gothic"/>
              </a:rPr>
              <a:t>: </a:t>
            </a:r>
            <a:r>
              <a:rPr sz="3500" spc="-350" dirty="0">
                <a:solidFill>
                  <a:srgbClr val="005F9F"/>
                </a:solidFill>
                <a:latin typeface="Malgun Gothic"/>
                <a:cs typeface="Malgun Gothic"/>
              </a:rPr>
              <a:t>3 </a:t>
            </a:r>
            <a:r>
              <a:rPr sz="3500" spc="-395" dirty="0">
                <a:solidFill>
                  <a:srgbClr val="005F9F"/>
                </a:solidFill>
                <a:latin typeface="Malgun Gothic"/>
                <a:cs typeface="Malgun Gothic"/>
              </a:rPr>
              <a:t>29 </a:t>
            </a:r>
            <a:r>
              <a:rPr sz="3500" spc="-365" dirty="0">
                <a:solidFill>
                  <a:srgbClr val="005F9F"/>
                </a:solidFill>
                <a:latin typeface="Malgun Gothic"/>
                <a:cs typeface="Malgun Gothic"/>
              </a:rPr>
              <a:t>37 </a:t>
            </a:r>
            <a:r>
              <a:rPr sz="3500" spc="-540" dirty="0">
                <a:solidFill>
                  <a:srgbClr val="005F9F"/>
                </a:solidFill>
                <a:latin typeface="Malgun Gothic"/>
                <a:cs typeface="Malgun Gothic"/>
              </a:rPr>
              <a:t>10 </a:t>
            </a:r>
            <a:r>
              <a:rPr sz="3500" spc="-60" dirty="0">
                <a:solidFill>
                  <a:srgbClr val="005F9F"/>
                </a:solidFill>
                <a:latin typeface="Malgun Gothic"/>
                <a:cs typeface="Malgun Gothic"/>
              </a:rPr>
              <a:t>44</a:t>
            </a:r>
            <a:r>
              <a:rPr sz="3500" spc="-25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500" spc="-560" dirty="0">
                <a:solidFill>
                  <a:srgbClr val="005F9F"/>
                </a:solidFill>
                <a:latin typeface="Malgun Gothic"/>
                <a:cs typeface="Malgun Gothic"/>
              </a:rPr>
              <a:t>31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783170"/>
            <a:ext cx="130048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2860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 </a:t>
            </a:r>
            <a:r>
              <a:rPr sz="5000" spc="-805" dirty="0">
                <a:solidFill>
                  <a:srgbClr val="4396C7"/>
                </a:solidFill>
              </a:rPr>
              <a:t>로또</a:t>
            </a:r>
            <a:r>
              <a:rPr sz="5000" spc="-640" dirty="0">
                <a:solidFill>
                  <a:srgbClr val="4396C7"/>
                </a:solidFill>
              </a:rPr>
              <a:t> </a:t>
            </a:r>
            <a:r>
              <a:rPr sz="5000" spc="-844" dirty="0">
                <a:solidFill>
                  <a:srgbClr val="4396C7"/>
                </a:solidFill>
              </a:rPr>
              <a:t>발표하기</a:t>
            </a:r>
            <a:endParaRPr sz="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0595">
              <a:lnSpc>
                <a:spcPct val="100000"/>
              </a:lnSpc>
            </a:pPr>
            <a:r>
              <a:rPr sz="12000" spc="265" dirty="0"/>
              <a:t>09</a:t>
            </a:r>
            <a:r>
              <a:rPr sz="12000" spc="-360" dirty="0"/>
              <a:t> </a:t>
            </a:r>
            <a:r>
              <a:rPr sz="9000" spc="405" dirty="0"/>
              <a:t>List</a:t>
            </a:r>
            <a:endParaRPr sz="9000"/>
          </a:p>
        </p:txBody>
      </p:sp>
      <p:sp>
        <p:nvSpPr>
          <p:cNvPr id="4" name="object 4"/>
          <p:cNvSpPr/>
          <p:nvPr/>
        </p:nvSpPr>
        <p:spPr>
          <a:xfrm>
            <a:off x="3241713" y="5379402"/>
            <a:ext cx="6521450" cy="0"/>
          </a:xfrm>
          <a:custGeom>
            <a:avLst/>
            <a:gdLst/>
            <a:ahLst/>
            <a:cxnLst/>
            <a:rect l="l" t="t" r="r" b="b"/>
            <a:pathLst>
              <a:path w="6521450">
                <a:moveTo>
                  <a:pt x="0" y="0"/>
                </a:moveTo>
                <a:lnTo>
                  <a:pt x="652137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3800" y="5499100"/>
            <a:ext cx="55187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5" dirty="0">
                <a:solidFill>
                  <a:srgbClr val="FFFFFF"/>
                </a:solidFill>
                <a:latin typeface="Malgun Gothic"/>
                <a:cs typeface="Malgun Gothic"/>
              </a:rPr>
              <a:t>인덱싱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15" dirty="0">
                <a:solidFill>
                  <a:srgbClr val="FFFFFF"/>
                </a:solidFill>
                <a:latin typeface="Malgun Gothic"/>
                <a:cs typeface="Malgun Gothic"/>
              </a:rPr>
              <a:t>슬라이싱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34" dirty="0">
                <a:solidFill>
                  <a:srgbClr val="FFFFFF"/>
                </a:solidFill>
                <a:latin typeface="Malgun Gothic"/>
                <a:cs typeface="Malgun Gothic"/>
              </a:rPr>
              <a:t>연산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395" dirty="0">
                <a:solidFill>
                  <a:srgbClr val="FFFFFF"/>
                </a:solidFill>
                <a:latin typeface="Malgun Gothic"/>
                <a:cs typeface="Malgun Gothic"/>
              </a:rPr>
              <a:t>관련</a:t>
            </a:r>
            <a:r>
              <a:rPr sz="3000" spc="-2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550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2946400"/>
            <a:ext cx="4361180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-157" baseline="-3333" dirty="0">
                <a:solidFill>
                  <a:srgbClr val="CE69A6"/>
                </a:solidFill>
                <a:latin typeface="Malgun Gothic"/>
                <a:cs typeface="Malgun Gothic"/>
              </a:rPr>
              <a:t>list란 </a:t>
            </a:r>
            <a:r>
              <a:rPr sz="7500" spc="472" baseline="-3333" dirty="0">
                <a:solidFill>
                  <a:srgbClr val="CE69A6"/>
                </a:solidFill>
                <a:latin typeface="Malgun Gothic"/>
                <a:cs typeface="Malgun Gothic"/>
              </a:rPr>
              <a:t>? </a:t>
            </a:r>
            <a:r>
              <a:rPr sz="3500" spc="-825" dirty="0">
                <a:latin typeface="Malgun Gothic"/>
                <a:cs typeface="Malgun Gothic"/>
              </a:rPr>
              <a:t>요소들의 </a:t>
            </a:r>
            <a:r>
              <a:rPr sz="3500" spc="-795" dirty="0">
                <a:latin typeface="Malgun Gothic"/>
                <a:cs typeface="Malgun Gothic"/>
              </a:rPr>
              <a:t> </a:t>
            </a:r>
            <a:r>
              <a:rPr sz="3500" b="1" spc="-840" dirty="0">
                <a:latin typeface="Malgun Gothic"/>
                <a:cs typeface="Malgun Gothic"/>
              </a:rPr>
              <a:t>모임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1800" y="3048000"/>
            <a:ext cx="5549900" cy="594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5100" y="4533900"/>
            <a:ext cx="4648200" cy="213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40" dirty="0">
                <a:solidFill>
                  <a:srgbClr val="CE69A6"/>
                </a:solidFill>
                <a:latin typeface="Malgun Gothic"/>
                <a:cs typeface="Malgun Gothic"/>
              </a:rPr>
              <a:t>인덱싱</a:t>
            </a:r>
            <a:r>
              <a:rPr sz="5000" spc="-20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10" dirty="0">
                <a:solidFill>
                  <a:srgbClr val="CE69A6"/>
                </a:solidFill>
                <a:latin typeface="Malgun Gothic"/>
                <a:cs typeface="Malgun Gothic"/>
              </a:rPr>
              <a:t>[index]</a:t>
            </a:r>
            <a:endParaRPr sz="5000" dirty="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1900"/>
              </a:spcBef>
            </a:pPr>
            <a:r>
              <a:rPr sz="3500" spc="-760" dirty="0">
                <a:latin typeface="Malgun Gothic"/>
                <a:cs typeface="Malgun Gothic"/>
              </a:rPr>
              <a:t>각각의  </a:t>
            </a:r>
            <a:r>
              <a:rPr sz="3500" spc="-750" dirty="0">
                <a:latin typeface="Malgun Gothic"/>
                <a:cs typeface="Malgun Gothic"/>
              </a:rPr>
              <a:t>요소에게  </a:t>
            </a:r>
            <a:r>
              <a:rPr sz="3500" b="1" spc="-830" dirty="0">
                <a:latin typeface="Malgun Gothic"/>
                <a:cs typeface="Malgun Gothic"/>
              </a:rPr>
              <a:t>번호</a:t>
            </a:r>
            <a:r>
              <a:rPr sz="3500" spc="-830" dirty="0">
                <a:latin typeface="Malgun Gothic"/>
                <a:cs typeface="Malgun Gothic"/>
              </a:rPr>
              <a:t>를</a:t>
            </a:r>
            <a:r>
              <a:rPr sz="3500" spc="-500" dirty="0">
                <a:latin typeface="Malgun Gothic"/>
                <a:cs typeface="Malgun Gothic"/>
              </a:rPr>
              <a:t> </a:t>
            </a:r>
            <a:r>
              <a:rPr sz="3500" spc="-840" dirty="0">
                <a:latin typeface="Malgun Gothic"/>
                <a:cs typeface="Malgun Gothic"/>
              </a:rPr>
              <a:t>부여</a:t>
            </a:r>
            <a:endParaRPr sz="3500" dirty="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sz="3500" spc="-840" dirty="0">
                <a:latin typeface="Malgun Gothic"/>
                <a:cs typeface="Malgun Gothic"/>
              </a:rPr>
              <a:t>특정  </a:t>
            </a:r>
            <a:r>
              <a:rPr sz="3500" spc="-830" dirty="0">
                <a:latin typeface="Malgun Gothic"/>
                <a:cs typeface="Malgun Gothic"/>
              </a:rPr>
              <a:t>요소의 </a:t>
            </a:r>
            <a:r>
              <a:rPr sz="3500" spc="-680" dirty="0">
                <a:latin typeface="Malgun Gothic"/>
                <a:cs typeface="Malgun Gothic"/>
              </a:rPr>
              <a:t> </a:t>
            </a:r>
            <a:r>
              <a:rPr sz="3500" b="1" spc="-875" dirty="0">
                <a:latin typeface="Malgun Gothic"/>
                <a:cs typeface="Malgun Gothic"/>
              </a:rPr>
              <a:t>위치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4616" y="4485906"/>
            <a:ext cx="378460" cy="483870"/>
          </a:xfrm>
          <a:custGeom>
            <a:avLst/>
            <a:gdLst/>
            <a:ahLst/>
            <a:cxnLst/>
            <a:rect l="l" t="t" r="r" b="b"/>
            <a:pathLst>
              <a:path w="378459" h="483870">
                <a:moveTo>
                  <a:pt x="0" y="0"/>
                </a:moveTo>
                <a:lnTo>
                  <a:pt x="378332" y="0"/>
                </a:lnTo>
                <a:lnTo>
                  <a:pt x="378332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27900" y="4457700"/>
            <a:ext cx="16383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65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7285" y="5065877"/>
            <a:ext cx="333375" cy="483870"/>
          </a:xfrm>
          <a:custGeom>
            <a:avLst/>
            <a:gdLst/>
            <a:ahLst/>
            <a:cxnLst/>
            <a:rect l="l" t="t" r="r" b="b"/>
            <a:pathLst>
              <a:path w="333375" h="483870">
                <a:moveTo>
                  <a:pt x="0" y="0"/>
                </a:moveTo>
                <a:lnTo>
                  <a:pt x="332994" y="0"/>
                </a:lnTo>
                <a:lnTo>
                  <a:pt x="332994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77100" y="5041900"/>
            <a:ext cx="2444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6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64653" y="4753241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378912" y="0"/>
                </a:lnTo>
                <a:lnTo>
                  <a:pt x="410662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43557" y="462370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79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4653" y="5307812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378912" y="0"/>
                </a:lnTo>
                <a:lnTo>
                  <a:pt x="410662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43557" y="5178272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79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67231" y="5798096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06" y="0"/>
                </a:lnTo>
              </a:path>
            </a:pathLst>
          </a:custGeom>
          <a:ln w="128548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59229" y="5612485"/>
            <a:ext cx="278765" cy="254635"/>
          </a:xfrm>
          <a:custGeom>
            <a:avLst/>
            <a:gdLst/>
            <a:ahLst/>
            <a:cxnLst/>
            <a:rect l="l" t="t" r="r" b="b"/>
            <a:pathLst>
              <a:path w="278765" h="254635">
                <a:moveTo>
                  <a:pt x="0" y="0"/>
                </a:moveTo>
                <a:lnTo>
                  <a:pt x="48336" y="254533"/>
                </a:lnTo>
                <a:lnTo>
                  <a:pt x="278701" y="7893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40333" y="5644578"/>
            <a:ext cx="327025" cy="483870"/>
          </a:xfrm>
          <a:custGeom>
            <a:avLst/>
            <a:gdLst/>
            <a:ahLst/>
            <a:cxnLst/>
            <a:rect l="l" t="t" r="r" b="b"/>
            <a:pathLst>
              <a:path w="327025" h="483870">
                <a:moveTo>
                  <a:pt x="0" y="0"/>
                </a:moveTo>
                <a:lnTo>
                  <a:pt x="326898" y="0"/>
                </a:lnTo>
                <a:lnTo>
                  <a:pt x="326898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89800" y="5626100"/>
            <a:ext cx="2381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7108" y="4348213"/>
            <a:ext cx="978535" cy="0"/>
          </a:xfrm>
          <a:custGeom>
            <a:avLst/>
            <a:gdLst/>
            <a:ahLst/>
            <a:cxnLst/>
            <a:rect l="l" t="t" r="r" b="b"/>
            <a:pathLst>
              <a:path w="978535">
                <a:moveTo>
                  <a:pt x="0" y="0"/>
                </a:moveTo>
                <a:lnTo>
                  <a:pt x="946785" y="0"/>
                </a:lnTo>
                <a:lnTo>
                  <a:pt x="978535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3893" y="4218673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0" y="0"/>
                </a:moveTo>
                <a:lnTo>
                  <a:pt x="0" y="259080"/>
                </a:lnTo>
                <a:lnTo>
                  <a:pt x="259080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15627" y="3989438"/>
          <a:ext cx="8600958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2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22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139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2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55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2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5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r>
                        <a:rPr sz="2400" b="1" spc="-27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4700" y="2794000"/>
            <a:ext cx="3757929" cy="195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40" dirty="0">
                <a:solidFill>
                  <a:srgbClr val="CE69A6"/>
                </a:solidFill>
                <a:latin typeface="Malgun Gothic"/>
                <a:cs typeface="Malgun Gothic"/>
              </a:rPr>
              <a:t>인덱싱</a:t>
            </a:r>
            <a:r>
              <a:rPr sz="5000" spc="-20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10" dirty="0">
                <a:solidFill>
                  <a:srgbClr val="CE69A6"/>
                </a:solidFill>
                <a:latin typeface="Malgun Gothic"/>
                <a:cs typeface="Malgun Gothic"/>
              </a:rPr>
              <a:t>[index]</a:t>
            </a:r>
            <a:endParaRPr sz="5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2800"/>
              </a:spcBef>
            </a:pPr>
            <a:r>
              <a:rPr sz="5000" spc="170" dirty="0">
                <a:solidFill>
                  <a:srgbClr val="CE69A6"/>
                </a:solidFill>
                <a:latin typeface="Malgun Gothic"/>
                <a:cs typeface="Malgun Gothic"/>
              </a:rPr>
              <a:t>A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6600" y="6845300"/>
            <a:ext cx="9335135" cy="160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490" dirty="0">
                <a:latin typeface="Malgun Gothic"/>
                <a:cs typeface="Malgun Gothic"/>
              </a:rPr>
              <a:t>1. </a:t>
            </a:r>
            <a:r>
              <a:rPr sz="3500" spc="-395" dirty="0">
                <a:latin typeface="Malgun Gothic"/>
                <a:cs typeface="Malgun Gothic"/>
              </a:rPr>
              <a:t>index는 </a:t>
            </a:r>
            <a:r>
              <a:rPr sz="3500" b="1" spc="-670" dirty="0">
                <a:latin typeface="Malgun Gothic"/>
                <a:cs typeface="Malgun Gothic"/>
              </a:rPr>
              <a:t>0부터</a:t>
            </a:r>
            <a:r>
              <a:rPr sz="3500" b="1" spc="-135" dirty="0">
                <a:latin typeface="Malgun Gothic"/>
                <a:cs typeface="Malgun Gothic"/>
              </a:rPr>
              <a:t> </a:t>
            </a:r>
            <a:r>
              <a:rPr sz="3500" b="1" spc="-790" dirty="0">
                <a:latin typeface="Malgun Gothic"/>
                <a:cs typeface="Malgun Gothic"/>
              </a:rPr>
              <a:t>시작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3500" spc="-285" dirty="0">
                <a:latin typeface="Malgun Gothic"/>
                <a:cs typeface="Malgun Gothic"/>
              </a:rPr>
              <a:t>2. </a:t>
            </a:r>
            <a:r>
              <a:rPr sz="3500" spc="-800" dirty="0">
                <a:latin typeface="Malgun Gothic"/>
                <a:cs typeface="Malgun Gothic"/>
              </a:rPr>
              <a:t>자료형은  </a:t>
            </a:r>
            <a:r>
              <a:rPr sz="3500" spc="-585" dirty="0">
                <a:latin typeface="Malgun Gothic"/>
                <a:cs typeface="Malgun Gothic"/>
              </a:rPr>
              <a:t>정수, 실수, </a:t>
            </a:r>
            <a:r>
              <a:rPr sz="3500" spc="-490" dirty="0">
                <a:latin typeface="Malgun Gothic"/>
                <a:cs typeface="Malgun Gothic"/>
              </a:rPr>
              <a:t>문자...등 </a:t>
            </a:r>
            <a:r>
              <a:rPr sz="3500" spc="-700" dirty="0">
                <a:latin typeface="Malgun Gothic"/>
                <a:cs typeface="Malgun Gothic"/>
              </a:rPr>
              <a:t>다양한  </a:t>
            </a:r>
            <a:r>
              <a:rPr sz="3500" spc="-795" dirty="0">
                <a:latin typeface="Malgun Gothic"/>
                <a:cs typeface="Malgun Gothic"/>
              </a:rPr>
              <a:t>타입을  </a:t>
            </a:r>
            <a:r>
              <a:rPr sz="3500" b="1" spc="-780" dirty="0">
                <a:latin typeface="Malgun Gothic"/>
                <a:cs typeface="Malgun Gothic"/>
              </a:rPr>
              <a:t>혼용</a:t>
            </a:r>
            <a:r>
              <a:rPr sz="3500" spc="-780" dirty="0">
                <a:latin typeface="Malgun Gothic"/>
                <a:cs typeface="Malgun Gothic"/>
              </a:rPr>
              <a:t>해도  </a:t>
            </a:r>
            <a:r>
              <a:rPr sz="3500" spc="-725" dirty="0">
                <a:latin typeface="Malgun Gothic"/>
                <a:cs typeface="Malgun Gothic"/>
              </a:rPr>
              <a:t> </a:t>
            </a:r>
            <a:r>
              <a:rPr sz="3500" spc="-409" dirty="0">
                <a:latin typeface="Malgun Gothic"/>
                <a:cs typeface="Malgun Gothic"/>
              </a:rPr>
              <a:t>됨!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146" y="5866219"/>
            <a:ext cx="1407160" cy="742950"/>
          </a:xfrm>
          <a:prstGeom prst="rect">
            <a:avLst/>
          </a:prstGeom>
          <a:solidFill>
            <a:srgbClr val="CE69A6"/>
          </a:solidFill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5410"/>
              </a:lnSpc>
            </a:pPr>
            <a:r>
              <a:rPr sz="5000" spc="-42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2324100"/>
            <a:ext cx="45631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55" dirty="0">
                <a:solidFill>
                  <a:srgbClr val="CE69A6"/>
                </a:solidFill>
                <a:latin typeface="Malgun Gothic"/>
                <a:cs typeface="Malgun Gothic"/>
              </a:rPr>
              <a:t>슬라이싱</a:t>
            </a:r>
            <a:r>
              <a:rPr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-25" dirty="0">
                <a:solidFill>
                  <a:srgbClr val="CE69A6"/>
                </a:solidFill>
                <a:latin typeface="Malgun Gothic"/>
                <a:cs typeface="Malgun Gothic"/>
              </a:rPr>
              <a:t>[Slicing]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2679700"/>
            <a:ext cx="31305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85" dirty="0">
                <a:latin typeface="Malgun Gothic"/>
                <a:cs typeface="Malgun Gothic"/>
              </a:rPr>
              <a:t>특정요소들을  </a:t>
            </a:r>
            <a:r>
              <a:rPr sz="2500" b="1" spc="-540" dirty="0">
                <a:latin typeface="Malgun Gothic"/>
                <a:cs typeface="Malgun Gothic"/>
              </a:rPr>
              <a:t>뽑아내는</a:t>
            </a:r>
            <a:r>
              <a:rPr sz="2500" b="1" spc="-250" dirty="0">
                <a:latin typeface="Malgun Gothic"/>
                <a:cs typeface="Malgun Gothic"/>
              </a:rPr>
              <a:t> </a:t>
            </a:r>
            <a:r>
              <a:rPr sz="2500" spc="-600" dirty="0">
                <a:latin typeface="Malgun Gothic"/>
                <a:cs typeface="Malgun Gothic"/>
              </a:rPr>
              <a:t>기능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200" y="3771900"/>
            <a:ext cx="48888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4255" algn="l"/>
                <a:tab pos="3188335" algn="l"/>
              </a:tabLst>
            </a:pPr>
            <a:r>
              <a:rPr sz="3500" spc="-445" dirty="0">
                <a:solidFill>
                  <a:srgbClr val="CE69A6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CE69A6"/>
                </a:solidFill>
                <a:latin typeface="Malgun Gothic"/>
                <a:cs typeface="Malgun Gothic"/>
              </a:rPr>
              <a:t>:</a:t>
            </a:r>
            <a:r>
              <a:rPr sz="3500" b="1" spc="-30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500" b="1" spc="-835" dirty="0">
                <a:solidFill>
                  <a:srgbClr val="CE69A6"/>
                </a:solidFill>
                <a:latin typeface="Malgun Gothic"/>
                <a:cs typeface="Malgun Gothic"/>
              </a:rPr>
              <a:t>리스트이름	</a:t>
            </a:r>
            <a:r>
              <a:rPr sz="3500" b="1" spc="-545" dirty="0">
                <a:solidFill>
                  <a:srgbClr val="CE69A6"/>
                </a:solidFill>
                <a:latin typeface="Malgun Gothic"/>
                <a:cs typeface="Malgun Gothic"/>
              </a:rPr>
              <a:t>[</a:t>
            </a:r>
            <a:r>
              <a:rPr sz="3500" b="1" spc="-545" dirty="0">
                <a:solidFill>
                  <a:srgbClr val="797979"/>
                </a:solidFill>
                <a:latin typeface="Malgun Gothic"/>
                <a:cs typeface="Malgun Gothic"/>
              </a:rPr>
              <a:t>시작 </a:t>
            </a:r>
            <a:r>
              <a:rPr sz="3500" b="1" spc="5" dirty="0">
                <a:solidFill>
                  <a:srgbClr val="CE69A6"/>
                </a:solidFill>
                <a:latin typeface="Malgun Gothic"/>
                <a:cs typeface="Malgun Gothic"/>
              </a:rPr>
              <a:t>:</a:t>
            </a:r>
            <a:r>
              <a:rPr sz="3500" b="1" spc="-16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5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끝</a:t>
            </a:r>
            <a:r>
              <a:rPr sz="3500" b="1" spc="-434" dirty="0">
                <a:solidFill>
                  <a:srgbClr val="CE69A6"/>
                </a:solidFill>
                <a:latin typeface="Malgun Gothic"/>
                <a:cs typeface="Malgun Gothic"/>
              </a:rPr>
              <a:t>]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6100" y="4927600"/>
            <a:ext cx="46482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6100" y="6781800"/>
            <a:ext cx="46482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8200" y="4953000"/>
            <a:ext cx="4648200" cy="318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2324100"/>
            <a:ext cx="114935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리스트는 </a:t>
            </a:r>
            <a:r>
              <a:rPr lang="en-US" altLang="ko-KR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+</a:t>
            </a: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를 이용해 </a:t>
            </a:r>
            <a:endParaRPr lang="en-US" altLang="ko-KR" sz="5000" spc="-204" dirty="0">
              <a:solidFill>
                <a:srgbClr val="CE69A6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하나의 리스트로 결합이 가능합니다</a:t>
            </a:r>
            <a:r>
              <a:rPr lang="en-US" altLang="ko-KR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.</a:t>
            </a:r>
            <a:r>
              <a:rPr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19263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lang="ko-KR" altLang="en-US" sz="2000" b="1" spc="-465" dirty="0" err="1">
                <a:solidFill>
                  <a:srgbClr val="797979"/>
                </a:solidFill>
              </a:rPr>
              <a:t>슬라이싱</a:t>
            </a:r>
            <a:r>
              <a:rPr lang="ko-KR" altLang="en-US" sz="2000" b="1" spc="-465" dirty="0">
                <a:solidFill>
                  <a:srgbClr val="797979"/>
                </a:solidFill>
              </a:rPr>
              <a:t>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chemeClr val="tx1"/>
                </a:solidFill>
                <a:latin typeface="Malgun Gothic"/>
                <a:cs typeface="Malgun Gothic"/>
              </a:rPr>
              <a:t>연산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4553961"/>
            <a:ext cx="6159500" cy="28476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16800" y="8915400"/>
            <a:ext cx="5378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* </a:t>
            </a:r>
            <a:r>
              <a:rPr lang="ko-KR" altLang="en-US" sz="3000" dirty="0"/>
              <a:t>다중리스트라는 것도 있어요</a:t>
            </a:r>
            <a:r>
              <a:rPr lang="en-US" altLang="ko-KR" sz="3000" dirty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76861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300" y="1320800"/>
            <a:ext cx="32956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66700"/>
            <a:ext cx="4013200" cy="323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220" dirty="0">
                <a:solidFill>
                  <a:srgbClr val="CE69A6"/>
                </a:solidFill>
                <a:latin typeface="Malgun Gothic"/>
                <a:cs typeface="Malgun Gothic"/>
              </a:rPr>
              <a:t>09</a:t>
            </a:r>
            <a:endParaRPr sz="10000">
              <a:latin typeface="Malgun Gothic"/>
              <a:cs typeface="Malgun Gothic"/>
            </a:endParaRPr>
          </a:p>
          <a:p>
            <a:pPr marL="711200">
              <a:lnSpc>
                <a:spcPct val="100000"/>
              </a:lnSpc>
              <a:spcBef>
                <a:spcPts val="3600"/>
              </a:spcBef>
            </a:pPr>
            <a:r>
              <a:rPr sz="4000" spc="-650" dirty="0">
                <a:solidFill>
                  <a:srgbClr val="F3B431"/>
                </a:solidFill>
                <a:latin typeface="Malgun Gothic"/>
                <a:cs typeface="Malgun Gothic"/>
              </a:rPr>
              <a:t>수정</a:t>
            </a:r>
            <a:endParaRPr sz="4000">
              <a:latin typeface="Malgun Gothic"/>
              <a:cs typeface="Malgun Gothic"/>
            </a:endParaRPr>
          </a:p>
          <a:p>
            <a:pPr marL="1244600">
              <a:lnSpc>
                <a:spcPct val="100000"/>
              </a:lnSpc>
              <a:spcBef>
                <a:spcPts val="2500"/>
              </a:spcBef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34" dirty="0">
                <a:latin typeface="Malgun Gothic"/>
                <a:cs typeface="Malgun Gothic"/>
              </a:rPr>
              <a:t>하나의  </a:t>
            </a:r>
            <a:r>
              <a:rPr sz="2000" b="1" spc="-400" dirty="0">
                <a:latin typeface="Malgun Gothic"/>
                <a:cs typeface="Malgun Gothic"/>
              </a:rPr>
              <a:t>값</a:t>
            </a:r>
            <a:r>
              <a:rPr sz="2000" b="1" spc="-235" dirty="0">
                <a:latin typeface="Malgun Gothic"/>
                <a:cs typeface="Malgun Gothic"/>
              </a:rPr>
              <a:t> </a:t>
            </a:r>
            <a:r>
              <a:rPr sz="2000" spc="-465" dirty="0">
                <a:latin typeface="Malgun Gothic"/>
                <a:cs typeface="Malgun Gothic"/>
              </a:rPr>
              <a:t>수정하기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4200" y="3644900"/>
            <a:ext cx="4241800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4200" y="5981700"/>
            <a:ext cx="42418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1500" y="5600700"/>
            <a:ext cx="29400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90" dirty="0">
                <a:latin typeface="Malgun Gothic"/>
                <a:cs typeface="Malgun Gothic"/>
              </a:rPr>
              <a:t>연속된  </a:t>
            </a:r>
            <a:r>
              <a:rPr sz="2000" b="1" spc="-500" dirty="0">
                <a:latin typeface="Malgun Gothic"/>
                <a:cs typeface="Malgun Gothic"/>
              </a:rPr>
              <a:t>범위 </a:t>
            </a:r>
            <a:r>
              <a:rPr sz="2000" b="1" spc="-310" dirty="0">
                <a:latin typeface="Malgun Gothic"/>
                <a:cs typeface="Malgun Gothic"/>
              </a:rPr>
              <a:t> </a:t>
            </a:r>
            <a:r>
              <a:rPr sz="2000" spc="-465" dirty="0">
                <a:latin typeface="Malgun Gothic"/>
                <a:cs typeface="Malgun Gothic"/>
              </a:rPr>
              <a:t>수정하기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1500" y="3721100"/>
            <a:ext cx="32004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5200" y="2247900"/>
            <a:ext cx="2453640" cy="133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55" dirty="0">
                <a:solidFill>
                  <a:srgbClr val="F3B431"/>
                </a:solidFill>
                <a:latin typeface="Malgun Gothic"/>
                <a:cs typeface="Malgun Gothic"/>
              </a:rPr>
              <a:t>삭제</a:t>
            </a:r>
            <a:endParaRPr sz="4000">
              <a:latin typeface="Malgun Gothic"/>
              <a:cs typeface="Malgun Gothic"/>
            </a:endParaRPr>
          </a:p>
          <a:p>
            <a:pPr marL="889000">
              <a:lnSpc>
                <a:spcPct val="100000"/>
              </a:lnSpc>
              <a:spcBef>
                <a:spcPts val="3100"/>
              </a:spcBef>
            </a:pPr>
            <a:r>
              <a:rPr sz="2000" spc="25" dirty="0">
                <a:latin typeface="Malgun Gothic"/>
                <a:cs typeface="Malgun Gothic"/>
              </a:rPr>
              <a:t>[ </a:t>
            </a:r>
            <a:r>
              <a:rPr sz="2000" spc="-220" dirty="0">
                <a:latin typeface="Malgun Gothic"/>
                <a:cs typeface="Malgun Gothic"/>
              </a:rPr>
              <a:t>]를 </a:t>
            </a:r>
            <a:r>
              <a:rPr sz="2000" spc="-455" dirty="0">
                <a:latin typeface="Malgun Gothic"/>
                <a:cs typeface="Malgun Gothic"/>
              </a:rPr>
              <a:t>이용한</a:t>
            </a:r>
            <a:r>
              <a:rPr sz="2000" spc="-445" dirty="0">
                <a:latin typeface="Malgun Gothic"/>
                <a:cs typeface="Malgun Gothic"/>
              </a:rPr>
              <a:t> </a:t>
            </a:r>
            <a:r>
              <a:rPr sz="2000" spc="-400" dirty="0"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91500" y="6057900"/>
            <a:ext cx="3200400" cy="233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91500" y="5638800"/>
            <a:ext cx="341566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75" dirty="0">
                <a:latin typeface="Malgun Gothic"/>
                <a:cs typeface="Malgun Gothic"/>
              </a:rPr>
              <a:t>del </a:t>
            </a:r>
            <a:r>
              <a:rPr sz="2000" spc="-430" dirty="0">
                <a:latin typeface="Malgun Gothic"/>
                <a:cs typeface="Malgun Gothic"/>
              </a:rPr>
              <a:t>함수  </a:t>
            </a:r>
            <a:r>
              <a:rPr sz="2000" spc="-420" dirty="0">
                <a:latin typeface="Malgun Gothic"/>
                <a:cs typeface="Malgun Gothic"/>
              </a:rPr>
              <a:t>사용해  </a:t>
            </a:r>
            <a:r>
              <a:rPr sz="2000" spc="-475" dirty="0">
                <a:latin typeface="Malgun Gothic"/>
                <a:cs typeface="Malgun Gothic"/>
              </a:rPr>
              <a:t>리스트  </a:t>
            </a:r>
            <a:r>
              <a:rPr sz="2000" spc="-459" dirty="0">
                <a:latin typeface="Malgun Gothic"/>
                <a:cs typeface="Malgun Gothic"/>
              </a:rPr>
              <a:t>요소</a:t>
            </a:r>
            <a:r>
              <a:rPr sz="2000" spc="-29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삭제하기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4392</Words>
  <Application>Microsoft Macintosh PowerPoint</Application>
  <PresentationFormat>사용자 지정</PresentationFormat>
  <Paragraphs>1243</Paragraphs>
  <Slides>122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122</vt:i4>
      </vt:variant>
    </vt:vector>
  </HeadingPairs>
  <TitlesOfParts>
    <vt:vector size="135" baseType="lpstr">
      <vt:lpstr>맑은 고딕</vt:lpstr>
      <vt:lpstr>Calibri</vt:lpstr>
      <vt:lpstr>Dotum</vt:lpstr>
      <vt:lpstr>Gulim</vt:lpstr>
      <vt:lpstr>Malgun Gothic</vt:lpstr>
      <vt:lpstr>Mangal</vt:lpstr>
      <vt:lpstr>Nanum Gothic</vt:lpstr>
      <vt:lpstr>NanumBarunGothic</vt:lpstr>
      <vt:lpstr>Times New Roman</vt:lpstr>
      <vt:lpstr>Verdana</vt:lpstr>
      <vt:lpstr>Wingdings</vt:lpstr>
      <vt:lpstr>Arial</vt:lpstr>
      <vt:lpstr>Office Theme</vt:lpstr>
      <vt:lpstr>PowerPoint 프레젠테이션</vt:lpstr>
      <vt:lpstr>[ I N D E X ]</vt:lpstr>
      <vt:lpstr>01 소프트웨어란  무엇인가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PowerPoint 프레젠테이션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</vt:lpstr>
      <vt:lpstr>02 플로우 차트 플로우차트란?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03 변수</vt:lpstr>
      <vt:lpstr>PowerPoint 프레젠테이션</vt:lpstr>
      <vt:lpstr>PowerPoint 프레젠테이션</vt:lpstr>
      <vt:lpstr>PowerPoint 프레젠테이션</vt:lpstr>
      <vt:lpstr>PowerPoint 프레젠테이션</vt:lpstr>
      <vt:lpstr>04 Data type</vt:lpstr>
      <vt:lpstr>PowerPoint 프레젠테이션</vt:lpstr>
      <vt:lpstr>PowerPoint 프레젠테이션</vt:lpstr>
      <vt:lpstr>PowerPoint 프레젠테이션</vt:lpstr>
      <vt:lpstr>PowerPoint 프레젠테이션</vt:lpstr>
      <vt:lpstr>Data type Data type이란? / 정수형&amp;실수형   / 문자열</vt:lpstr>
      <vt:lpstr>05 연산 연산자의 종류 / 문자열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변수에 값을 저장하기</vt:lpstr>
      <vt:lpstr>실습 변수에 문자열 저장하기</vt:lpstr>
      <vt:lpstr>06 조건문 흐름제어 / 연산자 / 조건문의 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성적처리</vt:lpstr>
      <vt:lpstr>실습 성적처리</vt:lpstr>
      <vt:lpstr>실습 Guess the Number</vt:lpstr>
      <vt:lpstr>실습 Guess the Number</vt:lpstr>
      <vt:lpstr>07 반복문 반복문이란? / 반복문의 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1~10까지 숫자 더하기</vt:lpstr>
      <vt:lpstr>실습 Guess the Number</vt:lpstr>
      <vt:lpstr>실습 Guess the Number</vt:lpstr>
      <vt:lpstr>3,6,9게임 반복문과  조건문을  이용하여 3,6,9게임</vt:lpstr>
      <vt:lpstr>실습 3,6,9게임</vt:lpstr>
      <vt:lpstr>08 함수 함수의  정의  및 구조 / 기본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계산기를 만들어 봅시다</vt:lpstr>
      <vt:lpstr>실습 로또 발표하기</vt:lpstr>
      <vt:lpstr>09 List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List미션 list에서 문자  추출, 삭제, 변경   실습</vt:lpstr>
      <vt:lpstr>List미션 list에서 문자  추출, 삭제, 변경   실습</vt:lpstr>
      <vt:lpstr>실습 타자게임</vt:lpstr>
      <vt:lpstr>실습 타자게임</vt:lpstr>
      <vt:lpstr>10 Dictionary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영어단어 학습프로그램 Dictionary기능을 사용한  영어단어 학습프로그램</vt:lpstr>
      <vt:lpstr>실습 영어단어 학습프로그램</vt:lpstr>
      <vt:lpstr>그림 그리기</vt:lpstr>
      <vt:lpstr>실습  </vt:lpstr>
      <vt:lpstr>실습  </vt:lpstr>
      <vt:lpstr>실습</vt:lpstr>
      <vt:lpstr>실습  </vt:lpstr>
      <vt:lpstr>실습</vt:lpstr>
      <vt:lpstr>실습</vt:lpstr>
      <vt:lpstr>실습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소프트웨어봉사단.key</dc:title>
  <cp:lastModifiedBy>조충현</cp:lastModifiedBy>
  <cp:revision>53</cp:revision>
  <dcterms:created xsi:type="dcterms:W3CDTF">2017-03-14T00:06:50Z</dcterms:created>
  <dcterms:modified xsi:type="dcterms:W3CDTF">2017-09-16T09:38:21Z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2016-09-26T00:00:00Z</vt:filetime>
  </property>
  <property fmtid="{D5CDD505-2E9C-101B-9397-08002B2CF9AE}" pid="3" name="Creator">
    <vt:lpwstr>Keynote</vt:lpwstr>
  </property>
  <property fmtid="{D5CDD505-2E9C-101B-9397-08002B2CF9AE}" pid="4" name="LastSaved">
    <vt:filetime>2017-03-14T00:00:00Z</vt:filetime>
  </property>
</Properties>
</file>