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53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55.jpg" ContentType="image/jpeg"/>
  <Override PartName="/ppt/notesSlides/notesSlide36.xml" ContentType="application/vnd.openxmlformats-officedocument.presentationml.notesSlide+xml"/>
  <Override PartName="/ppt/media/image56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58.jpg" ContentType="image/jpe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media/image66.jpg" ContentType="image/jpeg"/>
  <Override PartName="/ppt/notesSlides/notesSlide59.xml" ContentType="application/vnd.openxmlformats-officedocument.presentationml.notesSlide+xml"/>
  <Override PartName="/ppt/media/image67.jpg" ContentType="image/jpeg"/>
  <Override PartName="/ppt/media/image68.jpg" ContentType="image/jpeg"/>
  <Override PartName="/ppt/media/image69.jpg" ContentType="image/jpeg"/>
  <Override PartName="/ppt/media/image70.jpg" ContentType="image/jpeg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media/image103.jpg" ContentType="image/jpeg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4" r:id="rId67"/>
    <p:sldId id="345" r:id="rId68"/>
    <p:sldId id="346" r:id="rId69"/>
    <p:sldId id="398" r:id="rId70"/>
    <p:sldId id="399" r:id="rId71"/>
    <p:sldId id="400" r:id="rId72"/>
    <p:sldId id="401" r:id="rId73"/>
    <p:sldId id="340" r:id="rId74"/>
    <p:sldId id="342" r:id="rId75"/>
    <p:sldId id="343" r:id="rId76"/>
    <p:sldId id="347" r:id="rId77"/>
    <p:sldId id="348" r:id="rId78"/>
    <p:sldId id="349" r:id="rId79"/>
    <p:sldId id="350" r:id="rId80"/>
    <p:sldId id="380" r:id="rId81"/>
    <p:sldId id="351" r:id="rId82"/>
    <p:sldId id="352" r:id="rId83"/>
    <p:sldId id="298" r:id="rId84"/>
    <p:sldId id="299" r:id="rId85"/>
    <p:sldId id="300" r:id="rId86"/>
    <p:sldId id="301" r:id="rId87"/>
    <p:sldId id="302" r:id="rId88"/>
    <p:sldId id="387" r:id="rId89"/>
    <p:sldId id="303" r:id="rId90"/>
    <p:sldId id="305" r:id="rId91"/>
    <p:sldId id="388" r:id="rId92"/>
    <p:sldId id="307" r:id="rId93"/>
    <p:sldId id="381" r:id="rId94"/>
    <p:sldId id="312" r:id="rId95"/>
    <p:sldId id="357" r:id="rId96"/>
    <p:sldId id="358" r:id="rId97"/>
    <p:sldId id="359" r:id="rId98"/>
    <p:sldId id="360" r:id="rId99"/>
    <p:sldId id="382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96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7" r:id="rId125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46"/>
    <a:srgbClr val="F3B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84754" autoAdjust="0"/>
  </p:normalViewPr>
  <p:slideViewPr>
    <p:cSldViewPr>
      <p:cViewPr>
        <p:scale>
          <a:sx n="50" d="100"/>
          <a:sy n="50" d="100"/>
        </p:scale>
        <p:origin x="1568" y="10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commentAuthors" Target="commentAuthors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2017. 10. 12.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3 </a:t>
            </a:r>
            <a:r>
              <a:rPr kumimoji="1" lang="ko-KR" altLang="en-US" baseline="0" dirty="0" smtClean="0"/>
              <a:t>를 가르치기로 함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띄어쓰기 준수 바람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용어</a:t>
            </a:r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dirty="0" smtClean="0"/>
              <a:t>Python (not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</a:t>
            </a:r>
            <a:r>
              <a:rPr kumimoji="1"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알고리즘에 대한 설명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실생활 예제 필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 제거 및 설명 변경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알고리즘 </a:t>
            </a:r>
            <a:r>
              <a:rPr kumimoji="1" lang="ko-KR" altLang="en-US" dirty="0" smtClean="0">
                <a:sym typeface="Wingdings"/>
              </a:rPr>
              <a:t> 실행순서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띄어쓰기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Process</a:t>
            </a:r>
            <a:r>
              <a:rPr kumimoji="1" lang="en-US" altLang="ko-KR" baseline="0" dirty="0" smtClean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Decision</a:t>
            </a:r>
            <a:r>
              <a:rPr kumimoji="1" lang="en-US" altLang="ko-KR" baseline="0" dirty="0" smtClean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어떻게 사용하지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어떻게 담지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과일상자로 바꾸면 좋을듯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Underscore</a:t>
            </a:r>
            <a:r>
              <a:rPr kumimoji="1" lang="en-US" altLang="ko-KR" baseline="0" dirty="0" smtClean="0"/>
              <a:t> -&gt; under bar </a:t>
            </a:r>
            <a:r>
              <a:rPr kumimoji="1" lang="ko-KR" altLang="en-US" baseline="0" dirty="0" smtClean="0"/>
              <a:t>혹은 밑줄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번항목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번항목 바뀌었으면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번항목은 슬라이드를 새로 만드는 편이 좋을 듯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코드블럭에 대한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대한 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4</a:t>
            </a:r>
            <a:r>
              <a:rPr kumimoji="1" lang="en-US" altLang="ko-KR" baseline="0" dirty="0" smtClean="0">
                <a:sym typeface="Wingdings"/>
              </a:rPr>
              <a:t> space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</a:t>
            </a:r>
            <a:r>
              <a:rPr kumimoji="1" lang="ko-KR" altLang="en-US" baseline="0" dirty="0" smtClean="0"/>
              <a:t> 언어와 비교하지 말 것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자료형  </a:t>
            </a:r>
            <a:r>
              <a:rPr kumimoji="1" lang="en-US" altLang="ko-KR" dirty="0" err="1" smtClean="0"/>
              <a:t>boolean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하단 문장들 제거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자료형에 대한 설명이 앞 슬라이드에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다음 슬라이드에 한번 지정된 자료형은 변경될 수 없음을 예시로 보여주라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문자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문자열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대한 슬라이드가 필요할 듯 합니당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예제를 사용하기 위함</a:t>
            </a:r>
            <a:r>
              <a:rPr kumimoji="1" lang="en-US" altLang="ko-KR" baseline="0" dirty="0" smtClean="0"/>
              <a:t>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슬라이드의 내용 </a:t>
            </a:r>
            <a:r>
              <a:rPr kumimoji="1" lang="en-US" altLang="ko-KR" baseline="0" dirty="0" smtClean="0"/>
              <a:t>(list) </a:t>
            </a:r>
            <a:r>
              <a:rPr kumimoji="1" lang="ko-KR" altLang="en-US" baseline="0" dirty="0" smtClean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산술연산자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논리연산자로 나누어서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 슬라이드 추가 설명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정수형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마음속으로 숫자 하나를 떠올려보세요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류의 예제를 통해 </a:t>
            </a:r>
            <a:r>
              <a:rPr kumimoji="1" lang="en-US" altLang="ko-KR" dirty="0" smtClean="0"/>
              <a:t>input </a:t>
            </a:r>
            <a:r>
              <a:rPr kumimoji="1" lang="ko-KR" altLang="en-US" dirty="0" smtClean="0"/>
              <a:t>에 친숙하도록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플로우차트 언급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결정의 기준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나는 짜장면이 짬뽕보다 더 좋은가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02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참고자료가 너우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파이선을 사용하고 있는 프로그램의 실생활 예시가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실례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 ex) </a:t>
            </a:r>
            <a:r>
              <a:rPr kumimoji="1" lang="ko-KR" altLang="en-US" baseline="0" dirty="0" smtClean="0"/>
              <a:t>알파고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ex) </a:t>
            </a:r>
            <a:r>
              <a:rPr kumimoji="1" lang="ko-KR" altLang="en-US" baseline="0" dirty="0" smtClean="0"/>
              <a:t>아래아한글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46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7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59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/ else </a:t>
            </a:r>
            <a:r>
              <a:rPr kumimoji="1" lang="ko-KR" altLang="en-US" baseline="0" dirty="0" smtClean="0"/>
              <a:t>없어도 된다는 것을 설명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--&gt;</a:t>
            </a:r>
            <a:r>
              <a:rPr kumimoji="1" lang="ko-KR" altLang="en-US" baseline="0" dirty="0" smtClean="0"/>
              <a:t> 설명두 바뀌었으면 좋겠다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else </a:t>
            </a:r>
            <a:r>
              <a:rPr kumimoji="1" lang="ko-KR" altLang="en-US" baseline="0" dirty="0" smtClean="0"/>
              <a:t>를 먼저 설명 후에 </a:t>
            </a:r>
            <a:r>
              <a:rPr kumimoji="1" lang="en-US" altLang="ko-KR" baseline="0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else if </a:t>
            </a:r>
            <a:r>
              <a:rPr kumimoji="1" lang="ko-KR" altLang="en-US" baseline="0" dirty="0" smtClean="0"/>
              <a:t>라는 것을 설명한다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마치기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써주기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Else </a:t>
            </a:r>
            <a:r>
              <a:rPr kumimoji="1" lang="ko-KR" altLang="en-US" dirty="0" smtClean="0"/>
              <a:t>를 위로 올리는 것이 좋지 않을까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를 제거하여 보여주는게</a:t>
            </a:r>
            <a:r>
              <a:rPr kumimoji="1" lang="mr-IN" altLang="ko-KR" baseline="0" dirty="0" smtClean="0"/>
              <a:t>…</a:t>
            </a:r>
            <a:r>
              <a:rPr kumimoji="1" lang="en-US" altLang="ko-KR" baseline="0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예외처리도 명시할것 </a:t>
            </a:r>
            <a:r>
              <a:rPr kumimoji="1" lang="en-US" altLang="ko-KR" dirty="0" smtClean="0"/>
              <a:t>(100</a:t>
            </a:r>
            <a:r>
              <a:rPr kumimoji="1" lang="ko-KR" altLang="en-US" dirty="0" smtClean="0"/>
              <a:t>점초과 혹은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 미만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www.slideshare.net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AmitUdhwani</a:t>
            </a:r>
            <a:r>
              <a:rPr kumimoji="1" lang="en-US" altLang="ko-KR" dirty="0" smtClean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반복문과 연계하면 재미짐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탈출게임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--&gt;</a:t>
            </a:r>
            <a:r>
              <a:rPr kumimoji="1" lang="ko-KR" altLang="en-US" dirty="0" smtClean="0"/>
              <a:t> 반복문으로 가버렷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191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더이상 복붙하지마라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문을 먼저 가르칩시다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while -&gt; continue / break -&gt; for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for</a:t>
            </a:r>
            <a:r>
              <a:rPr kumimoji="1" lang="ko-KR" altLang="en-US" baseline="0" dirty="0" smtClean="0"/>
              <a:t> 에서도 </a:t>
            </a:r>
            <a:r>
              <a:rPr kumimoji="1" lang="en-US" altLang="ko-KR" baseline="0" dirty="0" smtClean="0"/>
              <a:t>continue / break </a:t>
            </a:r>
            <a:r>
              <a:rPr kumimoji="1" lang="ko-KR" altLang="en-US" baseline="0" dirty="0" smtClean="0"/>
              <a:t>예제 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963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9887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34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309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까지 출력하는 것으로 변경하자</a:t>
            </a:r>
            <a:r>
              <a:rPr kumimoji="1" lang="en-US" altLang="ko-KR" dirty="0" smtClean="0"/>
              <a:t>. -&gt; 10</a:t>
            </a:r>
            <a:r>
              <a:rPr kumimoji="1" lang="ko-KR" altLang="en-US" dirty="0" smtClean="0"/>
              <a:t>은 출력이 너무 </a:t>
            </a:r>
            <a:r>
              <a:rPr kumimoji="1" lang="ko-KR" altLang="en-US" dirty="0" err="1" smtClean="0"/>
              <a:t>길어지니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0~4</a:t>
            </a:r>
            <a:r>
              <a:rPr kumimoji="1" lang="ko-KR" altLang="en-US" dirty="0" smtClean="0"/>
              <a:t>로 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Range </a:t>
            </a:r>
            <a:r>
              <a:rPr kumimoji="1" lang="ko-KR" altLang="en-US" dirty="0" smtClean="0">
                <a:sym typeface="Wingdings"/>
              </a:rPr>
              <a:t>설명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리스트로 설명하는 부분을 지우고 실행 순서를 풀어서 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6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이런데서 실제로 무슨 프로그램이 파이선으로 이루어져 있는가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함수를 뒤쪽으로 빼는게 어때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예제로 구구단 만들기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/ Output -&gt; </a:t>
            </a:r>
            <a:r>
              <a:rPr kumimoji="1" lang="ko-KR" altLang="en-US" baseline="0" dirty="0" smtClean="0"/>
              <a:t>입력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출력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Notaion</a:t>
            </a:r>
            <a:r>
              <a:rPr kumimoji="1" lang="en-US" altLang="ko-KR" baseline="0" dirty="0" smtClean="0"/>
              <a:t> -&gt; </a:t>
            </a:r>
            <a:r>
              <a:rPr kumimoji="1" lang="ko-KR" altLang="en-US" baseline="0" dirty="0" smtClean="0"/>
              <a:t>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출력값이 있을수도 없을수도 있다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과자사와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과자사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번만 보여줘도 충분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나머지는 제거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쉼표 와 반복문을 활용해서 </a:t>
            </a:r>
            <a:r>
              <a:rPr kumimoji="1" lang="en-US" altLang="ko-KR" dirty="0" smtClean="0"/>
              <a:t>1~100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줄로 표현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문법으로 변경 </a:t>
            </a:r>
            <a:r>
              <a:rPr kumimoji="1" lang="en-US" altLang="ko-KR" dirty="0" smtClean="0"/>
              <a:t>(print)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직접정의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내장함수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특정모듈  설명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내장함수의경우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라인 지우는 것이 좋을 듯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 수정 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raw</a:t>
            </a:r>
            <a:r>
              <a:rPr kumimoji="1" lang="en-US" altLang="ko-KR" baseline="0" dirty="0" smtClean="0"/>
              <a:t> input </a:t>
            </a:r>
            <a:r>
              <a:rPr kumimoji="1" lang="ko-KR" altLang="en-US" baseline="0" dirty="0" smtClean="0"/>
              <a:t>제거 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대문자로 씁시다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Index</a:t>
            </a:r>
            <a:r>
              <a:rPr kumimoji="1" lang="ko-KR" altLang="en-US" baseline="0" dirty="0" smtClean="0"/>
              <a:t> 개념 설명 필요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그 후에 </a:t>
            </a:r>
            <a:r>
              <a:rPr kumimoji="1" lang="en-US" altLang="ko-KR" baseline="0" dirty="0" smtClean="0"/>
              <a:t>Indexing </a:t>
            </a:r>
            <a:r>
              <a:rPr kumimoji="1" lang="ko-KR" altLang="en-US" baseline="0" dirty="0" smtClean="0"/>
              <a:t>설명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부터 시작함을 강조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컴퓨터는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시작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포함하는 범위에 대한 설명 추가 필요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string </a:t>
            </a:r>
            <a:r>
              <a:rPr kumimoji="1" lang="ko-KR" altLang="en-US" dirty="0" smtClean="0"/>
              <a:t>도 </a:t>
            </a:r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en-US" altLang="ko-KR" baseline="0" dirty="0" smtClean="0"/>
              <a:t> list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extend list </a:t>
            </a:r>
            <a:r>
              <a:rPr kumimoji="1" lang="ko-KR" altLang="en-US" baseline="0" dirty="0" smtClean="0"/>
              <a:t>구별하긔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이거 맨 마지막으로 빼자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ko-KR" altLang="en-US" baseline="0" dirty="0" smtClean="0"/>
              <a:t>을 이용한 다양한 파이썬 활용도 소개 및 간단한</a:t>
            </a:r>
            <a:r>
              <a:rPr kumimoji="1" lang="en-US" altLang="ko-KR" baseline="0" dirty="0" smtClean="0"/>
              <a:t> turtle</a:t>
            </a:r>
            <a:r>
              <a:rPr kumimoji="1" lang="ko-KR" altLang="en-US" baseline="0" dirty="0" smtClean="0"/>
              <a:t> 모듈 사용실습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8925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자유롭게 그림</a:t>
            </a:r>
            <a:r>
              <a:rPr kumimoji="1" lang="ko-KR" altLang="en-US" baseline="0" dirty="0" smtClean="0"/>
              <a:t> 그릴 시간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2610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Turtle</a:t>
            </a:r>
            <a:r>
              <a:rPr kumimoji="1" lang="ko-KR" altLang="en-US" baseline="0" dirty="0" smtClean="0"/>
              <a:t> 모듈을 이용한 코드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게임</a:t>
            </a:r>
            <a:r>
              <a:rPr kumimoji="1" lang="en-US" altLang="ko-KR" baseline="0" dirty="0" smtClean="0"/>
              <a:t>)</a:t>
            </a:r>
            <a:r>
              <a:rPr kumimoji="1" lang="ko-KR" altLang="en-US" baseline="0" dirty="0" smtClean="0"/>
              <a:t> 소개 및 코드 제공해서 돌려볼 수 있게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 코드도 마찬가지로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행맨이나 기타 흥미로울만한 코드를 직접 짜기엔 어려움이 있을거라 생각해서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앞에서 간단한 실습들을 하고 마지막으로 파이썬으로 이런식으로 만들수도 있다정도로 하고 </a:t>
            </a:r>
            <a:endParaRPr kumimoji="1" lang="en-US" altLang="ko-KR" baseline="0" dirty="0" smtClean="0"/>
          </a:p>
          <a:p>
            <a:r>
              <a:rPr kumimoji="1" lang="ko-KR" altLang="en-US" baseline="0" smtClean="0"/>
              <a:t>가지고 놀 수 있게 하고 마무리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92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 괄호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3 </a:t>
            </a:r>
            <a:r>
              <a:rPr kumimoji="1" lang="ko-KR" altLang="en-US" dirty="0" smtClean="0"/>
              <a:t>문법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뒤쪽에 플로우차트로 문법 활용 예시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플로우 차트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띄어쓰기 준수 바람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jp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Relationship Id="rId3" Type="http://schemas.openxmlformats.org/officeDocument/2006/relationships/image" Target="../media/image101.jp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4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6.jp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4" Type="http://schemas.openxmlformats.org/officeDocument/2006/relationships/image" Target="../media/image48.png"/><Relationship Id="rId5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jp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 smtClean="0">
                <a:solidFill>
                  <a:srgbClr val="FFFFFF"/>
                </a:solidFill>
              </a:rPr>
              <a:t>응용 실습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916773"/>
            <a:ext cx="6061709" cy="5745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283588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269986" y="3867601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235200" y="3429000"/>
            <a:ext cx="8001000" cy="44012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import turtle as t</a:t>
            </a:r>
          </a:p>
          <a:p>
            <a:endParaRPr lang="en-US" sz="4000" dirty="0"/>
          </a:p>
          <a:p>
            <a:r>
              <a:rPr lang="en-US" sz="4000" dirty="0"/>
              <a:t>n=50</a:t>
            </a:r>
          </a:p>
          <a:p>
            <a:r>
              <a:rPr lang="en-US" sz="4000" dirty="0" err="1"/>
              <a:t>t.color</a:t>
            </a:r>
            <a:r>
              <a:rPr lang="en-US" sz="4000" dirty="0"/>
              <a:t>("green”)</a:t>
            </a:r>
          </a:p>
          <a:p>
            <a:r>
              <a:rPr lang="en-US" sz="4000" dirty="0"/>
              <a:t> for x in range(n):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t.circle</a:t>
            </a:r>
            <a:r>
              <a:rPr lang="en-US" sz="4000" dirty="0"/>
              <a:t>(80)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t.left</a:t>
            </a:r>
            <a:r>
              <a:rPr lang="en-US" sz="40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자동차</a:t>
            </a:r>
            <a:r>
              <a:rPr lang="en-US" altLang="ko-KR" sz="3200" spc="10" dirty="0" smtClean="0">
                <a:solidFill>
                  <a:srgbClr val="1F497C"/>
                </a:solidFill>
                <a:latin typeface="Arial"/>
                <a:cs typeface="Arial"/>
              </a:rPr>
              <a:t> / </a:t>
            </a: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집  </a:t>
            </a: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0" spc="-2039" baseline="-15972" dirty="0" smtClean="0">
                <a:solidFill>
                  <a:srgbClr val="4396C7"/>
                </a:solidFill>
              </a:rPr>
              <a:t>참고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파이썬을 활용한 게임</a:t>
            </a:r>
            <a:endParaRPr 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" y="2915986"/>
            <a:ext cx="5336936" cy="5009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600800"/>
            <a:ext cx="5791200" cy="57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 smtClean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 smtClean="0">
                <a:latin typeface="Malgun Gothic"/>
                <a:cs typeface="Malgun Gothic"/>
              </a:rPr>
              <a:t> </a:t>
            </a:r>
            <a:r>
              <a:rPr sz="3600" b="1" spc="-795" dirty="0" smtClean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 smtClean="0">
                <a:solidFill>
                  <a:srgbClr val="FFFFFF"/>
                </a:solidFill>
              </a:rPr>
              <a:t>0</a:t>
            </a:r>
            <a:r>
              <a:rPr lang="en-US" sz="12000" u="heavy" spc="365" dirty="0" smtClean="0">
                <a:solidFill>
                  <a:srgbClr val="FFFFFF"/>
                </a:solidFill>
              </a:rPr>
              <a:t>6</a:t>
            </a:r>
            <a:r>
              <a:rPr sz="12000" u="heavy" spc="-340" dirty="0" smtClean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25" dirty="0">
                <a:solidFill>
                  <a:srgbClr val="FFFFFF"/>
                </a:solidFill>
              </a:rPr>
              <a:t>연산자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>
                <a:solidFill>
                  <a:srgbClr val="FFFFFF"/>
                </a:solidFill>
              </a:rPr>
              <a:t>조건문의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0900" y="4279900"/>
            <a:ext cx="125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>
                <a:solidFill>
                  <a:srgbClr val="FFFFFF"/>
                </a:solidFill>
                <a:latin typeface="Malgun Gothic"/>
                <a:cs typeface="Malgun Gothic"/>
              </a:rPr>
              <a:t>결정의 </a:t>
            </a:r>
            <a:r>
              <a:rPr sz="2400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spc="-580" dirty="0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387096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  <a:p>
            <a:pPr marL="1854200" marR="30480" indent="12700">
              <a:lnSpc>
                <a:spcPct val="106700"/>
              </a:lnSpc>
              <a:spcBef>
                <a:spcPts val="1595"/>
              </a:spcBef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66900" marR="5080" indent="-12700">
              <a:lnSpc>
                <a:spcPct val="106700"/>
              </a:lnSpc>
              <a:spcBef>
                <a:spcPts val="1495"/>
              </a:spcBef>
              <a:tabLst>
                <a:tab pos="2712720" algn="l"/>
                <a:tab pos="34226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79600" marR="5080">
              <a:lnSpc>
                <a:spcPct val="105000"/>
              </a:lnSpc>
              <a:spcBef>
                <a:spcPts val="2000"/>
              </a:spcBef>
              <a:tabLst>
                <a:tab pos="2738120" algn="l"/>
                <a:tab pos="34480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28848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200" y="3276600"/>
            <a:ext cx="1959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0" y="4089400"/>
            <a:ext cx="2029460" cy="451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25400" marR="5080" indent="-12700">
              <a:lnSpc>
                <a:spcPct val="106700"/>
              </a:lnSpc>
              <a:spcBef>
                <a:spcPts val="1495"/>
              </a:spcBef>
              <a:tabLst>
                <a:tab pos="871219" algn="l"/>
                <a:tab pos="15811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38100" marR="5080">
              <a:lnSpc>
                <a:spcPct val="105000"/>
              </a:lnSpc>
              <a:spcBef>
                <a:spcPts val="2000"/>
              </a:spcBef>
              <a:tabLst>
                <a:tab pos="896619" algn="l"/>
                <a:tab pos="16065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6812" y="3450170"/>
            <a:ext cx="871219" cy="535305"/>
          </a:xfrm>
          <a:custGeom>
            <a:avLst/>
            <a:gdLst/>
            <a:ahLst/>
            <a:cxnLst/>
            <a:rect l="l" t="t" r="r" b="b"/>
            <a:pathLst>
              <a:path w="871220" h="535304">
                <a:moveTo>
                  <a:pt x="0" y="0"/>
                </a:moveTo>
                <a:lnTo>
                  <a:pt x="870621" y="0"/>
                </a:lnTo>
                <a:lnTo>
                  <a:pt x="870621" y="535258"/>
                </a:lnTo>
                <a:lnTo>
                  <a:pt x="0" y="53525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534" y="565492"/>
            <a:ext cx="5433695" cy="2356485"/>
          </a:xfrm>
          <a:custGeom>
            <a:avLst/>
            <a:gdLst/>
            <a:ahLst/>
            <a:cxnLst/>
            <a:rect l="l" t="t" r="r" b="b"/>
            <a:pathLst>
              <a:path w="5433695" h="2356485">
                <a:moveTo>
                  <a:pt x="0" y="0"/>
                </a:moveTo>
                <a:lnTo>
                  <a:pt x="5433212" y="0"/>
                </a:lnTo>
                <a:lnTo>
                  <a:pt x="5433212" y="2356243"/>
                </a:lnTo>
                <a:lnTo>
                  <a:pt x="0" y="235624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2529" y="711200"/>
            <a:ext cx="476567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6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대입연산자!</a:t>
            </a:r>
            <a:endParaRPr sz="2500">
              <a:latin typeface="Malgun Gothic"/>
              <a:cs typeface="Malgun Gothic"/>
            </a:endParaRPr>
          </a:p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 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235" dirty="0">
                <a:solidFill>
                  <a:srgbClr val="FFFFFF"/>
                </a:solidFill>
                <a:latin typeface="Malgun Gothic"/>
                <a:cs typeface="Malgun Gothic"/>
              </a:rPr>
              <a:t>total이라는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변수에  </a:t>
            </a:r>
            <a:r>
              <a:rPr sz="2000" spc="-360" dirty="0">
                <a:solidFill>
                  <a:srgbClr val="FFFFFF"/>
                </a:solidFill>
                <a:latin typeface="Malgun Gothic"/>
                <a:cs typeface="Malgun Gothic"/>
              </a:rPr>
              <a:t>10을</a:t>
            </a:r>
            <a:r>
              <a:rPr sz="20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대입</a:t>
            </a:r>
            <a:endParaRPr sz="2000">
              <a:latin typeface="Malgun Gothic"/>
              <a:cs typeface="Malgun Gothic"/>
            </a:endParaRPr>
          </a:p>
          <a:p>
            <a:pPr marL="223520">
              <a:lnSpc>
                <a:spcPct val="100000"/>
              </a:lnSpc>
              <a:spcBef>
                <a:spcPts val="2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70" dirty="0">
                <a:solidFill>
                  <a:srgbClr val="FFFFFF"/>
                </a:solidFill>
                <a:latin typeface="Malgun Gothic"/>
                <a:cs typeface="Malgun Gothic"/>
              </a:rPr>
              <a:t>비교연산자!</a:t>
            </a:r>
            <a:endParaRPr sz="2500">
              <a:latin typeface="Malgun Gothic"/>
              <a:cs typeface="Malgun Gothic"/>
            </a:endParaRPr>
          </a:p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total의 </a:t>
            </a:r>
            <a:r>
              <a:rPr sz="2000" spc="-395" dirty="0">
                <a:solidFill>
                  <a:srgbClr val="FFFFFF"/>
                </a:solidFill>
                <a:latin typeface="Malgun Gothic"/>
                <a:cs typeface="Malgun Gothic"/>
              </a:rPr>
              <a:t>값과  </a:t>
            </a:r>
            <a:r>
              <a:rPr sz="2000" spc="-375" dirty="0">
                <a:solidFill>
                  <a:srgbClr val="FFFFFF"/>
                </a:solidFill>
                <a:latin typeface="Malgun Gothic"/>
                <a:cs typeface="Malgun Gothic"/>
              </a:rPr>
              <a:t>10이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00" dirty="0">
                <a:solidFill>
                  <a:srgbClr val="FFFFFF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5456" y="2820922"/>
            <a:ext cx="1539875" cy="685800"/>
          </a:xfrm>
          <a:custGeom>
            <a:avLst/>
            <a:gdLst/>
            <a:ahLst/>
            <a:cxnLst/>
            <a:rect l="l" t="t" r="r" b="b"/>
            <a:pathLst>
              <a:path w="1539875" h="685800">
                <a:moveTo>
                  <a:pt x="0" y="626923"/>
                </a:moveTo>
                <a:lnTo>
                  <a:pt x="1515129" y="0"/>
                </a:lnTo>
                <a:lnTo>
                  <a:pt x="1539407" y="58675"/>
                </a:lnTo>
                <a:lnTo>
                  <a:pt x="24278" y="685598"/>
                </a:lnTo>
                <a:lnTo>
                  <a:pt x="0" y="626923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667000"/>
            <a:ext cx="3048000" cy="52046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61" y="2298839"/>
            <a:ext cx="3379470" cy="937894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5000" spc="-935" dirty="0">
                <a:solidFill>
                  <a:srgbClr val="1A69B5"/>
                </a:solidFill>
                <a:latin typeface="Malgun Gothic"/>
                <a:cs typeface="Malgun Gothic"/>
              </a:rPr>
              <a:t>불린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403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3500" y="3708400"/>
            <a:ext cx="276415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and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모두 참일 경우</a:t>
            </a:r>
            <a:r>
              <a:rPr sz="2000" spc="8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3708400"/>
            <a:ext cx="37839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15" dirty="0">
                <a:solidFill>
                  <a:srgbClr val="F3B431"/>
                </a:solidFill>
                <a:latin typeface="Malgun Gothic"/>
                <a:cs typeface="Malgun Gothic"/>
              </a:rPr>
              <a:t>or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둘 중 하나라도 참일 경우 </a:t>
            </a:r>
            <a:r>
              <a:rPr sz="2000" spc="-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0600" y="3670300"/>
            <a:ext cx="212471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5000" spc="-95" dirty="0">
                <a:solidFill>
                  <a:srgbClr val="F3B431"/>
                </a:solidFill>
                <a:latin typeface="Malgun Gothic"/>
                <a:cs typeface="Malgun Gothic"/>
              </a:rPr>
              <a:t>not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  <a:p>
            <a:pPr marL="12700" marR="5080" algn="ctr">
              <a:lnSpc>
                <a:spcPct val="104200"/>
              </a:lnSpc>
              <a:spcBef>
                <a:spcPts val="8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가 </a:t>
            </a:r>
            <a:r>
              <a:rPr sz="2000" spc="-105" dirty="0">
                <a:latin typeface="Arial"/>
                <a:cs typeface="Arial"/>
              </a:rPr>
              <a:t>True</a:t>
            </a:r>
            <a:r>
              <a:rPr sz="2000" spc="-105" dirty="0">
                <a:latin typeface="Gulim"/>
                <a:cs typeface="Gulim"/>
              </a:rPr>
              <a:t>이면</a:t>
            </a:r>
            <a:r>
              <a:rPr sz="2000" spc="-22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  </a:t>
            </a:r>
            <a:r>
              <a:rPr sz="2000" spc="-80" dirty="0">
                <a:latin typeface="Arial"/>
                <a:cs typeface="Arial"/>
              </a:rPr>
              <a:t>False</a:t>
            </a:r>
            <a:r>
              <a:rPr sz="2000" spc="-80" dirty="0">
                <a:latin typeface="Gulim"/>
                <a:cs typeface="Gulim"/>
              </a:rPr>
              <a:t>이면</a:t>
            </a:r>
            <a:r>
              <a:rPr sz="2000" spc="-22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7363" y="898499"/>
            <a:ext cx="3600450" cy="1200785"/>
          </a:xfrm>
          <a:custGeom>
            <a:avLst/>
            <a:gdLst/>
            <a:ahLst/>
            <a:cxnLst/>
            <a:rect l="l" t="t" r="r" b="b"/>
            <a:pathLst>
              <a:path w="3600450" h="1200785">
                <a:moveTo>
                  <a:pt x="0" y="0"/>
                </a:moveTo>
                <a:lnTo>
                  <a:pt x="3600424" y="0"/>
                </a:lnTo>
                <a:lnTo>
                  <a:pt x="3600424" y="1200213"/>
                </a:lnTo>
                <a:lnTo>
                  <a:pt x="0" y="120021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530" y="990600"/>
            <a:ext cx="7600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0307" y="1524000"/>
            <a:ext cx="3133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600" dirty="0">
                <a:solidFill>
                  <a:srgbClr val="FFFFFF"/>
                </a:solidFill>
                <a:latin typeface="Malgun Gothic"/>
                <a:cs typeface="Malgun Gothic"/>
              </a:rPr>
              <a:t>우선순위  </a:t>
            </a:r>
            <a:r>
              <a:rPr sz="2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</a:t>
            </a:r>
            <a:r>
              <a:rPr sz="2500" b="1" spc="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500" b="1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3625" y="1911836"/>
            <a:ext cx="577215" cy="418465"/>
          </a:xfrm>
          <a:custGeom>
            <a:avLst/>
            <a:gdLst/>
            <a:ahLst/>
            <a:cxnLst/>
            <a:rect l="l" t="t" r="r" b="b"/>
            <a:pathLst>
              <a:path w="577215" h="418464">
                <a:moveTo>
                  <a:pt x="0" y="365867"/>
                </a:moveTo>
                <a:lnTo>
                  <a:pt x="541272" y="0"/>
                </a:lnTo>
                <a:lnTo>
                  <a:pt x="576833" y="52608"/>
                </a:lnTo>
                <a:lnTo>
                  <a:pt x="35560" y="418476"/>
                </a:lnTo>
                <a:lnTo>
                  <a:pt x="0" y="365867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55100" y="6032500"/>
          <a:ext cx="3581373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2000" spc="-4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268">
                <a:tc>
                  <a:txBody>
                    <a:bodyPr/>
                    <a:lstStyle/>
                    <a:p>
                      <a:pPr marR="60896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120" dirty="0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199"/>
            <a:ext cx="4038600" cy="471926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7042" y="4287011"/>
            <a:ext cx="0" cy="2374265"/>
          </a:xfrm>
          <a:custGeom>
            <a:avLst/>
            <a:gdLst/>
            <a:ahLst/>
            <a:cxnLst/>
            <a:rect l="l" t="t" r="r" b="b"/>
            <a:pathLst>
              <a:path h="2374265">
                <a:moveTo>
                  <a:pt x="-31750" y="1186859"/>
                </a:moveTo>
                <a:lnTo>
                  <a:pt x="31750" y="1186859"/>
                </a:lnTo>
              </a:path>
            </a:pathLst>
          </a:custGeom>
          <a:ln w="2373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7502" y="662898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4902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466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그  </a:t>
            </a:r>
            <a:r>
              <a:rPr sz="3600" spc="-855" dirty="0">
                <a:latin typeface="Malgun Gothic"/>
                <a:cs typeface="Malgun Gothic"/>
              </a:rPr>
              <a:t>이하이면  </a:t>
            </a:r>
            <a:r>
              <a:rPr sz="3600" spc="-765" dirty="0">
                <a:latin typeface="Malgun Gothic"/>
                <a:cs typeface="Malgun Gothic"/>
              </a:rPr>
              <a:t>C+를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4229100"/>
            <a:ext cx="835660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>
              <a:latin typeface="Malgun Gothic"/>
              <a:cs typeface="Malgun Gothic"/>
            </a:endParaRPr>
          </a:p>
          <a:p>
            <a:pPr marL="12700" marR="3182620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수를 </a:t>
            </a:r>
            <a:r>
              <a:rPr sz="3200" spc="-730" dirty="0">
                <a:latin typeface="Malgun Gothic"/>
                <a:cs typeface="Malgun Gothic"/>
              </a:rPr>
              <a:t>추측해서 </a:t>
            </a:r>
            <a:r>
              <a:rPr sz="3200" b="1" spc="-745" dirty="0">
                <a:latin typeface="Malgun Gothic"/>
                <a:cs typeface="Malgun Gothic"/>
              </a:rPr>
              <a:t>입력</a:t>
            </a:r>
            <a:r>
              <a:rPr sz="3200" spc="-745" dirty="0">
                <a:latin typeface="Malgun Gothic"/>
                <a:cs typeface="Malgun Gothic"/>
              </a:rPr>
              <a:t>하고  </a:t>
            </a:r>
            <a:r>
              <a:rPr sz="3200" spc="-705" dirty="0">
                <a:latin typeface="Malgun Gothic"/>
                <a:cs typeface="Malgun Gothic"/>
              </a:rPr>
              <a:t>맞았는지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730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 smtClean="0">
                <a:solidFill>
                  <a:srgbClr val="FFFFFF"/>
                </a:solidFill>
              </a:rPr>
              <a:t>0</a:t>
            </a:r>
            <a:r>
              <a:rPr lang="en-US" sz="12000" u="heavy" spc="415" dirty="0" smtClean="0">
                <a:solidFill>
                  <a:srgbClr val="FFFFFF"/>
                </a:solidFill>
              </a:rPr>
              <a:t>7</a:t>
            </a:r>
            <a:r>
              <a:rPr sz="12000" u="heavy" spc="-355" dirty="0" smtClean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 dirty="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 dirty="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740" y="2455998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0" y="2133600"/>
            <a:ext cx="5715000" cy="2766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lang="en-US" sz="2400" dirty="0" smtClean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 smtClean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8888" y="4955980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7000" y="4968680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094220" y="6060513"/>
            <a:ext cx="5410200" cy="65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lang="en-US" altLang="ko-KR" sz="2000" dirty="0" smtClean="0">
                <a:latin typeface="Malgun Gothic"/>
                <a:cs typeface="Malgun Gothic"/>
              </a:rPr>
              <a:t>for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i</a:t>
            </a:r>
            <a:r>
              <a:rPr lang="en-US" altLang="ko-KR" sz="2000" dirty="0" smtClean="0">
                <a:latin typeface="Malgun Gothic"/>
                <a:cs typeface="Malgun Gothic"/>
              </a:rPr>
              <a:t> in range(7):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000" dirty="0">
                <a:latin typeface="Malgun Gothic"/>
                <a:cs typeface="Malgun Gothic"/>
              </a:rPr>
              <a:t> </a:t>
            </a:r>
            <a:r>
              <a:rPr lang="en-US" altLang="ko-KR" sz="2000" dirty="0" smtClean="0">
                <a:latin typeface="Malgun Gothic"/>
                <a:cs typeface="Malgun Gothic"/>
              </a:rPr>
              <a:t>   print(“I will not encourage others to fly.”)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270635" y="7247936"/>
            <a:ext cx="108038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400" spc="-100" dirty="0" smtClean="0">
                <a:latin typeface="Malgun Gothic"/>
                <a:cs typeface="Malgun Gothic"/>
              </a:rPr>
              <a:t>같은 문장을 귀찮게 여러 번 쓸 필요가 없다</a:t>
            </a:r>
            <a:r>
              <a:rPr lang="en-US" altLang="ko-KR" sz="4400" spc="-100" dirty="0" smtClean="0">
                <a:latin typeface="Malgun Gothic"/>
                <a:cs typeface="Malgun Gothic"/>
              </a:rPr>
              <a:t>!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83400" y="6008744"/>
            <a:ext cx="5621020" cy="710411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9600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 dirty="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 err="1">
                <a:solidFill>
                  <a:srgbClr val="FFFFFF"/>
                </a:solidFill>
                <a:latin typeface="Malgun Gothic"/>
                <a:cs typeface="Malgun Gothic"/>
              </a:rPr>
              <a:t>내가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09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그만하라고</a:t>
            </a:r>
            <a:r>
              <a:rPr sz="2400" b="1" spc="-509" dirty="0" smtClean="0">
                <a:solidFill>
                  <a:srgbClr val="FFFFFF"/>
                </a:solidFill>
                <a:latin typeface="Malgun Gothic"/>
                <a:cs typeface="Malgun Gothic"/>
              </a:rPr>
              <a:t>  </a:t>
            </a:r>
            <a:r>
              <a:rPr sz="2400" b="1" spc="-509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할때까지</a:t>
            </a:r>
            <a:r>
              <a:rPr sz="2400" b="1" spc="-310" dirty="0" smtClean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 dirty="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9737" y="6953427"/>
            <a:ext cx="207327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30" dirty="0" smtClean="0">
                <a:solidFill>
                  <a:srgbClr val="F3B431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>
                <a:solidFill>
                  <a:srgbClr val="F3B431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F3B431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>
                <a:solidFill>
                  <a:srgbClr val="F3B431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F3B431"/>
                </a:solidFill>
              </a:rPr>
              <a:t>continue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17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7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4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9737" y="6953427"/>
            <a:ext cx="207327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F3B431"/>
                </a:solidFill>
                <a:latin typeface="Malgun Gothic"/>
                <a:cs typeface="Malgun Gothic"/>
              </a:rPr>
              <a:t>while</a:t>
            </a:r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F3B431"/>
                </a:solidFill>
              </a:rPr>
              <a:t>: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F3B431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F3B431"/>
                </a:solidFill>
              </a:rPr>
              <a:t>: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F3B431"/>
                </a:solidFill>
              </a:rPr>
              <a:t>continue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1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8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169737" y="6953427"/>
            <a:ext cx="20732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525" dirty="0" err="1" smtClean="0">
                <a:latin typeface="Malgun Gothic"/>
                <a:cs typeface="Malgun Gothic"/>
              </a:rPr>
              <a:t>반복문</a:t>
            </a:r>
            <a:r>
              <a:rPr lang="ko-KR" altLang="en-US" sz="3000" spc="-525" dirty="0" smtClean="0">
                <a:latin typeface="Malgun Gothic"/>
                <a:cs typeface="Malgun Gothic"/>
              </a:rPr>
              <a:t>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종료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93C046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93C046"/>
                </a:solidFill>
              </a:rPr>
              <a:t>break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9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0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>
                <a:latin typeface="Malgun Gothic"/>
                <a:cs typeface="Malgun Gothic"/>
              </a:rPr>
              <a:t>2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169737" y="6953427"/>
            <a:ext cx="20732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525" dirty="0" err="1" smtClean="0">
                <a:latin typeface="Malgun Gothic"/>
                <a:cs typeface="Malgun Gothic"/>
              </a:rPr>
              <a:t>반복문</a:t>
            </a:r>
            <a:r>
              <a:rPr lang="ko-KR" altLang="en-US" sz="3000" spc="-525" dirty="0" smtClean="0">
                <a:latin typeface="Malgun Gothic"/>
                <a:cs typeface="Malgun Gothic"/>
              </a:rPr>
              <a:t>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종료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93C046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93C046"/>
                </a:solidFill>
              </a:rPr>
              <a:t>break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2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5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 err="1">
                <a:latin typeface="Malgun Gothic"/>
                <a:cs typeface="Malgun Gothic"/>
              </a:rPr>
              <a:t>타깃식별자</a:t>
            </a:r>
            <a:r>
              <a:rPr sz="3000" spc="-490" dirty="0">
                <a:latin typeface="Malgun Gothic"/>
                <a:cs typeface="Malgun Gothic"/>
              </a:rPr>
              <a:t> </a:t>
            </a:r>
            <a:r>
              <a:rPr sz="3000" spc="-75" dirty="0" smtClean="0">
                <a:solidFill>
                  <a:srgbClr val="F3B431"/>
                </a:solidFill>
                <a:latin typeface="Malgun Gothic"/>
                <a:cs typeface="Malgun Gothic"/>
              </a:rPr>
              <a:t>i</a:t>
            </a:r>
            <a:r>
              <a:rPr lang="en-US" sz="3000" spc="-75" dirty="0" smtClean="0">
                <a:solidFill>
                  <a:srgbClr val="F3B431"/>
                </a:solidFill>
                <a:latin typeface="Malgun Gothic"/>
                <a:cs typeface="Malgun Gothic"/>
              </a:rPr>
              <a:t>n </a:t>
            </a:r>
            <a:r>
              <a:rPr lang="en-US" altLang="ko-KR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range(</a:t>
            </a:r>
            <a:r>
              <a:rPr lang="en-US" altLang="ko-KR" sz="3000" spc="-105" dirty="0" err="1" smtClean="0">
                <a:solidFill>
                  <a:prstClr val="black"/>
                </a:solidFill>
                <a:latin typeface="Malgun Gothic"/>
                <a:cs typeface="Malgun Gothic"/>
              </a:rPr>
              <a:t>num</a:t>
            </a:r>
            <a:r>
              <a:rPr lang="en-US" altLang="ko-KR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)</a:t>
            </a:r>
            <a:r>
              <a:rPr lang="ko-KR" altLang="en-US" sz="3000" spc="-105" dirty="0">
                <a:latin typeface="Malgun Gothic"/>
                <a:cs typeface="Malgun Gothic"/>
              </a:rPr>
              <a:t> </a:t>
            </a:r>
            <a:r>
              <a:rPr lang="en-US" altLang="ko-KR"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</a:t>
            </a:r>
            <a:endParaRPr lang="en-US" altLang="ko-KR" sz="3000" spc="-105" dirty="0" smtClean="0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927100" marR="5080" indent="-914400">
              <a:lnSpc>
                <a:spcPct val="102800"/>
              </a:lnSpc>
            </a:pPr>
            <a:r>
              <a:rPr lang="en-US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        </a:t>
            </a:r>
            <a:r>
              <a:rPr sz="3000" spc="-465" dirty="0" err="1" smtClean="0">
                <a:latin typeface="Malgun Gothic"/>
                <a:cs typeface="Malgun Gothic"/>
              </a:rPr>
              <a:t>실행코드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lang="en-US" sz="4000" spc="15" dirty="0" smtClean="0">
                <a:latin typeface="Malgun Gothic"/>
                <a:cs typeface="Malgun Gothic"/>
              </a:rPr>
              <a:t>range(</a:t>
            </a:r>
            <a:r>
              <a:rPr lang="en-US" sz="4000" spc="15" dirty="0">
                <a:latin typeface="Malgun Gothic"/>
                <a:cs typeface="Malgun Gothic"/>
              </a:rPr>
              <a:t>5</a:t>
            </a:r>
            <a:r>
              <a:rPr lang="en-US" sz="4000" spc="15" dirty="0" smtClean="0">
                <a:latin typeface="Malgun Gothic"/>
                <a:cs typeface="Malgun Gothic"/>
              </a:rPr>
              <a:t>)</a:t>
            </a:r>
            <a:r>
              <a:rPr sz="4000" spc="-35" dirty="0" smtClean="0">
                <a:latin typeface="Malgun Gothic"/>
                <a:cs typeface="Malgun Gothic"/>
              </a:rPr>
              <a:t>:</a:t>
            </a:r>
            <a:endParaRPr lang="en-US" sz="4000" spc="-35" dirty="0" smtClean="0">
              <a:latin typeface="Malgun Gothic"/>
              <a:cs typeface="Malgun Gothic"/>
            </a:endParaRPr>
          </a:p>
          <a:p>
            <a:pPr marL="698500" marR="5080" indent="-685800">
              <a:lnSpc>
                <a:spcPct val="102099"/>
              </a:lnSpc>
            </a:pPr>
            <a:r>
              <a:rPr sz="4000" spc="-35" dirty="0" smtClean="0">
                <a:latin typeface="Malgun Gothic"/>
                <a:cs typeface="Malgun Gothic"/>
              </a:rPr>
              <a:t>  </a:t>
            </a:r>
            <a:r>
              <a:rPr lang="en-US" sz="4000" spc="-35" dirty="0" smtClean="0">
                <a:latin typeface="Malgun Gothic"/>
                <a:cs typeface="Malgun Gothic"/>
              </a:rPr>
              <a:t>  </a:t>
            </a:r>
            <a:r>
              <a:rPr sz="4000" spc="65" dirty="0" smtClean="0">
                <a:latin typeface="Malgun Gothic"/>
                <a:cs typeface="Malgun Gothic"/>
              </a:rPr>
              <a:t>print(</a:t>
            </a:r>
            <a:r>
              <a:rPr sz="4000" spc="65" dirty="0" err="1" smtClean="0">
                <a:latin typeface="Malgun Gothic"/>
                <a:cs typeface="Malgun Gothic"/>
              </a:rPr>
              <a:t>i</a:t>
            </a:r>
            <a:r>
              <a:rPr sz="4000" spc="65" dirty="0"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691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lang="ko-KR" altLang="en-US"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lang="en-US" altLang="ko-KR"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lang="en-US" altLang="ko-KR" sz="4000" spc="35" dirty="0" smtClean="0">
                <a:latin typeface="Malgun Gothic"/>
                <a:cs typeface="Malgun Gothic"/>
              </a:rPr>
              <a:t>0</a:t>
            </a:r>
            <a:endParaRPr lang="en-US" altLang="ko-KR" sz="4000" dirty="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lang="en-US" altLang="ko-KR" sz="4000" spc="-280" dirty="0" smtClean="0">
                <a:latin typeface="Malgun Gothic"/>
                <a:cs typeface="Malgun Gothic"/>
              </a:rPr>
              <a:t>1  </a:t>
            </a:r>
            <a:r>
              <a:rPr lang="en-US" altLang="ko-KR" sz="4000" spc="-15" dirty="0" smtClean="0">
                <a:latin typeface="Malgun Gothic"/>
                <a:cs typeface="Malgun Gothic"/>
              </a:rPr>
              <a:t>2  </a:t>
            </a:r>
            <a:r>
              <a:rPr lang="en-US" altLang="ko-KR" sz="4000" spc="-350" dirty="0" smtClean="0">
                <a:latin typeface="Malgun Gothic"/>
                <a:cs typeface="Malgun Gothic"/>
              </a:rPr>
              <a:t>3</a:t>
            </a:r>
            <a:r>
              <a:rPr lang="en-US" altLang="ko-KR" sz="4000" spc="35" dirty="0">
                <a:latin typeface="Malgun Gothic"/>
                <a:cs typeface="Malgun Gothic"/>
              </a:rPr>
              <a:t> </a:t>
            </a:r>
            <a:r>
              <a:rPr lang="en-US" altLang="ko-KR" sz="4000" spc="35" dirty="0" smtClean="0">
                <a:latin typeface="Malgun Gothic"/>
                <a:cs typeface="Malgun Gothic"/>
              </a:rPr>
              <a:t>  4</a:t>
            </a:r>
            <a:endParaRPr lang="en-US" altLang="ko-KR"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7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 dirty="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 err="1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 err="1" smtClean="0">
                <a:latin typeface="Malgun Gothic"/>
                <a:cs typeface="Malgun Gothic"/>
              </a:rPr>
              <a:t>전</a:t>
            </a:r>
            <a:r>
              <a:rPr sz="3300" spc="-565" dirty="0" err="1" smtClean="0">
                <a:latin typeface="Malgun Gothic"/>
                <a:cs typeface="Malgun Gothic"/>
              </a:rPr>
              <a:t>까지</a:t>
            </a:r>
            <a:r>
              <a:rPr lang="ko-KR" altLang="en-US" sz="3300" spc="-565" dirty="0" smtClean="0">
                <a:latin typeface="Malgun Gothic"/>
                <a:cs typeface="Malgun Gothic"/>
              </a:rPr>
              <a:t>의 범위</a:t>
            </a:r>
            <a:r>
              <a:rPr lang="en-US" altLang="ko-KR" sz="3300" spc="-565" dirty="0">
                <a:latin typeface="Malgun Gothic"/>
                <a:cs typeface="Malgun Gothic"/>
              </a:rPr>
              <a:t> </a:t>
            </a:r>
            <a:r>
              <a:rPr lang="en-US" altLang="ko-KR" sz="3300" spc="-565" dirty="0" smtClean="0">
                <a:latin typeface="Malgun Gothic"/>
                <a:cs typeface="Malgun Gothic"/>
              </a:rPr>
              <a:t>         </a:t>
            </a:r>
            <a:r>
              <a:rPr sz="3300" spc="-515" dirty="0" smtClean="0">
                <a:latin typeface="Malgun Gothic"/>
                <a:cs typeface="Malgun Gothic"/>
              </a:rPr>
              <a:t> </a:t>
            </a:r>
            <a:r>
              <a:rPr sz="3300" spc="-40" dirty="0" smtClean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 dirty="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 smtClean="0">
                <a:latin typeface="Malgun Gothic"/>
                <a:cs typeface="Malgun Gothic"/>
              </a:rPr>
              <a:t>=  </a:t>
            </a:r>
            <a:r>
              <a:rPr sz="3300" spc="-320" dirty="0" smtClean="0">
                <a:latin typeface="Malgun Gothic"/>
                <a:cs typeface="Malgun Gothic"/>
              </a:rPr>
              <a:t>1</a:t>
            </a:r>
            <a:r>
              <a:rPr lang="en-US" sz="3300" spc="-320" dirty="0" smtClean="0">
                <a:latin typeface="Malgun Gothic"/>
                <a:cs typeface="Malgun Gothic"/>
              </a:rPr>
              <a:t>, 2, 3, 4</a:t>
            </a:r>
            <a:endParaRPr sz="3300" spc="105" dirty="0" smtClean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8335357"/>
            <a:ext cx="721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415" dirty="0" err="1" smtClean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lang="ko-KR" altLang="en-US" sz="3300" dirty="0" smtClean="0"/>
              <a:t>이 없으면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부터 시작</a:t>
            </a:r>
            <a:endParaRPr lang="ko-KR" altLang="en-US" sz="3300" dirty="0"/>
          </a:p>
        </p:txBody>
      </p:sp>
      <p:sp>
        <p:nvSpPr>
          <p:cNvPr id="27" name="TextBox 26"/>
          <p:cNvSpPr txBox="1"/>
          <p:nvPr/>
        </p:nvSpPr>
        <p:spPr>
          <a:xfrm>
            <a:off x="6996113" y="4724400"/>
            <a:ext cx="170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 = 1</a:t>
            </a:r>
          </a:p>
          <a:p>
            <a:r>
              <a:rPr lang="en-US" altLang="ko-KR" sz="3200" dirty="0"/>
              <a:t>p</a:t>
            </a:r>
            <a:r>
              <a:rPr lang="en-US" altLang="ko-KR" sz="3200" dirty="0" smtClean="0"/>
              <a:t>rint(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)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2</a:t>
            </a:r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3</a:t>
            </a:r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</a:t>
            </a:r>
            <a:r>
              <a:rPr lang="en-US" altLang="ko-KR" sz="3200" dirty="0" smtClean="0"/>
              <a:t>4</a:t>
            </a:r>
            <a:endParaRPr lang="en-US" altLang="ko-KR" sz="3200" dirty="0"/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83600" y="579120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이것을 실행한 것과 같다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3334" y="2604788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F3B431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F3B431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75" dirty="0">
                <a:solidFill>
                  <a:srgbClr val="F3B431"/>
                </a:solidFill>
                <a:latin typeface="Malgun Gothic"/>
                <a:cs typeface="Malgun Gothic"/>
              </a:rPr>
              <a:t>continue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 smtClean="0">
                <a:latin typeface="Malgun Gothic"/>
                <a:cs typeface="Malgun Gothic"/>
              </a:rPr>
              <a:t>for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4173334" y="2604788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F3B431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2349500" y="6263375"/>
            <a:ext cx="197993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F3B431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75" dirty="0">
                <a:solidFill>
                  <a:srgbClr val="F3B431"/>
                </a:solidFill>
                <a:latin typeface="Malgun Gothic"/>
                <a:cs typeface="Malgun Gothic"/>
              </a:rPr>
              <a:t>continue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25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93C046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93C046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93C046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20" dirty="0">
                <a:solidFill>
                  <a:srgbClr val="93C046"/>
                </a:solidFill>
                <a:latin typeface="Malgun Gothic"/>
                <a:cs typeface="Malgun Gothic"/>
              </a:rPr>
              <a:t>break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9" name="object 2"/>
          <p:cNvSpPr/>
          <p:nvPr/>
        </p:nvSpPr>
        <p:spPr>
          <a:xfrm>
            <a:off x="4174604" y="2627541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/>
          <p:cNvSpPr txBox="1"/>
          <p:nvPr/>
        </p:nvSpPr>
        <p:spPr>
          <a:xfrm>
            <a:off x="4216400" y="2561502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8" name="object 2"/>
          <p:cNvSpPr/>
          <p:nvPr/>
        </p:nvSpPr>
        <p:spPr>
          <a:xfrm>
            <a:off x="4174604" y="2627541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216400" y="2561502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93C046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93C046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2349500" y="6263375"/>
            <a:ext cx="1704339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93C046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20" dirty="0">
                <a:solidFill>
                  <a:srgbClr val="93C046"/>
                </a:solidFill>
                <a:latin typeface="Malgun Gothic"/>
                <a:cs typeface="Malgun Gothic"/>
              </a:rPr>
              <a:t>break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25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 smtClean="0">
                <a:solidFill>
                  <a:srgbClr val="FFFFFF"/>
                </a:solidFill>
              </a:rPr>
              <a:t>0</a:t>
            </a:r>
            <a:r>
              <a:rPr lang="en-US" altLang="ko-KR" sz="12000" spc="409" dirty="0" smtClean="0">
                <a:solidFill>
                  <a:srgbClr val="FFFFFF"/>
                </a:solidFill>
              </a:rPr>
              <a:t>8</a:t>
            </a:r>
            <a:r>
              <a:rPr sz="12000" spc="-360" dirty="0" smtClean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3911600" y="7010400"/>
            <a:ext cx="1752600" cy="5217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95500" y="2667000"/>
            <a:ext cx="8864600" cy="6070600"/>
            <a:chOff x="2108200" y="2590800"/>
            <a:chExt cx="8864600" cy="6070600"/>
          </a:xfrm>
        </p:grpSpPr>
        <p:grpSp>
          <p:nvGrpSpPr>
            <p:cNvPr id="8" name="그룹 7"/>
            <p:cNvGrpSpPr/>
            <p:nvPr/>
          </p:nvGrpSpPr>
          <p:grpSpPr>
            <a:xfrm>
              <a:off x="2108200" y="2590800"/>
              <a:ext cx="8864600" cy="6070600"/>
              <a:chOff x="2108200" y="2590800"/>
              <a:chExt cx="8864600" cy="607060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08200" y="2590800"/>
                <a:ext cx="8864600" cy="6070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4521200" y="3200400"/>
                <a:ext cx="4038600" cy="685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ko-KR" altLang="en-US" dirty="0"/>
              </a:p>
            </p:txBody>
          </p:sp>
          <p:sp>
            <p:nvSpPr>
              <p:cNvPr id="6" name="텍스트 상자 5"/>
              <p:cNvSpPr txBox="1"/>
              <p:nvPr/>
            </p:nvSpPr>
            <p:spPr>
              <a:xfrm>
                <a:off x="5435600" y="3200400"/>
                <a:ext cx="259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600" dirty="0" smtClean="0"/>
                  <a:t>함수 식</a:t>
                </a:r>
                <a:endParaRPr kumimoji="1" lang="ko-KR" altLang="en-US" sz="3600" dirty="0"/>
              </a:p>
            </p:txBody>
          </p:sp>
        </p:grpSp>
        <p:sp>
          <p:nvSpPr>
            <p:cNvPr id="9" name="텍스트 상자 8"/>
            <p:cNvSpPr txBox="1"/>
            <p:nvPr/>
          </p:nvSpPr>
          <p:spPr>
            <a:xfrm>
              <a:off x="3937000" y="7051069"/>
              <a:ext cx="2646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3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05480" y="7044635"/>
            <a:ext cx="2560906" cy="1165077"/>
            <a:chOff x="3205480" y="7044635"/>
            <a:chExt cx="2560906" cy="1165077"/>
          </a:xfrm>
        </p:grpSpPr>
        <p:sp>
          <p:nvSpPr>
            <p:cNvPr id="12" name="텍스트 상자 11"/>
            <p:cNvSpPr txBox="1"/>
            <p:nvPr/>
          </p:nvSpPr>
          <p:spPr>
            <a:xfrm>
              <a:off x="3438476" y="7066712"/>
              <a:ext cx="2327910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205480" y="704463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출</a:t>
              </a:r>
              <a:r>
                <a:rPr kumimoji="1" lang="ko-KR" altLang="en-US" sz="3600" dirty="0" smtClean="0"/>
                <a:t>력</a:t>
              </a:r>
              <a:endParaRPr kumimoji="1" lang="ko-KR" altLang="en-US" sz="3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99382" y="6858000"/>
            <a:ext cx="2560418" cy="1351712"/>
            <a:chOff x="5999382" y="6858000"/>
            <a:chExt cx="2560418" cy="135171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6121400" y="6858000"/>
              <a:ext cx="2438400" cy="13517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999382" y="6858000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함수 이름</a:t>
              </a:r>
              <a:endParaRPr kumimoji="1" lang="ko-KR" altLang="en-US" sz="3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04750" y="6400800"/>
            <a:ext cx="2188650" cy="1237412"/>
            <a:chOff x="8504750" y="6400800"/>
            <a:chExt cx="2188650" cy="123741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559800" y="6400800"/>
              <a:ext cx="2133600" cy="123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8504750" y="6534834"/>
              <a:ext cx="175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입력</a:t>
              </a:r>
              <a:endParaRPr kumimoji="1" lang="ko-KR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65296"/>
            <a:ext cx="6695440" cy="146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 smtClean="0">
                <a:latin typeface="Malgun Gothic"/>
                <a:cs typeface="Malgun Gothic"/>
              </a:rPr>
              <a:t>정해짐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(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출력 값이   있을수도   없을수도  있다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!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쓰는거지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8</a:t>
            </a:r>
            <a:endParaRPr sz="100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193800" y="2501900"/>
            <a:ext cx="14554200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</a:t>
            </a:r>
            <a:r>
              <a:rPr sz="7000" spc="-869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?</a:t>
            </a:r>
            <a:endParaRPr lang="en-US" sz="7000" spc="-869" dirty="0" smtClean="0">
              <a:solidFill>
                <a:srgbClr val="4396C7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R="3170555" algn="ctr">
              <a:lnSpc>
                <a:spcPct val="100000"/>
              </a:lnSpc>
            </a:pPr>
            <a:endParaRPr sz="5000" dirty="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7200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72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72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72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</a:t>
            </a:r>
            <a:r>
              <a:rPr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막음</a:t>
            </a:r>
            <a:r>
              <a:rPr lang="en-US" altLang="ko-KR"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!!</a:t>
            </a:r>
            <a:endParaRPr sz="72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3302000" y="6019800"/>
            <a:ext cx="2209800" cy="584775"/>
            <a:chOff x="3302000" y="6019800"/>
            <a:chExt cx="2209800" cy="584775"/>
          </a:xfrm>
        </p:grpSpPr>
        <p:sp>
          <p:nvSpPr>
            <p:cNvPr id="6" name="텍스트 상자 5"/>
            <p:cNvSpPr txBox="1"/>
            <p:nvPr/>
          </p:nvSpPr>
          <p:spPr>
            <a:xfrm>
              <a:off x="3302000" y="601980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(</a:t>
              </a:r>
              <a:endParaRPr kumimoji="1" lang="ko-KR" altLang="en-US" sz="3200" b="1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085771" y="60198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)</a:t>
              </a:r>
              <a:endParaRPr kumimoji="1"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05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lang="ko-KR" altLang="en-US" sz="4800" b="1" spc="-600" dirty="0" smtClean="0">
                <a:latin typeface="Malgun Gothic"/>
                <a:cs typeface="Malgun Gothic"/>
              </a:rPr>
              <a:t>바로   사용하면   된다</a:t>
            </a:r>
            <a:r>
              <a:rPr lang="en-US" altLang="ko-KR" sz="4800" b="1" spc="-600" dirty="0" smtClean="0">
                <a:latin typeface="Malgun Gothic"/>
                <a:cs typeface="Malgun Gothic"/>
              </a:rPr>
              <a:t>!</a:t>
            </a:r>
            <a:r>
              <a:rPr lang="ko-KR" altLang="en-US" sz="4800" b="1" dirty="0" smtClean="0">
                <a:latin typeface="Times New Roman"/>
                <a:cs typeface="Times New Roman"/>
              </a:rPr>
              <a:t> </a:t>
            </a:r>
            <a:endParaRPr sz="4800" b="1" dirty="0">
              <a:latin typeface="Malgun Gothic"/>
              <a:cs typeface="Malgun Gothic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266700"/>
            <a:ext cx="1778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lang="en-US" altLang="ko-KR"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8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4"/>
          <p:cNvSpPr/>
          <p:nvPr/>
        </p:nvSpPr>
        <p:spPr>
          <a:xfrm>
            <a:off x="6666545" y="5115569"/>
            <a:ext cx="6014452" cy="320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10" name="object 18"/>
          <p:cNvSpPr/>
          <p:nvPr/>
        </p:nvSpPr>
        <p:spPr>
          <a:xfrm>
            <a:off x="8135329" y="5429918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882619" y="7865642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834422" y="6715770"/>
            <a:ext cx="1732670" cy="335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7513387" y="6674571"/>
            <a:ext cx="1778037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421947" y="6629399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541293" y="7476845"/>
            <a:ext cx="15798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7421947" y="7360318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2431902"/>
            <a:ext cx="106680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/>
            <a:r>
              <a:rPr lang="ko-KR" altLang="en-US" sz="3600" spc="-745" dirty="0">
                <a:latin typeface="Malgun Gothic"/>
                <a:cs typeface="Malgun Gothic"/>
              </a:rPr>
              <a:t>컴퓨터가 </a:t>
            </a:r>
            <a:r>
              <a:rPr lang="en-US" altLang="ko-KR" sz="3600" spc="-750" dirty="0">
                <a:latin typeface="Malgun Gothic"/>
                <a:cs typeface="Malgun Gothic"/>
              </a:rPr>
              <a:t>1</a:t>
            </a:r>
            <a:r>
              <a:rPr lang="ko-KR" altLang="en-US" sz="3600" spc="-750" dirty="0">
                <a:latin typeface="Malgun Gothic"/>
                <a:cs typeface="Malgun Gothic"/>
              </a:rPr>
              <a:t>부터 </a:t>
            </a:r>
            <a:r>
              <a:rPr lang="en-US" altLang="ko-KR" sz="3600" spc="-550" dirty="0">
                <a:latin typeface="Malgun Gothic"/>
                <a:cs typeface="Malgun Gothic"/>
              </a:rPr>
              <a:t>45</a:t>
            </a:r>
            <a:r>
              <a:rPr lang="ko-KR" altLang="en-US" sz="3600" spc="-550" dirty="0">
                <a:latin typeface="Malgun Gothic"/>
                <a:cs typeface="Malgun Gothic"/>
              </a:rPr>
              <a:t>까지의 </a:t>
            </a:r>
            <a:r>
              <a:rPr lang="ko-KR" altLang="en-US" sz="3600" spc="-740" dirty="0">
                <a:latin typeface="Malgun Gothic"/>
                <a:cs typeface="Malgun Gothic"/>
              </a:rPr>
              <a:t>수 </a:t>
            </a:r>
            <a:r>
              <a:rPr lang="ko-KR" altLang="en-US" sz="3600" spc="-680" dirty="0">
                <a:latin typeface="Malgun Gothic"/>
                <a:cs typeface="Malgun Gothic"/>
              </a:rPr>
              <a:t>중에  </a:t>
            </a:r>
            <a:r>
              <a:rPr lang="ko-KR" altLang="en-US" sz="3600" spc="-780" dirty="0">
                <a:latin typeface="Malgun Gothic"/>
                <a:cs typeface="Malgun Gothic"/>
              </a:rPr>
              <a:t>임의로  </a:t>
            </a:r>
            <a:r>
              <a:rPr lang="en-US" altLang="ko-KR" sz="3600" spc="-570" dirty="0">
                <a:latin typeface="Malgun Gothic"/>
                <a:cs typeface="Malgun Gothic"/>
              </a:rPr>
              <a:t>6</a:t>
            </a:r>
            <a:r>
              <a:rPr lang="ko-KR" altLang="en-US" sz="3600" spc="-570" dirty="0">
                <a:latin typeface="Malgun Gothic"/>
                <a:cs typeface="Malgun Gothic"/>
              </a:rPr>
              <a:t>개의 </a:t>
            </a:r>
            <a:r>
              <a:rPr lang="ko-KR" altLang="en-US" sz="3600" spc="-705" dirty="0">
                <a:latin typeface="Malgun Gothic"/>
                <a:cs typeface="Malgun Gothic"/>
              </a:rPr>
              <a:t>숫자를 </a:t>
            </a:r>
            <a:r>
              <a:rPr lang="ko-KR" altLang="en-US" sz="3600" spc="-365" dirty="0">
                <a:latin typeface="Malgun Gothic"/>
                <a:cs typeface="Malgun Gothic"/>
              </a:rPr>
              <a:t> </a:t>
            </a:r>
            <a:r>
              <a:rPr lang="ko-KR" altLang="en-US" sz="3600" spc="-605" dirty="0">
                <a:latin typeface="Malgun Gothic"/>
                <a:cs typeface="Malgun Gothic"/>
              </a:rPr>
              <a:t>출력한다</a:t>
            </a:r>
            <a:r>
              <a:rPr lang="en-US" altLang="ko-KR" sz="3600" spc="-605" dirty="0" smtClean="0">
                <a:latin typeface="Malgun Gothic"/>
                <a:cs typeface="Malgun Gothic"/>
              </a:rPr>
              <a:t>.</a:t>
            </a:r>
          </a:p>
          <a:p>
            <a:pPr marL="12700"/>
            <a:endParaRPr lang="ko-KR" altLang="en-US"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 smtClean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3500" spc="-830" dirty="0" smtClean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4550</Words>
  <Application>Microsoft Macintosh PowerPoint</Application>
  <PresentationFormat>사용자 지정</PresentationFormat>
  <Paragraphs>1310</Paragraphs>
  <Slides>124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37" baseType="lpstr">
      <vt:lpstr>맑은 고딕</vt:lpstr>
      <vt:lpstr>Calibri</vt:lpstr>
      <vt:lpstr>Dotum</vt:lpstr>
      <vt:lpstr>Gulim</vt:lpstr>
      <vt:lpstr>Malgun Gothic</vt:lpstr>
      <vt:lpstr>Mangal</vt:lpstr>
      <vt:lpstr>Nanum Gothic</vt:lpstr>
      <vt:lpstr>NanumBarunGothic</vt:lpstr>
      <vt:lpstr>Times New Roman</vt:lpstr>
      <vt:lpstr>Verdana</vt:lpstr>
      <vt:lpstr>Wingdings</vt:lpstr>
      <vt:lpstr>Arial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조건문 흐름제어 / 연산자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실습 Guess the Number</vt:lpstr>
      <vt:lpstr>07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08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계산기를 만들어 봅시다</vt:lpstr>
      <vt:lpstr>실습 로또 발표하기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  <vt:lpstr>응용 실습</vt:lpstr>
      <vt:lpstr>실습  </vt:lpstr>
      <vt:lpstr>실습  </vt:lpstr>
      <vt:lpstr>실습</vt:lpstr>
      <vt:lpstr>실습  </vt:lpstr>
      <vt:lpstr>실습</vt:lpstr>
      <vt:lpstr>실습</vt:lpstr>
      <vt:lpstr>실습</vt:lpstr>
      <vt:lpstr>참고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조충현</cp:lastModifiedBy>
  <cp:revision>115</cp:revision>
  <dcterms:created xsi:type="dcterms:W3CDTF">2017-03-14T00:06:50Z</dcterms:created>
  <dcterms:modified xsi:type="dcterms:W3CDTF">2017-10-12T16:05:01Z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