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55" r:id="rId6"/>
    <p:sldId id="453" r:id="rId7"/>
    <p:sldId id="454" r:id="rId8"/>
    <p:sldId id="456" r:id="rId9"/>
    <p:sldId id="4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8C5896"/>
    <a:srgbClr val="7C6560"/>
    <a:srgbClr val="29282D"/>
    <a:srgbClr val="E288B6"/>
    <a:srgbClr val="D75078"/>
    <a:srgbClr val="B38F6A"/>
    <a:srgbClr val="6667A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12/12/2022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hyperlink" Target="https://travis-ci.com/" TargetMode="External"/><Relationship Id="rId1" Type="http://schemas.openxmlformats.org/officeDocument/2006/relationships/slideLayout" Target="../slideLayouts/slideLayout2.xml"/><Relationship Id="rId6" Type="http://schemas.openxmlformats.org/officeDocument/2006/relationships/hyperlink" Target="https://circleci.com/" TargetMode="External"/><Relationship Id="rId5" Type="http://schemas.openxmlformats.org/officeDocument/2006/relationships/hyperlink" Target="https://launchdarkly.com/" TargetMode="External"/><Relationship Id="rId4" Type="http://schemas.openxmlformats.org/officeDocument/2006/relationships/hyperlink" Target="https://kubernetes.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anorex.com/blog/just-what-is-devo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16225" y="1895061"/>
            <a:ext cx="11575549" cy="2759121"/>
          </a:xfrm>
        </p:spPr>
        <p:txBody>
          <a:bodyPr anchor="t" anchorCtr="0">
            <a:normAutofit/>
          </a:bodyPr>
          <a:lstStyle/>
          <a:p>
            <a:r>
              <a:rPr lang="en-US" b="0" i="0" dirty="0">
                <a:solidFill>
                  <a:srgbClr val="4F4F4F"/>
                </a:solidFill>
                <a:effectLst/>
                <a:highlight>
                  <a:srgbClr val="BBBBBB"/>
                </a:highlight>
                <a:latin typeface="Open Sans" panose="020B0606030504020204" pitchFamily="34" charset="0"/>
              </a:rPr>
              <a:t>the fundamentals and benefits of CI/CD to </a:t>
            </a:r>
            <a:r>
              <a:rPr lang="en-US" b="0" i="0" dirty="0" err="1">
                <a:solidFill>
                  <a:srgbClr val="4F4F4F"/>
                </a:solidFill>
                <a:effectLst/>
                <a:highlight>
                  <a:srgbClr val="BBBBBB"/>
                </a:highlight>
                <a:latin typeface="Open Sans" panose="020B0606030504020204" pitchFamily="34" charset="0"/>
              </a:rPr>
              <a:t>achieve,build</a:t>
            </a:r>
            <a:r>
              <a:rPr lang="en-US" b="0" i="0" dirty="0">
                <a:solidFill>
                  <a:srgbClr val="4F4F4F"/>
                </a:solidFill>
                <a:effectLst/>
                <a:highlight>
                  <a:srgbClr val="BBBBBB"/>
                </a:highlight>
                <a:latin typeface="Open Sans" panose="020B0606030504020204" pitchFamily="34" charset="0"/>
              </a:rPr>
              <a:t>, and deploy automation for cloud-based software products.</a:t>
            </a:r>
            <a:endParaRPr lang="en-US" dirty="0">
              <a:highlight>
                <a:srgbClr val="BBBBBB"/>
              </a:highlight>
            </a:endParaRP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15E65-51FC-93C9-7E66-21C9780B168A}"/>
              </a:ext>
            </a:extLst>
          </p:cNvPr>
          <p:cNvSpPr>
            <a:spLocks noGrp="1"/>
          </p:cNvSpPr>
          <p:nvPr>
            <p:ph type="title"/>
          </p:nvPr>
        </p:nvSpPr>
        <p:spPr>
          <a:xfrm>
            <a:off x="424069" y="2102263"/>
            <a:ext cx="10770627" cy="543339"/>
          </a:xfrm>
        </p:spPr>
        <p:txBody>
          <a:bodyPr>
            <a:normAutofit fontScale="90000"/>
          </a:bodyPr>
          <a:lstStyle/>
          <a:p>
            <a:pPr algn="ctr"/>
            <a:r>
              <a:rPr lang="en-US" sz="3600" b="0" i="0" dirty="0">
                <a:solidFill>
                  <a:srgbClr val="202020"/>
                </a:solidFill>
                <a:effectLst/>
                <a:latin typeface="Source Sans Pro" panose="020B0503030403020204" pitchFamily="34" charset="0"/>
              </a:rPr>
              <a:t>1. Reduce risk</a:t>
            </a:r>
            <a:br>
              <a:rPr lang="en-US" b="0" i="0" dirty="0">
                <a:solidFill>
                  <a:srgbClr val="202020"/>
                </a:solidFill>
                <a:effectLst/>
                <a:latin typeface="Source Sans Pro" panose="020B0503030403020204" pitchFamily="34" charset="0"/>
              </a:rPr>
            </a:br>
            <a:endParaRPr lang="en-US" dirty="0"/>
          </a:p>
        </p:txBody>
      </p:sp>
      <p:sp>
        <p:nvSpPr>
          <p:cNvPr id="8" name="Text Placeholder 3">
            <a:extLst>
              <a:ext uri="{FF2B5EF4-FFF2-40B4-BE49-F238E27FC236}">
                <a16:creationId xmlns:a16="http://schemas.microsoft.com/office/drawing/2014/main" id="{E5E7F891-5467-E219-8F3B-C5DC25E389C3}"/>
              </a:ext>
            </a:extLst>
          </p:cNvPr>
          <p:cNvSpPr>
            <a:spLocks noGrp="1"/>
          </p:cNvSpPr>
          <p:nvPr>
            <p:ph type="body" sz="quarter" idx="14"/>
          </p:nvPr>
        </p:nvSpPr>
        <p:spPr>
          <a:xfrm>
            <a:off x="559982" y="3056420"/>
            <a:ext cx="11274209" cy="3548963"/>
          </a:xfrm>
        </p:spPr>
        <p:txBody>
          <a:bodyPr/>
          <a:lstStyle/>
          <a:p>
            <a:pPr algn="l" fontAlgn="base"/>
            <a:r>
              <a:rPr lang="en-US" sz="2400" b="0" i="0" dirty="0">
                <a:solidFill>
                  <a:srgbClr val="202020"/>
                </a:solidFill>
                <a:effectLst/>
                <a:latin typeface="Source Sans Pro" panose="020B0503030403020204" pitchFamily="34" charset="0"/>
              </a:rPr>
              <a:t>Finding and fixing bugs late in the development process is expensive and time-consuming. This is especially true when there are issues with features that have already been released to production.</a:t>
            </a:r>
          </a:p>
          <a:p>
            <a:pPr algn="l" fontAlgn="base"/>
            <a:r>
              <a:rPr lang="en-US" sz="2400" b="0" i="0" dirty="0">
                <a:solidFill>
                  <a:srgbClr val="202020"/>
                </a:solidFill>
                <a:effectLst/>
                <a:latin typeface="Source Sans Pro" panose="020B0503030403020204" pitchFamily="34" charset="0"/>
              </a:rPr>
              <a:t>With a CI/CD pipeline, you can test and deploy code more frequently, giving testers the ability to detect issues as soon as they occur and to fix them immediately. You are essentially mitigating risks in real time.</a:t>
            </a:r>
          </a:p>
          <a:p>
            <a:pPr algn="l" fontAlgn="base"/>
            <a:endParaRPr lang="en-US" sz="2400" b="0" i="0" dirty="0">
              <a:solidFill>
                <a:srgbClr val="202020"/>
              </a:solidFill>
              <a:effectLst/>
              <a:latin typeface="Source Sans Pro" panose="020B0503030403020204" pitchFamily="34" charset="0"/>
            </a:endParaRPr>
          </a:p>
          <a:p>
            <a:endParaRPr lang="en-US" sz="2400" dirty="0"/>
          </a:p>
        </p:txBody>
      </p:sp>
      <p:sp>
        <p:nvSpPr>
          <p:cNvPr id="2" name="Title 3">
            <a:extLst>
              <a:ext uri="{FF2B5EF4-FFF2-40B4-BE49-F238E27FC236}">
                <a16:creationId xmlns:a16="http://schemas.microsoft.com/office/drawing/2014/main" id="{84B262F8-6338-FAF9-E731-2380D56AF8A1}"/>
              </a:ext>
            </a:extLst>
          </p:cNvPr>
          <p:cNvSpPr txBox="1">
            <a:spLocks/>
          </p:cNvSpPr>
          <p:nvPr/>
        </p:nvSpPr>
        <p:spPr>
          <a:xfrm>
            <a:off x="559982" y="294993"/>
            <a:ext cx="11174819" cy="903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US">
                <a:solidFill>
                  <a:srgbClr val="202020"/>
                </a:solidFill>
                <a:latin typeface="Source Sans Pro" panose="020B0604020202020204" pitchFamily="34" charset="0"/>
              </a:rPr>
              <a:t> benefits of implementing a CI/CD pipeline</a:t>
            </a:r>
            <a:endParaRPr lang="en-US" dirty="0"/>
          </a:p>
        </p:txBody>
      </p:sp>
    </p:spTree>
    <p:extLst>
      <p:ext uri="{BB962C8B-B14F-4D97-AF65-F5344CB8AC3E}">
        <p14:creationId xmlns:p14="http://schemas.microsoft.com/office/powerpoint/2010/main" val="341625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15E65-51FC-93C9-7E66-21C9780B168A}"/>
              </a:ext>
            </a:extLst>
          </p:cNvPr>
          <p:cNvSpPr>
            <a:spLocks noGrp="1"/>
          </p:cNvSpPr>
          <p:nvPr>
            <p:ph type="title"/>
          </p:nvPr>
        </p:nvSpPr>
        <p:spPr/>
        <p:txBody>
          <a:bodyPr>
            <a:normAutofit fontScale="90000"/>
          </a:bodyPr>
          <a:lstStyle/>
          <a:p>
            <a:pPr algn="ctr"/>
            <a:r>
              <a:rPr lang="en-US" b="0" i="0" dirty="0">
                <a:solidFill>
                  <a:srgbClr val="202020"/>
                </a:solidFill>
                <a:effectLst/>
                <a:latin typeface="Source Sans Pro" panose="020B0503030403020204" pitchFamily="34" charset="0"/>
              </a:rPr>
              <a:t>2. Deliver faster</a:t>
            </a:r>
            <a:br>
              <a:rPr lang="en-US" b="0" i="0" dirty="0">
                <a:solidFill>
                  <a:srgbClr val="202020"/>
                </a:solidFill>
                <a:effectLst/>
                <a:latin typeface="Source Sans Pro" panose="020B0503030403020204" pitchFamily="34" charset="0"/>
              </a:rPr>
            </a:br>
            <a:endParaRPr lang="en-US" dirty="0"/>
          </a:p>
        </p:txBody>
      </p:sp>
      <p:sp>
        <p:nvSpPr>
          <p:cNvPr id="8" name="Text Placeholder 3">
            <a:extLst>
              <a:ext uri="{FF2B5EF4-FFF2-40B4-BE49-F238E27FC236}">
                <a16:creationId xmlns:a16="http://schemas.microsoft.com/office/drawing/2014/main" id="{E5E7F891-5467-E219-8F3B-C5DC25E389C3}"/>
              </a:ext>
            </a:extLst>
          </p:cNvPr>
          <p:cNvSpPr>
            <a:spLocks noGrp="1"/>
          </p:cNvSpPr>
          <p:nvPr>
            <p:ph type="body" sz="quarter" idx="14"/>
          </p:nvPr>
        </p:nvSpPr>
        <p:spPr>
          <a:xfrm>
            <a:off x="357809" y="1818167"/>
            <a:ext cx="11274209" cy="3548963"/>
          </a:xfrm>
        </p:spPr>
        <p:txBody>
          <a:bodyPr/>
          <a:lstStyle/>
          <a:p>
            <a:pPr algn="l" fontAlgn="base"/>
            <a:r>
              <a:rPr lang="en-US" sz="2400" b="0" i="0" dirty="0">
                <a:solidFill>
                  <a:srgbClr val="202020"/>
                </a:solidFill>
                <a:effectLst/>
                <a:latin typeface="Source Sans Pro" panose="020B0503030403020204" pitchFamily="34" charset="0"/>
              </a:rPr>
              <a:t>Organizations are moving toward releasing features multiple times a day. This is not an easy task; only a handful of companies like Netflix, Amazon, and Facebook have been able to achieve this goal. But, with a seamless CI/CD pipeline, multiple daily releases can be made a reality.</a:t>
            </a:r>
          </a:p>
          <a:p>
            <a:pPr algn="l" fontAlgn="base"/>
            <a:r>
              <a:rPr lang="en-US" sz="2400" b="0" i="0" dirty="0">
                <a:solidFill>
                  <a:srgbClr val="202020"/>
                </a:solidFill>
                <a:effectLst/>
                <a:latin typeface="Source Sans Pro" panose="020B0503030403020204" pitchFamily="34" charset="0"/>
              </a:rPr>
              <a:t>Teams can build, test and deploy features automatically with almost no manual intervention. This is accomplished using various tools, frameworks, and systems like </a:t>
            </a:r>
            <a:r>
              <a:rPr lang="en-US" sz="2400" b="0" i="0" dirty="0">
                <a:solidFill>
                  <a:srgbClr val="2B6CB1"/>
                </a:solidFill>
                <a:effectLst/>
                <a:latin typeface="Source Sans Pro" panose="020B0503030403020204" pitchFamily="34" charset="0"/>
                <a:hlinkClick r:id="rId2"/>
              </a:rPr>
              <a:t>Travis CI</a:t>
            </a:r>
            <a:r>
              <a:rPr lang="en-US" sz="2400" b="0" i="0" dirty="0">
                <a:solidFill>
                  <a:srgbClr val="202020"/>
                </a:solidFill>
                <a:effectLst/>
                <a:latin typeface="Source Sans Pro" panose="020B0503030403020204" pitchFamily="34" charset="0"/>
              </a:rPr>
              <a:t>, </a:t>
            </a:r>
            <a:r>
              <a:rPr lang="en-US" sz="2400" b="0" i="0" dirty="0">
                <a:solidFill>
                  <a:srgbClr val="2B6CB1"/>
                </a:solidFill>
                <a:effectLst/>
                <a:latin typeface="Source Sans Pro" panose="020B0503030403020204" pitchFamily="34" charset="0"/>
                <a:hlinkClick r:id="rId3"/>
              </a:rPr>
              <a:t>Docker</a:t>
            </a:r>
            <a:r>
              <a:rPr lang="en-US" sz="2400" b="0" i="0" dirty="0">
                <a:solidFill>
                  <a:srgbClr val="202020"/>
                </a:solidFill>
                <a:effectLst/>
                <a:latin typeface="Source Sans Pro" panose="020B0503030403020204" pitchFamily="34" charset="0"/>
              </a:rPr>
              <a:t>, </a:t>
            </a:r>
            <a:r>
              <a:rPr lang="en-US" sz="2400" b="0" i="0" dirty="0">
                <a:solidFill>
                  <a:srgbClr val="2B6CB1"/>
                </a:solidFill>
                <a:effectLst/>
                <a:latin typeface="Source Sans Pro" panose="020B0503030403020204" pitchFamily="34" charset="0"/>
                <a:hlinkClick r:id="rId4"/>
              </a:rPr>
              <a:t>Kubernetes</a:t>
            </a:r>
            <a:r>
              <a:rPr lang="en-US" sz="2400" b="0" i="0" dirty="0">
                <a:solidFill>
                  <a:srgbClr val="202020"/>
                </a:solidFill>
                <a:effectLst/>
                <a:latin typeface="Source Sans Pro" panose="020B0503030403020204" pitchFamily="34" charset="0"/>
              </a:rPr>
              <a:t>,  </a:t>
            </a:r>
            <a:r>
              <a:rPr lang="en-US" sz="2400" b="0" i="0" dirty="0" err="1">
                <a:solidFill>
                  <a:srgbClr val="2B6CB1"/>
                </a:solidFill>
                <a:effectLst/>
                <a:latin typeface="Source Sans Pro" panose="020B0503030403020204" pitchFamily="34" charset="0"/>
                <a:hlinkClick r:id="rId5"/>
              </a:rPr>
              <a:t>LaunchDarkly</a:t>
            </a:r>
            <a:r>
              <a:rPr lang="en-US" sz="2400" b="0" i="0" dirty="0">
                <a:solidFill>
                  <a:srgbClr val="2B6CB1"/>
                </a:solidFill>
                <a:effectLst/>
                <a:latin typeface="Source Sans Pro" panose="020B0503030403020204" pitchFamily="34" charset="0"/>
              </a:rPr>
              <a:t> </a:t>
            </a:r>
            <a:r>
              <a:rPr lang="en-US" sz="2400" b="0" i="0" dirty="0">
                <a:solidFill>
                  <a:srgbClr val="343434"/>
                </a:solidFill>
                <a:effectLst/>
                <a:latin typeface="Roboto" panose="02000000000000000000" pitchFamily="2" charset="0"/>
              </a:rPr>
              <a:t>,and </a:t>
            </a:r>
            <a:r>
              <a:rPr lang="en-US" sz="2400" b="0" i="0" dirty="0" err="1">
                <a:solidFill>
                  <a:srgbClr val="343434"/>
                </a:solidFill>
                <a:effectLst/>
                <a:latin typeface="Roboto" panose="02000000000000000000" pitchFamily="2" charset="0"/>
                <a:hlinkClick r:id="rId6"/>
              </a:rPr>
              <a:t>CircleCI</a:t>
            </a:r>
            <a:endParaRPr lang="en-US" sz="2400" b="0" i="0" dirty="0">
              <a:solidFill>
                <a:srgbClr val="343434"/>
              </a:solidFill>
              <a:effectLst/>
              <a:latin typeface="Roboto" panose="02000000000000000000" pitchFamily="2" charset="0"/>
            </a:endParaRPr>
          </a:p>
          <a:p>
            <a:pPr algn="l" fontAlgn="base"/>
            <a:endParaRPr lang="en-US" sz="2400" b="0" i="0" dirty="0">
              <a:solidFill>
                <a:srgbClr val="202020"/>
              </a:solidFill>
              <a:effectLst/>
              <a:latin typeface="Source Sans Pro" panose="020B0503030403020204" pitchFamily="34" charset="0"/>
            </a:endParaRPr>
          </a:p>
          <a:p>
            <a:endParaRPr lang="en-US" sz="2400" dirty="0"/>
          </a:p>
        </p:txBody>
      </p:sp>
    </p:spTree>
    <p:extLst>
      <p:ext uri="{BB962C8B-B14F-4D97-AF65-F5344CB8AC3E}">
        <p14:creationId xmlns:p14="http://schemas.microsoft.com/office/powerpoint/2010/main" val="129083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15E65-51FC-93C9-7E66-21C9780B168A}"/>
              </a:ext>
            </a:extLst>
          </p:cNvPr>
          <p:cNvSpPr>
            <a:spLocks noGrp="1"/>
          </p:cNvSpPr>
          <p:nvPr>
            <p:ph type="title"/>
          </p:nvPr>
        </p:nvSpPr>
        <p:spPr/>
        <p:txBody>
          <a:bodyPr>
            <a:normAutofit fontScale="90000"/>
          </a:bodyPr>
          <a:lstStyle/>
          <a:p>
            <a:pPr algn="ctr"/>
            <a:r>
              <a:rPr lang="en-US" b="0" i="0" dirty="0">
                <a:solidFill>
                  <a:srgbClr val="202020"/>
                </a:solidFill>
                <a:effectLst/>
                <a:latin typeface="Source Sans Pro" panose="020B0503030403020204" pitchFamily="34" charset="0"/>
              </a:rPr>
              <a:t>3. Expend less manual effort</a:t>
            </a:r>
            <a:br>
              <a:rPr lang="en-US" b="0" i="0" dirty="0">
                <a:solidFill>
                  <a:srgbClr val="202020"/>
                </a:solidFill>
                <a:effectLst/>
                <a:latin typeface="Source Sans Pro" panose="020B0503030403020204" pitchFamily="34" charset="0"/>
              </a:rPr>
            </a:br>
            <a:endParaRPr lang="en-US" dirty="0"/>
          </a:p>
        </p:txBody>
      </p:sp>
      <p:sp>
        <p:nvSpPr>
          <p:cNvPr id="8" name="Text Placeholder 3">
            <a:extLst>
              <a:ext uri="{FF2B5EF4-FFF2-40B4-BE49-F238E27FC236}">
                <a16:creationId xmlns:a16="http://schemas.microsoft.com/office/drawing/2014/main" id="{E5E7F891-5467-E219-8F3B-C5DC25E389C3}"/>
              </a:ext>
            </a:extLst>
          </p:cNvPr>
          <p:cNvSpPr>
            <a:spLocks noGrp="1"/>
          </p:cNvSpPr>
          <p:nvPr>
            <p:ph type="body" sz="quarter" idx="14"/>
          </p:nvPr>
        </p:nvSpPr>
        <p:spPr>
          <a:xfrm>
            <a:off x="357809" y="1818167"/>
            <a:ext cx="11274209" cy="4224824"/>
          </a:xfrm>
        </p:spPr>
        <p:txBody>
          <a:bodyPr/>
          <a:lstStyle/>
          <a:p>
            <a:pPr algn="l" fontAlgn="base"/>
            <a:r>
              <a:rPr lang="en-US" sz="2400" b="0" i="0" dirty="0">
                <a:solidFill>
                  <a:srgbClr val="202020"/>
                </a:solidFill>
                <a:effectLst/>
                <a:latin typeface="Source Sans Pro" panose="020B0503030403020204" pitchFamily="34" charset="0"/>
              </a:rPr>
              <a:t>To align with the </a:t>
            </a:r>
            <a:r>
              <a:rPr lang="en-US" sz="2400" b="0" i="0" dirty="0">
                <a:solidFill>
                  <a:srgbClr val="2B6CB1"/>
                </a:solidFill>
                <a:effectLst/>
                <a:latin typeface="Source Sans Pro" panose="020B0503030403020204" pitchFamily="34" charset="0"/>
              </a:rPr>
              <a:t>shift-left paradigm</a:t>
            </a:r>
            <a:r>
              <a:rPr lang="en-US" sz="2400" b="0" i="0" dirty="0">
                <a:solidFill>
                  <a:srgbClr val="202020"/>
                </a:solidFill>
                <a:effectLst/>
                <a:latin typeface="Source Sans Pro" panose="020B0503030403020204" pitchFamily="34" charset="0"/>
              </a:rPr>
              <a:t>, we need automation right from the start. This is also a vital component of having a successful CI/CD implementation. Once you build features and check in code, tests should be automatically triggered to make sure that the new code does not break existing features and that the new features are working correctly.</a:t>
            </a:r>
          </a:p>
          <a:p>
            <a:pPr algn="l" fontAlgn="base"/>
            <a:r>
              <a:rPr lang="en-US" sz="2400" b="0" i="0" dirty="0">
                <a:solidFill>
                  <a:srgbClr val="202020"/>
                </a:solidFill>
                <a:effectLst/>
                <a:latin typeface="Source Sans Pro" panose="020B0503030403020204" pitchFamily="34" charset="0"/>
              </a:rPr>
              <a:t>After the tests run, the code gets deployed to different environments, including QA, staging and production. Throughout this process, you will be getting constant notifications through different channels, giving you plenty of information about the build, test and deploy cycles.</a:t>
            </a:r>
          </a:p>
        </p:txBody>
      </p:sp>
    </p:spTree>
    <p:extLst>
      <p:ext uri="{BB962C8B-B14F-4D97-AF65-F5344CB8AC3E}">
        <p14:creationId xmlns:p14="http://schemas.microsoft.com/office/powerpoint/2010/main" val="245450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15E65-51FC-93C9-7E66-21C9780B168A}"/>
              </a:ext>
            </a:extLst>
          </p:cNvPr>
          <p:cNvSpPr>
            <a:spLocks noGrp="1"/>
          </p:cNvSpPr>
          <p:nvPr>
            <p:ph type="title"/>
          </p:nvPr>
        </p:nvSpPr>
        <p:spPr/>
        <p:txBody>
          <a:bodyPr>
            <a:normAutofit fontScale="90000"/>
          </a:bodyPr>
          <a:lstStyle/>
          <a:p>
            <a:pPr algn="ctr"/>
            <a:r>
              <a:rPr lang="en-US" b="0" i="0" dirty="0">
                <a:solidFill>
                  <a:srgbClr val="202020"/>
                </a:solidFill>
                <a:effectLst/>
                <a:latin typeface="Source Sans Pro" panose="020B0503030403020204" pitchFamily="34" charset="0"/>
              </a:rPr>
              <a:t>4. Generate extensive logs</a:t>
            </a:r>
            <a:br>
              <a:rPr lang="en-US" b="0" i="0" dirty="0">
                <a:solidFill>
                  <a:srgbClr val="202020"/>
                </a:solidFill>
                <a:effectLst/>
                <a:latin typeface="Source Sans Pro" panose="020B0503030403020204" pitchFamily="34" charset="0"/>
              </a:rPr>
            </a:br>
            <a:endParaRPr lang="en-US" dirty="0"/>
          </a:p>
        </p:txBody>
      </p:sp>
      <p:sp>
        <p:nvSpPr>
          <p:cNvPr id="8" name="Text Placeholder 3">
            <a:extLst>
              <a:ext uri="{FF2B5EF4-FFF2-40B4-BE49-F238E27FC236}">
                <a16:creationId xmlns:a16="http://schemas.microsoft.com/office/drawing/2014/main" id="{E5E7F891-5467-E219-8F3B-C5DC25E389C3}"/>
              </a:ext>
            </a:extLst>
          </p:cNvPr>
          <p:cNvSpPr>
            <a:spLocks noGrp="1"/>
          </p:cNvSpPr>
          <p:nvPr>
            <p:ph type="body" sz="quarter" idx="14"/>
          </p:nvPr>
        </p:nvSpPr>
        <p:spPr>
          <a:xfrm>
            <a:off x="357809" y="1818167"/>
            <a:ext cx="11274209" cy="4224824"/>
          </a:xfrm>
        </p:spPr>
        <p:txBody>
          <a:bodyPr/>
          <a:lstStyle/>
          <a:p>
            <a:pPr algn="l" fontAlgn="base"/>
            <a:r>
              <a:rPr lang="en-US" sz="2400" b="0" i="0" dirty="0">
                <a:solidFill>
                  <a:srgbClr val="202020"/>
                </a:solidFill>
                <a:effectLst/>
                <a:latin typeface="Source Sans Pro" panose="020B0503030403020204" pitchFamily="34" charset="0"/>
              </a:rPr>
              <a:t>Observability is one of the biggest aspects of </a:t>
            </a:r>
            <a:r>
              <a:rPr lang="en-US" sz="2400" b="0" i="0" dirty="0">
                <a:solidFill>
                  <a:srgbClr val="2B6CB1"/>
                </a:solidFill>
                <a:effectLst/>
                <a:latin typeface="Source Sans Pro" panose="020B0503030403020204" pitchFamily="34" charset="0"/>
                <a:hlinkClick r:id="rId2"/>
              </a:rPr>
              <a:t>DevOps</a:t>
            </a:r>
            <a:r>
              <a:rPr lang="en-US" sz="2400" b="0" i="0" dirty="0">
                <a:solidFill>
                  <a:srgbClr val="202020"/>
                </a:solidFill>
                <a:effectLst/>
                <a:latin typeface="Source Sans Pro" panose="020B0503030403020204" pitchFamily="34" charset="0"/>
              </a:rPr>
              <a:t> and CI/CD integration. If something is wrong, you need to understand why. You need a mechanism to study the system in production over time and identify key performance metrics. Observability is a technical solution that helps in this effort.</a:t>
            </a:r>
          </a:p>
          <a:p>
            <a:pPr algn="l" fontAlgn="base"/>
            <a:r>
              <a:rPr lang="en-US" sz="2400" b="0" i="0" dirty="0">
                <a:solidFill>
                  <a:srgbClr val="202020"/>
                </a:solidFill>
                <a:effectLst/>
                <a:latin typeface="Source Sans Pro" panose="020B0503030403020204" pitchFamily="34" charset="0"/>
              </a:rPr>
              <a:t>One key aspect of observability is logging information. Logs are a rich source of information to understand what is happening beneath the UI and study application behavior.</a:t>
            </a:r>
          </a:p>
          <a:p>
            <a:pPr algn="l" fontAlgn="base"/>
            <a:r>
              <a:rPr lang="en-US" sz="2400" b="0" i="0" dirty="0">
                <a:solidFill>
                  <a:srgbClr val="202020"/>
                </a:solidFill>
                <a:effectLst/>
                <a:latin typeface="Source Sans Pro" panose="020B0503030403020204" pitchFamily="34" charset="0"/>
              </a:rPr>
              <a:t>With a CI/CD pipeline, extensive logging information is generated in each stage of the development process. There are various tools available to analyze these logs effectively and get immediate feedback about the system.</a:t>
            </a:r>
          </a:p>
        </p:txBody>
      </p:sp>
    </p:spTree>
    <p:extLst>
      <p:ext uri="{BB962C8B-B14F-4D97-AF65-F5344CB8AC3E}">
        <p14:creationId xmlns:p14="http://schemas.microsoft.com/office/powerpoint/2010/main" val="11406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15E65-51FC-93C9-7E66-21C9780B168A}"/>
              </a:ext>
            </a:extLst>
          </p:cNvPr>
          <p:cNvSpPr>
            <a:spLocks noGrp="1"/>
          </p:cNvSpPr>
          <p:nvPr>
            <p:ph type="title"/>
          </p:nvPr>
        </p:nvSpPr>
        <p:spPr/>
        <p:txBody>
          <a:bodyPr>
            <a:normAutofit/>
          </a:bodyPr>
          <a:lstStyle/>
          <a:p>
            <a:pPr algn="ctr" fontAlgn="base"/>
            <a:r>
              <a:rPr lang="en-US" b="0" i="0" dirty="0">
                <a:solidFill>
                  <a:srgbClr val="202020"/>
                </a:solidFill>
                <a:effectLst/>
                <a:latin typeface="Source Sans Pro" panose="020B0503030403020204" pitchFamily="34" charset="0"/>
              </a:rPr>
              <a:t>5. Make easier rollbacks</a:t>
            </a:r>
          </a:p>
        </p:txBody>
      </p:sp>
      <p:sp>
        <p:nvSpPr>
          <p:cNvPr id="8" name="Text Placeholder 3">
            <a:extLst>
              <a:ext uri="{FF2B5EF4-FFF2-40B4-BE49-F238E27FC236}">
                <a16:creationId xmlns:a16="http://schemas.microsoft.com/office/drawing/2014/main" id="{E5E7F891-5467-E219-8F3B-C5DC25E389C3}"/>
              </a:ext>
            </a:extLst>
          </p:cNvPr>
          <p:cNvSpPr>
            <a:spLocks noGrp="1"/>
          </p:cNvSpPr>
          <p:nvPr>
            <p:ph type="body" sz="quarter" idx="14"/>
          </p:nvPr>
        </p:nvSpPr>
        <p:spPr>
          <a:xfrm>
            <a:off x="407503" y="2043454"/>
            <a:ext cx="11274209" cy="4224824"/>
          </a:xfrm>
        </p:spPr>
        <p:txBody>
          <a:bodyPr/>
          <a:lstStyle/>
          <a:p>
            <a:pPr algn="l" fontAlgn="base"/>
            <a:r>
              <a:rPr lang="en-US" sz="2400" b="0" i="0" dirty="0">
                <a:solidFill>
                  <a:srgbClr val="202020"/>
                </a:solidFill>
                <a:effectLst/>
                <a:latin typeface="Source Sans Pro" panose="020B0503030403020204" pitchFamily="34" charset="0"/>
              </a:rPr>
              <a:t>One of the biggest advantages of a CI/CD pipeline is you can roll back changes quickly. If any new code changes break the production application, you can immediately return the application to its previous state. Usually, the last successful build gets immediately deployed to prevent production outages.</a:t>
            </a:r>
          </a:p>
          <a:p>
            <a:pPr algn="l" fontAlgn="base"/>
            <a:r>
              <a:rPr lang="en-US" sz="2400" b="0" i="0" dirty="0">
                <a:solidFill>
                  <a:srgbClr val="202020"/>
                </a:solidFill>
                <a:effectLst/>
                <a:latin typeface="Source Sans Pro" panose="020B0503030403020204" pitchFamily="34" charset="0"/>
              </a:rPr>
              <a:t>The world is moving toward rapid release cycles, and CI/CD pipelines have accelerated the release rate. With careful planning and implementation, such a pipeline can help you find defects faster, implement fixes immediately, and increase overall customer satisfaction.</a:t>
            </a:r>
          </a:p>
        </p:txBody>
      </p:sp>
    </p:spTree>
    <p:extLst>
      <p:ext uri="{BB962C8B-B14F-4D97-AF65-F5344CB8AC3E}">
        <p14:creationId xmlns:p14="http://schemas.microsoft.com/office/powerpoint/2010/main" val="2273393141"/>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{F236F6C5-FDE4-4424-B082-4388BB672C7C}tf78479028_win32</Template>
  <TotalTime>31</TotalTime>
  <Words>564</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vt:i4>
      </vt:variant>
    </vt:vector>
  </HeadingPairs>
  <TitlesOfParts>
    <vt:vector size="17" baseType="lpstr">
      <vt:lpstr>Arial</vt:lpstr>
      <vt:lpstr>Calibri</vt:lpstr>
      <vt:lpstr>Open Sans</vt:lpstr>
      <vt:lpstr>Roboto</vt:lpstr>
      <vt:lpstr>Segoe UI</vt:lpstr>
      <vt:lpstr>Segoe UI Light</vt:lpstr>
      <vt:lpstr>Source Sans Pro</vt:lpstr>
      <vt:lpstr>Balancing Act</vt:lpstr>
      <vt:lpstr>Wellspring</vt:lpstr>
      <vt:lpstr>Star of the show</vt:lpstr>
      <vt:lpstr>Amusements</vt:lpstr>
      <vt:lpstr>the fundamentals and benefits of CI/CD to achieve,build, and deploy automation for cloud-based software products.</vt:lpstr>
      <vt:lpstr>1. Reduce risk </vt:lpstr>
      <vt:lpstr>2. Deliver faster </vt:lpstr>
      <vt:lpstr>3. Expend less manual effort </vt:lpstr>
      <vt:lpstr>4. Generate extensive logs </vt:lpstr>
      <vt:lpstr>5. Make easier rollbacks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and benefits of CI/CD to achieve,build, and deploy automation for cloud-based software products.</dc:title>
  <dc:creator>hany asar</dc:creator>
  <cp:lastModifiedBy>hany asar</cp:lastModifiedBy>
  <cp:revision>1</cp:revision>
  <dcterms:created xsi:type="dcterms:W3CDTF">2022-12-12T00:18:10Z</dcterms:created>
  <dcterms:modified xsi:type="dcterms:W3CDTF">2022-12-12T00:49:35Z</dcterms:modified>
</cp:coreProperties>
</file>