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296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1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C468A5E-F45A-460F-8A03-0C2221D35867}">
          <p14:sldIdLst>
            <p14:sldId id="256"/>
            <p14:sldId id="296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12"/>
          </p14:sldIdLst>
        </p14:section>
        <p14:section name="Section sans titre" id="{93367BF4-B3E1-4F1E-878B-0355341FF48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SOKI Hany" initials="DH" lastIdx="4" clrIdx="0">
    <p:extLst>
      <p:ext uri="{19B8F6BF-5375-455C-9EA6-DF929625EA0E}">
        <p15:presenceInfo xmlns:p15="http://schemas.microsoft.com/office/powerpoint/2012/main" userId="939652298e11a9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210"/>
    <a:srgbClr val="DD9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2EB0A-0C65-4BA0-8131-816804C74F5E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27566-6AD0-4894-9AA5-21FDE1107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4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817A-77C7-47AD-BB90-A0FDBE839C39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CD41-1DC6-4858-A0BE-98523657EF1F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90A8-1B16-4075-8B23-A4E9794B9DA8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DBDD-3E41-4609-90C8-94DCA539D690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7739-7EAB-4C83-B236-FFB56006F825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3BA4-16C9-458C-9433-A1286B0D3B3E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66D5-6FF4-4752-B391-852FB1FFC7AF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0C23-D96E-424D-9DE2-5AE519394659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1925-A733-450D-BA70-17FCC588C55C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0CAA-314C-40C7-80CC-9AEBDA5823EC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58C7-A835-4320-8872-4C61A9F87E3B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77AB-4B67-42DC-91F7-9170F8863ABA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2CE5-6683-48B9-AE39-F3144C673B56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40E5-0262-44EC-88C8-7528F4B415A9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BC7B-C82B-4210-9F1E-BA28E0264738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DA0B-5B71-40A5-A66C-B05519964382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AF68398-5844-456B-ADE2-0F75285BE75C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7360C3C-B8A2-4B81-8F60-C6086EEA0A58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2334A-3F41-4CF6-8F1A-A4769E6CE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7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F42076-1679-408F-BA9F-A1E72C4F9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Implémentez un système de </a:t>
            </a:r>
            <a:r>
              <a:rPr lang="fr-FR" dirty="0" err="1"/>
              <a:t>scoring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B8059F-F9FF-446F-BB5B-7DA8FEC0F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2" y="609601"/>
            <a:ext cx="3817607" cy="45719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59F1407-718B-4DC0-A529-D45730A51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060" y="368264"/>
            <a:ext cx="2076557" cy="139707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5DF9C55-41EC-4553-BF63-DAD59E0AAA59}"/>
              </a:ext>
            </a:extLst>
          </p:cNvPr>
          <p:cNvSpPr txBox="1"/>
          <p:nvPr/>
        </p:nvSpPr>
        <p:spPr>
          <a:xfrm>
            <a:off x="971550" y="5133975"/>
            <a:ext cx="3488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Auteur: DESOKI Hany</a:t>
            </a:r>
          </a:p>
          <a:p>
            <a:endParaRPr lang="fr-FR" dirty="0"/>
          </a:p>
          <a:p>
            <a:r>
              <a:rPr lang="fr-FR" dirty="0"/>
              <a:t>Mentor: MUSCAT Tristan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C146FD8-91B6-4BE3-B2CB-5BD80B571931}"/>
              </a:ext>
            </a:extLst>
          </p:cNvPr>
          <p:cNvSpPr txBox="1"/>
          <p:nvPr/>
        </p:nvSpPr>
        <p:spPr>
          <a:xfrm>
            <a:off x="8934450" y="1840469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Parcours Data-</a:t>
            </a:r>
            <a:r>
              <a:rPr lang="fr-FR" dirty="0" err="1"/>
              <a:t>Scientist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1B30DD-3ADB-469D-A965-53A1CA72B598}"/>
              </a:ext>
            </a:extLst>
          </p:cNvPr>
          <p:cNvSpPr txBox="1"/>
          <p:nvPr/>
        </p:nvSpPr>
        <p:spPr>
          <a:xfrm>
            <a:off x="9763125" y="5647730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24 Janvier 2022</a:t>
            </a:r>
          </a:p>
        </p:txBody>
      </p:sp>
    </p:spTree>
    <p:extLst>
      <p:ext uri="{BB962C8B-B14F-4D97-AF65-F5344CB8AC3E}">
        <p14:creationId xmlns:p14="http://schemas.microsoft.com/office/powerpoint/2010/main" val="3895955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C488E3-F50A-4958-B79F-A0D26C33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43" y="242150"/>
            <a:ext cx="9905998" cy="1905000"/>
          </a:xfrm>
        </p:spPr>
        <p:txBody>
          <a:bodyPr/>
          <a:lstStyle/>
          <a:p>
            <a:r>
              <a:rPr lang="fr-FR" dirty="0"/>
              <a:t>Dashboard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CD4DE569-5275-4422-BF9E-FFF6218457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848" y="2094762"/>
            <a:ext cx="6660187" cy="3017363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9573-B929-4DC3-B749-79BC7DE8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720" y="0"/>
            <a:ext cx="620280" cy="365125"/>
          </a:xfrm>
        </p:spPr>
        <p:txBody>
          <a:bodyPr/>
          <a:lstStyle/>
          <a:p>
            <a:fld id="{D57F1E4F-1CFF-5643-939E-217C01CDF565}" type="slidenum">
              <a:rPr lang="en-US" sz="2800" smtClean="0"/>
              <a:pPr/>
              <a:t>10</a:t>
            </a:fld>
            <a:endParaRPr lang="en-US" sz="2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B07D3FD-C815-4944-9D8A-EB73AE2284FD}"/>
              </a:ext>
            </a:extLst>
          </p:cNvPr>
          <p:cNvSpPr txBox="1"/>
          <p:nvPr/>
        </p:nvSpPr>
        <p:spPr>
          <a:xfrm>
            <a:off x="791852" y="5825765"/>
            <a:ext cx="825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Lien </a:t>
            </a:r>
            <a:r>
              <a:rPr lang="fr-FR" dirty="0" err="1"/>
              <a:t>dashboard</a:t>
            </a:r>
            <a:r>
              <a:rPr lang="fr-FR" dirty="0"/>
              <a:t>: </a:t>
            </a:r>
            <a:r>
              <a:rPr lang="fr-FR" u="sng" dirty="0"/>
              <a:t>https://dashboard-desokihany-p7.herokuapp.com/ </a:t>
            </a:r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40AD6F93-A5EE-4BF1-98DE-688EA3B09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05060" y="2275098"/>
            <a:ext cx="4876800" cy="312420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Echantillon de 10000 prêts</a:t>
            </a:r>
          </a:p>
          <a:p>
            <a:r>
              <a:rPr lang="fr-FR" dirty="0"/>
              <a:t>Filtres par genre, </a:t>
            </a:r>
            <a:r>
              <a:rPr lang="fr-FR" dirty="0" err="1"/>
              <a:t>decision</a:t>
            </a:r>
            <a:r>
              <a:rPr lang="fr-FR" dirty="0"/>
              <a:t>, véhiculé, propriétaire</a:t>
            </a:r>
          </a:p>
          <a:p>
            <a:r>
              <a:rPr lang="fr-FR" dirty="0" err="1"/>
              <a:t>Comparaision</a:t>
            </a:r>
            <a:r>
              <a:rPr lang="fr-FR" dirty="0"/>
              <a:t> avec un client spécifique</a:t>
            </a:r>
          </a:p>
          <a:p>
            <a:r>
              <a:rPr lang="fr-FR" dirty="0"/>
              <a:t>Modification du seuil de prédiction</a:t>
            </a:r>
          </a:p>
          <a:p>
            <a:r>
              <a:rPr lang="fr-FR" dirty="0" err="1"/>
              <a:t>Comaraison</a:t>
            </a:r>
            <a:r>
              <a:rPr lang="fr-FR" dirty="0"/>
              <a:t> entre la prédiction du modèle et la décision réelle</a:t>
            </a:r>
          </a:p>
          <a:p>
            <a:r>
              <a:rPr lang="fr-FR" dirty="0"/>
              <a:t>Comparaison entre les acceptés et les refusés (et le client si précisé) sur les revenus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18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C488E3-F50A-4958-B79F-A0D26C33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43" y="242150"/>
            <a:ext cx="9905998" cy="1905000"/>
          </a:xfrm>
        </p:spPr>
        <p:txBody>
          <a:bodyPr/>
          <a:lstStyle/>
          <a:p>
            <a:r>
              <a:rPr lang="fr-FR" dirty="0"/>
              <a:t>Dashboard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9573-B929-4DC3-B749-79BC7DE8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720" y="0"/>
            <a:ext cx="620280" cy="365125"/>
          </a:xfrm>
        </p:spPr>
        <p:txBody>
          <a:bodyPr/>
          <a:lstStyle/>
          <a:p>
            <a:fld id="{D57F1E4F-1CFF-5643-939E-217C01CDF565}" type="slidenum">
              <a:rPr lang="en-US" sz="2800" smtClean="0"/>
              <a:pPr/>
              <a:t>11</a:t>
            </a:fld>
            <a:endParaRPr lang="en-US" sz="2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B07D3FD-C815-4944-9D8A-EB73AE2284FD}"/>
              </a:ext>
            </a:extLst>
          </p:cNvPr>
          <p:cNvSpPr txBox="1"/>
          <p:nvPr/>
        </p:nvSpPr>
        <p:spPr>
          <a:xfrm>
            <a:off x="791852" y="5825765"/>
            <a:ext cx="825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Lien </a:t>
            </a:r>
            <a:r>
              <a:rPr lang="fr-FR" dirty="0" err="1"/>
              <a:t>dashboard</a:t>
            </a:r>
            <a:r>
              <a:rPr lang="fr-FR" dirty="0"/>
              <a:t>: </a:t>
            </a:r>
            <a:r>
              <a:rPr lang="fr-FR" u="sng" dirty="0"/>
              <a:t>https://dashboard-desokihany-p7.herokuapp.com/ </a:t>
            </a:r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40AD6F93-A5EE-4BF1-98DE-688EA3B09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05060" y="2275098"/>
            <a:ext cx="4876800" cy="3124200"/>
          </a:xfrm>
        </p:spPr>
        <p:txBody>
          <a:bodyPr>
            <a:normAutofit/>
          </a:bodyPr>
          <a:lstStyle/>
          <a:p>
            <a:r>
              <a:rPr lang="fr-FR" dirty="0"/>
              <a:t>Comparaison entre les acceptés et les refusés (et le client si précisé) sur les ratios (valeurs issues du </a:t>
            </a:r>
            <a:r>
              <a:rPr lang="fr-FR" dirty="0" err="1"/>
              <a:t>feature</a:t>
            </a:r>
            <a:r>
              <a:rPr lang="fr-FR" dirty="0"/>
              <a:t> engineering du kernel)</a:t>
            </a:r>
          </a:p>
          <a:p>
            <a:r>
              <a:rPr lang="fr-FR" dirty="0"/>
              <a:t>Résumé des contrats précédent dans home </a:t>
            </a:r>
            <a:r>
              <a:rPr lang="fr-FR" dirty="0" err="1"/>
              <a:t>credit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FF54627-ABAD-4BA1-B586-3B8785D776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0140" y="1708548"/>
            <a:ext cx="6596556" cy="3903983"/>
          </a:xfrm>
        </p:spPr>
      </p:pic>
    </p:spTree>
    <p:extLst>
      <p:ext uri="{BB962C8B-B14F-4D97-AF65-F5344CB8AC3E}">
        <p14:creationId xmlns:p14="http://schemas.microsoft.com/office/powerpoint/2010/main" val="2796575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44593-BE85-4FDF-BE18-FDE081E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Conclusion, Limites et 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6A00A7-B83C-4B10-945E-7BD2B3E79D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Transformation des tables en données exploitables pour du machine </a:t>
            </a:r>
            <a:r>
              <a:rPr lang="fr-FR" dirty="0" err="1"/>
              <a:t>learning</a:t>
            </a:r>
            <a:endParaRPr lang="fr-FR" dirty="0"/>
          </a:p>
          <a:p>
            <a:r>
              <a:rPr lang="fr-FR" dirty="0"/>
              <a:t>Prise en compte des </a:t>
            </a:r>
            <a:r>
              <a:rPr lang="fr-FR" dirty="0" err="1"/>
              <a:t>targets</a:t>
            </a:r>
            <a:r>
              <a:rPr lang="fr-FR" dirty="0"/>
              <a:t> déséquilibrés en utilisant </a:t>
            </a:r>
            <a:r>
              <a:rPr lang="fr-FR" dirty="0" err="1"/>
              <a:t>Smote</a:t>
            </a:r>
            <a:r>
              <a:rPr lang="fr-FR" dirty="0"/>
              <a:t> et en choisissant la métrique associée (</a:t>
            </a:r>
            <a:r>
              <a:rPr lang="fr-FR" dirty="0" err="1"/>
              <a:t>fbeta</a:t>
            </a:r>
            <a:r>
              <a:rPr lang="fr-FR" dirty="0"/>
              <a:t>)</a:t>
            </a:r>
          </a:p>
          <a:p>
            <a:r>
              <a:rPr lang="fr-FR" dirty="0" err="1"/>
              <a:t>Gridsearchcv</a:t>
            </a:r>
            <a:r>
              <a:rPr lang="fr-FR" dirty="0"/>
              <a:t> avec XGBOOST</a:t>
            </a:r>
          </a:p>
          <a:p>
            <a:r>
              <a:rPr lang="fr-FR" dirty="0"/>
              <a:t>Le </a:t>
            </a:r>
            <a:r>
              <a:rPr lang="fr-FR" dirty="0" err="1"/>
              <a:t>dashboard</a:t>
            </a:r>
            <a:r>
              <a:rPr lang="fr-FR" dirty="0"/>
              <a:t> permet de jeter un œil sur des données simple et essentiels et de faire des comparaisons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B22137-ABAD-448F-A2EA-492AAD177A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i="1" u="sng" dirty="0"/>
              <a:t>Limites et améliorations:</a:t>
            </a:r>
          </a:p>
          <a:p>
            <a:r>
              <a:rPr lang="fr-FR" dirty="0"/>
              <a:t>Meilleure connaissance du sujet: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Meilleur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KPI plus pertinents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Modèle plus adapté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Meilleur exploitation des </a:t>
            </a:r>
            <a:r>
              <a:rPr lang="fr-FR" dirty="0" err="1"/>
              <a:t>features</a:t>
            </a:r>
            <a:r>
              <a:rPr lang="fr-FR" dirty="0"/>
              <a:t> importances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0F1885-F1BD-4443-B367-E338D30B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7835" y="0"/>
            <a:ext cx="644165" cy="339365"/>
          </a:xfrm>
        </p:spPr>
        <p:txBody>
          <a:bodyPr/>
          <a:lstStyle/>
          <a:p>
            <a:fld id="{D57F1E4F-1CFF-5643-939E-217C01CDF565}" type="slidenum">
              <a:rPr lang="en-US" sz="2800" smtClean="0"/>
              <a:pPr/>
              <a:t>12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4242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21DC8713-F65D-4A59-8296-71DD2FBD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2565621"/>
            <a:ext cx="9905998" cy="1905000"/>
          </a:xfrm>
        </p:spPr>
        <p:txBody>
          <a:bodyPr/>
          <a:lstStyle/>
          <a:p>
            <a:pPr algn="ctr"/>
            <a:r>
              <a:rPr lang="fr-FR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65098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87935B8-ED13-41B6-874C-44B43D0C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5E1C47FE-7E1A-4055-92DD-A9F62DA50E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i="1" u="sng" dirty="0"/>
              <a:t>Société financière de proposant des crédits à la consommation:</a:t>
            </a:r>
          </a:p>
          <a:p>
            <a:r>
              <a:rPr lang="fr-FR" dirty="0"/>
              <a:t>Implémenter un « score crédit » à l’aide d’un algorithme de machine Learning</a:t>
            </a:r>
          </a:p>
          <a:p>
            <a:r>
              <a:rPr lang="fr-FR" dirty="0"/>
              <a:t>Déployer ce modèle sous forme d’api</a:t>
            </a:r>
          </a:p>
          <a:p>
            <a:r>
              <a:rPr lang="fr-FR" dirty="0"/>
              <a:t>Déployer un Dashboard interactif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6E63FC-C3FA-4D52-A88A-705AFD02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0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2800" smtClean="0"/>
              <a:pPr/>
              <a:t>2</a:t>
            </a:fld>
            <a:endParaRPr lang="en-US" sz="2800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083EE76-5000-496E-8FE1-06D792EF21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96976" y="2682795"/>
            <a:ext cx="3365673" cy="3092609"/>
          </a:xfrm>
        </p:spPr>
      </p:pic>
    </p:spTree>
    <p:extLst>
      <p:ext uri="{BB962C8B-B14F-4D97-AF65-F5344CB8AC3E}">
        <p14:creationId xmlns:p14="http://schemas.microsoft.com/office/powerpoint/2010/main" val="27445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D33F2-A65B-41B7-95BD-8B4B3100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à dispositions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0A11F7-DEDB-4732-A80A-91EC1F78D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i="1" u="sng" dirty="0"/>
              <a:t>Données de Home </a:t>
            </a:r>
            <a:r>
              <a:rPr lang="fr-FR" b="1" i="1" u="sng" dirty="0" err="1"/>
              <a:t>credit</a:t>
            </a:r>
            <a:r>
              <a:rPr lang="fr-FR" b="1" i="1" u="sng" dirty="0"/>
              <a:t> disponible dans </a:t>
            </a:r>
            <a:r>
              <a:rPr lang="fr-FR" b="1" i="1" u="sng" dirty="0" err="1"/>
              <a:t>kaggle</a:t>
            </a:r>
            <a:r>
              <a:rPr lang="fr-FR" b="1" i="1" u="sng" dirty="0"/>
              <a:t>:</a:t>
            </a:r>
          </a:p>
          <a:p>
            <a:r>
              <a:rPr lang="fr-FR" sz="1600" dirty="0"/>
              <a:t>Applications: Tous les derniers prêts de chaque clients (</a:t>
            </a:r>
            <a:r>
              <a:rPr lang="fr-FR" sz="1600" dirty="0" err="1"/>
              <a:t>target</a:t>
            </a:r>
            <a:r>
              <a:rPr lang="fr-FR" sz="1600" dirty="0"/>
              <a:t>)</a:t>
            </a:r>
          </a:p>
          <a:p>
            <a:r>
              <a:rPr lang="fr-FR" sz="1600" dirty="0"/>
              <a:t>Bureau: Tous les autres prêts qui ont été enregistré auparavant par d’autres sociétés </a:t>
            </a:r>
            <a:r>
              <a:rPr lang="fr-FR" sz="1600" dirty="0" err="1"/>
              <a:t>finacncières</a:t>
            </a:r>
            <a:endParaRPr lang="fr-FR" sz="1600" dirty="0"/>
          </a:p>
          <a:p>
            <a:r>
              <a:rPr lang="fr-FR" sz="1600" dirty="0" err="1"/>
              <a:t>Bureau_balance</a:t>
            </a:r>
            <a:r>
              <a:rPr lang="fr-FR" sz="1600" dirty="0"/>
              <a:t>: Soldes mensuelles enregistrés dans </a:t>
            </a:r>
            <a:r>
              <a:rPr lang="fr-FR" sz="1600" dirty="0" err="1"/>
              <a:t>credit</a:t>
            </a:r>
            <a:r>
              <a:rPr lang="fr-FR" sz="1600" dirty="0"/>
              <a:t> Bureau</a:t>
            </a:r>
          </a:p>
          <a:p>
            <a:r>
              <a:rPr lang="fr-FR" sz="1600" dirty="0" err="1"/>
              <a:t>POS_CASH_Balance</a:t>
            </a:r>
            <a:r>
              <a:rPr lang="fr-FR" sz="1600" dirty="0"/>
              <a:t>: Points de ventes mensuelles</a:t>
            </a:r>
          </a:p>
          <a:p>
            <a:r>
              <a:rPr lang="fr-FR" sz="1600" dirty="0" err="1"/>
              <a:t>Credit_card_balances</a:t>
            </a:r>
            <a:r>
              <a:rPr lang="fr-FR" sz="1600" dirty="0"/>
              <a:t>: </a:t>
            </a:r>
            <a:r>
              <a:rPr lang="fr-FR" sz="1600" dirty="0" err="1"/>
              <a:t>Apercu</a:t>
            </a:r>
            <a:r>
              <a:rPr lang="fr-FR" sz="1600" dirty="0"/>
              <a:t> des cartes de crédits enregistrés dans home </a:t>
            </a:r>
            <a:r>
              <a:rPr lang="fr-FR" sz="1600" dirty="0" err="1"/>
              <a:t>Credit</a:t>
            </a:r>
            <a:endParaRPr lang="fr-FR" sz="1600" dirty="0"/>
          </a:p>
          <a:p>
            <a:r>
              <a:rPr lang="fr-FR" sz="1600" dirty="0" err="1"/>
              <a:t>Previous_applications</a:t>
            </a:r>
            <a:r>
              <a:rPr lang="fr-FR" sz="1600" dirty="0"/>
              <a:t>: Tous les prêts </a:t>
            </a:r>
            <a:r>
              <a:rPr lang="fr-FR" sz="1600" dirty="0" err="1"/>
              <a:t>préédents</a:t>
            </a:r>
            <a:r>
              <a:rPr lang="fr-FR" sz="1600" dirty="0"/>
              <a:t> dans Home </a:t>
            </a:r>
            <a:r>
              <a:rPr lang="fr-FR" sz="1600" dirty="0" err="1"/>
              <a:t>credit</a:t>
            </a:r>
            <a:endParaRPr lang="fr-FR" sz="1600" dirty="0"/>
          </a:p>
          <a:p>
            <a:r>
              <a:rPr lang="fr-FR" sz="1600" dirty="0" err="1"/>
              <a:t>Installment_payments</a:t>
            </a:r>
            <a:r>
              <a:rPr lang="fr-FR" sz="1600" dirty="0"/>
              <a:t>: Tous les remboursements de crédits accordé par Home </a:t>
            </a:r>
            <a:r>
              <a:rPr lang="fr-FR" sz="1600" dirty="0" err="1"/>
              <a:t>Credit</a:t>
            </a:r>
            <a:endParaRPr lang="fr-FR" sz="1600" dirty="0"/>
          </a:p>
          <a:p>
            <a:endParaRPr lang="fr-FR" sz="16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18FFD1-82DB-4AD0-B180-D672162B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0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2800" smtClean="0"/>
              <a:pPr/>
              <a:t>3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564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BD77B-138D-4117-BBEC-9324721B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Preprocessing</a:t>
            </a:r>
            <a:r>
              <a:rPr lang="fr-FR" dirty="0"/>
              <a:t>: Résumé du kernel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FB3933-34D5-4D4F-BA68-A03B3A45D7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 sur les montants des prêts par rapport aux revenus des clients</a:t>
            </a:r>
          </a:p>
          <a:p>
            <a:r>
              <a:rPr lang="fr-FR" dirty="0"/>
              <a:t>One Hot </a:t>
            </a:r>
            <a:r>
              <a:rPr lang="fr-FR" dirty="0" err="1"/>
              <a:t>encoding</a:t>
            </a:r>
            <a:endParaRPr lang="fr-FR" dirty="0"/>
          </a:p>
          <a:p>
            <a:r>
              <a:rPr lang="fr-FR" dirty="0"/>
              <a:t>Les données mensuelles des clients seront transformés en données moyennes, minimum et maximum</a:t>
            </a:r>
          </a:p>
          <a:p>
            <a:r>
              <a:rPr lang="fr-FR" dirty="0"/>
              <a:t>Les tables seront jointes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2004C71-86FA-4834-9620-331383FCCA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5703" y="2667000"/>
            <a:ext cx="4866620" cy="31242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CEC5F8-4719-4F90-9ADA-6A021F57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0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2800" smtClean="0"/>
              <a:pPr/>
              <a:t>4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328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2B482-8040-4CF9-B6EA-2107F853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B202EE-497B-4F82-8C99-2F917FA40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i="1" u="sng" dirty="0"/>
              <a:t>Le kernel possède plusieurs problèmes:</a:t>
            </a:r>
          </a:p>
          <a:p>
            <a:r>
              <a:rPr lang="fr-FR" dirty="0"/>
              <a:t>Tous le </a:t>
            </a:r>
            <a:r>
              <a:rPr lang="fr-FR" dirty="0" err="1"/>
              <a:t>preprocessing</a:t>
            </a:r>
            <a:r>
              <a:rPr lang="fr-FR" dirty="0"/>
              <a:t> s’est fait avant le split train et test (data </a:t>
            </a:r>
            <a:r>
              <a:rPr lang="fr-FR" dirty="0" err="1"/>
              <a:t>leakage</a:t>
            </a:r>
            <a:r>
              <a:rPr lang="fr-FR" dirty="0"/>
              <a:t>)</a:t>
            </a:r>
          </a:p>
          <a:p>
            <a:r>
              <a:rPr lang="fr-FR" dirty="0"/>
              <a:t>Le format de la table jointe n’est pas garantie  </a:t>
            </a:r>
          </a:p>
          <a:p>
            <a:r>
              <a:rPr lang="fr-FR" dirty="0"/>
              <a:t>Données manquantes à la fin</a:t>
            </a:r>
          </a:p>
          <a:p>
            <a:pPr marL="0" indent="0">
              <a:buNone/>
            </a:pPr>
            <a:r>
              <a:rPr lang="fr-FR" dirty="0"/>
              <a:t>-&gt; Adaptation du kernel sous forme de classe pour avoir une transformation similaire quelque soit les données + Imputation des données + </a:t>
            </a:r>
            <a:r>
              <a:rPr lang="fr-FR" dirty="0" err="1"/>
              <a:t>scaling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C8F842-EDF0-4D5C-9D1A-A86D71C0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0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2800" smtClean="0"/>
              <a:pPr/>
              <a:t>5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642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AC8439-E1D0-4623-8C53-6E03AAE9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Classes déséquilibré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95596A-639A-4713-8586-37E948A6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Environ 10 % des crédits ont été refusé</a:t>
            </a:r>
          </a:p>
          <a:p>
            <a:r>
              <a:rPr lang="fr-FR" dirty="0"/>
              <a:t>Utilisation de </a:t>
            </a:r>
            <a:r>
              <a:rPr lang="fr-FR" dirty="0" err="1"/>
              <a:t>Smote</a:t>
            </a:r>
            <a:r>
              <a:rPr lang="fr-FR" dirty="0"/>
              <a:t> pour équilibrer les classes à l’entraînement</a:t>
            </a:r>
          </a:p>
          <a:p>
            <a:r>
              <a:rPr lang="fr-FR" dirty="0"/>
              <a:t>Le choix de la métrique est très importante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0219C3-1BCC-4918-9E27-B458AF45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0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2800" smtClean="0"/>
              <a:pPr/>
              <a:t>6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008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60EBC-4EA9-4966-A19E-49FDD84A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sCoring</a:t>
            </a:r>
            <a:r>
              <a:rPr lang="fr-FR" dirty="0"/>
              <a:t>: Score F-Beta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31E507A-647D-4B2A-BE43-E330636C835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𝑝𝑟𝑒𝑐𝑖𝑠𝑖𝑜𝑛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𝑣𝑟𝑎𝑖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𝑝𝑜𝑠𝑖𝑡𝑖𝑓𝑠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𝑣𝑟𝑎𝑖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𝑝𝑜𝑠𝑖𝑡𝑖𝑓𝑠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𝑓𝑎𝑢𝑥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𝑝𝑜𝑠𝑖𝑡𝑖𝑓𝑠</m:t>
                        </m:r>
                      </m:den>
                    </m:f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𝑟𝑒𝑐𝑎𝑙𝑙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𝑣𝑟𝑎𝑖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𝑝𝑜𝑠𝑖𝑡𝑖𝑓𝑠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𝑣𝑟𝑎𝑖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𝑝𝑜𝑠𝑖𝑡𝑖𝑓𝑠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𝑓𝑎𝑢𝑥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𝑛𝑒𝑔𝑎𝑡𝑖𝑓𝑠</m:t>
                        </m:r>
                      </m:den>
                    </m:f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𝑓𝑏𝑒𝑡𝑎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𝑏𝑒𝑡𝑎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²)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𝑏𝑒𝑡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31E507A-647D-4B2A-BE43-E330636C8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8B6ADE7-6983-4004-8A72-CEE8A5614B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Beta &lt; 1 : Plus de poids sur la </a:t>
            </a:r>
            <a:r>
              <a:rPr lang="fr-FR" dirty="0" err="1"/>
              <a:t>precision</a:t>
            </a:r>
            <a:endParaRPr lang="fr-FR" dirty="0"/>
          </a:p>
          <a:p>
            <a:r>
              <a:rPr lang="fr-FR" dirty="0"/>
              <a:t>Beta &gt; 1 : Plus de poids sur le </a:t>
            </a:r>
            <a:r>
              <a:rPr lang="fr-FR" dirty="0" err="1"/>
              <a:t>recall</a:t>
            </a:r>
            <a:endParaRPr lang="fr-FR" dirty="0"/>
          </a:p>
          <a:p>
            <a:r>
              <a:rPr lang="fr-FR" dirty="0"/>
              <a:t>Choix de beta = 9 pour minimiser les faux négatifs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E3F00F-6C11-45EC-B9C2-B32D7517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139700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2800" smtClean="0"/>
              <a:pPr/>
              <a:t>7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076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0D32A-F796-4372-9542-2DA29B9C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34A1C3-1FA0-4D13-BE74-3CCB9A1AE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XGBoostClassifier</a:t>
            </a:r>
            <a:r>
              <a:rPr lang="fr-FR" dirty="0"/>
              <a:t>:</a:t>
            </a:r>
          </a:p>
          <a:p>
            <a:r>
              <a:rPr lang="fr-FR" dirty="0" err="1"/>
              <a:t>GridSearchcv</a:t>
            </a:r>
            <a:r>
              <a:rPr lang="fr-FR" dirty="0"/>
              <a:t> sur les hyperparamètres:</a:t>
            </a:r>
          </a:p>
          <a:p>
            <a:pPr marL="0" indent="0">
              <a:buNone/>
            </a:pPr>
            <a:r>
              <a:rPr lang="fr-FR" sz="1800" dirty="0" err="1"/>
              <a:t>reg_lambda</a:t>
            </a:r>
            <a:r>
              <a:rPr lang="fr-FR" sz="1800" dirty="0"/>
              <a:t>: [2, 1]</a:t>
            </a:r>
          </a:p>
          <a:p>
            <a:pPr marL="0" indent="0">
              <a:buNone/>
            </a:pPr>
            <a:r>
              <a:rPr lang="fr-FR" sz="1800" dirty="0"/>
              <a:t>gamma: [0, 0.2, 0.1]</a:t>
            </a:r>
          </a:p>
          <a:p>
            <a:pPr marL="0" indent="0">
              <a:buNone/>
            </a:pPr>
            <a:r>
              <a:rPr lang="fr-FR" sz="1800" dirty="0" err="1"/>
              <a:t>eta</a:t>
            </a:r>
            <a:r>
              <a:rPr lang="fr-FR" sz="1800" dirty="0"/>
              <a:t>: [0.05, 0.04]</a:t>
            </a:r>
          </a:p>
          <a:p>
            <a:pPr marL="0" indent="0">
              <a:buNone/>
            </a:pPr>
            <a:r>
              <a:rPr lang="fr-FR" sz="1800" dirty="0" err="1"/>
              <a:t>max_depth</a:t>
            </a:r>
            <a:r>
              <a:rPr lang="fr-FR" sz="1800" dirty="0"/>
              <a:t>: [3, 5]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6041CA-EAB1-4C29-86EC-35A3925A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0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2800" smtClean="0"/>
              <a:pPr/>
              <a:t>8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003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A76902-E9B3-49CA-A9C0-278A699C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Modélisation: Résultats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9704E7C-7090-48BC-A2C9-73911D600A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i="1" u="sng" dirty="0"/>
              <a:t>Meilleurs paramètres:</a:t>
            </a:r>
          </a:p>
          <a:p>
            <a:r>
              <a:rPr lang="fr-FR" dirty="0" err="1"/>
              <a:t>eta</a:t>
            </a:r>
            <a:r>
              <a:rPr lang="fr-FR" dirty="0"/>
              <a:t>: 0.05 </a:t>
            </a:r>
          </a:p>
          <a:p>
            <a:r>
              <a:rPr lang="fr-FR" dirty="0"/>
              <a:t>gamma: 0</a:t>
            </a:r>
          </a:p>
          <a:p>
            <a:r>
              <a:rPr lang="fr-FR" dirty="0" err="1"/>
              <a:t>max_depth</a:t>
            </a:r>
            <a:r>
              <a:rPr lang="fr-FR" dirty="0"/>
              <a:t>: 3</a:t>
            </a:r>
          </a:p>
          <a:p>
            <a:r>
              <a:rPr lang="fr-FR" dirty="0" err="1"/>
              <a:t>reg_lambda</a:t>
            </a:r>
            <a:r>
              <a:rPr lang="fr-FR" dirty="0"/>
              <a:t>: 2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D0556F6-0F0D-4C34-9A68-0195B8870F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5863" y="2083324"/>
            <a:ext cx="5561814" cy="3707876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7CFCBD-B9D9-4E71-91FF-D883679F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0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2800" smtClean="0"/>
              <a:pPr/>
              <a:t>9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1750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45078</TotalTime>
  <Words>589</Words>
  <Application>Microsoft Office PowerPoint</Application>
  <PresentationFormat>Grand écran</PresentationFormat>
  <Paragraphs>93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Wingdings</vt:lpstr>
      <vt:lpstr>Maillage</vt:lpstr>
      <vt:lpstr>Projet 7</vt:lpstr>
      <vt:lpstr>Introduction</vt:lpstr>
      <vt:lpstr>Données à dispositions</vt:lpstr>
      <vt:lpstr>Preprocessing: Résumé du kernel </vt:lpstr>
      <vt:lpstr>Preprocessing</vt:lpstr>
      <vt:lpstr>Classes déséquilibré</vt:lpstr>
      <vt:lpstr>sCoring: Score F-Beta</vt:lpstr>
      <vt:lpstr>Modélisation</vt:lpstr>
      <vt:lpstr>Modélisation: Résultats</vt:lpstr>
      <vt:lpstr>Dashboard</vt:lpstr>
      <vt:lpstr>Dashboard</vt:lpstr>
      <vt:lpstr>Conclusion, Limites et améliorations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Hany</dc:creator>
  <cp:lastModifiedBy>DESOKI Hany</cp:lastModifiedBy>
  <cp:revision>259</cp:revision>
  <dcterms:created xsi:type="dcterms:W3CDTF">2021-05-18T08:20:38Z</dcterms:created>
  <dcterms:modified xsi:type="dcterms:W3CDTF">2022-01-21T13:47:48Z</dcterms:modified>
</cp:coreProperties>
</file>