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60" r:id="rId4"/>
    <p:sldId id="258" r:id="rId5"/>
    <p:sldId id="261" r:id="rId6"/>
    <p:sldId id="266" r:id="rId7"/>
    <p:sldId id="262" r:id="rId8"/>
    <p:sldId id="265"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3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02"/>
    <p:restoredTop sz="96327"/>
  </p:normalViewPr>
  <p:slideViewPr>
    <p:cSldViewPr snapToGrid="0">
      <p:cViewPr varScale="1">
        <p:scale>
          <a:sx n="128" d="100"/>
          <a:sy n="128" d="100"/>
        </p:scale>
        <p:origin x="176"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6/27/23</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49289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6/27/23</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56490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6/27/23</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718378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6/27/23</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1302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6/27/23</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13160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6/27/23</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7872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6/27/23</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48409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6/27/23</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0820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6/27/23</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7000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6/27/23</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06659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6/27/23</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49337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6/27/23</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408897638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goyaladi/climate-insights-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E66D35-6371-4809-9433-1EBF87915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047998" cy="45739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26ADC8-C0EE-E9F0-F524-2BA7828BAE0B}"/>
              </a:ext>
            </a:extLst>
          </p:cNvPr>
          <p:cNvSpPr>
            <a:spLocks noGrp="1"/>
          </p:cNvSpPr>
          <p:nvPr>
            <p:ph type="ctrTitle"/>
          </p:nvPr>
        </p:nvSpPr>
        <p:spPr>
          <a:xfrm>
            <a:off x="64168" y="397275"/>
            <a:ext cx="2887579" cy="3761257"/>
          </a:xfrm>
        </p:spPr>
        <p:txBody>
          <a:bodyPr anchor="ctr">
            <a:normAutofit/>
          </a:bodyPr>
          <a:lstStyle/>
          <a:p>
            <a:pPr marL="441325"/>
            <a:r>
              <a:rPr lang="en-US" sz="2800" dirty="0"/>
              <a:t>Climate Enthusiasts</a:t>
            </a:r>
            <a:endParaRPr lang="en-US" sz="1100" dirty="0"/>
          </a:p>
        </p:txBody>
      </p:sp>
      <p:sp>
        <p:nvSpPr>
          <p:cNvPr id="3" name="Subtitle 2">
            <a:extLst>
              <a:ext uri="{FF2B5EF4-FFF2-40B4-BE49-F238E27FC236}">
                <a16:creationId xmlns:a16="http://schemas.microsoft.com/office/drawing/2014/main" id="{4264F22A-CD4F-D61A-AB72-98DDFE5E5FFB}"/>
              </a:ext>
            </a:extLst>
          </p:cNvPr>
          <p:cNvSpPr>
            <a:spLocks noGrp="1"/>
          </p:cNvSpPr>
          <p:nvPr>
            <p:ph type="subTitle" idx="1"/>
          </p:nvPr>
        </p:nvSpPr>
        <p:spPr>
          <a:xfrm>
            <a:off x="146221" y="4846029"/>
            <a:ext cx="2550597" cy="1478402"/>
          </a:xfrm>
        </p:spPr>
        <p:txBody>
          <a:bodyPr anchor="ctr">
            <a:normAutofit/>
          </a:bodyPr>
          <a:lstStyle/>
          <a:p>
            <a:endParaRPr lang="en-US" sz="1800" dirty="0"/>
          </a:p>
        </p:txBody>
      </p:sp>
      <p:pic>
        <p:nvPicPr>
          <p:cNvPr id="4" name="Picture 3">
            <a:extLst>
              <a:ext uri="{FF2B5EF4-FFF2-40B4-BE49-F238E27FC236}">
                <a16:creationId xmlns:a16="http://schemas.microsoft.com/office/drawing/2014/main" id="{D0B2A7FD-E93A-D23F-58CA-24719F91F01E}"/>
              </a:ext>
            </a:extLst>
          </p:cNvPr>
          <p:cNvPicPr>
            <a:picLocks noChangeAspect="1"/>
          </p:cNvPicPr>
          <p:nvPr/>
        </p:nvPicPr>
        <p:blipFill rotWithShape="1">
          <a:blip r:embed="rId2"/>
          <a:srcRect/>
          <a:stretch/>
        </p:blipFill>
        <p:spPr>
          <a:xfrm>
            <a:off x="3047998" y="10"/>
            <a:ext cx="9144002" cy="6857990"/>
          </a:xfrm>
          <a:prstGeom prst="rect">
            <a:avLst/>
          </a:prstGeom>
        </p:spPr>
      </p:pic>
    </p:spTree>
    <p:extLst>
      <p:ext uri="{BB962C8B-B14F-4D97-AF65-F5344CB8AC3E}">
        <p14:creationId xmlns:p14="http://schemas.microsoft.com/office/powerpoint/2010/main" val="3845649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2EB1-55E1-D263-C6B2-4EC77F20A8FE}"/>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33201020-3558-0B21-B94F-23769D13096C}"/>
              </a:ext>
            </a:extLst>
          </p:cNvPr>
          <p:cNvSpPr>
            <a:spLocks noGrp="1"/>
          </p:cNvSpPr>
          <p:nvPr>
            <p:ph idx="1"/>
          </p:nvPr>
        </p:nvSpPr>
        <p:spPr/>
        <p:txBody>
          <a:bodyPr/>
          <a:lstStyle/>
          <a:p>
            <a:r>
              <a:rPr lang="en-US" dirty="0"/>
              <a:t>THANK YOU FOR YOUR ATTENTION!</a:t>
            </a:r>
          </a:p>
        </p:txBody>
      </p:sp>
      <p:sp>
        <p:nvSpPr>
          <p:cNvPr id="4" name="Rectangle 1">
            <a:extLst>
              <a:ext uri="{FF2B5EF4-FFF2-40B4-BE49-F238E27FC236}">
                <a16:creationId xmlns:a16="http://schemas.microsoft.com/office/drawing/2014/main" id="{53AFAA6D-5B47-0187-8F39-65BBDD96D5CC}"/>
              </a:ext>
            </a:extLst>
          </p:cNvPr>
          <p:cNvSpPr>
            <a:spLocks noChangeArrowheads="1"/>
          </p:cNvSpPr>
          <p:nvPr/>
        </p:nvSpPr>
        <p:spPr bwMode="auto">
          <a:xfrm>
            <a:off x="0" y="15259050"/>
            <a:ext cx="431482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rgbClr val="1D1C1D"/>
              </a:solidFill>
              <a:effectLst/>
              <a:latin typeface="Slack-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1D1C1D"/>
                </a:solidFill>
                <a:effectLst/>
                <a:latin typeface="Slack-Lato"/>
              </a:rPr>
              <a:t>Q&amp;A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9D891B2-F060-18C3-0B0E-2C15EABCB721}"/>
              </a:ext>
            </a:extLst>
          </p:cNvPr>
          <p:cNvSpPr>
            <a:spLocks noChangeArrowheads="1"/>
          </p:cNvSpPr>
          <p:nvPr/>
        </p:nvSpPr>
        <p:spPr bwMode="auto">
          <a:xfrm>
            <a:off x="0" y="17616488"/>
            <a:ext cx="48831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53958"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074797EF-473A-C969-C354-848EC7E4347E}"/>
              </a:ext>
            </a:extLst>
          </p:cNvPr>
          <p:cNvSpPr>
            <a:spLocks noChangeArrowheads="1"/>
          </p:cNvSpPr>
          <p:nvPr/>
        </p:nvSpPr>
        <p:spPr bwMode="auto">
          <a:xfrm>
            <a:off x="152400" y="15411450"/>
            <a:ext cx="431482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rgbClr val="1D1C1D"/>
              </a:solidFill>
              <a:effectLst/>
              <a:latin typeface="Slack-Lato"/>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a:ln>
                  <a:noFill/>
                </a:ln>
                <a:solidFill>
                  <a:srgbClr val="1D1C1D"/>
                </a:solidFill>
                <a:effectLst/>
                <a:latin typeface="Slack-Lato"/>
              </a:rPr>
              <a:t>Q&amp;A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BD13EB5-7724-D12D-9EEF-8A8375694F51}"/>
              </a:ext>
            </a:extLst>
          </p:cNvPr>
          <p:cNvSpPr>
            <a:spLocks noChangeArrowheads="1"/>
          </p:cNvSpPr>
          <p:nvPr/>
        </p:nvSpPr>
        <p:spPr bwMode="auto">
          <a:xfrm>
            <a:off x="152400" y="17768888"/>
            <a:ext cx="48831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53958"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86864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517E-8C80-2875-BAA9-8E7FEDFDFE8F}"/>
              </a:ext>
            </a:extLst>
          </p:cNvPr>
          <p:cNvSpPr>
            <a:spLocks noGrp="1"/>
          </p:cNvSpPr>
          <p:nvPr>
            <p:ph type="title"/>
          </p:nvPr>
        </p:nvSpPr>
        <p:spPr/>
        <p:txBody>
          <a:bodyPr>
            <a:normAutofit/>
          </a:bodyPr>
          <a:lstStyle/>
          <a:p>
            <a:r>
              <a:rPr lang="en-US" dirty="0"/>
              <a:t>Introduction: Overall objectives</a:t>
            </a:r>
          </a:p>
        </p:txBody>
      </p:sp>
      <p:sp>
        <p:nvSpPr>
          <p:cNvPr id="3" name="Content Placeholder 2">
            <a:extLst>
              <a:ext uri="{FF2B5EF4-FFF2-40B4-BE49-F238E27FC236}">
                <a16:creationId xmlns:a16="http://schemas.microsoft.com/office/drawing/2014/main" id="{C34B1EA7-1AFE-BB36-C824-60840B896AEF}"/>
              </a:ext>
            </a:extLst>
          </p:cNvPr>
          <p:cNvSpPr>
            <a:spLocks noGrp="1"/>
          </p:cNvSpPr>
          <p:nvPr>
            <p:ph idx="1"/>
          </p:nvPr>
        </p:nvSpPr>
        <p:spPr/>
        <p:txBody>
          <a:bodyPr/>
          <a:lstStyle/>
          <a:p>
            <a:r>
              <a:rPr lang="en-US" dirty="0"/>
              <a:t>Climate change is a critical issue facing our planet, and understanding climate data is essential for monitoring and analyzing its impact. In this project, we explore a Flask web application that connects to a PostgreSQL database containing climate data. The application provides interactive visualizations to help us gain insights into temperature, CO2 emissions, humidity, and sea level rise.</a:t>
            </a:r>
          </a:p>
        </p:txBody>
      </p:sp>
    </p:spTree>
    <p:extLst>
      <p:ext uri="{BB962C8B-B14F-4D97-AF65-F5344CB8AC3E}">
        <p14:creationId xmlns:p14="http://schemas.microsoft.com/office/powerpoint/2010/main" val="2064968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DC679-2E78-6D0C-22AD-9308C875CABD}"/>
              </a:ext>
            </a:extLst>
          </p:cNvPr>
          <p:cNvSpPr>
            <a:spLocks noGrp="1"/>
          </p:cNvSpPr>
          <p:nvPr>
            <p:ph type="title"/>
          </p:nvPr>
        </p:nvSpPr>
        <p:spPr/>
        <p:txBody>
          <a:bodyPr>
            <a:normAutofit/>
          </a:bodyPr>
          <a:lstStyle/>
          <a:p>
            <a:r>
              <a:rPr lang="en-US" dirty="0"/>
              <a:t>Data sources and Database:</a:t>
            </a:r>
            <a:br>
              <a:rPr lang="en-US" dirty="0"/>
            </a:br>
            <a:r>
              <a:rPr lang="en-US" sz="2000" dirty="0"/>
              <a:t>Source: </a:t>
            </a:r>
            <a:r>
              <a:rPr lang="en-US" sz="2000" dirty="0">
                <a:hlinkClick r:id="rId2"/>
              </a:rPr>
              <a:t>https://www.kaggle.com/datasets/goyaladi/climate-insights-dataset</a:t>
            </a:r>
            <a:endParaRPr lang="en-US" dirty="0"/>
          </a:p>
        </p:txBody>
      </p:sp>
      <p:pic>
        <p:nvPicPr>
          <p:cNvPr id="5" name="Picture 4">
            <a:extLst>
              <a:ext uri="{FF2B5EF4-FFF2-40B4-BE49-F238E27FC236}">
                <a16:creationId xmlns:a16="http://schemas.microsoft.com/office/drawing/2014/main" id="{066E9D1A-8B0C-5FD9-5DF3-D65C8FD04583}"/>
              </a:ext>
            </a:extLst>
          </p:cNvPr>
          <p:cNvPicPr>
            <a:picLocks noChangeAspect="1"/>
          </p:cNvPicPr>
          <p:nvPr/>
        </p:nvPicPr>
        <p:blipFill>
          <a:blip r:embed="rId3"/>
          <a:stretch>
            <a:fillRect/>
          </a:stretch>
        </p:blipFill>
        <p:spPr>
          <a:xfrm>
            <a:off x="2465286" y="2341968"/>
            <a:ext cx="6907313" cy="4454976"/>
          </a:xfrm>
          <a:prstGeom prst="rect">
            <a:avLst/>
          </a:prstGeom>
        </p:spPr>
      </p:pic>
    </p:spTree>
    <p:extLst>
      <p:ext uri="{BB962C8B-B14F-4D97-AF65-F5344CB8AC3E}">
        <p14:creationId xmlns:p14="http://schemas.microsoft.com/office/powerpoint/2010/main" val="395906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165C-D13A-5F41-742F-0948F515EEB1}"/>
              </a:ext>
            </a:extLst>
          </p:cNvPr>
          <p:cNvSpPr>
            <a:spLocks noGrp="1"/>
          </p:cNvSpPr>
          <p:nvPr>
            <p:ph type="title"/>
          </p:nvPr>
        </p:nvSpPr>
        <p:spPr/>
        <p:txBody>
          <a:bodyPr/>
          <a:lstStyle/>
          <a:p>
            <a:r>
              <a:rPr lang="en-US" dirty="0"/>
              <a:t>Flask Routes / API Endpoints</a:t>
            </a:r>
          </a:p>
        </p:txBody>
      </p:sp>
      <p:sp>
        <p:nvSpPr>
          <p:cNvPr id="3" name="Content Placeholder 2">
            <a:extLst>
              <a:ext uri="{FF2B5EF4-FFF2-40B4-BE49-F238E27FC236}">
                <a16:creationId xmlns:a16="http://schemas.microsoft.com/office/drawing/2014/main" id="{D40DA3A5-C66A-1346-E4EA-96E4010A102C}"/>
              </a:ext>
            </a:extLst>
          </p:cNvPr>
          <p:cNvSpPr>
            <a:spLocks noGrp="1"/>
          </p:cNvSpPr>
          <p:nvPr>
            <p:ph idx="1"/>
          </p:nvPr>
        </p:nvSpPr>
        <p:spPr/>
        <p:txBody>
          <a:bodyPr>
            <a:normAutofit fontScale="62500" lnSpcReduction="20000"/>
          </a:bodyPr>
          <a:lstStyle/>
          <a:p>
            <a:r>
              <a:rPr lang="en-US" dirty="0"/>
              <a:t>The application provides the following routes to retrieve and visualize climate data. The data is grouped by country:</a:t>
            </a:r>
          </a:p>
          <a:p>
            <a:br>
              <a:rPr lang="en-US" dirty="0"/>
            </a:br>
            <a:r>
              <a:rPr lang="en-US" b="1" dirty="0"/>
              <a:t>/:</a:t>
            </a:r>
            <a:r>
              <a:rPr lang="en-US" dirty="0"/>
              <a:t> Displays the climate data home page.</a:t>
            </a:r>
          </a:p>
          <a:p>
            <a:r>
              <a:rPr lang="en-US" b="1" dirty="0"/>
              <a:t>/temp:</a:t>
            </a:r>
            <a:r>
              <a:rPr lang="en-US" dirty="0"/>
              <a:t> Returns the average temperature data. The data is sorted in descending order of temperature and limited to the top 10 entries.</a:t>
            </a:r>
          </a:p>
          <a:p>
            <a:r>
              <a:rPr lang="en-US" b="1" dirty="0"/>
              <a:t>/co2:</a:t>
            </a:r>
            <a:r>
              <a:rPr lang="en-US" dirty="0"/>
              <a:t> Returns the average CO2 emissions data. The data is sorted in descending order of CO2 emissions and limited to the top 10 entries.</a:t>
            </a:r>
          </a:p>
          <a:p>
            <a:r>
              <a:rPr lang="en-US" b="1" dirty="0"/>
              <a:t>/humidity:</a:t>
            </a:r>
            <a:r>
              <a:rPr lang="en-US" dirty="0"/>
              <a:t> Returns the average humidity data. The data is sorted in descending order of humidity and limited to the top 10 entries.</a:t>
            </a:r>
          </a:p>
          <a:p>
            <a:r>
              <a:rPr lang="en-US" b="1" dirty="0"/>
              <a:t>/</a:t>
            </a:r>
            <a:r>
              <a:rPr lang="en-US" b="1" dirty="0" err="1"/>
              <a:t>sealevel</a:t>
            </a:r>
            <a:r>
              <a:rPr lang="en-US" b="1" dirty="0"/>
              <a:t>:</a:t>
            </a:r>
            <a:r>
              <a:rPr lang="en-US" dirty="0"/>
              <a:t> Returns the average sea level rise data. The data is sorted in descending order of sea level rise and limited to the top 10 entries.</a:t>
            </a:r>
          </a:p>
          <a:p>
            <a:r>
              <a:rPr lang="en-US" b="1" dirty="0"/>
              <a:t>/temperatures:</a:t>
            </a:r>
            <a:r>
              <a:rPr lang="en-US" dirty="0"/>
              <a:t>  Returns the average temperature data for specific countries ('Finland', 'France', 'Germany', 'Iceland', 'Norway', 'Poland', 'Russia', 'United Kingdom') over the years.</a:t>
            </a:r>
          </a:p>
          <a:p>
            <a:r>
              <a:rPr lang="en-US" b="1" dirty="0"/>
              <a:t>/</a:t>
            </a:r>
            <a:r>
              <a:rPr lang="en-US" b="1" dirty="0" err="1"/>
              <a:t>racebarco</a:t>
            </a:r>
            <a:r>
              <a:rPr lang="en-US" b="1" dirty="0"/>
              <a:t>: </a:t>
            </a:r>
            <a:r>
              <a:rPr lang="en-US" dirty="0"/>
              <a:t>Returns the average CO2 emissions data for each year and country. </a:t>
            </a:r>
          </a:p>
          <a:p>
            <a:r>
              <a:rPr lang="en-US" b="1" dirty="0"/>
              <a:t>/</a:t>
            </a:r>
            <a:r>
              <a:rPr lang="en-US" b="1" dirty="0" err="1"/>
              <a:t>pltmapco</a:t>
            </a:r>
            <a:r>
              <a:rPr lang="en-US" b="1" dirty="0"/>
              <a:t>: </a:t>
            </a:r>
            <a:r>
              <a:rPr lang="en-US" dirty="0"/>
              <a:t>Returns the average CO2 emissions data for each country.</a:t>
            </a:r>
          </a:p>
        </p:txBody>
      </p:sp>
    </p:spTree>
    <p:extLst>
      <p:ext uri="{BB962C8B-B14F-4D97-AF65-F5344CB8AC3E}">
        <p14:creationId xmlns:p14="http://schemas.microsoft.com/office/powerpoint/2010/main" val="4192061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DC679-2E78-6D0C-22AD-9308C875CABD}"/>
              </a:ext>
            </a:extLst>
          </p:cNvPr>
          <p:cNvSpPr>
            <a:spLocks noGrp="1"/>
          </p:cNvSpPr>
          <p:nvPr>
            <p:ph type="title"/>
          </p:nvPr>
        </p:nvSpPr>
        <p:spPr>
          <a:xfrm>
            <a:off x="484552" y="365125"/>
            <a:ext cx="5033932" cy="1687513"/>
          </a:xfrm>
        </p:spPr>
        <p:txBody>
          <a:bodyPr>
            <a:normAutofit fontScale="90000"/>
          </a:bodyPr>
          <a:lstStyle/>
          <a:p>
            <a:r>
              <a:rPr lang="en-US" dirty="0"/>
              <a:t>Temperature Analysis</a:t>
            </a:r>
          </a:p>
        </p:txBody>
      </p:sp>
      <p:sp>
        <p:nvSpPr>
          <p:cNvPr id="3" name="Content Placeholder 2">
            <a:extLst>
              <a:ext uri="{FF2B5EF4-FFF2-40B4-BE49-F238E27FC236}">
                <a16:creationId xmlns:a16="http://schemas.microsoft.com/office/drawing/2014/main" id="{CF0033E3-5C6E-EA52-8AC1-508D1FE4BB66}"/>
              </a:ext>
            </a:extLst>
          </p:cNvPr>
          <p:cNvSpPr>
            <a:spLocks noGrp="1"/>
          </p:cNvSpPr>
          <p:nvPr>
            <p:ph idx="1"/>
          </p:nvPr>
        </p:nvSpPr>
        <p:spPr>
          <a:xfrm>
            <a:off x="484552" y="2576513"/>
            <a:ext cx="4231827" cy="3600450"/>
          </a:xfrm>
        </p:spPr>
        <p:txBody>
          <a:bodyPr/>
          <a:lstStyle/>
          <a:p>
            <a:r>
              <a:rPr lang="en-US" dirty="0"/>
              <a:t>Image and conclusion</a:t>
            </a:r>
          </a:p>
        </p:txBody>
      </p:sp>
      <p:sp>
        <p:nvSpPr>
          <p:cNvPr id="4" name="Title 1">
            <a:extLst>
              <a:ext uri="{FF2B5EF4-FFF2-40B4-BE49-F238E27FC236}">
                <a16:creationId xmlns:a16="http://schemas.microsoft.com/office/drawing/2014/main" id="{E3450B2E-4B43-CA9A-B8AA-A8108542E310}"/>
              </a:ext>
            </a:extLst>
          </p:cNvPr>
          <p:cNvSpPr txBox="1">
            <a:spLocks/>
          </p:cNvSpPr>
          <p:nvPr/>
        </p:nvSpPr>
        <p:spPr>
          <a:xfrm>
            <a:off x="6673516" y="365125"/>
            <a:ext cx="5033932" cy="1687513"/>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a:lstStyle>
          <a:p>
            <a:r>
              <a:rPr lang="en-US" dirty="0"/>
              <a:t>CO2 Emissions Analysis</a:t>
            </a:r>
          </a:p>
        </p:txBody>
      </p:sp>
      <p:sp>
        <p:nvSpPr>
          <p:cNvPr id="5" name="Content Placeholder 2">
            <a:extLst>
              <a:ext uri="{FF2B5EF4-FFF2-40B4-BE49-F238E27FC236}">
                <a16:creationId xmlns:a16="http://schemas.microsoft.com/office/drawing/2014/main" id="{A80AFCF2-BF8F-1250-84DE-2CE75870C0F9}"/>
              </a:ext>
            </a:extLst>
          </p:cNvPr>
          <p:cNvSpPr txBox="1">
            <a:spLocks/>
          </p:cNvSpPr>
          <p:nvPr/>
        </p:nvSpPr>
        <p:spPr>
          <a:xfrm>
            <a:off x="7475623" y="2576513"/>
            <a:ext cx="4231827" cy="3600450"/>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Image and conclusion</a:t>
            </a:r>
          </a:p>
          <a:p>
            <a:endParaRPr lang="en-US" dirty="0"/>
          </a:p>
        </p:txBody>
      </p:sp>
      <p:sp>
        <p:nvSpPr>
          <p:cNvPr id="6" name="Rounded Rectangle 5">
            <a:extLst>
              <a:ext uri="{FF2B5EF4-FFF2-40B4-BE49-F238E27FC236}">
                <a16:creationId xmlns:a16="http://schemas.microsoft.com/office/drawing/2014/main" id="{38DCCDDC-84FA-8193-9DBA-35F718F08031}"/>
              </a:ext>
            </a:extLst>
          </p:cNvPr>
          <p:cNvSpPr/>
          <p:nvPr/>
        </p:nvSpPr>
        <p:spPr>
          <a:xfrm>
            <a:off x="6096000" y="49695"/>
            <a:ext cx="45719" cy="224589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211C218E-35CD-E31A-E0FF-C646395DBC55}"/>
              </a:ext>
            </a:extLst>
          </p:cNvPr>
          <p:cNvSpPr/>
          <p:nvPr/>
        </p:nvSpPr>
        <p:spPr>
          <a:xfrm>
            <a:off x="6095999" y="2318097"/>
            <a:ext cx="45719" cy="4490208"/>
          </a:xfrm>
          <a:prstGeom prst="roundRect">
            <a:avLst/>
          </a:prstGeom>
          <a:solidFill>
            <a:srgbClr val="2431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rgbClr val="243141"/>
              </a:solidFill>
            </a:endParaRPr>
          </a:p>
        </p:txBody>
      </p:sp>
    </p:spTree>
    <p:extLst>
      <p:ext uri="{BB962C8B-B14F-4D97-AF65-F5344CB8AC3E}">
        <p14:creationId xmlns:p14="http://schemas.microsoft.com/office/powerpoint/2010/main" val="2392596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DC679-2E78-6D0C-22AD-9308C875CABD}"/>
              </a:ext>
            </a:extLst>
          </p:cNvPr>
          <p:cNvSpPr>
            <a:spLocks noGrp="1"/>
          </p:cNvSpPr>
          <p:nvPr>
            <p:ph type="title"/>
          </p:nvPr>
        </p:nvSpPr>
        <p:spPr>
          <a:xfrm>
            <a:off x="484552" y="365125"/>
            <a:ext cx="5033932" cy="1687513"/>
          </a:xfrm>
        </p:spPr>
        <p:txBody>
          <a:bodyPr>
            <a:normAutofit fontScale="90000"/>
          </a:bodyPr>
          <a:lstStyle/>
          <a:p>
            <a:r>
              <a:rPr lang="en-US" dirty="0"/>
              <a:t>Humidity Analysis</a:t>
            </a:r>
          </a:p>
        </p:txBody>
      </p:sp>
      <p:sp>
        <p:nvSpPr>
          <p:cNvPr id="3" name="Content Placeholder 2">
            <a:extLst>
              <a:ext uri="{FF2B5EF4-FFF2-40B4-BE49-F238E27FC236}">
                <a16:creationId xmlns:a16="http://schemas.microsoft.com/office/drawing/2014/main" id="{CF0033E3-5C6E-EA52-8AC1-508D1FE4BB66}"/>
              </a:ext>
            </a:extLst>
          </p:cNvPr>
          <p:cNvSpPr>
            <a:spLocks noGrp="1"/>
          </p:cNvSpPr>
          <p:nvPr>
            <p:ph idx="1"/>
          </p:nvPr>
        </p:nvSpPr>
        <p:spPr>
          <a:xfrm>
            <a:off x="484552" y="2576513"/>
            <a:ext cx="4231827" cy="3600450"/>
          </a:xfrm>
        </p:spPr>
        <p:txBody>
          <a:bodyPr/>
          <a:lstStyle/>
          <a:p>
            <a:r>
              <a:rPr lang="en-US" dirty="0"/>
              <a:t>Image and conclusion</a:t>
            </a:r>
          </a:p>
        </p:txBody>
      </p:sp>
      <p:sp>
        <p:nvSpPr>
          <p:cNvPr id="4" name="Title 1">
            <a:extLst>
              <a:ext uri="{FF2B5EF4-FFF2-40B4-BE49-F238E27FC236}">
                <a16:creationId xmlns:a16="http://schemas.microsoft.com/office/drawing/2014/main" id="{E3450B2E-4B43-CA9A-B8AA-A8108542E310}"/>
              </a:ext>
            </a:extLst>
          </p:cNvPr>
          <p:cNvSpPr txBox="1">
            <a:spLocks/>
          </p:cNvSpPr>
          <p:nvPr/>
        </p:nvSpPr>
        <p:spPr>
          <a:xfrm>
            <a:off x="6673516" y="365125"/>
            <a:ext cx="5033932" cy="1687513"/>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a:lstStyle>
          <a:p>
            <a:r>
              <a:rPr lang="en-US" dirty="0"/>
              <a:t>Sea Level Rise Analysis</a:t>
            </a:r>
          </a:p>
        </p:txBody>
      </p:sp>
      <p:sp>
        <p:nvSpPr>
          <p:cNvPr id="5" name="Content Placeholder 2">
            <a:extLst>
              <a:ext uri="{FF2B5EF4-FFF2-40B4-BE49-F238E27FC236}">
                <a16:creationId xmlns:a16="http://schemas.microsoft.com/office/drawing/2014/main" id="{A80AFCF2-BF8F-1250-84DE-2CE75870C0F9}"/>
              </a:ext>
            </a:extLst>
          </p:cNvPr>
          <p:cNvSpPr txBox="1">
            <a:spLocks/>
          </p:cNvSpPr>
          <p:nvPr/>
        </p:nvSpPr>
        <p:spPr>
          <a:xfrm>
            <a:off x="7475623" y="2576513"/>
            <a:ext cx="4231827" cy="3600450"/>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Image and conclusion</a:t>
            </a:r>
          </a:p>
          <a:p>
            <a:endParaRPr lang="en-US" dirty="0"/>
          </a:p>
        </p:txBody>
      </p:sp>
      <p:sp>
        <p:nvSpPr>
          <p:cNvPr id="6" name="Rounded Rectangle 5">
            <a:extLst>
              <a:ext uri="{FF2B5EF4-FFF2-40B4-BE49-F238E27FC236}">
                <a16:creationId xmlns:a16="http://schemas.microsoft.com/office/drawing/2014/main" id="{38DCCDDC-84FA-8193-9DBA-35F718F08031}"/>
              </a:ext>
            </a:extLst>
          </p:cNvPr>
          <p:cNvSpPr/>
          <p:nvPr/>
        </p:nvSpPr>
        <p:spPr>
          <a:xfrm>
            <a:off x="6096000" y="49695"/>
            <a:ext cx="45719" cy="224589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211C218E-35CD-E31A-E0FF-C646395DBC55}"/>
              </a:ext>
            </a:extLst>
          </p:cNvPr>
          <p:cNvSpPr/>
          <p:nvPr/>
        </p:nvSpPr>
        <p:spPr>
          <a:xfrm>
            <a:off x="6095999" y="2318097"/>
            <a:ext cx="45719" cy="4490208"/>
          </a:xfrm>
          <a:prstGeom prst="roundRect">
            <a:avLst/>
          </a:prstGeom>
          <a:solidFill>
            <a:srgbClr val="2431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rgbClr val="243141"/>
              </a:solidFill>
            </a:endParaRPr>
          </a:p>
        </p:txBody>
      </p:sp>
    </p:spTree>
    <p:extLst>
      <p:ext uri="{BB962C8B-B14F-4D97-AF65-F5344CB8AC3E}">
        <p14:creationId xmlns:p14="http://schemas.microsoft.com/office/powerpoint/2010/main" val="1024384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F5A3-3A23-AFC2-1CD9-2FDDBCA4DAF0}"/>
              </a:ext>
            </a:extLst>
          </p:cNvPr>
          <p:cNvSpPr>
            <a:spLocks noGrp="1"/>
          </p:cNvSpPr>
          <p:nvPr>
            <p:ph type="title"/>
          </p:nvPr>
        </p:nvSpPr>
        <p:spPr/>
        <p:txBody>
          <a:bodyPr/>
          <a:lstStyle/>
          <a:p>
            <a:r>
              <a:rPr lang="en-US" dirty="0"/>
              <a:t>Front-end: HTML, CSS and JS</a:t>
            </a:r>
          </a:p>
        </p:txBody>
      </p:sp>
      <p:sp>
        <p:nvSpPr>
          <p:cNvPr id="3" name="Content Placeholder 2">
            <a:extLst>
              <a:ext uri="{FF2B5EF4-FFF2-40B4-BE49-F238E27FC236}">
                <a16:creationId xmlns:a16="http://schemas.microsoft.com/office/drawing/2014/main" id="{383EEB09-4705-F036-2CD7-B42982A029D8}"/>
              </a:ext>
            </a:extLst>
          </p:cNvPr>
          <p:cNvSpPr>
            <a:spLocks noGrp="1"/>
          </p:cNvSpPr>
          <p:nvPr>
            <p:ph idx="1"/>
          </p:nvPr>
        </p:nvSpPr>
        <p:spPr/>
        <p:txBody>
          <a:bodyPr/>
          <a:lstStyle/>
          <a:p>
            <a:r>
              <a:rPr lang="en-US" b="0" i="0" dirty="0">
                <a:solidFill>
                  <a:srgbClr val="1D1C1D"/>
                </a:solidFill>
                <a:effectLst/>
                <a:latin typeface="Slack-Lato"/>
              </a:rPr>
              <a:t>show a screenshot of the dashboard and you can add some code to show the external JS package you used</a:t>
            </a:r>
            <a:endParaRPr lang="en-US" dirty="0"/>
          </a:p>
        </p:txBody>
      </p:sp>
    </p:spTree>
    <p:extLst>
      <p:ext uri="{BB962C8B-B14F-4D97-AF65-F5344CB8AC3E}">
        <p14:creationId xmlns:p14="http://schemas.microsoft.com/office/powerpoint/2010/main" val="1389503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94070-930A-C740-F79C-B3A1EBCC7A0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721199F-9561-6EFF-1855-4565F8B59D1A}"/>
              </a:ext>
            </a:extLst>
          </p:cNvPr>
          <p:cNvSpPr>
            <a:spLocks noGrp="1"/>
          </p:cNvSpPr>
          <p:nvPr>
            <p:ph idx="1"/>
          </p:nvPr>
        </p:nvSpPr>
        <p:spPr/>
        <p:txBody>
          <a:bodyPr/>
          <a:lstStyle/>
          <a:p>
            <a:r>
              <a:rPr lang="en-US" dirty="0"/>
              <a:t>The Flask web application and its visualizations provide valuable insights into climate data. By analyzing temperature, CO2 emissions, humidity, and sea level rise, we can understand the trends and patterns associated with climate change. These visualizations can support decision-making processes, raise awareness, and contribute to ongoing efforts to mitigate and adapt to climate change.</a:t>
            </a:r>
          </a:p>
          <a:p>
            <a:br>
              <a:rPr lang="en-US" dirty="0"/>
            </a:br>
            <a:endParaRPr lang="en-US" dirty="0"/>
          </a:p>
        </p:txBody>
      </p:sp>
    </p:spTree>
    <p:extLst>
      <p:ext uri="{BB962C8B-B14F-4D97-AF65-F5344CB8AC3E}">
        <p14:creationId xmlns:p14="http://schemas.microsoft.com/office/powerpoint/2010/main" val="3763990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F760A-2AC5-E92C-E496-121EE353B99F}"/>
              </a:ext>
            </a:extLst>
          </p:cNvPr>
          <p:cNvSpPr>
            <a:spLocks noGrp="1"/>
          </p:cNvSpPr>
          <p:nvPr>
            <p:ph type="title"/>
          </p:nvPr>
        </p:nvSpPr>
        <p:spPr/>
        <p:txBody>
          <a:bodyPr/>
          <a:lstStyle/>
          <a:p>
            <a:r>
              <a:rPr lang="en-US" dirty="0"/>
              <a:t>Challenges &amp; Next Steps</a:t>
            </a:r>
          </a:p>
        </p:txBody>
      </p:sp>
      <p:sp>
        <p:nvSpPr>
          <p:cNvPr id="3" name="Content Placeholder 2">
            <a:extLst>
              <a:ext uri="{FF2B5EF4-FFF2-40B4-BE49-F238E27FC236}">
                <a16:creationId xmlns:a16="http://schemas.microsoft.com/office/drawing/2014/main" id="{0BFAB8C1-6C29-7423-FE1D-E5C5B7126EB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59485846"/>
      </p:ext>
    </p:extLst>
  </p:cSld>
  <p:clrMapOvr>
    <a:masterClrMapping/>
  </p:clrMapOvr>
</p:sld>
</file>

<file path=ppt/theme/theme1.xml><?xml version="1.0" encoding="utf-8"?>
<a:theme xmlns:a="http://schemas.openxmlformats.org/drawingml/2006/main" name="Matrix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otalTime>104</TotalTime>
  <Words>432</Words>
  <Application>Microsoft Macintosh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Bahnschrift</vt:lpstr>
      <vt:lpstr>Slack-Lato</vt:lpstr>
      <vt:lpstr>MatrixVTI</vt:lpstr>
      <vt:lpstr>Climate Enthusiasts</vt:lpstr>
      <vt:lpstr>Introduction: Overall objectives</vt:lpstr>
      <vt:lpstr>Data sources and Database: Source: https://www.kaggle.com/datasets/goyaladi/climate-insights-dataset</vt:lpstr>
      <vt:lpstr>Flask Routes / API Endpoints</vt:lpstr>
      <vt:lpstr>Temperature Analysis</vt:lpstr>
      <vt:lpstr>Humidity Analysis</vt:lpstr>
      <vt:lpstr>Front-end: HTML, CSS and JS</vt:lpstr>
      <vt:lpstr>Conclusion</vt:lpstr>
      <vt:lpstr>Challenges &amp; Next Steps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Enthusiasts</dc:title>
  <dc:creator>JP Fortunato</dc:creator>
  <cp:lastModifiedBy>JP Fortunato</cp:lastModifiedBy>
  <cp:revision>1</cp:revision>
  <dcterms:created xsi:type="dcterms:W3CDTF">2023-06-27T22:04:17Z</dcterms:created>
  <dcterms:modified xsi:type="dcterms:W3CDTF">2023-06-27T23:48:30Z</dcterms:modified>
</cp:coreProperties>
</file>