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 id="2147484010" r:id="rId2"/>
    <p:sldMasterId id="2147484035" r:id="rId3"/>
    <p:sldMasterId id="2147484058" r:id="rId4"/>
    <p:sldMasterId id="2147484337" r:id="rId5"/>
    <p:sldMasterId id="2147484359" r:id="rId6"/>
    <p:sldMasterId id="2147484370" r:id="rId7"/>
    <p:sldMasterId id="2147484416" r:id="rId8"/>
    <p:sldMasterId id="2147484554" r:id="rId9"/>
    <p:sldMasterId id="2147484570" r:id="rId10"/>
  </p:sldMasterIdLst>
  <p:notesMasterIdLst>
    <p:notesMasterId r:id="rId22"/>
  </p:notesMasterIdLst>
  <p:sldIdLst>
    <p:sldId id="431" r:id="rId11"/>
    <p:sldId id="2134805484" r:id="rId12"/>
    <p:sldId id="2147470438" r:id="rId13"/>
    <p:sldId id="2147470442" r:id="rId14"/>
    <p:sldId id="2147470439" r:id="rId15"/>
    <p:sldId id="2147470443" r:id="rId16"/>
    <p:sldId id="2147470440" r:id="rId17"/>
    <p:sldId id="2147470441" r:id="rId18"/>
    <p:sldId id="2147470435" r:id="rId19"/>
    <p:sldId id="2134805473" r:id="rId20"/>
    <p:sldId id="2147470444" r:id="rId21"/>
  </p:sldIdLst>
  <p:sldSz cx="9144000" cy="5143500" type="screen16x9"/>
  <p:notesSz cx="7315200" cy="96012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7CAFC7-553C-4AC1-8CE3-3A28B46E45AF}">
          <p14:sldIdLst>
            <p14:sldId id="431"/>
            <p14:sldId id="2134805484"/>
            <p14:sldId id="2147470438"/>
            <p14:sldId id="2147470442"/>
            <p14:sldId id="2147470439"/>
            <p14:sldId id="2147470443"/>
            <p14:sldId id="2147470440"/>
            <p14:sldId id="2147470441"/>
            <p14:sldId id="2147470435"/>
            <p14:sldId id="2134805473"/>
            <p14:sldId id="214747044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R Vlastimil OBS/OGSB" initials="MV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674" autoAdjust="0"/>
  </p:normalViewPr>
  <p:slideViewPr>
    <p:cSldViewPr>
      <p:cViewPr varScale="1">
        <p:scale>
          <a:sx n="134" d="100"/>
          <a:sy n="134" d="100"/>
        </p:scale>
        <p:origin x="954" y="96"/>
      </p:cViewPr>
      <p:guideLst>
        <p:guide orient="horz" pos="1620"/>
        <p:guide pos="2880"/>
      </p:guideLst>
    </p:cSldViewPr>
  </p:slideViewPr>
  <p:outlineViewPr>
    <p:cViewPr>
      <p:scale>
        <a:sx n="33" d="100"/>
        <a:sy n="33" d="100"/>
      </p:scale>
      <p:origin x="0" y="894"/>
    </p:cViewPr>
  </p:outlin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04CA603-D02D-4EDF-81BE-CD1C5BA2F137}" type="datetimeFigureOut">
              <a:rPr lang="en-US" smtClean="0"/>
              <a:t>6/21/2023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88937A8-AD63-49A7-861A-84BD94C96AF8}" type="slidenum">
              <a:rPr lang="en-US" smtClean="0"/>
              <a:t>‹#›</a:t>
            </a:fld>
            <a:endParaRPr lang="en-US"/>
          </a:p>
        </p:txBody>
      </p:sp>
    </p:spTree>
    <p:extLst>
      <p:ext uri="{BB962C8B-B14F-4D97-AF65-F5344CB8AC3E}">
        <p14:creationId xmlns:p14="http://schemas.microsoft.com/office/powerpoint/2010/main" val="168762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2.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3.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4.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5.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6.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7.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8.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8937A8-AD63-49A7-861A-84BD94C96AF8}" type="slidenum">
              <a:rPr lang="en-US" smtClean="0"/>
              <a:t>1</a:t>
            </a:fld>
            <a:endParaRPr lang="en-US"/>
          </a:p>
        </p:txBody>
      </p:sp>
    </p:spTree>
    <p:extLst>
      <p:ext uri="{BB962C8B-B14F-4D97-AF65-F5344CB8AC3E}">
        <p14:creationId xmlns:p14="http://schemas.microsoft.com/office/powerpoint/2010/main" val="1637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2</a:t>
            </a:fld>
            <a:endParaRPr lang="en-US"/>
          </a:p>
        </p:txBody>
      </p:sp>
    </p:spTree>
    <p:extLst>
      <p:ext uri="{BB962C8B-B14F-4D97-AF65-F5344CB8AC3E}">
        <p14:creationId xmlns:p14="http://schemas.microsoft.com/office/powerpoint/2010/main" val="1686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3</a:t>
            </a:fld>
            <a:endParaRPr lang="en-US"/>
          </a:p>
        </p:txBody>
      </p:sp>
    </p:spTree>
    <p:extLst>
      <p:ext uri="{BB962C8B-B14F-4D97-AF65-F5344CB8AC3E}">
        <p14:creationId xmlns:p14="http://schemas.microsoft.com/office/powerpoint/2010/main" val="330548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4</a:t>
            </a:fld>
            <a:endParaRPr lang="en-US"/>
          </a:p>
        </p:txBody>
      </p:sp>
    </p:spTree>
    <p:extLst>
      <p:ext uri="{BB962C8B-B14F-4D97-AF65-F5344CB8AC3E}">
        <p14:creationId xmlns:p14="http://schemas.microsoft.com/office/powerpoint/2010/main" val="30483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5</a:t>
            </a:fld>
            <a:endParaRPr lang="en-US"/>
          </a:p>
        </p:txBody>
      </p:sp>
    </p:spTree>
    <p:extLst>
      <p:ext uri="{BB962C8B-B14F-4D97-AF65-F5344CB8AC3E}">
        <p14:creationId xmlns:p14="http://schemas.microsoft.com/office/powerpoint/2010/main" val="313084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6</a:t>
            </a:fld>
            <a:endParaRPr lang="en-US"/>
          </a:p>
        </p:txBody>
      </p:sp>
    </p:spTree>
    <p:extLst>
      <p:ext uri="{BB962C8B-B14F-4D97-AF65-F5344CB8AC3E}">
        <p14:creationId xmlns:p14="http://schemas.microsoft.com/office/powerpoint/2010/main" val="231889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7</a:t>
            </a:fld>
            <a:endParaRPr lang="en-US"/>
          </a:p>
        </p:txBody>
      </p:sp>
    </p:spTree>
    <p:extLst>
      <p:ext uri="{BB962C8B-B14F-4D97-AF65-F5344CB8AC3E}">
        <p14:creationId xmlns:p14="http://schemas.microsoft.com/office/powerpoint/2010/main" val="307983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8</a:t>
            </a:fld>
            <a:endParaRPr lang="en-US"/>
          </a:p>
        </p:txBody>
      </p:sp>
    </p:spTree>
    <p:extLst>
      <p:ext uri="{BB962C8B-B14F-4D97-AF65-F5344CB8AC3E}">
        <p14:creationId xmlns:p14="http://schemas.microsoft.com/office/powerpoint/2010/main" val="237013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85932DF-9606-4758-A2B5-AF1153FB1ABB}" type="slidenum">
              <a:rPr lang="en-GB" smtClean="0"/>
              <a:pPr/>
              <a:t>10</a:t>
            </a:fld>
            <a:endParaRPr lang="en-GB" dirty="0"/>
          </a:p>
        </p:txBody>
      </p:sp>
    </p:spTree>
    <p:extLst>
      <p:ext uri="{BB962C8B-B14F-4D97-AF65-F5344CB8AC3E}">
        <p14:creationId xmlns:p14="http://schemas.microsoft.com/office/powerpoint/2010/main" val="362725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4173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6651"/>
      </p:ext>
    </p:extLst>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819181029"/>
      </p:ext>
    </p:extLst>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4227106099"/>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521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270284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3574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721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979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2206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76559417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998386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spTree>
    <p:extLst>
      <p:ext uri="{BB962C8B-B14F-4D97-AF65-F5344CB8AC3E}">
        <p14:creationId xmlns:p14="http://schemas.microsoft.com/office/powerpoint/2010/main" val="2164663097"/>
      </p:ext>
    </p:extLst>
  </p:cSld>
  <p:clrMapOvr>
    <a:masterClrMapping/>
  </p:clrMapOvr>
  <p:transition spd="slow">
    <p:wipe/>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2055094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816074723"/>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169720414"/>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600555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19882956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3208893"/>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18526041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385814"/>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nvGrpSpPr>
          <p:cNvPr id="30" name="Group 29"/>
          <p:cNvGrpSpPr>
            <a:grpSpLocks noChangeAspect="1"/>
          </p:cNvGrpSpPr>
          <p:nvPr userDrawn="1"/>
        </p:nvGrpSpPr>
        <p:grpSpPr bwMode="auto">
          <a:xfrm>
            <a:off x="313535" y="4233863"/>
            <a:ext cx="1692275" cy="615950"/>
            <a:chOff x="594" y="2669"/>
            <a:chExt cx="1066" cy="388"/>
          </a:xfrm>
        </p:grpSpPr>
        <p:sp>
          <p:nvSpPr>
            <p:cNvPr id="31"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2"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3"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4"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5"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6"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7"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8"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9"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0"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1"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2"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3"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4"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5"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6"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7"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8"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4"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6"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7"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8"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9"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0"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6"/>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4" name="Rectangle 3"/>
          <p:cNvSpPr/>
          <p:nvPr userDrawn="1"/>
        </p:nvSpPr>
        <p:spPr>
          <a:xfrm>
            <a:off x="611560" y="4657060"/>
            <a:ext cx="1080120" cy="290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fr-FR" sz="1400">
              <a:solidFill>
                <a:srgbClr val="000000"/>
              </a:solidFill>
            </a:endParaRPr>
          </a:p>
        </p:txBody>
      </p:sp>
    </p:spTree>
    <p:extLst>
      <p:ext uri="{BB962C8B-B14F-4D97-AF65-F5344CB8AC3E}">
        <p14:creationId xmlns:p14="http://schemas.microsoft.com/office/powerpoint/2010/main" val="217607866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re de la présentation">
    <p:spTree>
      <p:nvGrpSpPr>
        <p:cNvPr id="1" name=""/>
        <p:cNvGrpSpPr/>
        <p:nvPr/>
      </p:nvGrpSpPr>
      <p:grpSpPr>
        <a:xfrm>
          <a:off x="0" y="0"/>
          <a:ext cx="0" cy="0"/>
          <a:chOff x="0" y="0"/>
          <a:chExt cx="0" cy="0"/>
        </a:xfrm>
      </p:grpSpPr>
      <p:sp>
        <p:nvSpPr>
          <p:cNvPr id="15" name="Rectangle 14"/>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hasCustomPrompt="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65" y="339726"/>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p:nvGrpSpPr>
        <p:grpSpPr>
          <a:xfrm>
            <a:off x="339726" y="4132309"/>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grpSp>
        <p:nvGrpSpPr>
          <p:cNvPr id="32" name="Group 31"/>
          <p:cNvGrpSpPr/>
          <p:nvPr userDrawn="1"/>
        </p:nvGrpSpPr>
        <p:grpSpPr>
          <a:xfrm>
            <a:off x="339726" y="4132309"/>
            <a:ext cx="1873251" cy="682625"/>
            <a:chOff x="339725" y="4132263"/>
            <a:chExt cx="1873251" cy="682625"/>
          </a:xfrm>
        </p:grpSpPr>
        <p:grpSp>
          <p:nvGrpSpPr>
            <p:cNvPr id="33" name="Group 32"/>
            <p:cNvGrpSpPr/>
            <p:nvPr userDrawn="1"/>
          </p:nvGrpSpPr>
          <p:grpSpPr>
            <a:xfrm>
              <a:off x="339725" y="4132263"/>
              <a:ext cx="674688" cy="677863"/>
              <a:chOff x="339725" y="4132263"/>
              <a:chExt cx="674688" cy="677863"/>
            </a:xfrm>
          </p:grpSpPr>
          <p:sp>
            <p:nvSpPr>
              <p:cNvPr id="69"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0"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1"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2"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3"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4"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5"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6"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34" name="Group 33"/>
            <p:cNvGrpSpPr/>
            <p:nvPr userDrawn="1"/>
          </p:nvGrpSpPr>
          <p:grpSpPr>
            <a:xfrm>
              <a:off x="1173163" y="4383088"/>
              <a:ext cx="1039813" cy="431800"/>
              <a:chOff x="1173163" y="4383088"/>
              <a:chExt cx="1039813" cy="431800"/>
            </a:xfrm>
          </p:grpSpPr>
          <p:sp>
            <p:nvSpPr>
              <p:cNvPr id="35"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6"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7"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8"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9"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0"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1"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2"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3"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4"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0"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4"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5"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6"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7"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8"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289705686"/>
      </p:ext>
    </p:extLst>
  </p:cSld>
  <p:clrMapOvr>
    <a:masterClrMapping/>
  </p:clrMapOvr>
  <p:transition spd="med">
    <p:fade/>
  </p:transition>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005440345"/>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422166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7"/>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44" y="1304927"/>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721297032"/>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36"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703"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10345140"/>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1304927"/>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224780451"/>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028932719"/>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109267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05040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Diapositive de titre">
    <p:spTree>
      <p:nvGrpSpPr>
        <p:cNvPr id="1" name=""/>
        <p:cNvGrpSpPr/>
        <p:nvPr/>
      </p:nvGrpSpPr>
      <p:grpSpPr>
        <a:xfrm>
          <a:off x="0" y="0"/>
          <a:ext cx="0" cy="0"/>
          <a:chOff x="0" y="0"/>
          <a:chExt cx="0" cy="0"/>
        </a:xfrm>
      </p:grpSpPr>
      <p:sp>
        <p:nvSpPr>
          <p:cNvPr id="16" name="Rectangle 15"/>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6508765"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grpSp>
        <p:nvGrpSpPr>
          <p:cNvPr id="7" name="Group 6"/>
          <p:cNvGrpSpPr/>
          <p:nvPr/>
        </p:nvGrpSpPr>
        <p:grpSpPr>
          <a:xfrm>
            <a:off x="339726" y="4132309"/>
            <a:ext cx="1873251" cy="682625"/>
            <a:chOff x="339725" y="4132263"/>
            <a:chExt cx="1873251" cy="682625"/>
          </a:xfrm>
        </p:grpSpPr>
        <p:grpSp>
          <p:nvGrpSpPr>
            <p:cNvPr id="8" name="Group 7"/>
            <p:cNvGrpSpPr/>
            <p:nvPr userDrawn="1"/>
          </p:nvGrpSpPr>
          <p:grpSpPr>
            <a:xfrm>
              <a:off x="339725" y="4132263"/>
              <a:ext cx="674688" cy="677863"/>
              <a:chOff x="339725" y="4132263"/>
              <a:chExt cx="674688" cy="677863"/>
            </a:xfrm>
          </p:grpSpPr>
          <p:sp>
            <p:nvSpPr>
              <p:cNvPr id="28"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9"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0"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1"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2"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3"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4"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5"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9" name="Group 8"/>
            <p:cNvGrpSpPr/>
            <p:nvPr userDrawn="1"/>
          </p:nvGrpSpPr>
          <p:grpSpPr>
            <a:xfrm>
              <a:off x="1173163" y="4383088"/>
              <a:ext cx="1039813" cy="431800"/>
              <a:chOff x="1173163" y="4383088"/>
              <a:chExt cx="1039813" cy="431800"/>
            </a:xfrm>
          </p:grpSpPr>
          <p:sp>
            <p:nvSpPr>
              <p:cNvPr id="10"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4"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5"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7"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9"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0"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1"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2"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3"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4"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5"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6"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7"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1381770903"/>
      </p:ext>
    </p:extLst>
  </p:cSld>
  <p:clrMapOvr>
    <a:masterClrMapping/>
  </p:clrMapOvr>
  <p:transition spd="med">
    <p:fade/>
  </p:transition>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35575229" y="21812261"/>
            <a:ext cx="8277225" cy="318549"/>
          </a:xfrm>
          <a:prstGeom prst="rect">
            <a:avLst/>
          </a:prstGeom>
        </p:spPr>
        <p:txBody>
          <a:bodyPr anchor="t">
            <a:spAutoFit/>
          </a:bodyPr>
          <a:lstStyle>
            <a:lvl1pPr defTabSz="309555">
              <a:spcBef>
                <a:spcPts val="2550"/>
              </a:spcBef>
              <a:defRPr sz="2300">
                <a:solidFill>
                  <a:srgbClr val="94A8B2"/>
                </a:solidFill>
                <a:uFillTx/>
                <a:latin typeface="+mj-lt"/>
                <a:ea typeface="+mj-ea"/>
                <a:cs typeface="+mj-cs"/>
                <a:sym typeface="SF Hello Semibold"/>
              </a:defRPr>
            </a:lvl1pPr>
          </a:lstStyle>
          <a:p>
            <a:r>
              <a:t> </a:t>
            </a:r>
          </a:p>
        </p:txBody>
      </p:sp>
      <p:sp>
        <p:nvSpPr>
          <p:cNvPr id="72" name="Shape 72"/>
          <p:cNvSpPr>
            <a:spLocks noGrp="1"/>
          </p:cNvSpPr>
          <p:nvPr>
            <p:ph type="title"/>
          </p:nvPr>
        </p:nvSpPr>
        <p:spPr>
          <a:xfrm>
            <a:off x="490550" y="1809750"/>
            <a:ext cx="8162925" cy="1524000"/>
          </a:xfrm>
          <a:prstGeom prst="rect">
            <a:avLst/>
          </a:prstGeom>
        </p:spPr>
        <p:txBody>
          <a:bodyPr anchor="ctr"/>
          <a:lstStyle>
            <a:lvl1pPr algn="ctr" defTabSz="685783">
              <a:spcBef>
                <a:spcPts val="0"/>
              </a:spcBef>
              <a:defRPr sz="3600" spc="0">
                <a:uFill>
                  <a:solidFill>
                    <a:srgbClr val="7F7F7F"/>
                  </a:solidFill>
                </a:uFill>
                <a:latin typeface="Arial" charset="0"/>
                <a:ea typeface="Arial" charset="0"/>
                <a:cs typeface="Arial" charset="0"/>
              </a:defRPr>
            </a:lvl1pPr>
          </a:lstStyle>
          <a:p>
            <a:r>
              <a:rPr dirty="0"/>
              <a:t>Title Text</a:t>
            </a:r>
          </a:p>
        </p:txBody>
      </p:sp>
      <p:sp>
        <p:nvSpPr>
          <p:cNvPr id="73" name="Shape 73"/>
          <p:cNvSpPr>
            <a:spLocks noGrp="1"/>
          </p:cNvSpPr>
          <p:nvPr>
            <p:ph type="sldNum" sz="quarter" idx="2"/>
          </p:nvPr>
        </p:nvSpPr>
        <p:spPr>
          <a:xfrm>
            <a:off x="9108760" y="4891135"/>
            <a:ext cx="133050" cy="130805"/>
          </a:xfrm>
          <a:prstGeom prst="rect">
            <a:avLst/>
          </a:prstGeom>
        </p:spPr>
        <p:txBody>
          <a:bodyPr/>
          <a:lstStyle>
            <a:lvl1pPr>
              <a:tabLst>
                <a:tab pos="342891" algn="l"/>
              </a:tabLst>
            </a:lvl1pPr>
          </a:lstStyle>
          <a:p>
            <a:pPr defTabSz="342891" fontAlgn="base">
              <a:spcBef>
                <a:spcPct val="0"/>
              </a:spcBef>
              <a:spcAft>
                <a:spcPct val="0"/>
              </a:spcAft>
            </a:pPr>
            <a:fld id="{86CB4B4D-7CA3-9044-876B-883B54F8677D}" type="slidenum">
              <a:rPr lang="en-US" sz="1400">
                <a:solidFill>
                  <a:srgbClr val="000000"/>
                </a:solidFill>
                <a:ea typeface="ＭＳ Ｐゴシック" pitchFamily="34" charset="-128"/>
              </a:rPr>
              <a:pPr defTabSz="342891" fontAlgn="base">
                <a:spcBef>
                  <a:spcPct val="0"/>
                </a:spcBef>
                <a:spcAft>
                  <a:spcPct val="0"/>
                </a:spcAft>
              </a:pPr>
              <a:t>‹#›</a:t>
            </a:fld>
            <a:endParaRPr lang="en-US" sz="1400" dirty="0">
              <a:solidFill>
                <a:srgbClr val="000000"/>
              </a:solidFill>
              <a:ea typeface="ＭＳ Ｐゴシック" pitchFamily="34" charset="-128"/>
            </a:endParaRPr>
          </a:p>
        </p:txBody>
      </p:sp>
    </p:spTree>
    <p:extLst>
      <p:ext uri="{BB962C8B-B14F-4D97-AF65-F5344CB8AC3E}">
        <p14:creationId xmlns:p14="http://schemas.microsoft.com/office/powerpoint/2010/main" val="674528699"/>
      </p:ext>
    </p:extLst>
  </p:cSld>
  <p:clrMapOvr>
    <a:masterClrMapping/>
  </p:clrMapOvr>
  <p:transition spd="med">
    <p:fade/>
  </p:transition>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spTree>
    <p:extLst>
      <p:ext uri="{BB962C8B-B14F-4D97-AF65-F5344CB8AC3E}">
        <p14:creationId xmlns:p14="http://schemas.microsoft.com/office/powerpoint/2010/main" val="1307304306"/>
      </p:ext>
    </p:extLst>
  </p:cSld>
  <p:clrMapOvr>
    <a:masterClrMapping/>
  </p:clrMapOvr>
  <p:transition spd="med">
    <p:fade/>
  </p:transition>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164976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980454803"/>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444480"/>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097744773"/>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0294620"/>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321874480"/>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932138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9904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3860999298"/>
      </p:ext>
    </p:extLst>
  </p:cSld>
  <p:clrMapOvr>
    <a:masterClrMapping/>
  </p:clrMapOvr>
  <p:transition spd="med">
    <p:fade/>
  </p:transition>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146360560"/>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46888713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525819781"/>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7177807"/>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02491768"/>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20757118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3750396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632321"/>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Photo pleine page et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0"/>
          </p:nvPr>
        </p:nvSpPr>
        <p:spPr>
          <a:xfrm>
            <a:off x="0" y="0"/>
            <a:ext cx="9144000" cy="5143500"/>
          </a:xfrm>
        </p:spPr>
        <p:txBody>
          <a:bodyPr anchor="ctr" anchorCtr="0"/>
          <a:lstStyle>
            <a:lvl1pPr algn="ctr">
              <a:defRPr/>
            </a:lvl1pPr>
          </a:lstStyle>
          <a:p>
            <a:r>
              <a:rPr lang="fr-FR" dirty="0"/>
              <a:t>Cliquez sur l'icône pour ajouter une image</a:t>
            </a:r>
          </a:p>
        </p:txBody>
      </p:sp>
      <p:sp>
        <p:nvSpPr>
          <p:cNvPr id="2" name="Titre 1"/>
          <p:cNvSpPr>
            <a:spLocks noGrp="1"/>
          </p:cNvSpPr>
          <p:nvPr>
            <p:ph type="title"/>
          </p:nvPr>
        </p:nvSpPr>
        <p:spPr/>
        <p:txBody>
          <a:bodyPr/>
          <a:lstStyle>
            <a:lvl1pPr>
              <a:lnSpc>
                <a:spcPct val="100000"/>
              </a:lnSpc>
              <a:defRPr>
                <a:solidFill>
                  <a:srgbClr val="FF7900"/>
                </a:solidFill>
              </a:defRPr>
            </a:lvl1pPr>
          </a:lstStyle>
          <a:p>
            <a:r>
              <a:rPr lang="fr-FR"/>
              <a:t>Modifiez le style du titre</a:t>
            </a:r>
            <a:endParaRPr lang="fr-FR" dirty="0"/>
          </a:p>
        </p:txBody>
      </p:sp>
    </p:spTree>
    <p:extLst>
      <p:ext uri="{BB962C8B-B14F-4D97-AF65-F5344CB8AC3E}">
        <p14:creationId xmlns:p14="http://schemas.microsoft.com/office/powerpoint/2010/main" val="20882170"/>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p:nvPr>
        </p:nvSpPr>
        <p:spPr>
          <a:xfrm>
            <a:off x="-1116013" y="1815704"/>
            <a:ext cx="9144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23019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AB1979-362C-4254-99C3-57DAA1B8CAB9}"/>
              </a:ext>
            </a:extLst>
          </p:cNvPr>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684" y="0"/>
            <a:ext cx="9142633" cy="5143500"/>
          </a:xfrm>
          <a:prstGeom prst="rect">
            <a:avLst/>
          </a:prstGeom>
        </p:spPr>
      </p:pic>
      <p:sp>
        <p:nvSpPr>
          <p:cNvPr id="5" name="Slide Number Placeholder 4">
            <a:extLst>
              <a:ext uri="{FF2B5EF4-FFF2-40B4-BE49-F238E27FC236}">
                <a16:creationId xmlns:a16="http://schemas.microsoft.com/office/drawing/2014/main" id="{7599E0A6-EB81-4A87-A38A-07C53D1A9BE7}"/>
              </a:ext>
            </a:extLst>
          </p:cNvPr>
          <p:cNvSpPr>
            <a:spLocks noGrp="1"/>
          </p:cNvSpPr>
          <p:nvPr>
            <p:ph type="sldNum" sz="quarter" idx="12"/>
          </p:nvPr>
        </p:nvSpPr>
        <p:spPr/>
        <p:txBody>
          <a:bodyPr/>
          <a:lstStyle/>
          <a:p>
            <a:fld id="{A1376955-07F1-4CC2-A738-A53350225E26}" type="slidenum">
              <a:rPr lang="en-CA" smtClean="0"/>
              <a:t>‹#›</a:t>
            </a:fld>
            <a:endParaRPr lang="en-CA"/>
          </a:p>
        </p:txBody>
      </p:sp>
      <p:sp>
        <p:nvSpPr>
          <p:cNvPr id="7" name="Title 1">
            <a:extLst>
              <a:ext uri="{FF2B5EF4-FFF2-40B4-BE49-F238E27FC236}">
                <a16:creationId xmlns:a16="http://schemas.microsoft.com/office/drawing/2014/main" id="{E4D574F6-AB13-4F05-BF90-D881275B21B8}"/>
              </a:ext>
            </a:extLst>
          </p:cNvPr>
          <p:cNvSpPr>
            <a:spLocks noGrp="1"/>
          </p:cNvSpPr>
          <p:nvPr>
            <p:ph type="title" hasCustomPrompt="1"/>
          </p:nvPr>
        </p:nvSpPr>
        <p:spPr>
          <a:xfrm>
            <a:off x="628650" y="250032"/>
            <a:ext cx="7886700" cy="726911"/>
          </a:xfrm>
        </p:spPr>
        <p:txBody>
          <a:bodyPr anchor="b"/>
          <a:lstStyle>
            <a:lvl1pPr algn="l">
              <a:defRPr sz="2700">
                <a:solidFill>
                  <a:schemeClr val="accent3"/>
                </a:solidFill>
              </a:defRPr>
            </a:lvl1pPr>
          </a:lstStyle>
          <a:p>
            <a:r>
              <a:rPr lang="en-US"/>
              <a:t>CLICK TO EDIT MASTER TITLE STYLE</a:t>
            </a:r>
            <a:endParaRPr lang="en-CA"/>
          </a:p>
        </p:txBody>
      </p:sp>
    </p:spTree>
    <p:extLst>
      <p:ext uri="{BB962C8B-B14F-4D97-AF65-F5344CB8AC3E}">
        <p14:creationId xmlns:p14="http://schemas.microsoft.com/office/powerpoint/2010/main" val="31100385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29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spTree>
    <p:extLst>
      <p:ext uri="{BB962C8B-B14F-4D97-AF65-F5344CB8AC3E}">
        <p14:creationId xmlns:p14="http://schemas.microsoft.com/office/powerpoint/2010/main" val="4802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94228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76884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0553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2651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79697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2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063994"/>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386038484"/>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02870" rIns="102870" bIns="102870"/>
          <a:lstStyle/>
          <a:p>
            <a:r>
              <a:rPr lang="en-US"/>
              <a:t>Click to edit Master title style</a:t>
            </a:r>
            <a:endParaRPr lang="en-US" dirty="0"/>
          </a:p>
        </p:txBody>
      </p:sp>
      <p:sp>
        <p:nvSpPr>
          <p:cNvPr id="3" name="Content Placeholder 2"/>
          <p:cNvSpPr>
            <a:spLocks noGrp="1"/>
          </p:cNvSpPr>
          <p:nvPr>
            <p:ph idx="1"/>
          </p:nvPr>
        </p:nvSpPr>
        <p:spPr>
          <a:xfrm>
            <a:off x="171450" y="1200150"/>
            <a:ext cx="6534150" cy="1219200"/>
          </a:xfrm>
        </p:spPr>
        <p:txBody>
          <a:bodyPr lIns="102870" rIns="102870" bIns="102870">
            <a:normAutofit/>
          </a:bodyPr>
          <a:lstStyle>
            <a:lvl1pPr>
              <a:defRPr sz="1500"/>
            </a:lvl1pPr>
            <a:lvl2pPr>
              <a:defRPr sz="1200"/>
            </a:lvl2pPr>
            <a:lvl3pPr>
              <a:defRPr sz="1100"/>
            </a:lvl3p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171451" y="4914901"/>
            <a:ext cx="8401050" cy="228600"/>
          </a:xfrm>
        </p:spPr>
        <p:txBody>
          <a:bodyPr/>
          <a:lstStyle>
            <a:lvl1pPr>
              <a:defRPr dirty="0"/>
            </a:lvl1pPr>
          </a:lstStyle>
          <a:p>
            <a:pPr defTabSz="712788" fontAlgn="base">
              <a:spcBef>
                <a:spcPct val="0"/>
              </a:spcBef>
              <a:spcAft>
                <a:spcPct val="0"/>
              </a:spcAft>
              <a:defRPr/>
            </a:pPr>
            <a:endParaRPr lang="en-US" sz="1400">
              <a:solidFill>
                <a:srgbClr val="000000"/>
              </a:solidFill>
              <a:ea typeface="ＭＳ Ｐゴシック" pitchFamily="34" charset="-128"/>
            </a:endParaRPr>
          </a:p>
        </p:txBody>
      </p:sp>
      <p:sp>
        <p:nvSpPr>
          <p:cNvPr id="6" name="Slide Number Placeholder 5"/>
          <p:cNvSpPr>
            <a:spLocks noGrp="1"/>
          </p:cNvSpPr>
          <p:nvPr>
            <p:ph type="sldNum" sz="quarter" idx="12"/>
          </p:nvPr>
        </p:nvSpPr>
        <p:spPr/>
        <p:txBody>
          <a:bodyPr/>
          <a:lstStyle/>
          <a:p>
            <a:pPr defTabSz="712788" fontAlgn="base">
              <a:spcBef>
                <a:spcPct val="0"/>
              </a:spcBef>
              <a:spcAft>
                <a:spcPct val="0"/>
              </a:spcAft>
              <a:defRPr/>
            </a:pPr>
            <a:fld id="{FB729ABE-044A-472F-86F1-BEFBB904A5C9}" type="slidenum">
              <a:rPr lang="en-US" sz="1400">
                <a:solidFill>
                  <a:srgbClr val="737373"/>
                </a:solidFill>
                <a:ea typeface="ＭＳ Ｐゴシック" pitchFamily="34" charset="-128"/>
              </a:rPr>
              <a:pPr defTabSz="712788" fontAlgn="base">
                <a:spcBef>
                  <a:spcPct val="0"/>
                </a:spcBef>
                <a:spcAft>
                  <a:spcPct val="0"/>
                </a:spcAft>
                <a:defRPr/>
              </a:pPr>
              <a:t>‹#›</a:t>
            </a:fld>
            <a:endParaRPr lang="en-US" sz="1400" dirty="0">
              <a:solidFill>
                <a:srgbClr val="737373"/>
              </a:solidFill>
              <a:ea typeface="ＭＳ Ｐゴシック" pitchFamily="34" charset="-128"/>
            </a:endParaRPr>
          </a:p>
        </p:txBody>
      </p:sp>
      <p:sp>
        <p:nvSpPr>
          <p:cNvPr id="11" name="Content Placeholder 8"/>
          <p:cNvSpPr>
            <a:spLocks noGrp="1"/>
          </p:cNvSpPr>
          <p:nvPr>
            <p:ph sz="quarter" idx="13"/>
          </p:nvPr>
        </p:nvSpPr>
        <p:spPr>
          <a:xfrm>
            <a:off x="171449"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p:cNvSpPr>
            <a:spLocks noGrp="1"/>
          </p:cNvSpPr>
          <p:nvPr>
            <p:ph sz="quarter" idx="14"/>
          </p:nvPr>
        </p:nvSpPr>
        <p:spPr>
          <a:xfrm>
            <a:off x="3117532"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p:cNvSpPr>
            <a:spLocks noGrp="1"/>
          </p:cNvSpPr>
          <p:nvPr>
            <p:ph sz="quarter" idx="15"/>
          </p:nvPr>
        </p:nvSpPr>
        <p:spPr>
          <a:xfrm>
            <a:off x="6063615"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7532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
        <p:cNvGrpSpPr/>
        <p:nvPr/>
      </p:nvGrpSpPr>
      <p:grpSpPr>
        <a:xfrm>
          <a:off x="0" y="0"/>
          <a:ext cx="0" cy="0"/>
          <a:chOff x="0" y="0"/>
          <a:chExt cx="0" cy="0"/>
        </a:xfrm>
      </p:grpSpPr>
      <p:sp>
        <p:nvSpPr>
          <p:cNvPr id="16" name="Rectangle 15"/>
          <p:cNvSpPr/>
          <p:nvPr/>
        </p:nvSpPr>
        <p:spPr>
          <a:xfrm>
            <a:off x="167951" y="4469075"/>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FFFFFF"/>
              </a:solidFill>
            </a:endParaRPr>
          </a:p>
        </p:txBody>
      </p:sp>
      <p:sp>
        <p:nvSpPr>
          <p:cNvPr id="5" name="Text Placeholder 4"/>
          <p:cNvSpPr>
            <a:spLocks noGrp="1"/>
          </p:cNvSpPr>
          <p:nvPr>
            <p:ph type="body" sz="quarter" idx="11"/>
          </p:nvPr>
        </p:nvSpPr>
        <p:spPr>
          <a:xfrm>
            <a:off x="339726"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sp>
        <p:nvSpPr>
          <p:cNvPr id="3" name="Text Placeholder 2"/>
          <p:cNvSpPr>
            <a:spLocks noGrp="1"/>
          </p:cNvSpPr>
          <p:nvPr>
            <p:ph type="body" sz="quarter" idx="12"/>
          </p:nvPr>
        </p:nvSpPr>
        <p:spPr>
          <a:xfrm>
            <a:off x="6508751"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grpSp>
        <p:nvGrpSpPr>
          <p:cNvPr id="6" name="Group 5"/>
          <p:cNvGrpSpPr/>
          <p:nvPr/>
        </p:nvGrpSpPr>
        <p:grpSpPr>
          <a:xfrm>
            <a:off x="339725" y="4130675"/>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2579194322"/>
      </p:ext>
    </p:extLst>
  </p:cSld>
  <p:clrMapOvr>
    <a:masterClrMapping/>
  </p:clrMapOvr>
  <p:transition spd="med">
    <p:fade/>
  </p:transition>
  <p:hf sldNum="0"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95422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9349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71432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6508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8481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10242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351520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8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78248127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2912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630879404"/>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Ecouter 0">
    <p:spTree>
      <p:nvGrpSpPr>
        <p:cNvPr id="1" name=""/>
        <p:cNvGrpSpPr/>
        <p:nvPr/>
      </p:nvGrpSpPr>
      <p:grpSpPr>
        <a:xfrm>
          <a:off x="0" y="0"/>
          <a:ext cx="0" cy="0"/>
          <a:chOff x="0" y="0"/>
          <a:chExt cx="0" cy="0"/>
        </a:xfrm>
      </p:grpSpPr>
      <p:sp>
        <p:nvSpPr>
          <p:cNvPr id="2" name="Shape 1037"/>
          <p:cNvSpPr>
            <a:spLocks noGrp="1"/>
          </p:cNvSpPr>
          <p:nvPr>
            <p:ph type="sldNum" sz="quarter" idx="10"/>
          </p:nvPr>
        </p:nvSpPr>
        <p:spPr bwMode="auto">
          <a:xfrm>
            <a:off x="258763" y="4826000"/>
            <a:ext cx="244475" cy="219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19" rIns="45719" bIns="45719" numCol="1" anchor="ctr" anchorCtr="0" compatLnSpc="1">
            <a:prstTxWarp prst="textNoShape">
              <a:avLst/>
            </a:prstTxWarp>
          </a:bodyPr>
          <a:lstStyle>
            <a:lvl1pPr defTabSz="911225" fontAlgn="auto">
              <a:lnSpc>
                <a:spcPct val="85000"/>
              </a:lnSpc>
              <a:spcBef>
                <a:spcPts val="1100"/>
              </a:spcBef>
              <a:spcAft>
                <a:spcPts val="0"/>
              </a:spcAft>
              <a:defRPr sz="800">
                <a:latin typeface="Helvetica" charset="0"/>
                <a:cs typeface="+mn-cs"/>
                <a:sym typeface="Helvetica" charset="0"/>
              </a:defRPr>
            </a:lvl1pPr>
          </a:lstStyle>
          <a:p>
            <a:pPr>
              <a:defRPr/>
            </a:pPr>
            <a:fld id="{66F546BE-B932-4B12-A14C-00375C2B8AC9}" type="slidenum">
              <a:rPr lang="fr-FR" altLang="fr-FR"/>
              <a:pPr>
                <a:defRPr/>
              </a:pPr>
              <a:t>‹#›</a:t>
            </a:fld>
            <a:endParaRPr lang="fr-FR" altLang="fr-FR"/>
          </a:p>
        </p:txBody>
      </p:sp>
    </p:spTree>
    <p:extLst>
      <p:ext uri="{BB962C8B-B14F-4D97-AF65-F5344CB8AC3E}">
        <p14:creationId xmlns:p14="http://schemas.microsoft.com/office/powerpoint/2010/main" val="42824749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4210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884446"/>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9" y="1304927"/>
            <a:ext cx="8470900" cy="3165475"/>
          </a:xfrm>
        </p:spPr>
        <p:txBody>
          <a:bodyPr/>
          <a:lstStyle>
            <a:lvl1pPr>
              <a:lnSpc>
                <a:spcPct val="85000"/>
              </a:lnSpc>
              <a:spcAft>
                <a:spcPts val="2400"/>
              </a:spcAft>
              <a:defRPr sz="3001" baseline="0">
                <a:solidFill>
                  <a:schemeClr val="tx1"/>
                </a:solidFill>
                <a:latin typeface="Helvetica 75 Bold" panose="020B0804020202020204" pitchFamily="34" charset="0"/>
              </a:defRPr>
            </a:lvl1pPr>
            <a:lvl2pPr>
              <a:lnSpc>
                <a:spcPct val="90000"/>
              </a:lnSpc>
              <a:spcAft>
                <a:spcPts val="800"/>
              </a:spcAft>
              <a:defRPr sz="1401">
                <a:solidFill>
                  <a:schemeClr val="tx1"/>
                </a:solidFill>
                <a:latin typeface="Helvetica 75 Bold" panose="020B0804020202020204" pitchFamily="34" charset="0"/>
              </a:defRPr>
            </a:lvl2pPr>
            <a:lvl3pPr>
              <a:lnSpc>
                <a:spcPct val="90000"/>
              </a:lnSpc>
              <a:spcAft>
                <a:spcPts val="800"/>
              </a:spcAft>
              <a:defRPr sz="1401">
                <a:solidFill>
                  <a:schemeClr val="tx1"/>
                </a:solidFill>
                <a:latin typeface="Helvetica 75 Bold" panose="020B0804020202020204" pitchFamily="34" charset="0"/>
              </a:defRPr>
            </a:lvl3pPr>
            <a:lvl4pPr>
              <a:lnSpc>
                <a:spcPct val="90000"/>
              </a:lnSpc>
              <a:spcAft>
                <a:spcPts val="800"/>
              </a:spcAft>
              <a:defRPr sz="1401">
                <a:solidFill>
                  <a:schemeClr val="tx1"/>
                </a:solidFill>
                <a:latin typeface="Helvetica 75 Bold" panose="020B0804020202020204" pitchFamily="34" charset="0"/>
              </a:defRPr>
            </a:lvl4pPr>
            <a:lvl5pPr>
              <a:lnSpc>
                <a:spcPct val="90000"/>
              </a:lnSpc>
              <a:spcAft>
                <a:spcPts val="800"/>
              </a:spcAft>
              <a:defRPr sz="1401">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089888137"/>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pic>
        <p:nvPicPr>
          <p:cNvPr id="16" name="Image 15" descr="ORANGE_OBS_LOGO_Lockup_Right_black_text_rgb_ENGLISH.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951" y="4732695"/>
            <a:ext cx="774693" cy="281601"/>
          </a:xfrm>
          <a:prstGeom prst="rect">
            <a:avLst/>
          </a:prstGeom>
        </p:spPr>
      </p:pic>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41504" y="4779570"/>
            <a:ext cx="649764" cy="23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859551"/>
      </p:ext>
    </p:extLst>
  </p:cSld>
  <p:clrMapOvr>
    <a:masterClrMapping/>
  </p:clrMapOvr>
  <p:transition spd="med">
    <p:fade/>
  </p:transition>
  <p:hf sldNum="0"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468930857"/>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46155492"/>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48090207"/>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99139124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10" Type="http://schemas.openxmlformats.org/officeDocument/2006/relationships/theme" Target="../theme/theme10.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6.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8.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AD551A13-0A21-43D5-A4B6-82702A0E8350}"/>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2" name="TextBox 1">
            <a:extLst>
              <a:ext uri="{FF2B5EF4-FFF2-40B4-BE49-F238E27FC236}">
                <a16:creationId xmlns:a16="http://schemas.microsoft.com/office/drawing/2014/main" id="{0F91B708-8B83-41A1-943E-EDAF2A2E21B1}"/>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887865880"/>
      </p:ext>
    </p:extLst>
  </p:cSld>
  <p:clrMap bg1="dk1" tx1="lt1" bg2="dk2" tx2="lt2" accent1="accent1" accent2="accent2" accent3="accent3" accent4="accent4" accent5="accent5" accent6="accent6" hlink="hlink" folHlink="folHlink"/>
  <p:sldLayoutIdLst>
    <p:sldLayoutId id="2147484571" r:id="rId1"/>
    <p:sldLayoutId id="2147484572" r:id="rId2"/>
    <p:sldLayoutId id="2147484573" r:id="rId3"/>
    <p:sldLayoutId id="2147484574" r:id="rId4"/>
    <p:sldLayoutId id="2147484575" r:id="rId5"/>
    <p:sldLayoutId id="2147484576" r:id="rId6"/>
    <p:sldLayoutId id="2147484577" r:id="rId7"/>
    <p:sldLayoutId id="2147484578" r:id="rId8"/>
    <p:sldLayoutId id="2147484580"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DDF8455E-C77F-47DD-ABBB-C75D2976B30D}"/>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12389565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294" r:id="rId9"/>
    <p:sldLayoutId id="21474845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FC40393D-28E5-41E7-BD45-B4926379B89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39171377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Lst>
  <p:transition spd="slow">
    <p:wip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6F2E050B-2BF2-416A-82D7-D4D043892A5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39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47"/>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82"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192534" y="466002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0E9C1490-78DF-4D07-B353-A6B8E01F6A94}"/>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08051394"/>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BD186D89-DC09-43CD-B6EA-DD29ECC8E48F}"/>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987410229"/>
      </p:ext>
    </p:extLst>
  </p:cSld>
  <p:clrMap bg1="dk1" tx1="lt1" bg2="dk2" tx2="lt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60C4FDA3-284C-493C-95CF-5EC833C5C5AE}"/>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891368042"/>
      </p:ext>
    </p:extLst>
  </p:cSld>
  <p:clrMap bg1="dk1" tx1="lt1" bg2="dk2" tx2="lt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553" r:id="rId12"/>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D46438DC-3150-4272-B689-1E220ADC22FA}"/>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892480412"/>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1F1A4F29-0CF7-49E8-B90A-8F87013CF456}"/>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4166877912"/>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 id="2147484566" r:id="rId12"/>
    <p:sldLayoutId id="2147484568" r:id="rId13"/>
    <p:sldLayoutId id="21474845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82F0CF-F1C1-4BB9-81AC-B6FDC3F79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0"/>
            <a:ext cx="8096252" cy="5143500"/>
          </a:xfrm>
          <a:prstGeom prst="rect">
            <a:avLst/>
          </a:prstGeom>
        </p:spPr>
      </p:pic>
      <p:sp>
        <p:nvSpPr>
          <p:cNvPr id="4" name="Rectangle 3"/>
          <p:cNvSpPr/>
          <p:nvPr/>
        </p:nvSpPr>
        <p:spPr>
          <a:xfrm>
            <a:off x="0" y="483518"/>
            <a:ext cx="7391400" cy="3257550"/>
          </a:xfrm>
          <a:prstGeom prst="rect">
            <a:avLst/>
          </a:prstGeom>
          <a:solidFill>
            <a:srgbClr val="00000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1325"/>
            <a:r>
              <a:rPr lang="en-US" sz="4000" dirty="0">
                <a:solidFill>
                  <a:srgbClr val="FFFFFF"/>
                </a:solidFill>
                <a:latin typeface="Helvetica 75 Bold" panose="02000803050000020004" pitchFamily="2" charset="0"/>
              </a:rPr>
              <a:t>Project 3</a:t>
            </a:r>
          </a:p>
          <a:p>
            <a:pPr marL="441325"/>
            <a:r>
              <a:rPr lang="en-US" sz="4000" dirty="0">
                <a:solidFill>
                  <a:srgbClr val="FFFFFF"/>
                </a:solidFill>
                <a:latin typeface="Helvetica 75 Bold" panose="02000803050000020004" pitchFamily="2" charset="0"/>
              </a:rPr>
              <a:t>Group 3</a:t>
            </a:r>
          </a:p>
          <a:p>
            <a:pPr marL="441325"/>
            <a:r>
              <a:rPr lang="en-US" sz="4000" dirty="0">
                <a:solidFill>
                  <a:srgbClr val="FFFFFF"/>
                </a:solidFill>
                <a:latin typeface="Helvetica 75 Bold" panose="02000803050000020004" pitchFamily="2" charset="0"/>
              </a:rPr>
              <a:t>Climate Enthusiast</a:t>
            </a:r>
          </a:p>
          <a:p>
            <a:pPr marL="441325"/>
            <a:r>
              <a:rPr lang="en-US" sz="4000" dirty="0">
                <a:solidFill>
                  <a:srgbClr val="FFFFFF"/>
                </a:solidFill>
                <a:latin typeface="Helvetica 75 Bold" panose="02000803050000020004" pitchFamily="2" charset="0"/>
              </a:rPr>
              <a:t>Data Analysis over 20Years</a:t>
            </a:r>
          </a:p>
        </p:txBody>
      </p:sp>
    </p:spTree>
    <p:custDataLst>
      <p:tags r:id="rId1"/>
    </p:custDataLst>
    <p:extLst>
      <p:ext uri="{BB962C8B-B14F-4D97-AF65-F5344CB8AC3E}">
        <p14:creationId xmlns:p14="http://schemas.microsoft.com/office/powerpoint/2010/main" val="3487962795"/>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sitting at a table talking&#10;&#10;Description automatically generated with low confidence">
            <a:extLst>
              <a:ext uri="{FF2B5EF4-FFF2-40B4-BE49-F238E27FC236}">
                <a16:creationId xmlns:a16="http://schemas.microsoft.com/office/drawing/2014/main" id="{305667CF-5148-4633-BD74-C9772FCCF6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10" name="Hexagone 43">
            <a:hlinkClick r:id="" action="ppaction://noaction"/>
            <a:extLst>
              <a:ext uri="{FF2B5EF4-FFF2-40B4-BE49-F238E27FC236}">
                <a16:creationId xmlns:a16="http://schemas.microsoft.com/office/drawing/2014/main" id="{58DCB230-4A24-4A19-90F5-3E3EE32DCC35}"/>
              </a:ext>
            </a:extLst>
          </p:cNvPr>
          <p:cNvSpPr/>
          <p:nvPr/>
        </p:nvSpPr>
        <p:spPr>
          <a:xfrm>
            <a:off x="314324" y="1239106"/>
            <a:ext cx="3152776" cy="2668464"/>
          </a:xfrm>
          <a:prstGeom prst="hexagon">
            <a:avLst/>
          </a:prstGeom>
          <a:solidFill>
            <a:schemeClr val="accent3">
              <a:alpha val="90000"/>
            </a:schemeClr>
          </a:solidFill>
          <a:ln>
            <a:solidFill>
              <a:schemeClr val="bg1"/>
            </a:solid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fr-FR" sz="5400" dirty="0">
                <a:solidFill>
                  <a:srgbClr val="000000"/>
                </a:solidFill>
                <a:latin typeface="+mj-lt"/>
              </a:rPr>
              <a:t>Q&amp;A</a:t>
            </a:r>
          </a:p>
        </p:txBody>
      </p:sp>
    </p:spTree>
    <p:custDataLst>
      <p:tags r:id="rId1"/>
    </p:custDataLst>
    <p:extLst>
      <p:ext uri="{BB962C8B-B14F-4D97-AF65-F5344CB8AC3E}">
        <p14:creationId xmlns:p14="http://schemas.microsoft.com/office/powerpoint/2010/main" val="60250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1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308598"/>
          </a:xfrm>
          <a:prstGeom prst="rect">
            <a:avLst/>
          </a:prstGeom>
          <a:noFill/>
        </p:spPr>
        <p:txBody>
          <a:bodyPr wrap="square">
            <a:spAutoFit/>
          </a:bodyPr>
          <a:lstStyle/>
          <a:p>
            <a:pPr marL="342900" indent="-342900">
              <a:buFont typeface="+mj-lt"/>
              <a:buAutoNum type="arabicPeriod"/>
            </a:pPr>
            <a:r>
              <a:rPr lang="en-US" sz="1400" dirty="0"/>
              <a:t>Project Scope: Use 20 years of data to present visually climate change</a:t>
            </a:r>
          </a:p>
          <a:p>
            <a:pPr marL="685800" lvl="1" indent="-228600">
              <a:buFont typeface="+mj-lt"/>
              <a:buAutoNum type="arabicPeriod"/>
            </a:pPr>
            <a:r>
              <a:rPr lang="en-US" sz="900" b="0" i="0" dirty="0">
                <a:solidFill>
                  <a:srgbClr val="3C4043"/>
                </a:solidFill>
                <a:effectLst/>
                <a:latin typeface="Inter"/>
              </a:rPr>
              <a:t>This dataset provides valuable insights into the ongoing changes in our climate. It encompasses a comprehensive collection of temperature records, CO2 emissions data, and sea level rise measurements. With a focus on global trends, it enables researchers, scientists, and </a:t>
            </a:r>
            <a:r>
              <a:rPr lang="en-US" sz="900" b="0" i="0" dirty="0">
                <a:solidFill>
                  <a:srgbClr val="3C4043"/>
                </a:solidFill>
                <a:effectLst/>
                <a:highlight>
                  <a:srgbClr val="FFFF00"/>
                </a:highlight>
                <a:latin typeface="Inter"/>
              </a:rPr>
              <a:t>climate enthusiasts </a:t>
            </a:r>
            <a:r>
              <a:rPr lang="en-US" sz="900" b="0" i="0" dirty="0">
                <a:solidFill>
                  <a:srgbClr val="3C4043"/>
                </a:solidFill>
                <a:effectLst/>
                <a:latin typeface="Inter"/>
              </a:rPr>
              <a:t>to analyze the impact of climate change on our planet.</a:t>
            </a:r>
          </a:p>
          <a:p>
            <a:pPr marL="685800" lvl="1" indent="-228600">
              <a:buFont typeface="+mj-lt"/>
              <a:buAutoNum type="arabicPeriod"/>
            </a:pPr>
            <a:r>
              <a:rPr lang="en-US" sz="900" b="1" i="0" dirty="0">
                <a:solidFill>
                  <a:srgbClr val="1D1C1D"/>
                </a:solidFill>
                <a:effectLst/>
                <a:latin typeface="Slack-Lato"/>
              </a:rPr>
              <a:t> What are the 5 effects of climate change on humans?</a:t>
            </a:r>
            <a:br>
              <a:rPr lang="en-US" sz="900" dirty="0"/>
            </a:br>
            <a:r>
              <a:rPr lang="en-US" sz="900" b="0" i="0" dirty="0">
                <a:solidFill>
                  <a:srgbClr val="1D1C1D"/>
                </a:solidFill>
                <a:effectLst/>
                <a:latin typeface="Slack-Lato"/>
              </a:rPr>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a:t>
            </a:r>
            <a:endParaRPr lang="en-US" sz="900" b="0" i="0" dirty="0">
              <a:solidFill>
                <a:srgbClr val="3C4043"/>
              </a:solidFill>
              <a:effectLst/>
              <a:latin typeface="Inter"/>
            </a:endParaRPr>
          </a:p>
          <a:p>
            <a:pPr marL="685800" lvl="1" indent="-228600">
              <a:buFont typeface="+mj-lt"/>
              <a:buAutoNum type="arabicPeriod"/>
            </a:pPr>
            <a:r>
              <a:rPr lang="en-US" sz="900" dirty="0">
                <a:solidFill>
                  <a:srgbClr val="3C4043"/>
                </a:solidFill>
                <a:latin typeface="Inter"/>
              </a:rPr>
              <a:t>We could also link with other data set such as natural disasters, economic growth…</a:t>
            </a:r>
            <a:endParaRPr lang="en-US" sz="900" dirty="0"/>
          </a:p>
          <a:p>
            <a:pPr marL="342900" indent="-342900">
              <a:buFont typeface="+mj-lt"/>
              <a:buAutoNum type="arabicPeriod"/>
            </a:pPr>
            <a:r>
              <a:rPr lang="en-US" sz="1400" dirty="0"/>
              <a:t>Focus on providing users an interactive way to explore data themselves.</a:t>
            </a:r>
          </a:p>
          <a:p>
            <a:pPr marL="800100" lvl="1" indent="-342900">
              <a:buFont typeface="+mj-lt"/>
              <a:buAutoNum type="arabicPeriod"/>
            </a:pPr>
            <a:r>
              <a:rPr lang="en-US" sz="900" dirty="0">
                <a:solidFill>
                  <a:srgbClr val="1D1C1D"/>
                </a:solidFill>
                <a:latin typeface="Slack-Lato"/>
              </a:rPr>
              <a:t>How does each effect change over time (20 years) for each KPI</a:t>
            </a:r>
          </a:p>
          <a:p>
            <a:pPr marL="800100" lvl="1" indent="-342900">
              <a:buFont typeface="+mj-lt"/>
              <a:buAutoNum type="arabicPeriod"/>
            </a:pPr>
            <a:r>
              <a:rPr lang="en-US" sz="900" dirty="0">
                <a:solidFill>
                  <a:srgbClr val="1D1C1D"/>
                </a:solidFill>
                <a:latin typeface="Slack-Lato"/>
              </a:rPr>
              <a:t>View pet country or group of country: OECD, EU, BRIC…</a:t>
            </a: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Prepare a 10-minute presentation that lays out your theme, coding approach, data</a:t>
            </a:r>
          </a:p>
          <a:p>
            <a:pPr marL="800100" lvl="1" indent="-342900">
              <a:buFont typeface="+mj-lt"/>
              <a:buAutoNum type="arabicPeriod"/>
            </a:pPr>
            <a:r>
              <a:rPr lang="en-US" sz="900" dirty="0">
                <a:solidFill>
                  <a:srgbClr val="1D1C1D"/>
                </a:solidFill>
                <a:latin typeface="Slack-Lato"/>
              </a:rPr>
              <a:t>Start with simple/clean data set of climate change and expand to other data set as needed</a:t>
            </a:r>
          </a:p>
          <a:p>
            <a:pPr marL="800100" lvl="1" indent="-342900">
              <a:buFont typeface="+mj-lt"/>
              <a:buAutoNum type="arabicPeriod"/>
            </a:pPr>
            <a:r>
              <a:rPr lang="en-US" sz="900" dirty="0">
                <a:solidFill>
                  <a:srgbClr val="1D1C1D"/>
                </a:solidFill>
                <a:latin typeface="Slack-Lato"/>
              </a:rPr>
              <a:t>Clean data and create </a:t>
            </a:r>
            <a:r>
              <a:rPr lang="en-US" sz="900" dirty="0" err="1">
                <a:solidFill>
                  <a:srgbClr val="1D1C1D"/>
                </a:solidFill>
                <a:latin typeface="Slack-Lato"/>
              </a:rPr>
              <a:t>sql</a:t>
            </a:r>
            <a:r>
              <a:rPr lang="en-US" sz="900" dirty="0">
                <a:solidFill>
                  <a:srgbClr val="1D1C1D"/>
                </a:solidFill>
                <a:latin typeface="Slack-Lato"/>
              </a:rPr>
              <a:t> data base</a:t>
            </a:r>
            <a:r>
              <a:rPr lang="en-US" sz="900" b="0" i="0" u="none" strike="noStrike" baseline="0" dirty="0">
                <a:latin typeface="Roboto-Regular"/>
              </a:rPr>
              <a:t> </a:t>
            </a:r>
            <a:r>
              <a:rPr lang="en-US" sz="900" dirty="0">
                <a:solidFill>
                  <a:srgbClr val="1D1C1D"/>
                </a:solidFill>
                <a:latin typeface="Slack-Lato"/>
              </a:rPr>
              <a:t>(SQL, MongoDB, SQLite, etc.), Flask for extraction and </a:t>
            </a:r>
            <a:r>
              <a:rPr lang="en-US" sz="900" dirty="0" err="1">
                <a:solidFill>
                  <a:srgbClr val="1D1C1D"/>
                </a:solidFill>
                <a:latin typeface="Slack-Lato"/>
              </a:rPr>
              <a:t>JSONify</a:t>
            </a:r>
            <a:r>
              <a:rPr lang="en-US" sz="900" dirty="0">
                <a:solidFill>
                  <a:srgbClr val="1D1C1D"/>
                </a:solidFill>
                <a:latin typeface="Slack-Lato"/>
              </a:rPr>
              <a:t> for consumption</a:t>
            </a:r>
          </a:p>
          <a:p>
            <a:pPr marL="800100" lvl="1" indent="-342900">
              <a:buFont typeface="+mj-lt"/>
              <a:buAutoNum type="arabicPeriod"/>
            </a:pPr>
            <a:r>
              <a:rPr lang="en-US" sz="900" b="0" i="0" u="none" strike="noStrike" baseline="0" dirty="0">
                <a:latin typeface="Roboto-Regular"/>
              </a:rPr>
              <a:t>A combination of Leaflet or </a:t>
            </a:r>
            <a:r>
              <a:rPr lang="en-US" sz="900" b="0" i="0" u="none" strike="noStrike" baseline="0" dirty="0" err="1">
                <a:latin typeface="Roboto-Regular"/>
              </a:rPr>
              <a:t>Plotly</a:t>
            </a:r>
            <a:r>
              <a:rPr lang="en-US" sz="900" b="0" i="0" u="none" strike="noStrike" baseline="0" dirty="0">
                <a:latin typeface="Roboto-Regular"/>
              </a:rPr>
              <a:t>, might be using  web scraping if needed</a:t>
            </a:r>
          </a:p>
          <a:p>
            <a:pPr marL="800100" lvl="1" indent="-342900">
              <a:buFont typeface="+mj-lt"/>
              <a:buAutoNum type="arabicPeriod"/>
            </a:pPr>
            <a:r>
              <a:rPr lang="en-US" sz="900" dirty="0">
                <a:solidFill>
                  <a:srgbClr val="1D1C1D"/>
                </a:solidFill>
                <a:latin typeface="Roboto-Regular"/>
              </a:rPr>
              <a:t>Use E-charts (Apache)</a:t>
            </a:r>
            <a:endParaRPr lang="en-US" sz="900" dirty="0">
              <a:solidFill>
                <a:srgbClr val="1D1C1D"/>
              </a:solidFill>
              <a:latin typeface="Slack-Lato"/>
            </a:endParaRP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Wrangling techniques, and final visualization.</a:t>
            </a:r>
          </a:p>
          <a:p>
            <a:pPr marL="800100" lvl="1" indent="-342900">
              <a:buFont typeface="+mj-lt"/>
              <a:buAutoNum type="arabicPeriod"/>
            </a:pPr>
            <a:r>
              <a:rPr lang="en-US" sz="900" dirty="0">
                <a:latin typeface="Roboto-Regular"/>
              </a:rPr>
              <a:t>Data cleaning/ Transformation/ Transformation/ Filtering and Selection/ Reshaping and Pivot</a:t>
            </a:r>
          </a:p>
        </p:txBody>
      </p:sp>
    </p:spTree>
    <p:custDataLst>
      <p:tags r:id="rId1"/>
    </p:custDataLst>
    <p:extLst>
      <p:ext uri="{BB962C8B-B14F-4D97-AF65-F5344CB8AC3E}">
        <p14:creationId xmlns:p14="http://schemas.microsoft.com/office/powerpoint/2010/main" val="2089936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693319"/>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Selection: Include a dropdown or search functionality to select specific countries or cities. Users can choose the desired location, and the dashboard will update the visualizations accordingly.</a:t>
            </a:r>
            <a:br>
              <a:rPr lang="en-US" b="0" i="0" dirty="0">
                <a:solidFill>
                  <a:srgbClr val="374151"/>
                </a:solidFill>
                <a:effectLst/>
                <a:latin typeface="Söhne"/>
              </a:rPr>
            </a:br>
            <a:r>
              <a:rPr lang="en-US" b="0" i="0" dirty="0">
                <a:solidFill>
                  <a:srgbClr val="374151"/>
                </a:solidFill>
                <a:effectLst/>
                <a:latin typeface="Söhne"/>
              </a:rPr>
              <a:t>	-&gt; </a:t>
            </a:r>
            <a:r>
              <a:rPr lang="en-US" sz="1100" b="0" i="0" dirty="0">
                <a:solidFill>
                  <a:srgbClr val="374151"/>
                </a:solidFill>
                <a:effectLst/>
                <a:latin typeface="Söhne"/>
              </a:rPr>
              <a:t>Will limit this to country only</a:t>
            </a: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Temperature Comparison: Show a side-by-side comparison of temperature trends across different countries or cities. Use line charts or area charts to display the average temperature for each location on the same graph.</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Country/City Ranking: Create a leaderboard or ranking visualization to showcase countries or cities with the highest and lowest temperatures, CO2 emissions, or other climate factors. This allows users to identify the most significant contributors or outliers.</a:t>
            </a:r>
          </a:p>
        </p:txBody>
      </p:sp>
    </p:spTree>
    <p:custDataLst>
      <p:tags r:id="rId1"/>
    </p:custDataLst>
    <p:extLst>
      <p:ext uri="{BB962C8B-B14F-4D97-AF65-F5344CB8AC3E}">
        <p14:creationId xmlns:p14="http://schemas.microsoft.com/office/powerpoint/2010/main" val="30506910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2/3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139321"/>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Multi-country Comparison: Enable users to compare climate data between multiple countries or cities using interactive charts. Users can select specific variables (temperature, precipitation, etc.) and view them side by side for different locations.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Regional Climate Patterns: Analyze climate patterns by region. Divide countries or cities into specific regions (e.g., continents, states) and visualize climate data accordingly. Show how climate factors vary within each region.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Extreme Weather Events: Highlight extreme weather events or anomalies based on the available data. Use color-coded markers or icons on a map to indicate locations with unusual temperature spikes, high precipitation, or other noteworthy events.</a:t>
            </a:r>
          </a:p>
        </p:txBody>
      </p:sp>
    </p:spTree>
    <p:custDataLst>
      <p:tags r:id="rId1"/>
    </p:custDataLst>
    <p:extLst>
      <p:ext uri="{BB962C8B-B14F-4D97-AF65-F5344CB8AC3E}">
        <p14:creationId xmlns:p14="http://schemas.microsoft.com/office/powerpoint/2010/main" val="13407705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3/3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2308324"/>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p:txBody>
      </p:sp>
    </p:spTree>
    <p:custDataLst>
      <p:tags r:id="rId1"/>
    </p:custDataLst>
    <p:extLst>
      <p:ext uri="{BB962C8B-B14F-4D97-AF65-F5344CB8AC3E}">
        <p14:creationId xmlns:p14="http://schemas.microsoft.com/office/powerpoint/2010/main" val="761822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3/3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190500" y="742950"/>
            <a:ext cx="8763000" cy="4247317"/>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Interactive Maps: Utilize interactive maps to display climate data on a geographical level. Users can hover over or click on specific countries or cities to see detailed information, such as temperature, precipitation, and other climate variables.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Data Export and Download: Provide functionality to export or download climate data in various formats, such as CSV or Excel. This allows users to conduct further analysis or integrate the data into their own tools.</a:t>
            </a:r>
          </a:p>
        </p:txBody>
      </p:sp>
    </p:spTree>
    <p:custDataLst>
      <p:tags r:id="rId1"/>
    </p:custDataLst>
    <p:extLst>
      <p:ext uri="{BB962C8B-B14F-4D97-AF65-F5344CB8AC3E}">
        <p14:creationId xmlns:p14="http://schemas.microsoft.com/office/powerpoint/2010/main" val="16840592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charts ideas</a:t>
            </a:r>
            <a:r>
              <a:rPr lang="en-US" sz="2000" b="0" i="0" dirty="0">
                <a:solidFill>
                  <a:srgbClr val="3C4043"/>
                </a:solidFill>
                <a:effectLst/>
                <a:highlight>
                  <a:srgbClr val="FFFF00"/>
                </a:highlight>
                <a:latin typeface="Inter"/>
              </a:rPr>
              <a:t>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893374"/>
          </a:xfrm>
          <a:prstGeom prst="rect">
            <a:avLst/>
          </a:prstGeom>
          <a:noFill/>
        </p:spPr>
        <p:txBody>
          <a:bodyPr wrap="square">
            <a:spAutoFit/>
          </a:bodyPr>
          <a:lstStyle/>
          <a:p>
            <a:pPr marL="342900" indent="-342900">
              <a:buFont typeface="+mj-lt"/>
              <a:buAutoNum type="arabicPeriod"/>
            </a:pPr>
            <a:r>
              <a:rPr lang="en-US" sz="1400" dirty="0"/>
              <a:t>Line Chart: Display temperature trends over time for different countries or cities. Each line represents a location, allowing for easy comparison and identification of patterns.</a:t>
            </a:r>
          </a:p>
          <a:p>
            <a:pPr marL="342900" indent="-342900">
              <a:buFont typeface="+mj-lt"/>
              <a:buAutoNum type="arabicPeriod"/>
            </a:pPr>
            <a:endParaRPr lang="en-US" sz="1400" dirty="0"/>
          </a:p>
          <a:p>
            <a:pPr marL="342900" indent="-342900">
              <a:buFont typeface="+mj-lt"/>
              <a:buAutoNum type="arabicPeriod"/>
            </a:pPr>
            <a:r>
              <a:rPr lang="en-US" sz="1400" dirty="0"/>
              <a:t>Bar Chart: Compare CO2 emissions or precipitation levels across different countries or cities. Each bar represents a location, and the height of the bar represents the value of the variable being measured.</a:t>
            </a:r>
          </a:p>
          <a:p>
            <a:pPr marL="342900" indent="-342900">
              <a:buFont typeface="+mj-lt"/>
              <a:buAutoNum type="arabicPeriod"/>
            </a:pPr>
            <a:endParaRPr lang="en-US" sz="1400" dirty="0"/>
          </a:p>
          <a:p>
            <a:pPr marL="342900" indent="-342900">
              <a:buFont typeface="+mj-lt"/>
              <a:buAutoNum type="arabicPeriod"/>
            </a:pPr>
            <a:r>
              <a:rPr lang="en-US" sz="1400" dirty="0"/>
              <a:t>Area Chart: Show the cumulative effect of CO2 emissions or sea level rise over time. The filled area under the curve represents the total value or accumulated impact.</a:t>
            </a:r>
          </a:p>
          <a:p>
            <a:pPr marL="342900" indent="-342900">
              <a:buFont typeface="+mj-lt"/>
              <a:buAutoNum type="arabicPeriod"/>
            </a:pPr>
            <a:endParaRPr lang="en-US" sz="1400" dirty="0"/>
          </a:p>
          <a:p>
            <a:pPr marL="342900" indent="-342900">
              <a:buFont typeface="+mj-lt"/>
              <a:buAutoNum type="arabicPeriod"/>
            </a:pPr>
            <a:r>
              <a:rPr lang="en-US" sz="1400" dirty="0"/>
              <a:t>Scatter Plot: Visualize the relationship between temperature and humidity or temperature and precipitation. Each data point represents a specific location, and the position of the point reflects the values of the two variables being compared.</a:t>
            </a:r>
          </a:p>
          <a:p>
            <a:pPr marL="342900" indent="-342900">
              <a:buFont typeface="+mj-lt"/>
              <a:buAutoNum type="arabicPeriod"/>
            </a:pPr>
            <a:endParaRPr lang="en-US" sz="1400" dirty="0"/>
          </a:p>
          <a:p>
            <a:pPr marL="342900" indent="-342900">
              <a:buFont typeface="+mj-lt"/>
              <a:buAutoNum type="arabicPeriod"/>
            </a:pPr>
            <a:r>
              <a:rPr lang="en-US" sz="1400" dirty="0"/>
              <a:t>Bubble Chart: Represent multiple climate variables simultaneously using bubble sizes and colors. Each bubble represents a location, and the size and color of the bubble correspond to different climate factors.</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5801960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a:xfrm>
            <a:off x="17780" y="60369"/>
            <a:ext cx="8470900" cy="623888"/>
          </a:xfrm>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charts ideas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63855" y="438150"/>
            <a:ext cx="8124825" cy="6478697"/>
          </a:xfrm>
          <a:prstGeom prst="rect">
            <a:avLst/>
          </a:prstGeom>
          <a:noFill/>
        </p:spPr>
        <p:txBody>
          <a:bodyPr wrap="square">
            <a:spAutoFit/>
          </a:bodyPr>
          <a:lstStyle/>
          <a:p>
            <a:pPr marL="342900" indent="-342900">
              <a:buFont typeface="+mj-lt"/>
              <a:buAutoNum type="arabicPeriod"/>
            </a:pPr>
            <a:r>
              <a:rPr lang="en-US" sz="1400" dirty="0"/>
              <a:t>Choropleth Map: Use a color-coded map to represent temperature variations across different regions or countries. Each region is shaded with a color gradient, indicating the temperature range.</a:t>
            </a:r>
          </a:p>
          <a:p>
            <a:pPr marL="342900" indent="-342900">
              <a:buFont typeface="+mj-lt"/>
              <a:buAutoNum type="arabicPeriod"/>
            </a:pPr>
            <a:endParaRPr lang="en-US" sz="1400" dirty="0"/>
          </a:p>
          <a:p>
            <a:pPr marL="342900" indent="-342900">
              <a:buFont typeface="+mj-lt"/>
              <a:buAutoNum type="arabicPeriod"/>
            </a:pPr>
            <a:r>
              <a:rPr lang="en-US" sz="1400" dirty="0"/>
              <a:t>Stacked Area Chart: Show the contribution of different countries or cities to overall CO2 emissions. Each segment represents a location, and the stacked areas illustrate the combined emissions over time.</a:t>
            </a:r>
          </a:p>
          <a:p>
            <a:pPr marL="342900" indent="-342900">
              <a:buFont typeface="+mj-lt"/>
              <a:buAutoNum type="arabicPeriod"/>
            </a:pPr>
            <a:endParaRPr lang="en-US" sz="1400" dirty="0"/>
          </a:p>
          <a:p>
            <a:pPr marL="342900" indent="-342900">
              <a:buFont typeface="+mj-lt"/>
              <a:buAutoNum type="arabicPeriod"/>
            </a:pPr>
            <a:r>
              <a:rPr lang="en-US" sz="1400" dirty="0"/>
              <a:t>Heatmap: Display temperature or precipitation patterns across different months or seasons. A color gradient is used to represent the intensity or level of the climate factor.</a:t>
            </a:r>
          </a:p>
          <a:p>
            <a:pPr marL="342900" indent="-342900">
              <a:buFont typeface="+mj-lt"/>
              <a:buAutoNum type="arabicPeriod"/>
            </a:pPr>
            <a:endParaRPr lang="en-US" sz="1400" dirty="0"/>
          </a:p>
          <a:p>
            <a:pPr marL="342900" indent="-342900">
              <a:buFont typeface="+mj-lt"/>
              <a:buAutoNum type="arabicPeriod"/>
            </a:pPr>
            <a:r>
              <a:rPr lang="en-US" sz="1400" dirty="0"/>
              <a:t>Polar Chart: Represent wind speed and direction in a circular chart, with each data point indicating the speed and direction for a specific location.</a:t>
            </a:r>
          </a:p>
          <a:p>
            <a:pPr marL="342900" indent="-342900">
              <a:buFont typeface="+mj-lt"/>
              <a:buAutoNum type="arabicPeriod"/>
            </a:pPr>
            <a:endParaRPr lang="en-US" sz="1400" dirty="0"/>
          </a:p>
          <a:p>
            <a:pPr marL="342900" indent="-342900">
              <a:buFont typeface="+mj-lt"/>
              <a:buAutoNum type="arabicPeriod"/>
            </a:pPr>
            <a:r>
              <a:rPr lang="en-US" sz="1400" dirty="0"/>
              <a:t>Gauge Chart: Use a gauge-like visualization to represent a single climate factor, such as sea level rise or humidity. The gauge pointer indicates the value of the factor, and color zones can be used to indicate different levels (e.g., low, medium, high).</a:t>
            </a:r>
          </a:p>
          <a:p>
            <a:pPr marL="342900" indent="-342900">
              <a:buFont typeface="+mj-lt"/>
              <a:buAutoNum type="arabicPeriod"/>
            </a:pPr>
            <a:endParaRPr lang="en-US" sz="1400" dirty="0"/>
          </a:p>
          <a:p>
            <a:pPr marL="342900" indent="-342900">
              <a:buFont typeface="+mj-lt"/>
              <a:buAutoNum type="arabicPeriod"/>
            </a:pPr>
            <a:r>
              <a:rPr lang="en-US" sz="1400" dirty="0"/>
              <a:t>These are just a few examples, and the specific chart types to include in the dashboard will depend on the nature of the data and the insights you want to convey. Consider using a combination of chart types to present a comprehensive view of the climate data and make it more visually engaging and informative for users.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Regenerate response</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2296332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1" i="0" u="none" strike="noStrike" baseline="0" dirty="0">
                <a:latin typeface="Roboto-Bold"/>
              </a:rPr>
              <a:t>Specific Requirements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970318"/>
          </a:xfrm>
          <a:prstGeom prst="rect">
            <a:avLst/>
          </a:prstGeom>
          <a:noFill/>
        </p:spPr>
        <p:txBody>
          <a:bodyPr wrap="square">
            <a:spAutoFit/>
          </a:bodyPr>
          <a:lstStyle/>
          <a:p>
            <a:pPr algn="l"/>
            <a:r>
              <a:rPr lang="en-US" sz="1800" b="0" i="0" u="none" strike="noStrike" baseline="0" dirty="0">
                <a:latin typeface="Roboto-Regular"/>
              </a:rPr>
              <a:t>1. Your visualization must include a Python Flask-powered API, HTML/CSS, JavaScript, and at</a:t>
            </a:r>
          </a:p>
          <a:p>
            <a:pPr algn="l"/>
            <a:r>
              <a:rPr lang="en-US" sz="1800" b="0" i="0" u="none" strike="noStrike" baseline="0" dirty="0">
                <a:latin typeface="Roboto-Regular"/>
              </a:rPr>
              <a:t>least one database (SQL, MongoDB, SQLite, etc.).</a:t>
            </a:r>
          </a:p>
          <a:p>
            <a:pPr algn="l"/>
            <a:r>
              <a:rPr lang="en-US" sz="1800" b="0" i="0" u="none" strike="noStrike" baseline="0" dirty="0">
                <a:latin typeface="Roboto-Regular"/>
              </a:rPr>
              <a:t>2. Your project should fall into one of the below four tracks:</a:t>
            </a:r>
          </a:p>
          <a:p>
            <a:pPr algn="l"/>
            <a:r>
              <a:rPr lang="en-US" sz="1800" b="0" i="0" u="none" strike="noStrike" baseline="0" dirty="0">
                <a:latin typeface="ArialMT"/>
              </a:rPr>
              <a:t>○ </a:t>
            </a:r>
            <a:r>
              <a:rPr lang="en-US" sz="1800" b="0" i="0" u="none" strike="noStrike" baseline="0" dirty="0">
                <a:latin typeface="Roboto-Regular"/>
              </a:rPr>
              <a:t>A combination of web scraping and Leaflet or </a:t>
            </a:r>
            <a:r>
              <a:rPr lang="en-US" sz="1800" b="0" i="0" u="none" strike="noStrike" baseline="0" dirty="0" err="1">
                <a:latin typeface="Roboto-Regular"/>
              </a:rPr>
              <a:t>Plotly</a:t>
            </a:r>
            <a:endParaRPr lang="en-US" sz="1800" b="0" i="0" u="none" strike="noStrike" baseline="0" dirty="0">
              <a:latin typeface="Roboto-Regular"/>
            </a:endParaRPr>
          </a:p>
          <a:p>
            <a:pPr algn="l"/>
            <a:r>
              <a:rPr lang="en-US" sz="1800" b="0" i="0" u="none" strike="noStrike" baseline="0" dirty="0">
                <a:latin typeface="ArialMT"/>
              </a:rPr>
              <a:t>○ </a:t>
            </a:r>
            <a:r>
              <a:rPr lang="en-US" sz="1800" b="0" i="0" u="none" strike="noStrike" baseline="0" dirty="0">
                <a:latin typeface="Roboto-Regular"/>
              </a:rPr>
              <a:t>A dashboard page with multiple charts that update from the same data</a:t>
            </a:r>
          </a:p>
          <a:p>
            <a:pPr algn="l"/>
            <a:r>
              <a:rPr lang="en-US" sz="1800" b="0" i="0" u="none" strike="noStrike" baseline="0" dirty="0">
                <a:latin typeface="ArialMT"/>
              </a:rPr>
              <a:t>○ </a:t>
            </a:r>
            <a:r>
              <a:rPr lang="en-US" sz="1800" b="0" i="0" u="none" strike="noStrike" baseline="0" dirty="0">
                <a:latin typeface="Roboto-Regular"/>
              </a:rPr>
              <a:t>A “thick” server that performs multiple manipulations on data in a database prior to visualization (</a:t>
            </a:r>
            <a:r>
              <a:rPr lang="en-US" sz="1800" b="1" i="0" u="none" strike="noStrike" baseline="0" dirty="0">
                <a:latin typeface="Roboto-Bold"/>
              </a:rPr>
              <a:t>must be approved</a:t>
            </a:r>
            <a:r>
              <a:rPr lang="en-US" sz="1800" b="0" i="0" u="none" strike="noStrike" baseline="0" dirty="0">
                <a:latin typeface="Roboto-Regular"/>
              </a:rPr>
              <a:t>)</a:t>
            </a:r>
          </a:p>
          <a:p>
            <a:pPr algn="l"/>
            <a:r>
              <a:rPr lang="en-US" sz="1800" b="0" i="0" u="none" strike="noStrike" baseline="0" dirty="0">
                <a:latin typeface="Roboto-Regular"/>
              </a:rPr>
              <a:t>3. Your project should include at least one JS library that we did not cover.</a:t>
            </a:r>
          </a:p>
          <a:p>
            <a:pPr algn="l"/>
            <a:r>
              <a:rPr lang="en-US" sz="1800" b="0" i="0" u="none" strike="noStrike" baseline="0" dirty="0">
                <a:latin typeface="Roboto-Regular"/>
              </a:rPr>
              <a:t>4. Your project must be powered by a dataset with at least 100 records.</a:t>
            </a:r>
          </a:p>
          <a:p>
            <a:pPr algn="l"/>
            <a:r>
              <a:rPr lang="en-US" sz="1800" b="0" i="0" u="none" strike="noStrike" baseline="0" dirty="0">
                <a:latin typeface="Roboto-Regular"/>
              </a:rPr>
              <a:t>5. Your project must include some level of user-driven interaction, such as menus, dropdowns,</a:t>
            </a:r>
          </a:p>
          <a:p>
            <a:pPr algn="l"/>
            <a:r>
              <a:rPr lang="en-US" sz="1800" b="0" i="0" u="none" strike="noStrike" baseline="0" dirty="0">
                <a:latin typeface="Roboto-Regular"/>
              </a:rPr>
              <a:t>and textboxes.</a:t>
            </a:r>
          </a:p>
          <a:p>
            <a:pPr algn="l"/>
            <a:r>
              <a:rPr lang="en-US" sz="1800" b="0" i="0" u="none" strike="noStrike" baseline="0" dirty="0">
                <a:latin typeface="Roboto-Regular"/>
              </a:rPr>
              <a:t>6. If possible, your final visualization should include at least three views.</a:t>
            </a:r>
            <a:endParaRPr lang="en-US" dirty="0"/>
          </a:p>
        </p:txBody>
      </p:sp>
    </p:spTree>
    <p:custDataLst>
      <p:tags r:id="rId1"/>
    </p:custDataLst>
    <p:extLst>
      <p:ext uri="{BB962C8B-B14F-4D97-AF65-F5344CB8AC3E}">
        <p14:creationId xmlns:p14="http://schemas.microsoft.com/office/powerpoint/2010/main" val="2455203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17db70d6-5a9c-498a-929e-e06ab130effa"/>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6095cc6-994e-41c4-b288-9fefd5e7fa6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4.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5.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6.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7.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8.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9.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heme/theme1.xml><?xml version="1.0" encoding="utf-8"?>
<a:theme xmlns:a="http://schemas.openxmlformats.org/drawingml/2006/main" name="ORA_OBS_template_external-Ellen">
  <a:themeElements>
    <a:clrScheme name="OAB">
      <a:dk1>
        <a:srgbClr val="000000"/>
      </a:dk1>
      <a:lt1>
        <a:srgbClr val="FFFFFF"/>
      </a:lt1>
      <a:dk2>
        <a:srgbClr val="595959"/>
      </a:dk2>
      <a:lt2>
        <a:srgbClr val="FFFFFF"/>
      </a:lt2>
      <a:accent1>
        <a:srgbClr val="FF79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10.xml><?xml version="1.0" encoding="utf-8"?>
<a:theme xmlns:a="http://schemas.openxmlformats.org/drawingml/2006/main" name="2_offre-commercial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3.xml><?xml version="1.0" encoding="utf-8"?>
<a:theme xmlns:a="http://schemas.openxmlformats.org/drawingml/2006/main" name="3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2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5.xml><?xml version="1.0" encoding="utf-8"?>
<a:theme xmlns:a="http://schemas.openxmlformats.org/drawingml/2006/main" name="34_blank">
  <a:themeElements>
    <a:clrScheme name="Personnalisé 1">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19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20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9.xml><?xml version="1.0" encoding="utf-8"?>
<a:theme xmlns:a="http://schemas.openxmlformats.org/drawingml/2006/main" name="1_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docMetadata/LabelInfo.xml><?xml version="1.0" encoding="utf-8"?>
<clbl:labelList xmlns:clbl="http://schemas.microsoft.com/office/2020/mipLabelMetadata">
  <clbl:label id="{e6c818a6-e1a0-4a6e-a969-20d857c5dc62}" enabled="1" method="Privilege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28308</TotalTime>
  <Words>1603</Words>
  <Application>Microsoft Office PowerPoint</Application>
  <PresentationFormat>On-screen Show (16:9)</PresentationFormat>
  <Paragraphs>229</Paragraphs>
  <Slides>11</Slides>
  <Notes>9</Notes>
  <HiddenSlides>1</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11</vt:i4>
      </vt:variant>
    </vt:vector>
  </HeadingPairs>
  <TitlesOfParts>
    <vt:vector size="36" baseType="lpstr">
      <vt:lpstr>Arial</vt:lpstr>
      <vt:lpstr>ArialMT</vt:lpstr>
      <vt:lpstr>Calibri</vt:lpstr>
      <vt:lpstr>Chrono</vt:lpstr>
      <vt:lpstr>Helvetica</vt:lpstr>
      <vt:lpstr>Helvetica 55 Roman</vt:lpstr>
      <vt:lpstr>Helvetica 75</vt:lpstr>
      <vt:lpstr>Helvetica 75 Bold</vt:lpstr>
      <vt:lpstr>Inter</vt:lpstr>
      <vt:lpstr>Roboto-Bold</vt:lpstr>
      <vt:lpstr>Roboto-Medium</vt:lpstr>
      <vt:lpstr>Roboto-Regular</vt:lpstr>
      <vt:lpstr>Slack-Lato</vt:lpstr>
      <vt:lpstr>Söhne</vt:lpstr>
      <vt:lpstr>Wingdings</vt:lpstr>
      <vt:lpstr>ORA_OBS_template_external-Ellen</vt:lpstr>
      <vt:lpstr>1_ORA_OBS_template_external-Ellen</vt:lpstr>
      <vt:lpstr>3_blank</vt:lpstr>
      <vt:lpstr>2_ORA_OBS_template_external-Ellen</vt:lpstr>
      <vt:lpstr>34_blank</vt:lpstr>
      <vt:lpstr>19_blank</vt:lpstr>
      <vt:lpstr>20_blank</vt:lpstr>
      <vt:lpstr>ORA_OBS_template_external</vt:lpstr>
      <vt:lpstr>1_ORA_OBS_template_external</vt:lpstr>
      <vt:lpstr>2_offre-commerciale</vt:lpstr>
      <vt:lpstr>PowerPoint Presentation</vt:lpstr>
      <vt:lpstr>Project Description: climate enthusiasts </vt:lpstr>
      <vt:lpstr>Project Description: dashboard ideas 1/3</vt:lpstr>
      <vt:lpstr>Project Description: dashboard ideas 2/3</vt:lpstr>
      <vt:lpstr>Project Description: dashboard ideas 3/3</vt:lpstr>
      <vt:lpstr>Project Description: dashboard ideas 3/3</vt:lpstr>
      <vt:lpstr>Project Description: charts ideas </vt:lpstr>
      <vt:lpstr>Project Description: charts ideas</vt:lpstr>
      <vt:lpstr>Specific Requirements</vt:lpstr>
      <vt:lpstr>PowerPoint Presentation</vt:lpstr>
      <vt:lpstr>PowerPoint Presentation</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Monroe</dc:creator>
  <cp:lastModifiedBy>BELHAJ Noureddine OBS/S AME</cp:lastModifiedBy>
  <cp:revision>242</cp:revision>
  <cp:lastPrinted>2020-01-17T19:46:16Z</cp:lastPrinted>
  <dcterms:created xsi:type="dcterms:W3CDTF">2019-11-18T17:49:22Z</dcterms:created>
  <dcterms:modified xsi:type="dcterms:W3CDTF">2023-06-22T04:09:27Z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1abe28f6-4eb5-42e6-bbff-1356c852cf7b</vt:lpwstr>
  </property>
  <property fmtid="{D5CDD505-2E9C-101B-9397-08002B2CF9AE}" pid="3" name="Jive_LatestUserAccountName">
    <vt:lpwstr>michael.burrell@orange.com</vt:lpwstr>
  </property>
  <property fmtid="{D5CDD505-2E9C-101B-9397-08002B2CF9AE}" pid="4" name="Offisync_UpdateToken">
    <vt:lpwstr>6</vt:lpwstr>
  </property>
  <property fmtid="{D5CDD505-2E9C-101B-9397-08002B2CF9AE}" pid="5" name="Jive_VersionGuid">
    <vt:lpwstr>d587d0ed-ce8e-4026-bc0d-9ac4ebf8f935</vt:lpwstr>
  </property>
  <property fmtid="{D5CDD505-2E9C-101B-9397-08002B2CF9AE}" pid="6" name="Offisync_ProviderInitializationData">
    <vt:lpwstr>https://plazza.orange.com/</vt:lpwstr>
  </property>
  <property fmtid="{D5CDD505-2E9C-101B-9397-08002B2CF9AE}" pid="7" name="Offisync_UniqueId">
    <vt:lpwstr>2195443</vt:lpwstr>
  </property>
  <property fmtid="{D5CDD505-2E9C-101B-9397-08002B2CF9AE}" pid="8" name="Jive_PrevVersionNumber">
    <vt:lpwstr>5</vt:lpwstr>
  </property>
  <property fmtid="{D5CDD505-2E9C-101B-9397-08002B2CF9AE}" pid="9" name="Jive_VersionGuid_v2.5">
    <vt:lpwstr>644c18ec0eae4b4795e7cccd97db681f</vt:lpwstr>
  </property>
  <property fmtid="{D5CDD505-2E9C-101B-9397-08002B2CF9AE}" pid="10" name="Jive_LatestFileFullName">
    <vt:lpwstr>406bcde6f0f2fb798b06b54b47eb44e8</vt:lpwstr>
  </property>
  <property fmtid="{D5CDD505-2E9C-101B-9397-08002B2CF9AE}" pid="11" name="Jive_ModifiedButNotPublished">
    <vt:lpwstr>False</vt:lpwstr>
  </property>
  <property fmtid="{D5CDD505-2E9C-101B-9397-08002B2CF9AE}" pid="12" name="MSIP_Label_e6c818a6-e1a0-4a6e-a969-20d857c5dc62_Enabled">
    <vt:lpwstr>true</vt:lpwstr>
  </property>
  <property fmtid="{D5CDD505-2E9C-101B-9397-08002B2CF9AE}" pid="13" name="MSIP_Label_e6c818a6-e1a0-4a6e-a969-20d857c5dc62_SetDate">
    <vt:lpwstr>2022-12-09T20:43:59Z</vt:lpwstr>
  </property>
  <property fmtid="{D5CDD505-2E9C-101B-9397-08002B2CF9AE}" pid="14" name="MSIP_Label_e6c818a6-e1a0-4a6e-a969-20d857c5dc62_Method">
    <vt:lpwstr>Privileged</vt:lpwstr>
  </property>
  <property fmtid="{D5CDD505-2E9C-101B-9397-08002B2CF9AE}" pid="15" name="MSIP_Label_e6c818a6-e1a0-4a6e-a969-20d857c5dc62_Name">
    <vt:lpwstr>Orange_restricted_internal.2</vt:lpwstr>
  </property>
  <property fmtid="{D5CDD505-2E9C-101B-9397-08002B2CF9AE}" pid="16" name="MSIP_Label_e6c818a6-e1a0-4a6e-a969-20d857c5dc62_SiteId">
    <vt:lpwstr>90c7a20a-f34b-40bf-bc48-b9253b6f5d20</vt:lpwstr>
  </property>
  <property fmtid="{D5CDD505-2E9C-101B-9397-08002B2CF9AE}" pid="17" name="MSIP_Label_e6c818a6-e1a0-4a6e-a969-20d857c5dc62_ActionId">
    <vt:lpwstr>481630fb-df02-4501-87c0-83c0fd4637a5</vt:lpwstr>
  </property>
  <property fmtid="{D5CDD505-2E9C-101B-9397-08002B2CF9AE}" pid="18" name="MSIP_Label_e6c818a6-e1a0-4a6e-a969-20d857c5dc62_ContentBits">
    <vt:lpwstr>2</vt:lpwstr>
  </property>
  <property fmtid="{D5CDD505-2E9C-101B-9397-08002B2CF9AE}" pid="19" name="ClassificationContentMarkingFooterLocations">
    <vt:lpwstr>ORA_OBS_template_external-Ellen:4\1_ORA_OBS_template_external-Ellen:4\3_blank:2\2_ORA_OBS_template_external-Ellen:4\34_blank:2\19_blank:2\20_blank:2\ORA_OBS_template_external:4\1_ORA_OBS_template_external:4\2_offre-commerciale:2</vt:lpwstr>
  </property>
  <property fmtid="{D5CDD505-2E9C-101B-9397-08002B2CF9AE}" pid="20" name="ClassificationContentMarkingFooterText">
    <vt:lpwstr>Orange Restricted</vt:lpwstr>
  </property>
</Properties>
</file>