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6" r:id="rId2"/>
    <p:sldId id="257" r:id="rId3"/>
    <p:sldId id="260" r:id="rId4"/>
    <p:sldId id="258" r:id="rId5"/>
    <p:sldId id="262" r:id="rId6"/>
    <p:sldId id="271" r:id="rId7"/>
    <p:sldId id="268" r:id="rId8"/>
    <p:sldId id="269" r:id="rId9"/>
    <p:sldId id="270" r:id="rId10"/>
    <p:sldId id="265"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02"/>
    <p:restoredTop sz="96327"/>
  </p:normalViewPr>
  <p:slideViewPr>
    <p:cSldViewPr snapToGrid="0">
      <p:cViewPr varScale="1">
        <p:scale>
          <a:sx n="113" d="100"/>
          <a:sy n="113" d="100"/>
        </p:scale>
        <p:origin x="6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FC296-A4BB-7047-8EE8-9A1C9FD6EFD0}" type="datetimeFigureOut">
              <a:rPr lang="en-US" smtClean="0"/>
              <a:t>7/2/2023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101BE-449E-3645-BE6F-152F432629BD}" type="slidenum">
              <a:rPr lang="en-US" smtClean="0"/>
              <a:t>‹#›</a:t>
            </a:fld>
            <a:endParaRPr lang="en-US"/>
          </a:p>
        </p:txBody>
      </p:sp>
    </p:spTree>
    <p:extLst>
      <p:ext uri="{BB962C8B-B14F-4D97-AF65-F5344CB8AC3E}">
        <p14:creationId xmlns:p14="http://schemas.microsoft.com/office/powerpoint/2010/main" val="1309014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96A421A-34F6-1446-A403-1DB3B0666AE5}" type="datetime1">
              <a:rPr lang="en-US" smtClean="0"/>
              <a:t>7/2/2023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4928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A9E8C3A8-7DB2-9D49-A6D5-8F9674EA3594}" type="datetime1">
              <a:rPr lang="en-US" smtClean="0"/>
              <a:t>7/2/2023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5649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04BB7477-FD2F-C740-8331-5338C1A087D2}" type="datetime1">
              <a:rPr lang="en-US" smtClean="0"/>
              <a:t>7/2/2023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71837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4E73735D-4788-D34C-A91B-9D5FF5AB37B0}" type="datetime1">
              <a:rPr lang="en-US" smtClean="0"/>
              <a:t>7/2/2023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302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CC598D4B-FECF-DE47-B75F-9AE744BA3B03}" type="datetime1">
              <a:rPr lang="en-US" smtClean="0"/>
              <a:t>7/2/2023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1316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3534300E-82CF-9345-9050-5C883B5CD6A1}" type="datetime1">
              <a:rPr lang="en-US" smtClean="0"/>
              <a:t>7/2/2023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7872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EE12F04C-D843-9942-B090-922AB1ADA2AE}" type="datetime1">
              <a:rPr lang="en-US" smtClean="0"/>
              <a:t>7/2/2023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840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DA0BF28-5237-B54F-B3A0-95F24A8E4FE0}" type="datetime1">
              <a:rPr lang="en-US" smtClean="0"/>
              <a:t>7/2/2023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082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8F7D1068-FDC8-5E4B-9ACC-32FE5D93BF49}" type="datetime1">
              <a:rPr lang="en-US" smtClean="0"/>
              <a:t>7/2/2023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7000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BF956BD7-2FD7-204B-81F1-4F77F4EB56DA}" type="datetime1">
              <a:rPr lang="en-US" smtClean="0"/>
              <a:t>7/2/2023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0665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AA0624D6-E33D-5144-B508-29C99219694E}" type="datetime1">
              <a:rPr lang="en-US" smtClean="0"/>
              <a:t>7/2/2023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4933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BF6568-7CAD-1240-A8EA-144F2A79C7F4}" type="datetime1">
              <a:rPr lang="en-US" smtClean="0"/>
              <a:t>7/2/2023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889763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urworldindata.org/co2-and-greenhouse-gas-emissions" TargetMode="External"/><Relationship Id="rId2" Type="http://schemas.openxmlformats.org/officeDocument/2006/relationships/hyperlink" Target="https://www.kaggle.com/datasets/goyaladi/climate-insights-dataset"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0B2A7FD-E93A-D23F-58CA-24719F91F01E}"/>
              </a:ext>
            </a:extLst>
          </p:cNvPr>
          <p:cNvPicPr>
            <a:picLocks noChangeAspect="1"/>
          </p:cNvPicPr>
          <p:nvPr/>
        </p:nvPicPr>
        <p:blipFill rotWithShape="1">
          <a:blip r:embed="rId2"/>
          <a:srcRect/>
          <a:stretch/>
        </p:blipFill>
        <p:spPr>
          <a:xfrm>
            <a:off x="3047998" y="10"/>
            <a:ext cx="9144002" cy="6857990"/>
          </a:xfrm>
          <a:prstGeom prst="rect">
            <a:avLst/>
          </a:prstGeom>
        </p:spPr>
      </p:pic>
      <p:sp>
        <p:nvSpPr>
          <p:cNvPr id="3" name="Subtitle 2">
            <a:extLst>
              <a:ext uri="{FF2B5EF4-FFF2-40B4-BE49-F238E27FC236}">
                <a16:creationId xmlns:a16="http://schemas.microsoft.com/office/drawing/2014/main" id="{4264F22A-CD4F-D61A-AB72-98DDFE5E5FFB}"/>
              </a:ext>
            </a:extLst>
          </p:cNvPr>
          <p:cNvSpPr>
            <a:spLocks noGrp="1"/>
          </p:cNvSpPr>
          <p:nvPr>
            <p:ph type="subTitle" idx="1"/>
          </p:nvPr>
        </p:nvSpPr>
        <p:spPr>
          <a:xfrm>
            <a:off x="116267" y="226374"/>
            <a:ext cx="2815465" cy="4276052"/>
          </a:xfrm>
        </p:spPr>
        <p:txBody>
          <a:bodyPr anchor="ctr">
            <a:normAutofit/>
          </a:bodyPr>
          <a:lstStyle/>
          <a:p>
            <a:r>
              <a:rPr lang="en-US" sz="1800" b="1" dirty="0">
                <a:solidFill>
                  <a:schemeClr val="bg1"/>
                </a:solidFill>
              </a:rPr>
              <a:t>UC Berkeley Extension</a:t>
            </a:r>
          </a:p>
          <a:p>
            <a:r>
              <a:rPr lang="en-US" sz="1800" b="1" dirty="0">
                <a:solidFill>
                  <a:schemeClr val="bg1"/>
                </a:solidFill>
              </a:rPr>
              <a:t>Data Analytics Bootcamp</a:t>
            </a:r>
          </a:p>
          <a:p>
            <a:r>
              <a:rPr lang="en-US" sz="1800" b="1" dirty="0">
                <a:solidFill>
                  <a:schemeClr val="bg1"/>
                </a:solidFill>
              </a:rPr>
              <a:t>Class of 2023</a:t>
            </a:r>
          </a:p>
        </p:txBody>
      </p:sp>
      <p:sp>
        <p:nvSpPr>
          <p:cNvPr id="2" name="Title 1">
            <a:extLst>
              <a:ext uri="{FF2B5EF4-FFF2-40B4-BE49-F238E27FC236}">
                <a16:creationId xmlns:a16="http://schemas.microsoft.com/office/drawing/2014/main" id="{0526ADC8-C0EE-E9F0-F524-2BA7828BAE0B}"/>
              </a:ext>
            </a:extLst>
          </p:cNvPr>
          <p:cNvSpPr>
            <a:spLocks noGrp="1"/>
          </p:cNvSpPr>
          <p:nvPr>
            <p:ph type="ctrTitle"/>
          </p:nvPr>
        </p:nvSpPr>
        <p:spPr>
          <a:xfrm>
            <a:off x="4239387" y="1096846"/>
            <a:ext cx="6622077" cy="2083677"/>
          </a:xfrm>
        </p:spPr>
        <p:txBody>
          <a:bodyPr anchor="ctr">
            <a:normAutofit/>
          </a:bodyPr>
          <a:lstStyle/>
          <a:p>
            <a:pPr marL="441325" algn="ctr"/>
            <a:r>
              <a:rPr lang="en-US" sz="4800" dirty="0"/>
              <a:t>Project</a:t>
            </a:r>
            <a:br>
              <a:rPr lang="en-US" sz="4800" dirty="0"/>
            </a:br>
            <a:r>
              <a:rPr lang="en-US" sz="4800" dirty="0"/>
              <a:t>Climate Enthusiasts</a:t>
            </a:r>
            <a:endParaRPr lang="en-US" sz="2000" dirty="0"/>
          </a:p>
        </p:txBody>
      </p:sp>
      <p:sp>
        <p:nvSpPr>
          <p:cNvPr id="10" name="TextBox 9">
            <a:extLst>
              <a:ext uri="{FF2B5EF4-FFF2-40B4-BE49-F238E27FC236}">
                <a16:creationId xmlns:a16="http://schemas.microsoft.com/office/drawing/2014/main" id="{62BDAF74-B73C-49E9-C271-BE7FCB98B8BB}"/>
              </a:ext>
            </a:extLst>
          </p:cNvPr>
          <p:cNvSpPr txBox="1"/>
          <p:nvPr/>
        </p:nvSpPr>
        <p:spPr>
          <a:xfrm>
            <a:off x="58134" y="4573946"/>
            <a:ext cx="2931731" cy="2095830"/>
          </a:xfrm>
          <a:prstGeom prst="rect">
            <a:avLst/>
          </a:prstGeom>
          <a:noFill/>
        </p:spPr>
        <p:txBody>
          <a:bodyPr wrap="square">
            <a:spAutoFit/>
          </a:bodyPr>
          <a:lstStyle/>
          <a:p>
            <a:pPr>
              <a:lnSpc>
                <a:spcPct val="170000"/>
              </a:lnSpc>
              <a:spcBef>
                <a:spcPts val="0"/>
              </a:spcBef>
            </a:pPr>
            <a:r>
              <a:rPr lang="en-US" sz="1200" b="1" dirty="0"/>
              <a:t>Contributors:</a:t>
            </a:r>
            <a:br>
              <a:rPr lang="en-US" sz="1400" dirty="0"/>
            </a:br>
            <a:r>
              <a:rPr lang="en-US" sz="1100" dirty="0"/>
              <a:t>Nour </a:t>
            </a:r>
            <a:r>
              <a:rPr lang="en-US" sz="1100" dirty="0" err="1"/>
              <a:t>Balhaj</a:t>
            </a:r>
            <a:r>
              <a:rPr lang="en-US" sz="1100" dirty="0"/>
              <a:t>  (@</a:t>
            </a:r>
            <a:r>
              <a:rPr lang="en-US" sz="1100" dirty="0" err="1"/>
              <a:t>nourbalhaj</a:t>
            </a:r>
            <a:r>
              <a:rPr lang="en-US" sz="1100" dirty="0"/>
              <a:t>)</a:t>
            </a:r>
          </a:p>
          <a:p>
            <a:pPr>
              <a:lnSpc>
                <a:spcPct val="170000"/>
              </a:lnSpc>
              <a:spcBef>
                <a:spcPts val="0"/>
              </a:spcBef>
            </a:pPr>
            <a:r>
              <a:rPr lang="en-US" sz="1100" dirty="0"/>
              <a:t>Hany </a:t>
            </a:r>
            <a:r>
              <a:rPr lang="en-US" sz="1100" dirty="0" err="1"/>
              <a:t>Dief</a:t>
            </a:r>
            <a:r>
              <a:rPr lang="en-US" sz="1100" dirty="0"/>
              <a:t>  (@</a:t>
            </a:r>
            <a:r>
              <a:rPr lang="en-US" sz="1100" dirty="0" err="1"/>
              <a:t>hanydief</a:t>
            </a:r>
            <a:r>
              <a:rPr lang="en-US" sz="1100" dirty="0"/>
              <a:t>)</a:t>
            </a:r>
          </a:p>
          <a:p>
            <a:pPr>
              <a:lnSpc>
                <a:spcPct val="170000"/>
              </a:lnSpc>
              <a:spcBef>
                <a:spcPts val="0"/>
              </a:spcBef>
            </a:pPr>
            <a:r>
              <a:rPr lang="en-US" sz="1100" dirty="0"/>
              <a:t>Beethoven </a:t>
            </a:r>
            <a:r>
              <a:rPr lang="en-US" sz="1100" dirty="0" err="1"/>
              <a:t>Sabar</a:t>
            </a:r>
            <a:r>
              <a:rPr lang="en-US" sz="1100" dirty="0"/>
              <a:t> (@</a:t>
            </a:r>
            <a:r>
              <a:rPr lang="en-US" sz="1100" dirty="0" err="1"/>
              <a:t>bsabar</a:t>
            </a:r>
            <a:r>
              <a:rPr lang="en-US" sz="1100" dirty="0"/>
              <a:t>)</a:t>
            </a:r>
          </a:p>
          <a:p>
            <a:pPr>
              <a:lnSpc>
                <a:spcPct val="170000"/>
              </a:lnSpc>
              <a:spcBef>
                <a:spcPts val="0"/>
              </a:spcBef>
            </a:pPr>
            <a:r>
              <a:rPr lang="en-US" sz="1100" dirty="0"/>
              <a:t>Alejandro Gutierrez (@</a:t>
            </a:r>
            <a:r>
              <a:rPr lang="en-US" sz="1100" dirty="0" err="1"/>
              <a:t>alejfxguti</a:t>
            </a:r>
            <a:r>
              <a:rPr lang="en-US" sz="1100" dirty="0"/>
              <a:t>)</a:t>
            </a:r>
          </a:p>
          <a:p>
            <a:pPr>
              <a:lnSpc>
                <a:spcPct val="170000"/>
              </a:lnSpc>
              <a:spcBef>
                <a:spcPts val="0"/>
              </a:spcBef>
            </a:pPr>
            <a:r>
              <a:rPr lang="en-US" sz="1100" dirty="0"/>
              <a:t>Raymond </a:t>
            </a:r>
            <a:r>
              <a:rPr lang="en-US" sz="1100" dirty="0" err="1"/>
              <a:t>Darrough</a:t>
            </a:r>
            <a:r>
              <a:rPr lang="en-US" sz="1100" dirty="0"/>
              <a:t> (@</a:t>
            </a:r>
            <a:r>
              <a:rPr lang="en-US" sz="1100" dirty="0" err="1"/>
              <a:t>raymonddarrough</a:t>
            </a:r>
            <a:r>
              <a:rPr lang="en-US" sz="1100" dirty="0"/>
              <a:t>)</a:t>
            </a:r>
          </a:p>
          <a:p>
            <a:pPr>
              <a:lnSpc>
                <a:spcPct val="170000"/>
              </a:lnSpc>
              <a:spcBef>
                <a:spcPts val="0"/>
              </a:spcBef>
            </a:pPr>
            <a:r>
              <a:rPr lang="en-US" sz="1100" dirty="0"/>
              <a:t>JP Fortunato (@</a:t>
            </a:r>
            <a:r>
              <a:rPr lang="en-US" sz="1100" dirty="0" err="1"/>
              <a:t>joaopedrofortunato</a:t>
            </a:r>
            <a:r>
              <a:rPr lang="en-US" sz="1100" dirty="0"/>
              <a:t>)</a:t>
            </a:r>
          </a:p>
        </p:txBody>
      </p:sp>
      <p:sp>
        <p:nvSpPr>
          <p:cNvPr id="12" name="Slide Number Placeholder 11">
            <a:extLst>
              <a:ext uri="{FF2B5EF4-FFF2-40B4-BE49-F238E27FC236}">
                <a16:creationId xmlns:a16="http://schemas.microsoft.com/office/drawing/2014/main" id="{AB60F205-1AC6-6FA6-13FD-2F9BAD18C438}"/>
              </a:ext>
            </a:extLst>
          </p:cNvPr>
          <p:cNvSpPr>
            <a:spLocks noGrp="1"/>
          </p:cNvSpPr>
          <p:nvPr>
            <p:ph type="sldNum" sz="quarter" idx="12"/>
          </p:nvPr>
        </p:nvSpPr>
        <p:spPr/>
        <p:txBody>
          <a:bodyPr/>
          <a:lstStyle/>
          <a:p>
            <a:fld id="{1F646F3F-274D-499B-ABBE-824EB4ABDC3D}" type="slidenum">
              <a:rPr lang="en-US" smtClean="0"/>
              <a:t>1</a:t>
            </a:fld>
            <a:endParaRPr lang="en-US"/>
          </a:p>
        </p:txBody>
      </p:sp>
    </p:spTree>
    <p:extLst>
      <p:ext uri="{BB962C8B-B14F-4D97-AF65-F5344CB8AC3E}">
        <p14:creationId xmlns:p14="http://schemas.microsoft.com/office/powerpoint/2010/main" val="3845649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4070-930A-C740-F79C-B3A1EBCC7A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21199F-9561-6EFF-1855-4565F8B59D1A}"/>
              </a:ext>
            </a:extLst>
          </p:cNvPr>
          <p:cNvSpPr>
            <a:spLocks noGrp="1"/>
          </p:cNvSpPr>
          <p:nvPr>
            <p:ph idx="1"/>
          </p:nvPr>
        </p:nvSpPr>
        <p:spPr/>
        <p:txBody>
          <a:bodyPr/>
          <a:lstStyle/>
          <a:p>
            <a:r>
              <a:rPr lang="en-US" dirty="0"/>
              <a:t>The Flask web application and its visualizations provide valuable insights into climate data. By analyzing temperature, CO2 emissions, humidity, and sea level rise, we can understand the trends and patterns associated with climate change. These visualizations can support decision-making processes, raise awareness, and contribute to ongoing efforts to mitigate and adapt to climate change.</a:t>
            </a:r>
          </a:p>
          <a:p>
            <a:br>
              <a:rPr lang="en-US" dirty="0"/>
            </a:br>
            <a:endParaRPr lang="en-US" dirty="0"/>
          </a:p>
        </p:txBody>
      </p:sp>
      <p:sp>
        <p:nvSpPr>
          <p:cNvPr id="4" name="Slide Number Placeholder 3">
            <a:extLst>
              <a:ext uri="{FF2B5EF4-FFF2-40B4-BE49-F238E27FC236}">
                <a16:creationId xmlns:a16="http://schemas.microsoft.com/office/drawing/2014/main" id="{F5DE4C05-1BFA-0117-D3FF-D690014D2E94}"/>
              </a:ext>
            </a:extLst>
          </p:cNvPr>
          <p:cNvSpPr>
            <a:spLocks noGrp="1"/>
          </p:cNvSpPr>
          <p:nvPr>
            <p:ph type="sldNum" sz="quarter" idx="12"/>
          </p:nvPr>
        </p:nvSpPr>
        <p:spPr/>
        <p:txBody>
          <a:bodyPr/>
          <a:lstStyle/>
          <a:p>
            <a:fld id="{1F646F3F-274D-499B-ABBE-824EB4ABDC3D}" type="slidenum">
              <a:rPr lang="en-US" smtClean="0"/>
              <a:t>10</a:t>
            </a:fld>
            <a:endParaRPr lang="en-US"/>
          </a:p>
        </p:txBody>
      </p:sp>
    </p:spTree>
    <p:extLst>
      <p:ext uri="{BB962C8B-B14F-4D97-AF65-F5344CB8AC3E}">
        <p14:creationId xmlns:p14="http://schemas.microsoft.com/office/powerpoint/2010/main" val="376399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C679-2E78-6D0C-22AD-9308C875CABD}"/>
              </a:ext>
            </a:extLst>
          </p:cNvPr>
          <p:cNvSpPr>
            <a:spLocks noGrp="1"/>
          </p:cNvSpPr>
          <p:nvPr>
            <p:ph type="title"/>
          </p:nvPr>
        </p:nvSpPr>
        <p:spPr>
          <a:xfrm>
            <a:off x="484552" y="365125"/>
            <a:ext cx="5033932" cy="1687513"/>
          </a:xfrm>
        </p:spPr>
        <p:txBody>
          <a:bodyPr>
            <a:normAutofit/>
          </a:bodyPr>
          <a:lstStyle/>
          <a:p>
            <a:r>
              <a:rPr lang="en-US" dirty="0"/>
              <a:t>Challenges</a:t>
            </a:r>
          </a:p>
        </p:txBody>
      </p:sp>
      <p:sp>
        <p:nvSpPr>
          <p:cNvPr id="3" name="Content Placeholder 2">
            <a:extLst>
              <a:ext uri="{FF2B5EF4-FFF2-40B4-BE49-F238E27FC236}">
                <a16:creationId xmlns:a16="http://schemas.microsoft.com/office/drawing/2014/main" id="{CF0033E3-5C6E-EA52-8AC1-508D1FE4BB66}"/>
              </a:ext>
            </a:extLst>
          </p:cNvPr>
          <p:cNvSpPr>
            <a:spLocks noGrp="1"/>
          </p:cNvSpPr>
          <p:nvPr>
            <p:ph idx="1"/>
          </p:nvPr>
        </p:nvSpPr>
        <p:spPr>
          <a:xfrm>
            <a:off x="102423" y="2509551"/>
            <a:ext cx="4231827" cy="3600450"/>
          </a:xfrm>
        </p:spPr>
        <p:txBody>
          <a:bodyPr/>
          <a:lstStyle/>
          <a:p>
            <a:pPr marL="342900" indent="-342900">
              <a:buFont typeface="Arial" panose="020B0604020202020204" pitchFamily="34" charset="0"/>
              <a:buChar char="•"/>
            </a:pPr>
            <a:r>
              <a:rPr lang="en-US" dirty="0"/>
              <a:t>Finding the right data.</a:t>
            </a:r>
          </a:p>
          <a:p>
            <a:pPr marL="342900" indent="-342900">
              <a:buFont typeface="Arial" panose="020B0604020202020204" pitchFamily="34" charset="0"/>
              <a:buChar char="•"/>
            </a:pPr>
            <a:r>
              <a:rPr lang="en-US" dirty="0"/>
              <a:t>Clarification on the workflow.</a:t>
            </a:r>
          </a:p>
          <a:p>
            <a:pPr marL="342900" indent="-342900">
              <a:buFont typeface="Arial" panose="020B0604020202020204" pitchFamily="34" charset="0"/>
              <a:buChar char="•"/>
            </a:pPr>
            <a:r>
              <a:rPr lang="en-US" dirty="0"/>
              <a:t>Defining team members scopes.</a:t>
            </a:r>
          </a:p>
        </p:txBody>
      </p:sp>
      <p:sp>
        <p:nvSpPr>
          <p:cNvPr id="4" name="Title 1">
            <a:extLst>
              <a:ext uri="{FF2B5EF4-FFF2-40B4-BE49-F238E27FC236}">
                <a16:creationId xmlns:a16="http://schemas.microsoft.com/office/drawing/2014/main" id="{E3450B2E-4B43-CA9A-B8AA-A8108542E310}"/>
              </a:ext>
            </a:extLst>
          </p:cNvPr>
          <p:cNvSpPr txBox="1">
            <a:spLocks/>
          </p:cNvSpPr>
          <p:nvPr/>
        </p:nvSpPr>
        <p:spPr>
          <a:xfrm>
            <a:off x="6673516" y="365125"/>
            <a:ext cx="5033932" cy="1687513"/>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a:lstStyle>
          <a:p>
            <a:r>
              <a:rPr lang="en-US" dirty="0"/>
              <a:t>Next Steps</a:t>
            </a:r>
          </a:p>
        </p:txBody>
      </p:sp>
      <p:sp>
        <p:nvSpPr>
          <p:cNvPr id="5" name="Content Placeholder 2">
            <a:extLst>
              <a:ext uri="{FF2B5EF4-FFF2-40B4-BE49-F238E27FC236}">
                <a16:creationId xmlns:a16="http://schemas.microsoft.com/office/drawing/2014/main" id="{A80AFCF2-BF8F-1250-84DE-2CE75870C0F9}"/>
              </a:ext>
            </a:extLst>
          </p:cNvPr>
          <p:cNvSpPr txBox="1">
            <a:spLocks/>
          </p:cNvSpPr>
          <p:nvPr/>
        </p:nvSpPr>
        <p:spPr>
          <a:xfrm>
            <a:off x="6758609" y="2576513"/>
            <a:ext cx="4948841" cy="360045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Merging flasks together (online and offline).</a:t>
            </a:r>
          </a:p>
          <a:p>
            <a:pPr marL="342900" indent="-342900">
              <a:buFont typeface="Arial" panose="020B0604020202020204" pitchFamily="34" charset="0"/>
              <a:buChar char="•"/>
            </a:pPr>
            <a:r>
              <a:rPr lang="en-US" dirty="0"/>
              <a:t>Plot visualizations for Temperature vs CO2 emissions and Sea Level Rise Analysis.</a:t>
            </a:r>
          </a:p>
          <a:p>
            <a:pPr marL="342900" indent="-342900">
              <a:buFont typeface="Arial" panose="020B0604020202020204" pitchFamily="34" charset="0"/>
              <a:buChar char="•"/>
            </a:pPr>
            <a:r>
              <a:rPr lang="en-US" dirty="0"/>
              <a:t>Adding more interaction filters in the plots.</a:t>
            </a:r>
          </a:p>
          <a:p>
            <a:pPr marL="342900" indent="-342900">
              <a:buFont typeface="Arial" panose="020B0604020202020204" pitchFamily="34" charset="0"/>
              <a:buChar char="•"/>
            </a:pPr>
            <a:r>
              <a:rPr lang="en-US" dirty="0"/>
              <a:t>Use the real data in the Race Chart.</a:t>
            </a:r>
          </a:p>
        </p:txBody>
      </p:sp>
      <p:sp>
        <p:nvSpPr>
          <p:cNvPr id="6" name="Rounded Rectangle 5">
            <a:extLst>
              <a:ext uri="{FF2B5EF4-FFF2-40B4-BE49-F238E27FC236}">
                <a16:creationId xmlns:a16="http://schemas.microsoft.com/office/drawing/2014/main" id="{38DCCDDC-84FA-8193-9DBA-35F718F08031}"/>
              </a:ext>
            </a:extLst>
          </p:cNvPr>
          <p:cNvSpPr/>
          <p:nvPr/>
        </p:nvSpPr>
        <p:spPr>
          <a:xfrm>
            <a:off x="6096000" y="49695"/>
            <a:ext cx="45719" cy="224589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211C218E-35CD-E31A-E0FF-C646395DBC55}"/>
              </a:ext>
            </a:extLst>
          </p:cNvPr>
          <p:cNvSpPr/>
          <p:nvPr/>
        </p:nvSpPr>
        <p:spPr>
          <a:xfrm>
            <a:off x="6095999" y="2318097"/>
            <a:ext cx="45719" cy="4490208"/>
          </a:xfrm>
          <a:prstGeom prst="roundRect">
            <a:avLst/>
          </a:prstGeom>
          <a:solidFill>
            <a:srgbClr val="243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rgbClr val="243141"/>
              </a:solidFill>
            </a:endParaRPr>
          </a:p>
        </p:txBody>
      </p:sp>
      <p:pic>
        <p:nvPicPr>
          <p:cNvPr id="10" name="Picture 9">
            <a:extLst>
              <a:ext uri="{FF2B5EF4-FFF2-40B4-BE49-F238E27FC236}">
                <a16:creationId xmlns:a16="http://schemas.microsoft.com/office/drawing/2014/main" id="{D3C65CD4-D2E1-C9AF-DA48-EC4811582107}"/>
              </a:ext>
            </a:extLst>
          </p:cNvPr>
          <p:cNvPicPr>
            <a:picLocks noChangeAspect="1"/>
          </p:cNvPicPr>
          <p:nvPr/>
        </p:nvPicPr>
        <p:blipFill>
          <a:blip r:embed="rId2"/>
          <a:stretch>
            <a:fillRect/>
          </a:stretch>
        </p:blipFill>
        <p:spPr>
          <a:xfrm>
            <a:off x="3239984" y="4156437"/>
            <a:ext cx="2547569" cy="2565038"/>
          </a:xfrm>
          <a:prstGeom prst="rect">
            <a:avLst/>
          </a:prstGeom>
        </p:spPr>
      </p:pic>
      <p:sp>
        <p:nvSpPr>
          <p:cNvPr id="11" name="Slide Number Placeholder 10">
            <a:extLst>
              <a:ext uri="{FF2B5EF4-FFF2-40B4-BE49-F238E27FC236}">
                <a16:creationId xmlns:a16="http://schemas.microsoft.com/office/drawing/2014/main" id="{37A28A0B-9A04-EA1A-BFE3-7B0023D14526}"/>
              </a:ext>
            </a:extLst>
          </p:cNvPr>
          <p:cNvSpPr>
            <a:spLocks noGrp="1"/>
          </p:cNvSpPr>
          <p:nvPr>
            <p:ph type="sldNum" sz="quarter" idx="12"/>
          </p:nvPr>
        </p:nvSpPr>
        <p:spPr/>
        <p:txBody>
          <a:bodyPr/>
          <a:lstStyle/>
          <a:p>
            <a:fld id="{1F646F3F-274D-499B-ABBE-824EB4ABDC3D}" type="slidenum">
              <a:rPr lang="en-US" smtClean="0"/>
              <a:t>11</a:t>
            </a:fld>
            <a:endParaRPr lang="en-US"/>
          </a:p>
        </p:txBody>
      </p:sp>
    </p:spTree>
    <p:extLst>
      <p:ext uri="{BB962C8B-B14F-4D97-AF65-F5344CB8AC3E}">
        <p14:creationId xmlns:p14="http://schemas.microsoft.com/office/powerpoint/2010/main" val="413122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2EB1-55E1-D263-C6B2-4EC77F20A8FE}"/>
              </a:ext>
            </a:extLst>
          </p:cNvPr>
          <p:cNvSpPr>
            <a:spLocks noGrp="1"/>
          </p:cNvSpPr>
          <p:nvPr>
            <p:ph type="title"/>
          </p:nvPr>
        </p:nvSpPr>
        <p:spPr/>
        <p:txBody>
          <a:bodyPr/>
          <a:lstStyle/>
          <a:p>
            <a:pPr algn="ctr"/>
            <a:r>
              <a:rPr lang="en-US" dirty="0"/>
              <a:t>Q&amp;A</a:t>
            </a:r>
          </a:p>
        </p:txBody>
      </p:sp>
      <p:sp>
        <p:nvSpPr>
          <p:cNvPr id="3" name="Content Placeholder 2">
            <a:extLst>
              <a:ext uri="{FF2B5EF4-FFF2-40B4-BE49-F238E27FC236}">
                <a16:creationId xmlns:a16="http://schemas.microsoft.com/office/drawing/2014/main" id="{33201020-3558-0B21-B94F-23769D13096C}"/>
              </a:ext>
            </a:extLst>
          </p:cNvPr>
          <p:cNvSpPr>
            <a:spLocks noGrp="1"/>
          </p:cNvSpPr>
          <p:nvPr>
            <p:ph idx="1"/>
          </p:nvPr>
        </p:nvSpPr>
        <p:spPr>
          <a:xfrm>
            <a:off x="484552" y="5764695"/>
            <a:ext cx="10869248" cy="412267"/>
          </a:xfrm>
        </p:spPr>
        <p:txBody>
          <a:bodyPr>
            <a:normAutofit lnSpcReduction="10000"/>
          </a:bodyPr>
          <a:lstStyle/>
          <a:p>
            <a:pPr algn="ctr"/>
            <a:r>
              <a:rPr lang="en-US" b="1" dirty="0"/>
              <a:t>THANK YOU FOR YOUR ATTENTION!</a:t>
            </a:r>
          </a:p>
        </p:txBody>
      </p:sp>
      <p:sp>
        <p:nvSpPr>
          <p:cNvPr id="4" name="Rectangle 1">
            <a:extLst>
              <a:ext uri="{FF2B5EF4-FFF2-40B4-BE49-F238E27FC236}">
                <a16:creationId xmlns:a16="http://schemas.microsoft.com/office/drawing/2014/main" id="{53AFAA6D-5B47-0187-8F39-65BBDD96D5CC}"/>
              </a:ext>
            </a:extLst>
          </p:cNvPr>
          <p:cNvSpPr>
            <a:spLocks noChangeArrowheads="1"/>
          </p:cNvSpPr>
          <p:nvPr/>
        </p:nvSpPr>
        <p:spPr bwMode="auto">
          <a:xfrm>
            <a:off x="0" y="15259050"/>
            <a:ext cx="43148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1D1C1D"/>
                </a:solidFill>
                <a:effectLst/>
                <a:latin typeface="Slack-Lato"/>
              </a:rPr>
              <a:t>Q&amp;A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9D891B2-F060-18C3-0B0E-2C15EABCB721}"/>
              </a:ext>
            </a:extLst>
          </p:cNvPr>
          <p:cNvSpPr>
            <a:spLocks noChangeArrowheads="1"/>
          </p:cNvSpPr>
          <p:nvPr/>
        </p:nvSpPr>
        <p:spPr bwMode="auto">
          <a:xfrm>
            <a:off x="0" y="17616488"/>
            <a:ext cx="4883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53958"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74797EF-473A-C969-C354-848EC7E4347E}"/>
              </a:ext>
            </a:extLst>
          </p:cNvPr>
          <p:cNvSpPr>
            <a:spLocks noChangeArrowheads="1"/>
          </p:cNvSpPr>
          <p:nvPr/>
        </p:nvSpPr>
        <p:spPr bwMode="auto">
          <a:xfrm>
            <a:off x="152400" y="15411450"/>
            <a:ext cx="43148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1D1C1D"/>
                </a:solidFill>
                <a:effectLst/>
                <a:latin typeface="Slack-Lato"/>
              </a:rPr>
              <a:t>Q&amp;A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BD13EB5-7724-D12D-9EEF-8A8375694F51}"/>
              </a:ext>
            </a:extLst>
          </p:cNvPr>
          <p:cNvSpPr>
            <a:spLocks noChangeArrowheads="1"/>
          </p:cNvSpPr>
          <p:nvPr/>
        </p:nvSpPr>
        <p:spPr bwMode="auto">
          <a:xfrm>
            <a:off x="152400" y="17768888"/>
            <a:ext cx="4883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53958" bIns="45720" numCol="1" anchor="ctr" anchorCtr="0" compatLnSpc="1">
            <a:prstTxWarp prst="textNoShape">
              <a:avLst/>
            </a:prstTxWarp>
            <a:spAutoFit/>
          </a:bodyPr>
          <a:lstStyle/>
          <a:p>
            <a:endParaRPr lang="en-US"/>
          </a:p>
        </p:txBody>
      </p:sp>
      <p:sp>
        <p:nvSpPr>
          <p:cNvPr id="8" name="Slide Number Placeholder 7">
            <a:extLst>
              <a:ext uri="{FF2B5EF4-FFF2-40B4-BE49-F238E27FC236}">
                <a16:creationId xmlns:a16="http://schemas.microsoft.com/office/drawing/2014/main" id="{801F6A01-309D-A14F-02C5-A478FB3A7A59}"/>
              </a:ext>
            </a:extLst>
          </p:cNvPr>
          <p:cNvSpPr>
            <a:spLocks noGrp="1"/>
          </p:cNvSpPr>
          <p:nvPr>
            <p:ph type="sldNum" sz="quarter" idx="12"/>
          </p:nvPr>
        </p:nvSpPr>
        <p:spPr/>
        <p:txBody>
          <a:bodyPr/>
          <a:lstStyle/>
          <a:p>
            <a:fld id="{1F646F3F-274D-499B-ABBE-824EB4ABDC3D}" type="slidenum">
              <a:rPr lang="en-US" smtClean="0"/>
              <a:t>12</a:t>
            </a:fld>
            <a:endParaRPr lang="en-US"/>
          </a:p>
        </p:txBody>
      </p:sp>
    </p:spTree>
    <p:extLst>
      <p:ext uri="{BB962C8B-B14F-4D97-AF65-F5344CB8AC3E}">
        <p14:creationId xmlns:p14="http://schemas.microsoft.com/office/powerpoint/2010/main" val="188686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517E-8C80-2875-BAA9-8E7FEDFDFE8F}"/>
              </a:ext>
            </a:extLst>
          </p:cNvPr>
          <p:cNvSpPr>
            <a:spLocks noGrp="1"/>
          </p:cNvSpPr>
          <p:nvPr>
            <p:ph type="title"/>
          </p:nvPr>
        </p:nvSpPr>
        <p:spPr/>
        <p:txBody>
          <a:bodyPr>
            <a:normAutofit/>
          </a:bodyPr>
          <a:lstStyle/>
          <a:p>
            <a:r>
              <a:rPr lang="en-US" dirty="0"/>
              <a:t>Introduction: Overall objectives</a:t>
            </a:r>
          </a:p>
        </p:txBody>
      </p:sp>
      <p:sp>
        <p:nvSpPr>
          <p:cNvPr id="3" name="Content Placeholder 2">
            <a:extLst>
              <a:ext uri="{FF2B5EF4-FFF2-40B4-BE49-F238E27FC236}">
                <a16:creationId xmlns:a16="http://schemas.microsoft.com/office/drawing/2014/main" id="{C34B1EA7-1AFE-BB36-C824-60840B896AEF}"/>
              </a:ext>
            </a:extLst>
          </p:cNvPr>
          <p:cNvSpPr>
            <a:spLocks noGrp="1"/>
          </p:cNvSpPr>
          <p:nvPr>
            <p:ph idx="1"/>
          </p:nvPr>
        </p:nvSpPr>
        <p:spPr/>
        <p:txBody>
          <a:bodyPr/>
          <a:lstStyle/>
          <a:p>
            <a:r>
              <a:rPr lang="en-US" dirty="0"/>
              <a:t>Climate change is a critical issue facing our planet, and understanding climate data is essential for monitoring and analyzing its impact. In this project, we explore a Flask web application that connects to a PostgreSQL database containing climate data. The application provides interactive visualizations to help us gain insights into temperature, CO2 emissions, humidity, and sea level rise.</a:t>
            </a:r>
          </a:p>
        </p:txBody>
      </p:sp>
      <p:sp>
        <p:nvSpPr>
          <p:cNvPr id="4" name="Slide Number Placeholder 3">
            <a:extLst>
              <a:ext uri="{FF2B5EF4-FFF2-40B4-BE49-F238E27FC236}">
                <a16:creationId xmlns:a16="http://schemas.microsoft.com/office/drawing/2014/main" id="{BFB8DD35-D1F6-8D15-70DD-34FDE7B61C4E}"/>
              </a:ext>
            </a:extLst>
          </p:cNvPr>
          <p:cNvSpPr>
            <a:spLocks noGrp="1"/>
          </p:cNvSpPr>
          <p:nvPr>
            <p:ph type="sldNum" sz="quarter" idx="12"/>
          </p:nvPr>
        </p:nvSpPr>
        <p:spPr/>
        <p:txBody>
          <a:bodyPr/>
          <a:lstStyle/>
          <a:p>
            <a:fld id="{1F646F3F-274D-499B-ABBE-824EB4ABDC3D}" type="slidenum">
              <a:rPr lang="en-US" smtClean="0"/>
              <a:t>2</a:t>
            </a:fld>
            <a:endParaRPr lang="en-US"/>
          </a:p>
        </p:txBody>
      </p:sp>
    </p:spTree>
    <p:extLst>
      <p:ext uri="{BB962C8B-B14F-4D97-AF65-F5344CB8AC3E}">
        <p14:creationId xmlns:p14="http://schemas.microsoft.com/office/powerpoint/2010/main" val="206496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C679-2E78-6D0C-22AD-9308C875CABD}"/>
              </a:ext>
            </a:extLst>
          </p:cNvPr>
          <p:cNvSpPr>
            <a:spLocks noGrp="1"/>
          </p:cNvSpPr>
          <p:nvPr>
            <p:ph type="title"/>
          </p:nvPr>
        </p:nvSpPr>
        <p:spPr/>
        <p:txBody>
          <a:bodyPr>
            <a:normAutofit/>
          </a:bodyPr>
          <a:lstStyle/>
          <a:p>
            <a:r>
              <a:rPr lang="en-US" dirty="0"/>
              <a:t>Data sources and Database:</a:t>
            </a:r>
            <a:br>
              <a:rPr lang="en-US" dirty="0"/>
            </a:br>
            <a:r>
              <a:rPr lang="en-US" sz="2000" dirty="0"/>
              <a:t>Source 1: </a:t>
            </a:r>
            <a:r>
              <a:rPr lang="en-US" sz="2000" dirty="0">
                <a:hlinkClick r:id="rId2"/>
              </a:rPr>
              <a:t>https://www.kaggle.com/datasets/goyaladi/climate-insights-dataset</a:t>
            </a:r>
            <a:br>
              <a:rPr lang="en-US" sz="2000" dirty="0"/>
            </a:br>
            <a:r>
              <a:rPr lang="en-US" sz="2000" dirty="0"/>
              <a:t>Source 2: </a:t>
            </a:r>
            <a:r>
              <a:rPr lang="en-US" sz="2000" dirty="0">
                <a:hlinkClick r:id="rId3"/>
              </a:rPr>
              <a:t>https://ourworldindata.org/co2-and-greenhouse-gas-emissions</a:t>
            </a:r>
            <a:endParaRPr lang="en-US" dirty="0"/>
          </a:p>
        </p:txBody>
      </p:sp>
      <p:pic>
        <p:nvPicPr>
          <p:cNvPr id="5" name="Picture 4">
            <a:extLst>
              <a:ext uri="{FF2B5EF4-FFF2-40B4-BE49-F238E27FC236}">
                <a16:creationId xmlns:a16="http://schemas.microsoft.com/office/drawing/2014/main" id="{066E9D1A-8B0C-5FD9-5DF3-D65C8FD04583}"/>
              </a:ext>
            </a:extLst>
          </p:cNvPr>
          <p:cNvPicPr>
            <a:picLocks noChangeAspect="1"/>
          </p:cNvPicPr>
          <p:nvPr/>
        </p:nvPicPr>
        <p:blipFill rotWithShape="1">
          <a:blip r:embed="rId4"/>
          <a:srcRect t="52273"/>
          <a:stretch/>
        </p:blipFill>
        <p:spPr>
          <a:xfrm>
            <a:off x="484552" y="3429000"/>
            <a:ext cx="6874853" cy="2116226"/>
          </a:xfrm>
          <a:prstGeom prst="rect">
            <a:avLst/>
          </a:prstGeom>
        </p:spPr>
      </p:pic>
      <p:pic>
        <p:nvPicPr>
          <p:cNvPr id="11" name="Picture 10">
            <a:extLst>
              <a:ext uri="{FF2B5EF4-FFF2-40B4-BE49-F238E27FC236}">
                <a16:creationId xmlns:a16="http://schemas.microsoft.com/office/drawing/2014/main" id="{1BF83B23-D9FA-DC8E-8F08-B7478EEF7B72}"/>
              </a:ext>
            </a:extLst>
          </p:cNvPr>
          <p:cNvPicPr>
            <a:picLocks noChangeAspect="1"/>
          </p:cNvPicPr>
          <p:nvPr/>
        </p:nvPicPr>
        <p:blipFill>
          <a:blip r:embed="rId5"/>
          <a:stretch>
            <a:fillRect/>
          </a:stretch>
        </p:blipFill>
        <p:spPr>
          <a:xfrm>
            <a:off x="7827227" y="2825444"/>
            <a:ext cx="3880221" cy="3323337"/>
          </a:xfrm>
          <a:prstGeom prst="rect">
            <a:avLst/>
          </a:prstGeom>
        </p:spPr>
      </p:pic>
      <p:sp>
        <p:nvSpPr>
          <p:cNvPr id="13" name="Slide Number Placeholder 12">
            <a:extLst>
              <a:ext uri="{FF2B5EF4-FFF2-40B4-BE49-F238E27FC236}">
                <a16:creationId xmlns:a16="http://schemas.microsoft.com/office/drawing/2014/main" id="{04FA0200-A9E0-9C39-A1F4-FBF0E8996949}"/>
              </a:ext>
            </a:extLst>
          </p:cNvPr>
          <p:cNvSpPr>
            <a:spLocks noGrp="1"/>
          </p:cNvSpPr>
          <p:nvPr>
            <p:ph type="sldNum" sz="quarter" idx="12"/>
          </p:nvPr>
        </p:nvSpPr>
        <p:spPr/>
        <p:txBody>
          <a:bodyPr/>
          <a:lstStyle/>
          <a:p>
            <a:fld id="{1F646F3F-274D-499B-ABBE-824EB4ABDC3D}" type="slidenum">
              <a:rPr lang="en-US" smtClean="0"/>
              <a:t>3</a:t>
            </a:fld>
            <a:endParaRPr lang="en-US"/>
          </a:p>
        </p:txBody>
      </p:sp>
    </p:spTree>
    <p:extLst>
      <p:ext uri="{BB962C8B-B14F-4D97-AF65-F5344CB8AC3E}">
        <p14:creationId xmlns:p14="http://schemas.microsoft.com/office/powerpoint/2010/main" val="395906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165C-D13A-5F41-742F-0948F515EEB1}"/>
              </a:ext>
            </a:extLst>
          </p:cNvPr>
          <p:cNvSpPr>
            <a:spLocks noGrp="1"/>
          </p:cNvSpPr>
          <p:nvPr>
            <p:ph type="title"/>
          </p:nvPr>
        </p:nvSpPr>
        <p:spPr/>
        <p:txBody>
          <a:bodyPr/>
          <a:lstStyle/>
          <a:p>
            <a:r>
              <a:rPr lang="en-US" dirty="0"/>
              <a:t>Flask Routes / API Endpoints</a:t>
            </a:r>
          </a:p>
        </p:txBody>
      </p:sp>
      <p:sp>
        <p:nvSpPr>
          <p:cNvPr id="3" name="Content Placeholder 2">
            <a:extLst>
              <a:ext uri="{FF2B5EF4-FFF2-40B4-BE49-F238E27FC236}">
                <a16:creationId xmlns:a16="http://schemas.microsoft.com/office/drawing/2014/main" id="{D40DA3A5-C66A-1346-E4EA-96E4010A102C}"/>
              </a:ext>
            </a:extLst>
          </p:cNvPr>
          <p:cNvSpPr>
            <a:spLocks noGrp="1"/>
          </p:cNvSpPr>
          <p:nvPr>
            <p:ph idx="1"/>
          </p:nvPr>
        </p:nvSpPr>
        <p:spPr/>
        <p:txBody>
          <a:bodyPr>
            <a:normAutofit fontScale="62500" lnSpcReduction="20000"/>
          </a:bodyPr>
          <a:lstStyle/>
          <a:p>
            <a:r>
              <a:rPr lang="en-US" dirty="0"/>
              <a:t>The application provides the following routes to retrieve and visualize climate data. The data is grouped by country:</a:t>
            </a:r>
          </a:p>
          <a:p>
            <a:br>
              <a:rPr lang="en-US" dirty="0"/>
            </a:br>
            <a:r>
              <a:rPr lang="en-US" b="1" dirty="0"/>
              <a:t>/:</a:t>
            </a:r>
            <a:r>
              <a:rPr lang="en-US" dirty="0"/>
              <a:t> Displays the climate data home page.</a:t>
            </a:r>
          </a:p>
          <a:p>
            <a:r>
              <a:rPr lang="en-US" b="1" dirty="0"/>
              <a:t>/temp:</a:t>
            </a:r>
            <a:r>
              <a:rPr lang="en-US" dirty="0"/>
              <a:t> Returns the average temperature data. The data is sorted in descending order of temperature and limited to the top 10 entries.</a:t>
            </a:r>
          </a:p>
          <a:p>
            <a:r>
              <a:rPr lang="en-US" b="1" dirty="0"/>
              <a:t>/co2:</a:t>
            </a:r>
            <a:r>
              <a:rPr lang="en-US" dirty="0"/>
              <a:t> Returns the average CO2 emissions data. The data is sorted in descending order of CO2 emissions and limited to the top 10 entries.</a:t>
            </a:r>
          </a:p>
          <a:p>
            <a:r>
              <a:rPr lang="en-US" b="1" dirty="0"/>
              <a:t>/humidity:</a:t>
            </a:r>
            <a:r>
              <a:rPr lang="en-US" dirty="0"/>
              <a:t> Returns the average humidity data. The data is sorted in descending order of humidity and limited to the top 10 entries.</a:t>
            </a:r>
          </a:p>
          <a:p>
            <a:r>
              <a:rPr lang="en-US" b="1" dirty="0"/>
              <a:t>/</a:t>
            </a:r>
            <a:r>
              <a:rPr lang="en-US" b="1" dirty="0" err="1"/>
              <a:t>sealevel</a:t>
            </a:r>
            <a:r>
              <a:rPr lang="en-US" b="1" dirty="0"/>
              <a:t>:</a:t>
            </a:r>
            <a:r>
              <a:rPr lang="en-US" dirty="0"/>
              <a:t> Returns the average sea level rise data. The data is sorted in descending order of sea level rise and limited to the top 10 entries.</a:t>
            </a:r>
          </a:p>
          <a:p>
            <a:r>
              <a:rPr lang="en-US" b="1" dirty="0"/>
              <a:t>/temperatures:</a:t>
            </a:r>
            <a:r>
              <a:rPr lang="en-US" dirty="0"/>
              <a:t>  Returns the average temperature data for specific countries ('Finland', 'France', 'Germany', 'Iceland', 'Norway', 'Poland', 'Russia', 'United Kingdom') over the years.</a:t>
            </a:r>
          </a:p>
          <a:p>
            <a:r>
              <a:rPr lang="en-US" b="1" dirty="0"/>
              <a:t>/</a:t>
            </a:r>
            <a:r>
              <a:rPr lang="en-US" b="1" dirty="0" err="1"/>
              <a:t>racebarco</a:t>
            </a:r>
            <a:r>
              <a:rPr lang="en-US" b="1" dirty="0"/>
              <a:t>: </a:t>
            </a:r>
            <a:r>
              <a:rPr lang="en-US" dirty="0"/>
              <a:t>Returns the average CO2 emissions data for each year and country. </a:t>
            </a:r>
          </a:p>
          <a:p>
            <a:r>
              <a:rPr lang="en-US" b="1" dirty="0"/>
              <a:t>/</a:t>
            </a:r>
            <a:r>
              <a:rPr lang="en-US" b="1" dirty="0" err="1"/>
              <a:t>pltmapco</a:t>
            </a:r>
            <a:r>
              <a:rPr lang="en-US" b="1" dirty="0"/>
              <a:t>: </a:t>
            </a:r>
            <a:r>
              <a:rPr lang="en-US" dirty="0"/>
              <a:t>Returns the average CO2 emissions data for each country.</a:t>
            </a:r>
          </a:p>
        </p:txBody>
      </p:sp>
      <p:sp>
        <p:nvSpPr>
          <p:cNvPr id="4" name="Slide Number Placeholder 3">
            <a:extLst>
              <a:ext uri="{FF2B5EF4-FFF2-40B4-BE49-F238E27FC236}">
                <a16:creationId xmlns:a16="http://schemas.microsoft.com/office/drawing/2014/main" id="{49E87283-0C51-0871-22F7-FB8B3AB7BC5A}"/>
              </a:ext>
            </a:extLst>
          </p:cNvPr>
          <p:cNvSpPr>
            <a:spLocks noGrp="1"/>
          </p:cNvSpPr>
          <p:nvPr>
            <p:ph type="sldNum" sz="quarter" idx="12"/>
          </p:nvPr>
        </p:nvSpPr>
        <p:spPr/>
        <p:txBody>
          <a:bodyPr/>
          <a:lstStyle/>
          <a:p>
            <a:fld id="{1F646F3F-274D-499B-ABBE-824EB4ABDC3D}" type="slidenum">
              <a:rPr lang="en-US" smtClean="0"/>
              <a:t>4</a:t>
            </a:fld>
            <a:endParaRPr lang="en-US"/>
          </a:p>
        </p:txBody>
      </p:sp>
    </p:spTree>
    <p:extLst>
      <p:ext uri="{BB962C8B-B14F-4D97-AF65-F5344CB8AC3E}">
        <p14:creationId xmlns:p14="http://schemas.microsoft.com/office/powerpoint/2010/main" val="419206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F5A3-3A23-AFC2-1CD9-2FDDBCA4DAF0}"/>
              </a:ext>
            </a:extLst>
          </p:cNvPr>
          <p:cNvSpPr>
            <a:spLocks noGrp="1"/>
          </p:cNvSpPr>
          <p:nvPr>
            <p:ph type="title"/>
          </p:nvPr>
        </p:nvSpPr>
        <p:spPr/>
        <p:txBody>
          <a:bodyPr>
            <a:normAutofit/>
          </a:bodyPr>
          <a:lstStyle/>
          <a:p>
            <a:r>
              <a:rPr lang="en-US" dirty="0"/>
              <a:t>Front-end: HTML, CSS and JS</a:t>
            </a:r>
          </a:p>
        </p:txBody>
      </p:sp>
      <p:pic>
        <p:nvPicPr>
          <p:cNvPr id="9" name="Picture 8" descr="A screenshot of a computer&#10;&#10;Description automatically generated with medium confidence">
            <a:extLst>
              <a:ext uri="{FF2B5EF4-FFF2-40B4-BE49-F238E27FC236}">
                <a16:creationId xmlns:a16="http://schemas.microsoft.com/office/drawing/2014/main" id="{0EEC9E7D-684E-BFB8-8811-8D5B82F40A27}"/>
              </a:ext>
            </a:extLst>
          </p:cNvPr>
          <p:cNvPicPr>
            <a:picLocks noChangeAspect="1"/>
          </p:cNvPicPr>
          <p:nvPr/>
        </p:nvPicPr>
        <p:blipFill rotWithShape="1">
          <a:blip r:embed="rId2"/>
          <a:srcRect l="593" t="2834" b="6185"/>
          <a:stretch/>
        </p:blipFill>
        <p:spPr>
          <a:xfrm>
            <a:off x="235399" y="2374871"/>
            <a:ext cx="4694409" cy="4191710"/>
          </a:xfrm>
          <a:prstGeom prst="rect">
            <a:avLst/>
          </a:prstGeom>
        </p:spPr>
      </p:pic>
      <p:pic>
        <p:nvPicPr>
          <p:cNvPr id="13" name="Picture 12">
            <a:extLst>
              <a:ext uri="{FF2B5EF4-FFF2-40B4-BE49-F238E27FC236}">
                <a16:creationId xmlns:a16="http://schemas.microsoft.com/office/drawing/2014/main" id="{520628D1-5093-DABB-2484-883AD6779A37}"/>
              </a:ext>
            </a:extLst>
          </p:cNvPr>
          <p:cNvPicPr>
            <a:picLocks noChangeAspect="1"/>
          </p:cNvPicPr>
          <p:nvPr/>
        </p:nvPicPr>
        <p:blipFill rotWithShape="1">
          <a:blip r:embed="rId3"/>
          <a:srcRect l="2643" r="7459"/>
          <a:stretch/>
        </p:blipFill>
        <p:spPr>
          <a:xfrm>
            <a:off x="5078724" y="2375055"/>
            <a:ext cx="6987208" cy="4191526"/>
          </a:xfrm>
          <a:prstGeom prst="rect">
            <a:avLst/>
          </a:prstGeom>
        </p:spPr>
      </p:pic>
      <p:sp>
        <p:nvSpPr>
          <p:cNvPr id="14" name="Slide Number Placeholder 13">
            <a:extLst>
              <a:ext uri="{FF2B5EF4-FFF2-40B4-BE49-F238E27FC236}">
                <a16:creationId xmlns:a16="http://schemas.microsoft.com/office/drawing/2014/main" id="{06D4F74A-9929-5A4B-1723-F696899FD068}"/>
              </a:ext>
            </a:extLst>
          </p:cNvPr>
          <p:cNvSpPr>
            <a:spLocks noGrp="1"/>
          </p:cNvSpPr>
          <p:nvPr>
            <p:ph type="sldNum" sz="quarter" idx="12"/>
          </p:nvPr>
        </p:nvSpPr>
        <p:spPr/>
        <p:txBody>
          <a:bodyPr/>
          <a:lstStyle/>
          <a:p>
            <a:fld id="{1F646F3F-274D-499B-ABBE-824EB4ABDC3D}" type="slidenum">
              <a:rPr lang="en-US" smtClean="0"/>
              <a:t>5</a:t>
            </a:fld>
            <a:endParaRPr lang="en-US"/>
          </a:p>
        </p:txBody>
      </p:sp>
    </p:spTree>
    <p:extLst>
      <p:ext uri="{BB962C8B-B14F-4D97-AF65-F5344CB8AC3E}">
        <p14:creationId xmlns:p14="http://schemas.microsoft.com/office/powerpoint/2010/main" val="138950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2EB1-55E1-D263-C6B2-4EC77F20A8FE}"/>
              </a:ext>
            </a:extLst>
          </p:cNvPr>
          <p:cNvSpPr>
            <a:spLocks noGrp="1"/>
          </p:cNvSpPr>
          <p:nvPr>
            <p:ph type="title"/>
          </p:nvPr>
        </p:nvSpPr>
        <p:spPr/>
        <p:txBody>
          <a:bodyPr/>
          <a:lstStyle/>
          <a:p>
            <a:pPr algn="ctr"/>
            <a:r>
              <a:rPr lang="en-US" dirty="0"/>
              <a:t>Demo Session</a:t>
            </a:r>
          </a:p>
        </p:txBody>
      </p:sp>
      <p:sp>
        <p:nvSpPr>
          <p:cNvPr id="4" name="Rectangle 1">
            <a:extLst>
              <a:ext uri="{FF2B5EF4-FFF2-40B4-BE49-F238E27FC236}">
                <a16:creationId xmlns:a16="http://schemas.microsoft.com/office/drawing/2014/main" id="{53AFAA6D-5B47-0187-8F39-65BBDD96D5CC}"/>
              </a:ext>
            </a:extLst>
          </p:cNvPr>
          <p:cNvSpPr>
            <a:spLocks noChangeArrowheads="1"/>
          </p:cNvSpPr>
          <p:nvPr/>
        </p:nvSpPr>
        <p:spPr bwMode="auto">
          <a:xfrm>
            <a:off x="0" y="15259050"/>
            <a:ext cx="43148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1D1C1D"/>
                </a:solidFill>
                <a:effectLst/>
                <a:latin typeface="Slack-Lato"/>
              </a:rPr>
              <a:t>Q&amp;A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9D891B2-F060-18C3-0B0E-2C15EABCB721}"/>
              </a:ext>
            </a:extLst>
          </p:cNvPr>
          <p:cNvSpPr>
            <a:spLocks noChangeArrowheads="1"/>
          </p:cNvSpPr>
          <p:nvPr/>
        </p:nvSpPr>
        <p:spPr bwMode="auto">
          <a:xfrm>
            <a:off x="0" y="17616488"/>
            <a:ext cx="4883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53958"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74797EF-473A-C969-C354-848EC7E4347E}"/>
              </a:ext>
            </a:extLst>
          </p:cNvPr>
          <p:cNvSpPr>
            <a:spLocks noChangeArrowheads="1"/>
          </p:cNvSpPr>
          <p:nvPr/>
        </p:nvSpPr>
        <p:spPr bwMode="auto">
          <a:xfrm>
            <a:off x="152400" y="15411450"/>
            <a:ext cx="43148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1D1C1D"/>
                </a:solidFill>
                <a:effectLst/>
                <a:latin typeface="Slack-Lato"/>
              </a:rPr>
              <a:t>Q&amp;A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BD13EB5-7724-D12D-9EEF-8A8375694F51}"/>
              </a:ext>
            </a:extLst>
          </p:cNvPr>
          <p:cNvSpPr>
            <a:spLocks noChangeArrowheads="1"/>
          </p:cNvSpPr>
          <p:nvPr/>
        </p:nvSpPr>
        <p:spPr bwMode="auto">
          <a:xfrm>
            <a:off x="152400" y="17768888"/>
            <a:ext cx="4883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53958" bIns="45720" numCol="1" anchor="ctr" anchorCtr="0" compatLnSpc="1">
            <a:prstTxWarp prst="textNoShape">
              <a:avLst/>
            </a:prstTxWarp>
            <a:spAutoFit/>
          </a:bodyPr>
          <a:lstStyle/>
          <a:p>
            <a:endParaRPr lang="en-US"/>
          </a:p>
        </p:txBody>
      </p:sp>
      <p:sp>
        <p:nvSpPr>
          <p:cNvPr id="8" name="Slide Number Placeholder 7">
            <a:extLst>
              <a:ext uri="{FF2B5EF4-FFF2-40B4-BE49-F238E27FC236}">
                <a16:creationId xmlns:a16="http://schemas.microsoft.com/office/drawing/2014/main" id="{801F6A01-309D-A14F-02C5-A478FB3A7A59}"/>
              </a:ext>
            </a:extLst>
          </p:cNvPr>
          <p:cNvSpPr>
            <a:spLocks noGrp="1"/>
          </p:cNvSpPr>
          <p:nvPr>
            <p:ph type="sldNum" sz="quarter" idx="12"/>
          </p:nvPr>
        </p:nvSpPr>
        <p:spPr/>
        <p:txBody>
          <a:bodyPr/>
          <a:lstStyle/>
          <a:p>
            <a:fld id="{1F646F3F-274D-499B-ABBE-824EB4ABDC3D}" type="slidenum">
              <a:rPr lang="en-US" smtClean="0"/>
              <a:t>6</a:t>
            </a:fld>
            <a:endParaRPr lang="en-US"/>
          </a:p>
        </p:txBody>
      </p:sp>
    </p:spTree>
    <p:extLst>
      <p:ext uri="{BB962C8B-B14F-4D97-AF65-F5344CB8AC3E}">
        <p14:creationId xmlns:p14="http://schemas.microsoft.com/office/powerpoint/2010/main" val="244879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C679-2E78-6D0C-22AD-9308C875CABD}"/>
              </a:ext>
            </a:extLst>
          </p:cNvPr>
          <p:cNvSpPr>
            <a:spLocks noGrp="1"/>
          </p:cNvSpPr>
          <p:nvPr>
            <p:ph type="title"/>
          </p:nvPr>
        </p:nvSpPr>
        <p:spPr>
          <a:xfrm>
            <a:off x="484551" y="365125"/>
            <a:ext cx="11442405" cy="1687513"/>
          </a:xfrm>
        </p:spPr>
        <p:txBody>
          <a:bodyPr>
            <a:normAutofit/>
          </a:bodyPr>
          <a:lstStyle/>
          <a:p>
            <a:r>
              <a:rPr lang="en-US" dirty="0"/>
              <a:t>Temperature Analysis</a:t>
            </a:r>
          </a:p>
        </p:txBody>
      </p:sp>
      <p:sp>
        <p:nvSpPr>
          <p:cNvPr id="3" name="Content Placeholder 2">
            <a:extLst>
              <a:ext uri="{FF2B5EF4-FFF2-40B4-BE49-F238E27FC236}">
                <a16:creationId xmlns:a16="http://schemas.microsoft.com/office/drawing/2014/main" id="{CF0033E3-5C6E-EA52-8AC1-508D1FE4BB66}"/>
              </a:ext>
            </a:extLst>
          </p:cNvPr>
          <p:cNvSpPr>
            <a:spLocks noGrp="1"/>
          </p:cNvSpPr>
          <p:nvPr>
            <p:ph idx="1"/>
          </p:nvPr>
        </p:nvSpPr>
        <p:spPr>
          <a:xfrm>
            <a:off x="6310364" y="5331374"/>
            <a:ext cx="5734878" cy="1395241"/>
          </a:xfrm>
        </p:spPr>
        <p:txBody>
          <a:bodyPr>
            <a:normAutofit fontScale="77500" lnSpcReduction="20000"/>
          </a:bodyPr>
          <a:lstStyle/>
          <a:p>
            <a:r>
              <a:rPr lang="en-US" sz="1800" b="0" i="0" u="none" strike="noStrike" dirty="0">
                <a:solidFill>
                  <a:srgbClr val="000000"/>
                </a:solidFill>
                <a:effectLst/>
                <a:latin typeface="Arial" panose="020B0604020202020204" pitchFamily="34" charset="0"/>
              </a:rPr>
              <a:t>One of the key aspects of climate change is rising temperatures. The web application presents a bar chart that shows the average temperature for each country and year. By selecting different years, we can observe how temperatures have changed over time. The chart reveals interesting trends and allows us to compare temperature variations among different countries.</a:t>
            </a:r>
            <a:endParaRPr lang="en-US" dirty="0"/>
          </a:p>
        </p:txBody>
      </p:sp>
      <p:pic>
        <p:nvPicPr>
          <p:cNvPr id="9" name="Picture 8">
            <a:extLst>
              <a:ext uri="{FF2B5EF4-FFF2-40B4-BE49-F238E27FC236}">
                <a16:creationId xmlns:a16="http://schemas.microsoft.com/office/drawing/2014/main" id="{B332818D-F748-49A3-6AAE-1DD14188BCAE}"/>
              </a:ext>
            </a:extLst>
          </p:cNvPr>
          <p:cNvPicPr>
            <a:picLocks noChangeAspect="1"/>
          </p:cNvPicPr>
          <p:nvPr/>
        </p:nvPicPr>
        <p:blipFill rotWithShape="1">
          <a:blip r:embed="rId2"/>
          <a:srcRect r="1909" b="8784"/>
          <a:stretch/>
        </p:blipFill>
        <p:spPr>
          <a:xfrm>
            <a:off x="265044" y="5170935"/>
            <a:ext cx="5616592" cy="1555680"/>
          </a:xfrm>
          <a:prstGeom prst="rect">
            <a:avLst/>
          </a:prstGeom>
        </p:spPr>
      </p:pic>
      <p:pic>
        <p:nvPicPr>
          <p:cNvPr id="12" name="Picture 11" descr="A picture containing line, diagram, plot&#10;&#10;Description automatically generated">
            <a:extLst>
              <a:ext uri="{FF2B5EF4-FFF2-40B4-BE49-F238E27FC236}">
                <a16:creationId xmlns:a16="http://schemas.microsoft.com/office/drawing/2014/main" id="{51B75441-EB81-7EF5-2FFB-6B3C7B70E10E}"/>
              </a:ext>
            </a:extLst>
          </p:cNvPr>
          <p:cNvPicPr>
            <a:picLocks noChangeAspect="1"/>
          </p:cNvPicPr>
          <p:nvPr/>
        </p:nvPicPr>
        <p:blipFill rotWithShape="1">
          <a:blip r:embed="rId3"/>
          <a:srcRect r="6139"/>
          <a:stretch/>
        </p:blipFill>
        <p:spPr>
          <a:xfrm>
            <a:off x="265044" y="2348352"/>
            <a:ext cx="5616592" cy="2831220"/>
          </a:xfrm>
          <a:prstGeom prst="rect">
            <a:avLst/>
          </a:prstGeom>
        </p:spPr>
      </p:pic>
      <p:grpSp>
        <p:nvGrpSpPr>
          <p:cNvPr id="15" name="Group 14">
            <a:extLst>
              <a:ext uri="{FF2B5EF4-FFF2-40B4-BE49-F238E27FC236}">
                <a16:creationId xmlns:a16="http://schemas.microsoft.com/office/drawing/2014/main" id="{3E90885D-B56F-7014-6EED-FA81479A3BF3}"/>
              </a:ext>
            </a:extLst>
          </p:cNvPr>
          <p:cNvGrpSpPr/>
          <p:nvPr/>
        </p:nvGrpSpPr>
        <p:grpSpPr>
          <a:xfrm>
            <a:off x="7045368" y="2339715"/>
            <a:ext cx="4264869" cy="2831220"/>
            <a:chOff x="6310366" y="2348352"/>
            <a:chExt cx="4264869" cy="2831220"/>
          </a:xfrm>
        </p:grpSpPr>
        <p:pic>
          <p:nvPicPr>
            <p:cNvPr id="11" name="Picture 10" descr="A map of the world&#10;&#10;Description automatically generated with medium confidence">
              <a:extLst>
                <a:ext uri="{FF2B5EF4-FFF2-40B4-BE49-F238E27FC236}">
                  <a16:creationId xmlns:a16="http://schemas.microsoft.com/office/drawing/2014/main" id="{2907582B-C382-E140-3F05-16854E67E768}"/>
                </a:ext>
              </a:extLst>
            </p:cNvPr>
            <p:cNvPicPr>
              <a:picLocks noChangeAspect="1"/>
            </p:cNvPicPr>
            <p:nvPr/>
          </p:nvPicPr>
          <p:blipFill rotWithShape="1">
            <a:blip r:embed="rId4"/>
            <a:srcRect l="26121" r="30046" b="15732"/>
            <a:stretch/>
          </p:blipFill>
          <p:spPr>
            <a:xfrm>
              <a:off x="6310366" y="2348352"/>
              <a:ext cx="3489617" cy="2815834"/>
            </a:xfrm>
            <a:prstGeom prst="rect">
              <a:avLst/>
            </a:prstGeom>
          </p:spPr>
        </p:pic>
        <p:pic>
          <p:nvPicPr>
            <p:cNvPr id="13" name="Picture 12" descr="A map of the world&#10;&#10;Description automatically generated with medium confidence">
              <a:extLst>
                <a:ext uri="{FF2B5EF4-FFF2-40B4-BE49-F238E27FC236}">
                  <a16:creationId xmlns:a16="http://schemas.microsoft.com/office/drawing/2014/main" id="{5C7F9981-2DC6-3C3C-67A1-BC875CBE168F}"/>
                </a:ext>
              </a:extLst>
            </p:cNvPr>
            <p:cNvPicPr>
              <a:picLocks noChangeAspect="1"/>
            </p:cNvPicPr>
            <p:nvPr/>
          </p:nvPicPr>
          <p:blipFill rotWithShape="1">
            <a:blip r:embed="rId4"/>
            <a:srcRect l="90262" r="1" b="15732"/>
            <a:stretch/>
          </p:blipFill>
          <p:spPr>
            <a:xfrm>
              <a:off x="9799983" y="2363738"/>
              <a:ext cx="775252" cy="2815834"/>
            </a:xfrm>
            <a:prstGeom prst="rect">
              <a:avLst/>
            </a:prstGeom>
          </p:spPr>
        </p:pic>
      </p:grpSp>
      <p:sp>
        <p:nvSpPr>
          <p:cNvPr id="16" name="Slide Number Placeholder 15">
            <a:extLst>
              <a:ext uri="{FF2B5EF4-FFF2-40B4-BE49-F238E27FC236}">
                <a16:creationId xmlns:a16="http://schemas.microsoft.com/office/drawing/2014/main" id="{4AE82C2A-9045-5131-58FD-0790988F828F}"/>
              </a:ext>
            </a:extLst>
          </p:cNvPr>
          <p:cNvSpPr>
            <a:spLocks noGrp="1"/>
          </p:cNvSpPr>
          <p:nvPr>
            <p:ph type="sldNum" sz="quarter" idx="12"/>
          </p:nvPr>
        </p:nvSpPr>
        <p:spPr/>
        <p:txBody>
          <a:bodyPr/>
          <a:lstStyle/>
          <a:p>
            <a:fld id="{1F646F3F-274D-499B-ABBE-824EB4ABDC3D}" type="slidenum">
              <a:rPr lang="en-US" smtClean="0"/>
              <a:t>7</a:t>
            </a:fld>
            <a:endParaRPr lang="en-US"/>
          </a:p>
        </p:txBody>
      </p:sp>
    </p:spTree>
    <p:extLst>
      <p:ext uri="{BB962C8B-B14F-4D97-AF65-F5344CB8AC3E}">
        <p14:creationId xmlns:p14="http://schemas.microsoft.com/office/powerpoint/2010/main" val="421452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C679-2E78-6D0C-22AD-9308C875CABD}"/>
              </a:ext>
            </a:extLst>
          </p:cNvPr>
          <p:cNvSpPr>
            <a:spLocks noGrp="1"/>
          </p:cNvSpPr>
          <p:nvPr>
            <p:ph type="title"/>
          </p:nvPr>
        </p:nvSpPr>
        <p:spPr>
          <a:xfrm>
            <a:off x="484551" y="365125"/>
            <a:ext cx="11442405" cy="1687513"/>
          </a:xfrm>
        </p:spPr>
        <p:txBody>
          <a:bodyPr>
            <a:normAutofit/>
          </a:bodyPr>
          <a:lstStyle/>
          <a:p>
            <a:r>
              <a:rPr lang="en-US" dirty="0"/>
              <a:t>CO2 Emissions Analysis</a:t>
            </a:r>
          </a:p>
        </p:txBody>
      </p:sp>
      <p:sp>
        <p:nvSpPr>
          <p:cNvPr id="3" name="Content Placeholder 2">
            <a:extLst>
              <a:ext uri="{FF2B5EF4-FFF2-40B4-BE49-F238E27FC236}">
                <a16:creationId xmlns:a16="http://schemas.microsoft.com/office/drawing/2014/main" id="{CF0033E3-5C6E-EA52-8AC1-508D1FE4BB66}"/>
              </a:ext>
            </a:extLst>
          </p:cNvPr>
          <p:cNvSpPr>
            <a:spLocks noGrp="1"/>
          </p:cNvSpPr>
          <p:nvPr>
            <p:ph idx="1"/>
          </p:nvPr>
        </p:nvSpPr>
        <p:spPr>
          <a:xfrm>
            <a:off x="365759" y="5310789"/>
            <a:ext cx="11561197" cy="1395241"/>
          </a:xfrm>
        </p:spPr>
        <p:txBody>
          <a:bodyPr>
            <a:normAutofit/>
          </a:bodyPr>
          <a:lstStyle/>
          <a:p>
            <a:r>
              <a:rPr lang="en-US" sz="1800" b="0" i="0" u="none" strike="noStrike" dirty="0">
                <a:solidFill>
                  <a:srgbClr val="000000"/>
                </a:solidFill>
                <a:effectLst/>
                <a:latin typeface="Arial" panose="020B0604020202020204" pitchFamily="34" charset="0"/>
              </a:rPr>
              <a:t>CO2 emissions are a major contributor to global warming. The application provides another bar chart that displays the average CO2 emissions for each country and year. By exploring this chart, we can identify countries with higher emissions and track changes in their emissions over time. This visualization helps raise awareness of the environmental impact and provides insights for policymakers and researchers.</a:t>
            </a:r>
            <a:endParaRPr lang="en-US" sz="1600" dirty="0"/>
          </a:p>
        </p:txBody>
      </p:sp>
      <p:pic>
        <p:nvPicPr>
          <p:cNvPr id="5" name="Picture 4" descr="A map of the world&#10;&#10;Description automatically generated">
            <a:extLst>
              <a:ext uri="{FF2B5EF4-FFF2-40B4-BE49-F238E27FC236}">
                <a16:creationId xmlns:a16="http://schemas.microsoft.com/office/drawing/2014/main" id="{79307B85-7EF3-2B37-4EE8-900E2E0EB994}"/>
              </a:ext>
            </a:extLst>
          </p:cNvPr>
          <p:cNvPicPr>
            <a:picLocks noChangeAspect="1"/>
          </p:cNvPicPr>
          <p:nvPr/>
        </p:nvPicPr>
        <p:blipFill rotWithShape="1">
          <a:blip r:embed="rId2"/>
          <a:srcRect r="11771"/>
          <a:stretch/>
        </p:blipFill>
        <p:spPr>
          <a:xfrm>
            <a:off x="985305" y="2339333"/>
            <a:ext cx="4683363" cy="2921761"/>
          </a:xfrm>
          <a:prstGeom prst="rect">
            <a:avLst/>
          </a:prstGeom>
        </p:spPr>
      </p:pic>
      <p:pic>
        <p:nvPicPr>
          <p:cNvPr id="7" name="Picture 6" descr="A picture containing screenshot, colorfulness, rectangle, line&#10;&#10;Description automatically generated">
            <a:extLst>
              <a:ext uri="{FF2B5EF4-FFF2-40B4-BE49-F238E27FC236}">
                <a16:creationId xmlns:a16="http://schemas.microsoft.com/office/drawing/2014/main" id="{E31C8358-82BF-235C-071F-636BEA290A3B}"/>
              </a:ext>
            </a:extLst>
          </p:cNvPr>
          <p:cNvPicPr>
            <a:picLocks noChangeAspect="1"/>
          </p:cNvPicPr>
          <p:nvPr/>
        </p:nvPicPr>
        <p:blipFill>
          <a:blip r:embed="rId3"/>
          <a:stretch>
            <a:fillRect/>
          </a:stretch>
        </p:blipFill>
        <p:spPr>
          <a:xfrm>
            <a:off x="5780411" y="2339333"/>
            <a:ext cx="5887412" cy="2921761"/>
          </a:xfrm>
          <a:prstGeom prst="rect">
            <a:avLst/>
          </a:prstGeom>
        </p:spPr>
      </p:pic>
      <p:sp>
        <p:nvSpPr>
          <p:cNvPr id="8" name="Slide Number Placeholder 7">
            <a:extLst>
              <a:ext uri="{FF2B5EF4-FFF2-40B4-BE49-F238E27FC236}">
                <a16:creationId xmlns:a16="http://schemas.microsoft.com/office/drawing/2014/main" id="{A268E6AB-A7FF-2F1D-4CDF-C09292DA63AA}"/>
              </a:ext>
            </a:extLst>
          </p:cNvPr>
          <p:cNvSpPr>
            <a:spLocks noGrp="1"/>
          </p:cNvSpPr>
          <p:nvPr>
            <p:ph type="sldNum" sz="quarter" idx="12"/>
          </p:nvPr>
        </p:nvSpPr>
        <p:spPr/>
        <p:txBody>
          <a:bodyPr/>
          <a:lstStyle/>
          <a:p>
            <a:fld id="{1F646F3F-274D-499B-ABBE-824EB4ABDC3D}" type="slidenum">
              <a:rPr lang="en-US" smtClean="0"/>
              <a:t>8</a:t>
            </a:fld>
            <a:endParaRPr lang="en-US"/>
          </a:p>
        </p:txBody>
      </p:sp>
    </p:spTree>
    <p:extLst>
      <p:ext uri="{BB962C8B-B14F-4D97-AF65-F5344CB8AC3E}">
        <p14:creationId xmlns:p14="http://schemas.microsoft.com/office/powerpoint/2010/main" val="286588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C679-2E78-6D0C-22AD-9308C875CABD}"/>
              </a:ext>
            </a:extLst>
          </p:cNvPr>
          <p:cNvSpPr>
            <a:spLocks noGrp="1"/>
          </p:cNvSpPr>
          <p:nvPr>
            <p:ph type="title"/>
          </p:nvPr>
        </p:nvSpPr>
        <p:spPr>
          <a:xfrm>
            <a:off x="484551" y="365125"/>
            <a:ext cx="11442405" cy="1687513"/>
          </a:xfrm>
        </p:spPr>
        <p:txBody>
          <a:bodyPr>
            <a:normAutofit/>
          </a:bodyPr>
          <a:lstStyle/>
          <a:p>
            <a:r>
              <a:rPr lang="en-US" dirty="0"/>
              <a:t>Sea Level Rise Analysis</a:t>
            </a:r>
          </a:p>
        </p:txBody>
      </p:sp>
      <p:sp>
        <p:nvSpPr>
          <p:cNvPr id="3" name="Content Placeholder 2">
            <a:extLst>
              <a:ext uri="{FF2B5EF4-FFF2-40B4-BE49-F238E27FC236}">
                <a16:creationId xmlns:a16="http://schemas.microsoft.com/office/drawing/2014/main" id="{CF0033E3-5C6E-EA52-8AC1-508D1FE4BB66}"/>
              </a:ext>
            </a:extLst>
          </p:cNvPr>
          <p:cNvSpPr>
            <a:spLocks noGrp="1"/>
          </p:cNvSpPr>
          <p:nvPr>
            <p:ph idx="1"/>
          </p:nvPr>
        </p:nvSpPr>
        <p:spPr>
          <a:xfrm>
            <a:off x="8100391" y="2466837"/>
            <a:ext cx="3826565" cy="4239193"/>
          </a:xfrm>
        </p:spPr>
        <p:txBody>
          <a:bodyPr>
            <a:normAutofit fontScale="92500" lnSpcReduction="10000"/>
          </a:bodyPr>
          <a:lstStyle/>
          <a:p>
            <a:r>
              <a:rPr lang="en-US" sz="1800" b="0" i="0" u="none" strike="noStrike" dirty="0">
                <a:solidFill>
                  <a:srgbClr val="000000"/>
                </a:solidFill>
                <a:effectLst/>
                <a:latin typeface="Arial" panose="020B0604020202020204" pitchFamily="34" charset="0"/>
              </a:rPr>
              <a:t>Sea level rise is another consequence of climate change that poses significant threats to coastal areas. The web application showcases a bar chart that displays the average sea level rise for each country and year. By exploring this chart, we can identify countries experiencing more pronounced sea level rise and track changes in sea levels over time. This visualization helps raise awareness of the potential consequences of climate change on coastal regions.</a:t>
            </a:r>
            <a:endParaRPr lang="en-US" sz="1600" dirty="0"/>
          </a:p>
        </p:txBody>
      </p:sp>
      <p:pic>
        <p:nvPicPr>
          <p:cNvPr id="6" name="Picture 5" descr="A picture containing screenshot, line, text, parallel&#10;&#10;Description automatically generated">
            <a:extLst>
              <a:ext uri="{FF2B5EF4-FFF2-40B4-BE49-F238E27FC236}">
                <a16:creationId xmlns:a16="http://schemas.microsoft.com/office/drawing/2014/main" id="{28EC298A-459F-53E0-1338-464748901DEA}"/>
              </a:ext>
            </a:extLst>
          </p:cNvPr>
          <p:cNvPicPr>
            <a:picLocks noChangeAspect="1"/>
          </p:cNvPicPr>
          <p:nvPr/>
        </p:nvPicPr>
        <p:blipFill>
          <a:blip r:embed="rId2"/>
          <a:stretch>
            <a:fillRect/>
          </a:stretch>
        </p:blipFill>
        <p:spPr>
          <a:xfrm>
            <a:off x="202097" y="2466837"/>
            <a:ext cx="7772400" cy="4150658"/>
          </a:xfrm>
          <a:prstGeom prst="rect">
            <a:avLst/>
          </a:prstGeom>
        </p:spPr>
      </p:pic>
      <p:sp>
        <p:nvSpPr>
          <p:cNvPr id="8" name="Slide Number Placeholder 7">
            <a:extLst>
              <a:ext uri="{FF2B5EF4-FFF2-40B4-BE49-F238E27FC236}">
                <a16:creationId xmlns:a16="http://schemas.microsoft.com/office/drawing/2014/main" id="{66FCFA81-0218-A428-6B03-4F1C5F16560C}"/>
              </a:ext>
            </a:extLst>
          </p:cNvPr>
          <p:cNvSpPr>
            <a:spLocks noGrp="1"/>
          </p:cNvSpPr>
          <p:nvPr>
            <p:ph type="sldNum" sz="quarter" idx="12"/>
          </p:nvPr>
        </p:nvSpPr>
        <p:spPr/>
        <p:txBody>
          <a:bodyPr/>
          <a:lstStyle/>
          <a:p>
            <a:fld id="{1F646F3F-274D-499B-ABBE-824EB4ABDC3D}" type="slidenum">
              <a:rPr lang="en-US" smtClean="0"/>
              <a:t>9</a:t>
            </a:fld>
            <a:endParaRPr lang="en-US"/>
          </a:p>
        </p:txBody>
      </p:sp>
    </p:spTree>
    <p:extLst>
      <p:ext uri="{BB962C8B-B14F-4D97-AF65-F5344CB8AC3E}">
        <p14:creationId xmlns:p14="http://schemas.microsoft.com/office/powerpoint/2010/main" val="3417868492"/>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730</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Bahnschrift</vt:lpstr>
      <vt:lpstr>Calibri</vt:lpstr>
      <vt:lpstr>Slack-Lato</vt:lpstr>
      <vt:lpstr>MatrixVTI</vt:lpstr>
      <vt:lpstr>Project Climate Enthusiasts</vt:lpstr>
      <vt:lpstr>Introduction: Overall objectives</vt:lpstr>
      <vt:lpstr>Data sources and Database: Source 1: https://www.kaggle.com/datasets/goyaladi/climate-insights-dataset Source 2: https://ourworldindata.org/co2-and-greenhouse-gas-emissions</vt:lpstr>
      <vt:lpstr>Flask Routes / API Endpoints</vt:lpstr>
      <vt:lpstr>Front-end: HTML, CSS and JS</vt:lpstr>
      <vt:lpstr>Demo Session</vt:lpstr>
      <vt:lpstr>Temperature Analysis</vt:lpstr>
      <vt:lpstr>CO2 Emissions Analysis</vt:lpstr>
      <vt:lpstr>Sea Level Rise Analysis</vt:lpstr>
      <vt:lpstr>Conclusion</vt:lpstr>
      <vt:lpstr>Challenges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Enthusiasts</dc:title>
  <dc:creator>JP Fortunato</dc:creator>
  <cp:lastModifiedBy>Hany Dief</cp:lastModifiedBy>
  <cp:revision>2</cp:revision>
  <dcterms:created xsi:type="dcterms:W3CDTF">2023-06-27T22:04:17Z</dcterms:created>
  <dcterms:modified xsi:type="dcterms:W3CDTF">2023-07-02T17:45:51Z</dcterms:modified>
</cp:coreProperties>
</file>