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8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49.jpeg" ContentType="image/jpe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48.jpeg" ContentType="image/jpeg"/>
  <Override PartName="/ppt/media/image38.png" ContentType="image/png"/>
  <Override PartName="/ppt/media/image8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FBB5A3E-4FCE-4FDA-B9E1-11420B4DD09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 </a:t>
            </a:r>
            <a:endParaRPr b="0" lang="en-CA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CA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72C8AE-6492-46B5-B710-8409E39C3CD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1C71F1-C3DC-4ADA-9C76-6389FE6E946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900" spc="-1" strike="noStrike">
                <a:solidFill>
                  <a:srgbClr val="000000"/>
                </a:solidFill>
                <a:latin typeface="Arial"/>
                <a:ea typeface="Arial"/>
              </a:rPr>
              <a:t>Final Project: Mechanisms of Action (MoA) Prediction</a:t>
            </a:r>
            <a:endParaRPr b="0" lang="en-CA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2828160"/>
            <a:ext cx="8520120" cy="137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MIE1628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Distribution of Feature G-1 and G-80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16;p22" descr=""/>
          <p:cNvPicPr/>
          <p:nvPr/>
        </p:nvPicPr>
        <p:blipFill>
          <a:blip r:embed="rId1"/>
          <a:stretch/>
        </p:blipFill>
        <p:spPr>
          <a:xfrm>
            <a:off x="4518000" y="1445040"/>
            <a:ext cx="3906360" cy="29210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17;p22" descr=""/>
          <p:cNvPicPr/>
          <p:nvPr/>
        </p:nvPicPr>
        <p:blipFill>
          <a:blip r:embed="rId2"/>
          <a:stretch/>
        </p:blipFill>
        <p:spPr>
          <a:xfrm>
            <a:off x="219960" y="1575360"/>
            <a:ext cx="3674160" cy="26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Sum of Targets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23;p23" descr=""/>
          <p:cNvPicPr/>
          <p:nvPr/>
        </p:nvPicPr>
        <p:blipFill>
          <a:blip r:embed="rId1"/>
          <a:stretch/>
        </p:blipFill>
        <p:spPr>
          <a:xfrm>
            <a:off x="152280" y="1059480"/>
            <a:ext cx="6244200" cy="393120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24;p23" descr=""/>
          <p:cNvPicPr/>
          <p:nvPr/>
        </p:nvPicPr>
        <p:blipFill>
          <a:blip r:embed="rId2"/>
          <a:stretch/>
        </p:blipFill>
        <p:spPr>
          <a:xfrm>
            <a:off x="6396840" y="2307240"/>
            <a:ext cx="2435040" cy="25380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Feature Selection - Correlation Matrix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30;p24" descr=""/>
          <p:cNvPicPr/>
          <p:nvPr/>
        </p:nvPicPr>
        <p:blipFill>
          <a:blip r:embed="rId1"/>
          <a:stretch/>
        </p:blipFill>
        <p:spPr>
          <a:xfrm>
            <a:off x="2347200" y="1017720"/>
            <a:ext cx="444888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123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Engineere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Features(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Sum):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36;p25" descr=""/>
          <p:cNvPicPr/>
          <p:nvPr/>
        </p:nvPicPr>
        <p:blipFill>
          <a:blip r:embed="rId1"/>
          <a:stretch/>
        </p:blipFill>
        <p:spPr>
          <a:xfrm>
            <a:off x="311760" y="696600"/>
            <a:ext cx="3230640" cy="219348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37;p25" descr=""/>
          <p:cNvPicPr/>
          <p:nvPr/>
        </p:nvPicPr>
        <p:blipFill>
          <a:blip r:embed="rId2"/>
          <a:stretch/>
        </p:blipFill>
        <p:spPr>
          <a:xfrm>
            <a:off x="5601240" y="696600"/>
            <a:ext cx="3230640" cy="217368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38;p25" descr=""/>
          <p:cNvPicPr/>
          <p:nvPr/>
        </p:nvPicPr>
        <p:blipFill>
          <a:blip r:embed="rId3"/>
          <a:stretch/>
        </p:blipFill>
        <p:spPr>
          <a:xfrm>
            <a:off x="5601240" y="2885400"/>
            <a:ext cx="3230640" cy="21301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139;p25" descr=""/>
          <p:cNvPicPr/>
          <p:nvPr/>
        </p:nvPicPr>
        <p:blipFill>
          <a:blip r:embed="rId4"/>
          <a:stretch/>
        </p:blipFill>
        <p:spPr>
          <a:xfrm>
            <a:off x="311760" y="2986560"/>
            <a:ext cx="3230640" cy="202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123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Features(Max):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45;p26" descr=""/>
          <p:cNvPicPr/>
          <p:nvPr/>
        </p:nvPicPr>
        <p:blipFill>
          <a:blip r:embed="rId1"/>
          <a:stretch/>
        </p:blipFill>
        <p:spPr>
          <a:xfrm>
            <a:off x="311760" y="696600"/>
            <a:ext cx="3100680" cy="218880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46;p26" descr=""/>
          <p:cNvPicPr/>
          <p:nvPr/>
        </p:nvPicPr>
        <p:blipFill>
          <a:blip r:embed="rId2"/>
          <a:stretch/>
        </p:blipFill>
        <p:spPr>
          <a:xfrm>
            <a:off x="5651280" y="696600"/>
            <a:ext cx="3180600" cy="218880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147;p26" descr=""/>
          <p:cNvPicPr/>
          <p:nvPr/>
        </p:nvPicPr>
        <p:blipFill>
          <a:blip r:embed="rId3"/>
          <a:stretch/>
        </p:blipFill>
        <p:spPr>
          <a:xfrm>
            <a:off x="5609880" y="2885400"/>
            <a:ext cx="3100680" cy="206136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48;p26" descr=""/>
          <p:cNvPicPr/>
          <p:nvPr/>
        </p:nvPicPr>
        <p:blipFill>
          <a:blip r:embed="rId4"/>
          <a:stretch/>
        </p:blipFill>
        <p:spPr>
          <a:xfrm>
            <a:off x="251280" y="2882880"/>
            <a:ext cx="3180600" cy="20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1483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Features(Min):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54;p27" descr=""/>
          <p:cNvPicPr/>
          <p:nvPr/>
        </p:nvPicPr>
        <p:blipFill>
          <a:blip r:embed="rId1"/>
          <a:stretch/>
        </p:blipFill>
        <p:spPr>
          <a:xfrm>
            <a:off x="311760" y="721080"/>
            <a:ext cx="3063240" cy="212328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55;p27" descr=""/>
          <p:cNvPicPr/>
          <p:nvPr/>
        </p:nvPicPr>
        <p:blipFill>
          <a:blip r:embed="rId2"/>
          <a:stretch/>
        </p:blipFill>
        <p:spPr>
          <a:xfrm>
            <a:off x="5768640" y="721080"/>
            <a:ext cx="3063240" cy="215172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156;p27" descr=""/>
          <p:cNvPicPr/>
          <p:nvPr/>
        </p:nvPicPr>
        <p:blipFill>
          <a:blip r:embed="rId3"/>
          <a:stretch/>
        </p:blipFill>
        <p:spPr>
          <a:xfrm>
            <a:off x="5753160" y="3022920"/>
            <a:ext cx="3063240" cy="198468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57;p27" descr=""/>
          <p:cNvPicPr/>
          <p:nvPr/>
        </p:nvPicPr>
        <p:blipFill>
          <a:blip r:embed="rId4"/>
          <a:stretch/>
        </p:blipFill>
        <p:spPr>
          <a:xfrm>
            <a:off x="311760" y="2956680"/>
            <a:ext cx="3063240" cy="199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1483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Features(Mean):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163;p28" descr=""/>
          <p:cNvPicPr/>
          <p:nvPr/>
        </p:nvPicPr>
        <p:blipFill>
          <a:blip r:embed="rId1"/>
          <a:stretch/>
        </p:blipFill>
        <p:spPr>
          <a:xfrm>
            <a:off x="311760" y="721080"/>
            <a:ext cx="3111840" cy="2147760"/>
          </a:xfrm>
          <a:prstGeom prst="rect">
            <a:avLst/>
          </a:prstGeom>
          <a:ln>
            <a:noFill/>
          </a:ln>
        </p:spPr>
      </p:pic>
      <p:pic>
        <p:nvPicPr>
          <p:cNvPr id="134" name="Google Shape;164;p28" descr=""/>
          <p:cNvPicPr/>
          <p:nvPr/>
        </p:nvPicPr>
        <p:blipFill>
          <a:blip r:embed="rId2"/>
          <a:stretch/>
        </p:blipFill>
        <p:spPr>
          <a:xfrm>
            <a:off x="5571720" y="2969640"/>
            <a:ext cx="3260160" cy="208260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165;p28" descr=""/>
          <p:cNvPicPr/>
          <p:nvPr/>
        </p:nvPicPr>
        <p:blipFill>
          <a:blip r:embed="rId3"/>
          <a:stretch/>
        </p:blipFill>
        <p:spPr>
          <a:xfrm>
            <a:off x="342000" y="2969640"/>
            <a:ext cx="3111840" cy="200844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66;p28" descr=""/>
          <p:cNvPicPr/>
          <p:nvPr/>
        </p:nvPicPr>
        <p:blipFill>
          <a:blip r:embed="rId4"/>
          <a:stretch/>
        </p:blipFill>
        <p:spPr>
          <a:xfrm>
            <a:off x="5820480" y="721080"/>
            <a:ext cx="3011400" cy="208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Takeaways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CP Type with clt_Vechicle has no activations (control group)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Correlated features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Multi Label Classification Problem (Binary Relevance Approach)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Cell viability data distribution shows some bumps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Adopted Techniques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adopted engineered, feature selection techniques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Features Engineered - Max, Min, Mean of gene expressions and cell viability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 importance/selection - Correlation, Random Forest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Dimensionality Reduction - PCA (100)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Processing: StandardScaler, One-Hot, Label Encoder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Handle Imbalance - Up/Downsampling + Stratified K-Fold CV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PCA Analysis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52360"/>
            <a:ext cx="8520120" cy="813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Top 100 Principal Components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~ 65% Explained Variance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85;p31" descr=""/>
          <p:cNvPicPr/>
          <p:nvPr/>
        </p:nvPicPr>
        <p:blipFill>
          <a:blip r:embed="rId1"/>
          <a:stretch/>
        </p:blipFill>
        <p:spPr>
          <a:xfrm>
            <a:off x="1752480" y="1966320"/>
            <a:ext cx="5979600" cy="317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About The Project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Kaggle Project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Methods can be compared to expert solutions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Scientists seek to identify a protein target associated with a disease and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develop a molecule that can modulate that protein target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Gene expressions and Cell viability is used to determine MoA of a drug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Evaluation Metric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1152360"/>
            <a:ext cx="8520120" cy="44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score = Average BCE loss per label per sample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92;p32" descr=""/>
          <p:cNvPicPr/>
          <p:nvPr/>
        </p:nvPicPr>
        <p:blipFill>
          <a:blip r:embed="rId1"/>
          <a:stretch/>
        </p:blipFill>
        <p:spPr>
          <a:xfrm>
            <a:off x="1232280" y="1793160"/>
            <a:ext cx="6076440" cy="2266560"/>
          </a:xfrm>
          <a:prstGeom prst="rect">
            <a:avLst/>
          </a:prstGeom>
          <a:ln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311760" y="4195800"/>
            <a:ext cx="8520120" cy="44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Lower score =&gt; Better Model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First Model Approach - Logistic Regression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99;p33" descr=""/>
          <p:cNvPicPr/>
          <p:nvPr/>
        </p:nvPicPr>
        <p:blipFill>
          <a:blip r:embed="rId1"/>
          <a:stretch/>
        </p:blipFill>
        <p:spPr>
          <a:xfrm>
            <a:off x="1009080" y="1140120"/>
            <a:ext cx="712548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First Model Approach - Logistic Regression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05;p34" descr=""/>
          <p:cNvPicPr/>
          <p:nvPr/>
        </p:nvPicPr>
        <p:blipFill>
          <a:blip r:embed="rId1"/>
          <a:stretch/>
        </p:blipFill>
        <p:spPr>
          <a:xfrm>
            <a:off x="311760" y="1447560"/>
            <a:ext cx="8520120" cy="31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First Model Approach - Logistic Regression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20120" cy="510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Score: 0.265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12;p35" descr=""/>
          <p:cNvPicPr/>
          <p:nvPr/>
        </p:nvPicPr>
        <p:blipFill>
          <a:blip r:embed="rId1"/>
          <a:stretch/>
        </p:blipFill>
        <p:spPr>
          <a:xfrm>
            <a:off x="15840" y="1636560"/>
            <a:ext cx="9143640" cy="34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Second Model Approach - Random Forest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18;p36" descr=""/>
          <p:cNvPicPr/>
          <p:nvPr/>
        </p:nvPicPr>
        <p:blipFill>
          <a:blip r:embed="rId1"/>
          <a:stretch/>
        </p:blipFill>
        <p:spPr>
          <a:xfrm>
            <a:off x="977760" y="1116360"/>
            <a:ext cx="718776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Second Model Approach - Random Forest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224;p37" descr=""/>
          <p:cNvPicPr/>
          <p:nvPr/>
        </p:nvPicPr>
        <p:blipFill>
          <a:blip r:embed="rId1"/>
          <a:stretch/>
        </p:blipFill>
        <p:spPr>
          <a:xfrm>
            <a:off x="4680" y="1372320"/>
            <a:ext cx="9143640" cy="34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41720" y="1136160"/>
            <a:ext cx="843912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Score: 0.256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Second Model Approach - Random Forest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31;p38" descr=""/>
          <p:cNvPicPr/>
          <p:nvPr/>
        </p:nvPicPr>
        <p:blipFill>
          <a:blip r:embed="rId1"/>
          <a:stretch/>
        </p:blipFill>
        <p:spPr>
          <a:xfrm>
            <a:off x="0" y="1624680"/>
            <a:ext cx="9143640" cy="351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Third Model Approach - Gradient Boosted Trees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37;p39" descr=""/>
          <p:cNvPicPr/>
          <p:nvPr/>
        </p:nvPicPr>
        <p:blipFill>
          <a:blip r:embed="rId1"/>
          <a:stretch/>
        </p:blipFill>
        <p:spPr>
          <a:xfrm>
            <a:off x="963720" y="1017720"/>
            <a:ext cx="721656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Third Model Approach Results - GBT Model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43;p40" descr=""/>
          <p:cNvPicPr/>
          <p:nvPr/>
        </p:nvPicPr>
        <p:blipFill>
          <a:blip r:embed="rId1"/>
          <a:stretch/>
        </p:blipFill>
        <p:spPr>
          <a:xfrm>
            <a:off x="33480" y="1132920"/>
            <a:ext cx="9110160" cy="385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Third Model Approach Results - GBT Model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49;p41" descr=""/>
          <p:cNvPicPr/>
          <p:nvPr/>
        </p:nvPicPr>
        <p:blipFill>
          <a:blip r:embed="rId1"/>
          <a:stretch/>
        </p:blipFill>
        <p:spPr>
          <a:xfrm>
            <a:off x="-6840" y="1189080"/>
            <a:ext cx="9143640" cy="39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First Impressions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915480" y="1213560"/>
          <a:ext cx="7312680" cy="1957680"/>
        </p:xfrm>
        <a:graphic>
          <a:graphicData uri="http://schemas.openxmlformats.org/drawingml/2006/table">
            <a:tbl>
              <a:tblPr/>
              <a:tblGrid>
                <a:gridCol w="1828080"/>
                <a:gridCol w="1828080"/>
                <a:gridCol w="1828080"/>
                <a:gridCol w="1828440"/>
              </a:tblGrid>
              <a:tr h="405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Cp-Type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Cp-Dose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Cp-Time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 of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5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Trt_cp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D1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Gene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0536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Ctl_vehicle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48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Cell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419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72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Third Model Approach Results - GBT Model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286520" y="1152360"/>
            <a:ext cx="4545360" cy="34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04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Untuned Model score for the test set: 0.11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  <a:p>
            <a:pPr marL="457200" indent="-3204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Tuned Model score for the test set: 0.04</a:t>
            </a:r>
            <a:endParaRPr b="0" lang="en-CA" sz="1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56;p42" descr=""/>
          <p:cNvPicPr/>
          <p:nvPr/>
        </p:nvPicPr>
        <p:blipFill>
          <a:blip r:embed="rId1"/>
          <a:stretch/>
        </p:blipFill>
        <p:spPr>
          <a:xfrm>
            <a:off x="14400" y="1247760"/>
            <a:ext cx="3933360" cy="26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Third Model Approach Results - GBT Model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62;p43" descr=""/>
          <p:cNvPicPr/>
          <p:nvPr/>
        </p:nvPicPr>
        <p:blipFill>
          <a:blip r:embed="rId1"/>
          <a:stretch/>
        </p:blipFill>
        <p:spPr>
          <a:xfrm>
            <a:off x="311760" y="1454400"/>
            <a:ext cx="4419360" cy="315828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5495040" y="153360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Default GBT model hyper parameters:</a:t>
            </a:r>
            <a:endParaRPr b="0" lang="en-CA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Max iterations = 20</a:t>
            </a:r>
            <a:endParaRPr b="0" lang="en-CA" sz="11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Max depth</a:t>
            </a: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= 5 </a:t>
            </a:r>
            <a:endParaRPr b="0" lang="en-CA" sz="11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Best hyper-parameters after Grid Search</a:t>
            </a:r>
            <a:endParaRPr b="0" lang="en-CA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Max iterations = 30, </a:t>
            </a:r>
            <a:endParaRPr b="0" lang="en-CA" sz="1100" spc="-1" strike="noStrike">
              <a:latin typeface="Arial"/>
            </a:endParaRPr>
          </a:p>
          <a:p>
            <a:pPr marL="914400">
              <a:lnSpc>
                <a:spcPct val="115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Max Depth = 5</a:t>
            </a:r>
            <a:endParaRPr b="0" lang="en-CA" sz="11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Max iterations = 30, </a:t>
            </a:r>
            <a:endParaRPr b="0" lang="en-CA" sz="1100" spc="-1" strike="noStrike">
              <a:latin typeface="Arial"/>
            </a:endParaRPr>
          </a:p>
          <a:p>
            <a:pPr marL="914400">
              <a:lnSpc>
                <a:spcPct val="115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Max Depth = 10</a:t>
            </a:r>
            <a:endParaRPr b="0" lang="en-CA" sz="11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72000"/>
            <a:ext cx="8871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Challenger Model: Random forest + Logistic Regression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oogle Shape;269;p44" descr=""/>
          <p:cNvPicPr/>
          <p:nvPr/>
        </p:nvPicPr>
        <p:blipFill>
          <a:blip r:embed="rId1"/>
          <a:stretch/>
        </p:blipFill>
        <p:spPr>
          <a:xfrm>
            <a:off x="1746360" y="1181160"/>
            <a:ext cx="565056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challenger model: Log-loss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75;p45" descr=""/>
          <p:cNvPicPr/>
          <p:nvPr/>
        </p:nvPicPr>
        <p:blipFill>
          <a:blip r:embed="rId1"/>
          <a:stretch/>
        </p:blipFill>
        <p:spPr>
          <a:xfrm>
            <a:off x="660240" y="970920"/>
            <a:ext cx="7823160" cy="417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challenger model: Log-loss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81;p46" descr=""/>
          <p:cNvPicPr/>
          <p:nvPr/>
        </p:nvPicPr>
        <p:blipFill>
          <a:blip r:embed="rId1"/>
          <a:stretch/>
        </p:blipFill>
        <p:spPr>
          <a:xfrm>
            <a:off x="2139480" y="1377360"/>
            <a:ext cx="4865040" cy="32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The challenger model: Best parameters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287;p47" descr=""/>
          <p:cNvPicPr/>
          <p:nvPr/>
        </p:nvPicPr>
        <p:blipFill>
          <a:blip r:embed="rId1"/>
          <a:stretch/>
        </p:blipFill>
        <p:spPr>
          <a:xfrm>
            <a:off x="311760" y="1439640"/>
            <a:ext cx="4644360" cy="301500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5302080" y="1980720"/>
            <a:ext cx="3529800" cy="19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Untuned logistics regression parameters:</a:t>
            </a:r>
            <a:endParaRPr b="0" lang="en-CA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α</a:t>
            </a:r>
            <a:r>
              <a:rPr b="0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= 0  (ridge regression model)</a:t>
            </a:r>
            <a:endParaRPr b="0" lang="en-CA" sz="11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λ</a:t>
            </a:r>
            <a:r>
              <a:rPr b="0" lang="en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= 0 (no regularization)</a:t>
            </a:r>
            <a:endParaRPr b="0" lang="en-CA" sz="11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Best parameters according to the parameter tuning:</a:t>
            </a:r>
            <a:endParaRPr b="0" lang="en-CA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α</a:t>
            </a:r>
            <a:r>
              <a:rPr b="0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= 1.0,</a:t>
            </a: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λ</a:t>
            </a:r>
            <a:r>
              <a:rPr b="0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= 0.1</a:t>
            </a:r>
            <a:endParaRPr b="0" lang="en-CA" sz="1100" spc="-1" strike="noStrike"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222222"/>
              </a:buClr>
              <a:buFont typeface="Arial"/>
              <a:buChar char="○"/>
            </a:pP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α</a:t>
            </a:r>
            <a:r>
              <a:rPr b="0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= 0.0, </a:t>
            </a:r>
            <a:r>
              <a:rPr b="0" i="1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λ</a:t>
            </a:r>
            <a:r>
              <a:rPr b="0" lang="en" sz="11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 = 0.1</a:t>
            </a: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52360"/>
            <a:ext cx="8520120" cy="3855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An overview of the techniques: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Min, max, mean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Feature importance selection: Correlations and random forest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PCA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Processing: StandardScaler, One-Hot; and Label Encoder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Class imbalance: Up/Downsampling; and Stratified K-Fold CV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Models: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Logistics regression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Random Forest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Gradient Boosting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Random forest (for feature selection) + logistics regression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Main takeaways: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Hyperparameter tuning is an important step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Simpler model does not mean inaccuracy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Tabular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Visualizati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73;p16" descr=""/>
          <p:cNvPicPr/>
          <p:nvPr/>
        </p:nvPicPr>
        <p:blipFill>
          <a:blip r:embed="rId1"/>
          <a:stretch/>
        </p:blipFill>
        <p:spPr>
          <a:xfrm>
            <a:off x="152280" y="975960"/>
            <a:ext cx="8838720" cy="15148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74;p16" descr=""/>
          <p:cNvPicPr/>
          <p:nvPr/>
        </p:nvPicPr>
        <p:blipFill>
          <a:blip r:embed="rId2"/>
          <a:stretch/>
        </p:blipFill>
        <p:spPr>
          <a:xfrm>
            <a:off x="184320" y="2491200"/>
            <a:ext cx="8608320" cy="117576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93" name="CustomShape 2"/>
          <p:cNvSpPr/>
          <p:nvPr/>
        </p:nvSpPr>
        <p:spPr>
          <a:xfrm>
            <a:off x="311760" y="3798720"/>
            <a:ext cx="734760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Memory size for 1 sample: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/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Sparse format: 12*3+4 bytes = 40b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Dense format: 8*206 = 1648b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Memory size for all samples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(mem_per_vector * 23000):</a:t>
            </a: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Sparse format: 40*23000 = 920000 = 0.92mb</a:t>
            </a:r>
            <a:endParaRPr b="0" lang="en-CA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Dense format: 1648*23000 = 37904000 = 37.9mb</a:t>
            </a:r>
            <a:endParaRPr b="0" lang="en-CA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175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Gene and Cell Visualization (1st id)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81;p17" descr=""/>
          <p:cNvPicPr/>
          <p:nvPr/>
        </p:nvPicPr>
        <p:blipFill>
          <a:blip r:embed="rId1"/>
          <a:stretch/>
        </p:blipFill>
        <p:spPr>
          <a:xfrm>
            <a:off x="903600" y="748440"/>
            <a:ext cx="2791800" cy="4089960"/>
          </a:xfrm>
          <a:prstGeom prst="rect">
            <a:avLst/>
          </a:prstGeom>
          <a:ln>
            <a:noFill/>
          </a:ln>
        </p:spPr>
      </p:pic>
      <p:pic>
        <p:nvPicPr>
          <p:cNvPr id="96" name="Google Shape;82;p17" descr=""/>
          <p:cNvPicPr/>
          <p:nvPr/>
        </p:nvPicPr>
        <p:blipFill>
          <a:blip r:embed="rId2"/>
          <a:stretch/>
        </p:blipFill>
        <p:spPr>
          <a:xfrm>
            <a:off x="5332680" y="748440"/>
            <a:ext cx="2883240" cy="408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Gene and Cell Visualization(6th id)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88;p18" descr=""/>
          <p:cNvPicPr/>
          <p:nvPr/>
        </p:nvPicPr>
        <p:blipFill>
          <a:blip r:embed="rId1"/>
          <a:stretch/>
        </p:blipFill>
        <p:spPr>
          <a:xfrm>
            <a:off x="915840" y="1017720"/>
            <a:ext cx="2699280" cy="3820680"/>
          </a:xfrm>
          <a:prstGeom prst="rect">
            <a:avLst/>
          </a:prstGeom>
          <a:ln>
            <a:noFill/>
          </a:ln>
        </p:spPr>
      </p:pic>
      <p:pic>
        <p:nvPicPr>
          <p:cNvPr id="99" name="Google Shape;89;p18" descr=""/>
          <p:cNvPicPr/>
          <p:nvPr/>
        </p:nvPicPr>
        <p:blipFill>
          <a:blip r:embed="rId2"/>
          <a:stretch/>
        </p:blipFill>
        <p:spPr>
          <a:xfrm>
            <a:off x="5591160" y="1017720"/>
            <a:ext cx="263520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Gene and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Cell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Visualizati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on (55th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id)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95;p19" descr=""/>
          <p:cNvPicPr/>
          <p:nvPr/>
        </p:nvPicPr>
        <p:blipFill>
          <a:blip r:embed="rId1"/>
          <a:stretch/>
        </p:blipFill>
        <p:spPr>
          <a:xfrm>
            <a:off x="903600" y="1017720"/>
            <a:ext cx="2619000" cy="382068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96;p19" descr=""/>
          <p:cNvPicPr/>
          <p:nvPr/>
        </p:nvPicPr>
        <p:blipFill>
          <a:blip r:embed="rId2"/>
          <a:stretch/>
        </p:blipFill>
        <p:spPr>
          <a:xfrm>
            <a:off x="5541480" y="1017720"/>
            <a:ext cx="268092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Gene and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Cell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Visualizati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(1021th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id) </a:t>
            </a:r>
            <a:br/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02;p20" descr=""/>
          <p:cNvPicPr/>
          <p:nvPr/>
        </p:nvPicPr>
        <p:blipFill>
          <a:blip r:embed="rId1"/>
          <a:stretch/>
        </p:blipFill>
        <p:spPr>
          <a:xfrm>
            <a:off x="5488560" y="1145880"/>
            <a:ext cx="2714040" cy="382068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03;p20" descr=""/>
          <p:cNvPicPr/>
          <p:nvPr/>
        </p:nvPicPr>
        <p:blipFill>
          <a:blip r:embed="rId2"/>
          <a:stretch/>
        </p:blipFill>
        <p:spPr>
          <a:xfrm>
            <a:off x="915480" y="1145880"/>
            <a:ext cx="274500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Distribution of Feature C-1 and C-80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09;p21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4158720" cy="305856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10;p21" descr=""/>
          <p:cNvPicPr/>
          <p:nvPr/>
        </p:nvPicPr>
        <p:blipFill>
          <a:blip r:embed="rId2"/>
          <a:stretch/>
        </p:blipFill>
        <p:spPr>
          <a:xfrm>
            <a:off x="4429440" y="1282680"/>
            <a:ext cx="4049280" cy="28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2020-12-19T17:03:11Z</dcterms:modified>
  <cp:revision>1</cp:revision>
  <dc:subject/>
  <dc:title/>
</cp:coreProperties>
</file>