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23"/>
  </p:notesMasterIdLst>
  <p:sldIdLst>
    <p:sldId id="256" r:id="rId5"/>
    <p:sldId id="259" r:id="rId6"/>
    <p:sldId id="271" r:id="rId7"/>
    <p:sldId id="272" r:id="rId8"/>
    <p:sldId id="273" r:id="rId9"/>
    <p:sldId id="274" r:id="rId10"/>
    <p:sldId id="275" r:id="rId11"/>
    <p:sldId id="279" r:id="rId12"/>
    <p:sldId id="276" r:id="rId13"/>
    <p:sldId id="277" r:id="rId14"/>
    <p:sldId id="278" r:id="rId15"/>
    <p:sldId id="280" r:id="rId16"/>
    <p:sldId id="281" r:id="rId17"/>
    <p:sldId id="282" r:id="rId18"/>
    <p:sldId id="283" r:id="rId19"/>
    <p:sldId id="260" r:id="rId20"/>
    <p:sldId id="284"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2" autoAdjust="0"/>
    <p:restoredTop sz="94598" autoAdjust="0"/>
  </p:normalViewPr>
  <p:slideViewPr>
    <p:cSldViewPr snapToGrid="0" showGuides="1">
      <p:cViewPr varScale="1">
        <p:scale>
          <a:sx n="86" d="100"/>
          <a:sy n="86" d="100"/>
        </p:scale>
        <p:origin x="562" y="5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0616F4-2F00-8845-B4BC-A6EA61A6527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pt>
    <dgm:pt modelId="{C918A392-93D8-144E-8B2F-66D71AECAF33}">
      <dgm:prSet phldrT="[Text]"/>
      <dgm:spPr/>
      <dgm:t>
        <a:bodyPr/>
        <a:lstStyle/>
        <a:p>
          <a:pPr>
            <a:lnSpc>
              <a:spcPct val="100000"/>
            </a:lnSpc>
            <a:defRPr cap="all"/>
          </a:pPr>
          <a:r>
            <a:rPr lang="en-US" dirty="0"/>
            <a:t>Combine all PSV Data</a:t>
          </a:r>
        </a:p>
      </dgm:t>
    </dgm:pt>
    <dgm:pt modelId="{EAE798B3-2159-A144-8F38-C2EF35D5819E}" type="parTrans" cxnId="{CB1BBA22-DBF1-3B4F-B36B-C10C3B8DF010}">
      <dgm:prSet/>
      <dgm:spPr/>
      <dgm:t>
        <a:bodyPr/>
        <a:lstStyle/>
        <a:p>
          <a:endParaRPr lang="en-US"/>
        </a:p>
      </dgm:t>
    </dgm:pt>
    <dgm:pt modelId="{71A7CBFD-D831-4142-B2F0-D4DA895F6340}" type="sibTrans" cxnId="{CB1BBA22-DBF1-3B4F-B36B-C10C3B8DF010}">
      <dgm:prSet/>
      <dgm:spPr/>
      <dgm:t>
        <a:bodyPr/>
        <a:lstStyle/>
        <a:p>
          <a:endParaRPr lang="en-US"/>
        </a:p>
      </dgm:t>
    </dgm:pt>
    <dgm:pt modelId="{70548B2D-F74B-8446-8D03-4E18BE520802}">
      <dgm:prSet/>
      <dgm:spPr/>
      <dgm:t>
        <a:bodyPr/>
        <a:lstStyle/>
        <a:p>
          <a:pPr>
            <a:lnSpc>
              <a:spcPct val="100000"/>
            </a:lnSpc>
            <a:defRPr cap="all"/>
          </a:pPr>
          <a:r>
            <a:rPr lang="en-US" dirty="0"/>
            <a:t>Handling Missing Values</a:t>
          </a:r>
        </a:p>
      </dgm:t>
    </dgm:pt>
    <dgm:pt modelId="{73460DCA-5D86-4E4C-8A60-580BA7FB4008}" type="parTrans" cxnId="{5F851334-D720-3340-B256-7B5E8FD6BC72}">
      <dgm:prSet/>
      <dgm:spPr/>
      <dgm:t>
        <a:bodyPr/>
        <a:lstStyle/>
        <a:p>
          <a:endParaRPr lang="en-US"/>
        </a:p>
      </dgm:t>
    </dgm:pt>
    <dgm:pt modelId="{BF4A9387-2023-D047-A2A4-F738ECBA6A14}" type="sibTrans" cxnId="{5F851334-D720-3340-B256-7B5E8FD6BC72}">
      <dgm:prSet/>
      <dgm:spPr/>
      <dgm:t>
        <a:bodyPr/>
        <a:lstStyle/>
        <a:p>
          <a:endParaRPr lang="en-US"/>
        </a:p>
      </dgm:t>
    </dgm:pt>
    <dgm:pt modelId="{7220EB32-2BB0-0644-BDD6-7234BC8EEE01}">
      <dgm:prSet/>
      <dgm:spPr/>
      <dgm:t>
        <a:bodyPr/>
        <a:lstStyle/>
        <a:p>
          <a:pPr>
            <a:lnSpc>
              <a:spcPct val="100000"/>
            </a:lnSpc>
            <a:defRPr cap="all"/>
          </a:pPr>
          <a:r>
            <a:rPr lang="en-US" dirty="0"/>
            <a:t>Feature Engineering</a:t>
          </a:r>
        </a:p>
      </dgm:t>
    </dgm:pt>
    <dgm:pt modelId="{1E57DA46-A602-5249-B0AA-EB5690040BAD}" type="parTrans" cxnId="{1EB382F9-2C25-5C45-B8BB-86997AF469A9}">
      <dgm:prSet/>
      <dgm:spPr/>
      <dgm:t>
        <a:bodyPr/>
        <a:lstStyle/>
        <a:p>
          <a:endParaRPr lang="en-US"/>
        </a:p>
      </dgm:t>
    </dgm:pt>
    <dgm:pt modelId="{5EA12AAB-9ABB-B74C-A07F-5797C8EDC543}" type="sibTrans" cxnId="{1EB382F9-2C25-5C45-B8BB-86997AF469A9}">
      <dgm:prSet/>
      <dgm:spPr/>
      <dgm:t>
        <a:bodyPr/>
        <a:lstStyle/>
        <a:p>
          <a:endParaRPr lang="en-US"/>
        </a:p>
      </dgm:t>
    </dgm:pt>
    <dgm:pt modelId="{9AF1C1FC-D3D1-464A-9F0B-A3950B3A6800}">
      <dgm:prSet/>
      <dgm:spPr/>
      <dgm:t>
        <a:bodyPr/>
        <a:lstStyle/>
        <a:p>
          <a:pPr>
            <a:lnSpc>
              <a:spcPct val="100000"/>
            </a:lnSpc>
            <a:defRPr cap="all"/>
          </a:pPr>
          <a:r>
            <a:rPr lang="en-US" dirty="0"/>
            <a:t>Handling Data Imbalance</a:t>
          </a:r>
        </a:p>
      </dgm:t>
    </dgm:pt>
    <dgm:pt modelId="{45B0D328-E9D1-554F-8984-C74EE3153996}" type="parTrans" cxnId="{5FEAE406-F5ED-9948-A10C-22DCA86E8DE1}">
      <dgm:prSet/>
      <dgm:spPr/>
      <dgm:t>
        <a:bodyPr/>
        <a:lstStyle/>
        <a:p>
          <a:endParaRPr lang="en-US"/>
        </a:p>
      </dgm:t>
    </dgm:pt>
    <dgm:pt modelId="{650F130C-5E64-7542-8462-0F55C6331A51}" type="sibTrans" cxnId="{5FEAE406-F5ED-9948-A10C-22DCA86E8DE1}">
      <dgm:prSet/>
      <dgm:spPr/>
      <dgm:t>
        <a:bodyPr/>
        <a:lstStyle/>
        <a:p>
          <a:endParaRPr lang="en-US"/>
        </a:p>
      </dgm:t>
    </dgm:pt>
    <dgm:pt modelId="{F6126609-2C1E-8745-907C-1BB4FB73DE9D}">
      <dgm:prSet/>
      <dgm:spPr/>
      <dgm:t>
        <a:bodyPr/>
        <a:lstStyle/>
        <a:p>
          <a:pPr>
            <a:lnSpc>
              <a:spcPct val="100000"/>
            </a:lnSpc>
            <a:defRPr cap="all"/>
          </a:pPr>
          <a:r>
            <a:rPr lang="en-US" dirty="0"/>
            <a:t>Baseline prediction</a:t>
          </a:r>
        </a:p>
      </dgm:t>
    </dgm:pt>
    <dgm:pt modelId="{53F92FF6-F427-6542-8DD0-B669C1217E06}" type="parTrans" cxnId="{755493FB-79ED-E543-88FA-A9AF0B48C4F6}">
      <dgm:prSet/>
      <dgm:spPr/>
      <dgm:t>
        <a:bodyPr/>
        <a:lstStyle/>
        <a:p>
          <a:endParaRPr lang="en-US"/>
        </a:p>
      </dgm:t>
    </dgm:pt>
    <dgm:pt modelId="{F5093CB7-57D2-0E45-B8C9-6CEEC2F13710}" type="sibTrans" cxnId="{755493FB-79ED-E543-88FA-A9AF0B48C4F6}">
      <dgm:prSet/>
      <dgm:spPr/>
      <dgm:t>
        <a:bodyPr/>
        <a:lstStyle/>
        <a:p>
          <a:endParaRPr lang="en-US"/>
        </a:p>
      </dgm:t>
    </dgm:pt>
    <dgm:pt modelId="{F38FB1FB-2829-4AF2-909C-C6B3C51B371B}" type="pres">
      <dgm:prSet presAssocID="{380616F4-2F00-8845-B4BC-A6EA61A65278}" presName="root" presStyleCnt="0">
        <dgm:presLayoutVars>
          <dgm:dir/>
          <dgm:resizeHandles val="exact"/>
        </dgm:presLayoutVars>
      </dgm:prSet>
      <dgm:spPr/>
    </dgm:pt>
    <dgm:pt modelId="{390BC1DC-3AE7-4688-AE94-D31776489C06}" type="pres">
      <dgm:prSet presAssocID="{C918A392-93D8-144E-8B2F-66D71AECAF33}" presName="compNode" presStyleCnt="0"/>
      <dgm:spPr/>
    </dgm:pt>
    <dgm:pt modelId="{5B3FBD9F-D722-4E90-A8FF-6CECB43A2FF9}" type="pres">
      <dgm:prSet presAssocID="{C918A392-93D8-144E-8B2F-66D71AECAF33}" presName="iconBgRect" presStyleLbl="bgShp" presStyleIdx="0" presStyleCnt="5"/>
      <dgm:spPr/>
    </dgm:pt>
    <dgm:pt modelId="{D67AB8BC-28B9-4A2F-82D5-FC8E1C35BFB4}" type="pres">
      <dgm:prSet presAssocID="{C918A392-93D8-144E-8B2F-66D71AECAF3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F644C31-46A0-45E3-99E4-9AB21039FC15}" type="pres">
      <dgm:prSet presAssocID="{C918A392-93D8-144E-8B2F-66D71AECAF33}" presName="spaceRect" presStyleCnt="0"/>
      <dgm:spPr/>
    </dgm:pt>
    <dgm:pt modelId="{8647EC01-E714-43A0-943D-653A46358D07}" type="pres">
      <dgm:prSet presAssocID="{C918A392-93D8-144E-8B2F-66D71AECAF33}" presName="textRect" presStyleLbl="revTx" presStyleIdx="0" presStyleCnt="5">
        <dgm:presLayoutVars>
          <dgm:chMax val="1"/>
          <dgm:chPref val="1"/>
        </dgm:presLayoutVars>
      </dgm:prSet>
      <dgm:spPr/>
    </dgm:pt>
    <dgm:pt modelId="{FDBD3360-BE42-4AEB-AAB7-865861B03668}" type="pres">
      <dgm:prSet presAssocID="{71A7CBFD-D831-4142-B2F0-D4DA895F6340}" presName="sibTrans" presStyleCnt="0"/>
      <dgm:spPr/>
    </dgm:pt>
    <dgm:pt modelId="{DEA876A3-B24E-4B18-BD37-CA92334240AF}" type="pres">
      <dgm:prSet presAssocID="{70548B2D-F74B-8446-8D03-4E18BE520802}" presName="compNode" presStyleCnt="0"/>
      <dgm:spPr/>
    </dgm:pt>
    <dgm:pt modelId="{A5312569-7D9B-42C1-873B-8F9698D2680B}" type="pres">
      <dgm:prSet presAssocID="{70548B2D-F74B-8446-8D03-4E18BE520802}" presName="iconBgRect" presStyleLbl="bgShp" presStyleIdx="1" presStyleCnt="5"/>
      <dgm:spPr/>
    </dgm:pt>
    <dgm:pt modelId="{0202CEA8-B048-4BAB-A9F0-BB3065C18A94}" type="pres">
      <dgm:prSet presAssocID="{70548B2D-F74B-8446-8D03-4E18BE52080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94934F0F-32D0-4E7E-9B70-97B6CBDFD9D5}" type="pres">
      <dgm:prSet presAssocID="{70548B2D-F74B-8446-8D03-4E18BE520802}" presName="spaceRect" presStyleCnt="0"/>
      <dgm:spPr/>
    </dgm:pt>
    <dgm:pt modelId="{A0B47079-FEC4-4F92-A37A-72F3AF807E47}" type="pres">
      <dgm:prSet presAssocID="{70548B2D-F74B-8446-8D03-4E18BE520802}" presName="textRect" presStyleLbl="revTx" presStyleIdx="1" presStyleCnt="5">
        <dgm:presLayoutVars>
          <dgm:chMax val="1"/>
          <dgm:chPref val="1"/>
        </dgm:presLayoutVars>
      </dgm:prSet>
      <dgm:spPr/>
    </dgm:pt>
    <dgm:pt modelId="{9CA7A957-7367-4FA1-868B-A6425F9B7231}" type="pres">
      <dgm:prSet presAssocID="{BF4A9387-2023-D047-A2A4-F738ECBA6A14}" presName="sibTrans" presStyleCnt="0"/>
      <dgm:spPr/>
    </dgm:pt>
    <dgm:pt modelId="{802ED212-0DC2-4487-AFAE-4A76EC3F5B10}" type="pres">
      <dgm:prSet presAssocID="{9AF1C1FC-D3D1-464A-9F0B-A3950B3A6800}" presName="compNode" presStyleCnt="0"/>
      <dgm:spPr/>
    </dgm:pt>
    <dgm:pt modelId="{8766FAAF-D790-4694-96D3-8A9740216A0A}" type="pres">
      <dgm:prSet presAssocID="{9AF1C1FC-D3D1-464A-9F0B-A3950B3A6800}" presName="iconBgRect" presStyleLbl="bgShp" presStyleIdx="2" presStyleCnt="5" custScaleX="94523" custLinFactX="100000" custLinFactNeighborX="104028" custLinFactNeighborY="-9598"/>
      <dgm:spPr/>
    </dgm:pt>
    <dgm:pt modelId="{7E26FD6F-CC83-4936-B852-3C377823DB10}" type="pres">
      <dgm:prSet presAssocID="{9AF1C1FC-D3D1-464A-9F0B-A3950B3A6800}" presName="iconRect" presStyleLbl="node1" presStyleIdx="2" presStyleCnt="5" custLinFactX="155592" custLinFactNeighborX="200000" custLinFactNeighborY="-1329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EB635518-6279-4187-8755-FBD07B9D7622}" type="pres">
      <dgm:prSet presAssocID="{9AF1C1FC-D3D1-464A-9F0B-A3950B3A6800}" presName="spaceRect" presStyleCnt="0"/>
      <dgm:spPr/>
    </dgm:pt>
    <dgm:pt modelId="{0222EE45-4625-4C16-B7DB-516E1D313F46}" type="pres">
      <dgm:prSet presAssocID="{9AF1C1FC-D3D1-464A-9F0B-A3950B3A6800}" presName="textRect" presStyleLbl="revTx" presStyleIdx="2" presStyleCnt="5" custLinFactX="33093" custLinFactNeighborX="100000" custLinFactNeighborY="-29246">
        <dgm:presLayoutVars>
          <dgm:chMax val="1"/>
          <dgm:chPref val="1"/>
        </dgm:presLayoutVars>
      </dgm:prSet>
      <dgm:spPr/>
    </dgm:pt>
    <dgm:pt modelId="{283D9AAE-4460-42F8-A984-D16475DB91C4}" type="pres">
      <dgm:prSet presAssocID="{650F130C-5E64-7542-8462-0F55C6331A51}" presName="sibTrans" presStyleCnt="0"/>
      <dgm:spPr/>
    </dgm:pt>
    <dgm:pt modelId="{C80A55F5-A7B4-410A-84A2-331E1A57AC34}" type="pres">
      <dgm:prSet presAssocID="{F6126609-2C1E-8745-907C-1BB4FB73DE9D}" presName="compNode" presStyleCnt="0"/>
      <dgm:spPr/>
    </dgm:pt>
    <dgm:pt modelId="{43496B3D-082A-4C23-8E41-2538A6D5AA32}" type="pres">
      <dgm:prSet presAssocID="{F6126609-2C1E-8745-907C-1BB4FB73DE9D}" presName="iconBgRect" presStyleLbl="bgShp" presStyleIdx="3" presStyleCnt="5" custLinFactX="-97878" custLinFactNeighborX="-100000" custLinFactNeighborY="2485"/>
      <dgm:spPr/>
    </dgm:pt>
    <dgm:pt modelId="{C9F0C724-084A-4220-AE44-B0D4799FC55B}" type="pres">
      <dgm:prSet presAssocID="{F6126609-2C1E-8745-907C-1BB4FB73DE9D}" presName="iconRect" presStyleLbl="node1" presStyleIdx="3" presStyleCnt="5" custLinFactX="-144871" custLinFactNeighborX="-200000" custLinFactNeighborY="433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764A234B-7DC0-41BE-B91C-DA5D9935A362}" type="pres">
      <dgm:prSet presAssocID="{F6126609-2C1E-8745-907C-1BB4FB73DE9D}" presName="spaceRect" presStyleCnt="0"/>
      <dgm:spPr/>
    </dgm:pt>
    <dgm:pt modelId="{78AFCEF7-2CE2-45B8-942F-51D26061C1D6}" type="pres">
      <dgm:prSet presAssocID="{F6126609-2C1E-8745-907C-1BB4FB73DE9D}" presName="textRect" presStyleLbl="revTx" presStyleIdx="3" presStyleCnt="5" custLinFactX="16768" custLinFactNeighborX="100000" custLinFactNeighborY="-29246">
        <dgm:presLayoutVars>
          <dgm:chMax val="1"/>
          <dgm:chPref val="1"/>
        </dgm:presLayoutVars>
      </dgm:prSet>
      <dgm:spPr/>
    </dgm:pt>
    <dgm:pt modelId="{B143208A-5A2F-4690-80BA-3C3B92EFA1F6}" type="pres">
      <dgm:prSet presAssocID="{F5093CB7-57D2-0E45-B8C9-6CEEC2F13710}" presName="sibTrans" presStyleCnt="0"/>
      <dgm:spPr/>
    </dgm:pt>
    <dgm:pt modelId="{725A91D2-F56B-4191-975D-F00875EC18F0}" type="pres">
      <dgm:prSet presAssocID="{7220EB32-2BB0-0644-BDD6-7234BC8EEE01}" presName="compNode" presStyleCnt="0"/>
      <dgm:spPr/>
    </dgm:pt>
    <dgm:pt modelId="{8AE81839-CEEB-422C-AF94-532C879B076F}" type="pres">
      <dgm:prSet presAssocID="{7220EB32-2BB0-0644-BDD6-7234BC8EEE01}" presName="iconBgRect" presStyleLbl="bgShp" presStyleIdx="4" presStyleCnt="5" custLinFactNeighborX="15017" custLinFactNeighborY="-9598"/>
      <dgm:spPr/>
    </dgm:pt>
    <dgm:pt modelId="{0CBA2C65-0AB1-4747-89EC-63F94B5EB619}" type="pres">
      <dgm:prSet presAssocID="{7220EB32-2BB0-0644-BDD6-7234BC8EEE01}" presName="iconRect" presStyleLbl="node1" presStyleIdx="4" presStyleCnt="5" custLinFactNeighborX="26172" custLinFactNeighborY="-1672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CC59980D-9695-49CC-AA3E-87710E063C32}" type="pres">
      <dgm:prSet presAssocID="{7220EB32-2BB0-0644-BDD6-7234BC8EEE01}" presName="spaceRect" presStyleCnt="0"/>
      <dgm:spPr/>
    </dgm:pt>
    <dgm:pt modelId="{4F65ABD6-3EC8-443C-84C4-B3B68B827F9C}" type="pres">
      <dgm:prSet presAssocID="{7220EB32-2BB0-0644-BDD6-7234BC8EEE01}" presName="textRect" presStyleLbl="revTx" presStyleIdx="4" presStyleCnt="5" custLinFactX="-100000" custLinFactNeighborX="-132639" custLinFactNeighborY="-14636">
        <dgm:presLayoutVars>
          <dgm:chMax val="1"/>
          <dgm:chPref val="1"/>
        </dgm:presLayoutVars>
      </dgm:prSet>
      <dgm:spPr/>
    </dgm:pt>
  </dgm:ptLst>
  <dgm:cxnLst>
    <dgm:cxn modelId="{5FEAE406-F5ED-9948-A10C-22DCA86E8DE1}" srcId="{380616F4-2F00-8845-B4BC-A6EA61A65278}" destId="{9AF1C1FC-D3D1-464A-9F0B-A3950B3A6800}" srcOrd="2" destOrd="0" parTransId="{45B0D328-E9D1-554F-8984-C74EE3153996}" sibTransId="{650F130C-5E64-7542-8462-0F55C6331A51}"/>
    <dgm:cxn modelId="{5687090D-6AA9-8C44-9BC1-2B46DF586E30}" type="presOf" srcId="{380616F4-2F00-8845-B4BC-A6EA61A65278}" destId="{F38FB1FB-2829-4AF2-909C-C6B3C51B371B}" srcOrd="0" destOrd="0" presId="urn:microsoft.com/office/officeart/2018/5/layout/IconCircleLabelList"/>
    <dgm:cxn modelId="{CB1BBA22-DBF1-3B4F-B36B-C10C3B8DF010}" srcId="{380616F4-2F00-8845-B4BC-A6EA61A65278}" destId="{C918A392-93D8-144E-8B2F-66D71AECAF33}" srcOrd="0" destOrd="0" parTransId="{EAE798B3-2159-A144-8F38-C2EF35D5819E}" sibTransId="{71A7CBFD-D831-4142-B2F0-D4DA895F6340}"/>
    <dgm:cxn modelId="{865C4833-6DA1-3948-B553-41B5F1B1AEF5}" type="presOf" srcId="{9AF1C1FC-D3D1-464A-9F0B-A3950B3A6800}" destId="{0222EE45-4625-4C16-B7DB-516E1D313F46}" srcOrd="0" destOrd="0" presId="urn:microsoft.com/office/officeart/2018/5/layout/IconCircleLabelList"/>
    <dgm:cxn modelId="{5F851334-D720-3340-B256-7B5E8FD6BC72}" srcId="{380616F4-2F00-8845-B4BC-A6EA61A65278}" destId="{70548B2D-F74B-8446-8D03-4E18BE520802}" srcOrd="1" destOrd="0" parTransId="{73460DCA-5D86-4E4C-8A60-580BA7FB4008}" sibTransId="{BF4A9387-2023-D047-A2A4-F738ECBA6A14}"/>
    <dgm:cxn modelId="{C94E7455-FECF-C142-85EA-8E7069B8E032}" type="presOf" srcId="{70548B2D-F74B-8446-8D03-4E18BE520802}" destId="{A0B47079-FEC4-4F92-A37A-72F3AF807E47}" srcOrd="0" destOrd="0" presId="urn:microsoft.com/office/officeart/2018/5/layout/IconCircleLabelList"/>
    <dgm:cxn modelId="{FA26938D-BED0-9F47-B0F5-7FB584428530}" type="presOf" srcId="{F6126609-2C1E-8745-907C-1BB4FB73DE9D}" destId="{78AFCEF7-2CE2-45B8-942F-51D26061C1D6}" srcOrd="0" destOrd="0" presId="urn:microsoft.com/office/officeart/2018/5/layout/IconCircleLabelList"/>
    <dgm:cxn modelId="{7436F8CD-9587-3240-82BE-5CBF735A935D}" type="presOf" srcId="{7220EB32-2BB0-0644-BDD6-7234BC8EEE01}" destId="{4F65ABD6-3EC8-443C-84C4-B3B68B827F9C}" srcOrd="0" destOrd="0" presId="urn:microsoft.com/office/officeart/2018/5/layout/IconCircleLabelList"/>
    <dgm:cxn modelId="{DF2597E3-9226-C443-91F2-DC73CF8441A9}" type="presOf" srcId="{C918A392-93D8-144E-8B2F-66D71AECAF33}" destId="{8647EC01-E714-43A0-943D-653A46358D07}" srcOrd="0" destOrd="0" presId="urn:microsoft.com/office/officeart/2018/5/layout/IconCircleLabelList"/>
    <dgm:cxn modelId="{1EB382F9-2C25-5C45-B8BB-86997AF469A9}" srcId="{380616F4-2F00-8845-B4BC-A6EA61A65278}" destId="{7220EB32-2BB0-0644-BDD6-7234BC8EEE01}" srcOrd="4" destOrd="0" parTransId="{1E57DA46-A602-5249-B0AA-EB5690040BAD}" sibTransId="{5EA12AAB-9ABB-B74C-A07F-5797C8EDC543}"/>
    <dgm:cxn modelId="{755493FB-79ED-E543-88FA-A9AF0B48C4F6}" srcId="{380616F4-2F00-8845-B4BC-A6EA61A65278}" destId="{F6126609-2C1E-8745-907C-1BB4FB73DE9D}" srcOrd="3" destOrd="0" parTransId="{53F92FF6-F427-6542-8DD0-B669C1217E06}" sibTransId="{F5093CB7-57D2-0E45-B8C9-6CEEC2F13710}"/>
    <dgm:cxn modelId="{5BA8291F-9590-344B-91EC-6DB7C6163346}" type="presParOf" srcId="{F38FB1FB-2829-4AF2-909C-C6B3C51B371B}" destId="{390BC1DC-3AE7-4688-AE94-D31776489C06}" srcOrd="0" destOrd="0" presId="urn:microsoft.com/office/officeart/2018/5/layout/IconCircleLabelList"/>
    <dgm:cxn modelId="{E8666268-B3D9-3247-9A9F-82A52EC7159D}" type="presParOf" srcId="{390BC1DC-3AE7-4688-AE94-D31776489C06}" destId="{5B3FBD9F-D722-4E90-A8FF-6CECB43A2FF9}" srcOrd="0" destOrd="0" presId="urn:microsoft.com/office/officeart/2018/5/layout/IconCircleLabelList"/>
    <dgm:cxn modelId="{4F1E7399-17CE-DD42-B3EB-C6E8BDFAABBC}" type="presParOf" srcId="{390BC1DC-3AE7-4688-AE94-D31776489C06}" destId="{D67AB8BC-28B9-4A2F-82D5-FC8E1C35BFB4}" srcOrd="1" destOrd="0" presId="urn:microsoft.com/office/officeart/2018/5/layout/IconCircleLabelList"/>
    <dgm:cxn modelId="{8DF2F2DF-6785-C54E-9DC1-8864B6421DEF}" type="presParOf" srcId="{390BC1DC-3AE7-4688-AE94-D31776489C06}" destId="{DF644C31-46A0-45E3-99E4-9AB21039FC15}" srcOrd="2" destOrd="0" presId="urn:microsoft.com/office/officeart/2018/5/layout/IconCircleLabelList"/>
    <dgm:cxn modelId="{DCB87B9D-A2C3-BE4D-B034-666E6E6A73AA}" type="presParOf" srcId="{390BC1DC-3AE7-4688-AE94-D31776489C06}" destId="{8647EC01-E714-43A0-943D-653A46358D07}" srcOrd="3" destOrd="0" presId="urn:microsoft.com/office/officeart/2018/5/layout/IconCircleLabelList"/>
    <dgm:cxn modelId="{704DF319-C437-4C43-BB54-9664B7BC18B6}" type="presParOf" srcId="{F38FB1FB-2829-4AF2-909C-C6B3C51B371B}" destId="{FDBD3360-BE42-4AEB-AAB7-865861B03668}" srcOrd="1" destOrd="0" presId="urn:microsoft.com/office/officeart/2018/5/layout/IconCircleLabelList"/>
    <dgm:cxn modelId="{9665632F-F79E-5F48-B238-987755B631FC}" type="presParOf" srcId="{F38FB1FB-2829-4AF2-909C-C6B3C51B371B}" destId="{DEA876A3-B24E-4B18-BD37-CA92334240AF}" srcOrd="2" destOrd="0" presId="urn:microsoft.com/office/officeart/2018/5/layout/IconCircleLabelList"/>
    <dgm:cxn modelId="{A85E5739-A5A5-D245-A831-6487034EC8D9}" type="presParOf" srcId="{DEA876A3-B24E-4B18-BD37-CA92334240AF}" destId="{A5312569-7D9B-42C1-873B-8F9698D2680B}" srcOrd="0" destOrd="0" presId="urn:microsoft.com/office/officeart/2018/5/layout/IconCircleLabelList"/>
    <dgm:cxn modelId="{17066070-0B5D-8D45-B651-AEF42A1EC85C}" type="presParOf" srcId="{DEA876A3-B24E-4B18-BD37-CA92334240AF}" destId="{0202CEA8-B048-4BAB-A9F0-BB3065C18A94}" srcOrd="1" destOrd="0" presId="urn:microsoft.com/office/officeart/2018/5/layout/IconCircleLabelList"/>
    <dgm:cxn modelId="{3C49932C-F435-7547-9EC2-A698E3B11DE9}" type="presParOf" srcId="{DEA876A3-B24E-4B18-BD37-CA92334240AF}" destId="{94934F0F-32D0-4E7E-9B70-97B6CBDFD9D5}" srcOrd="2" destOrd="0" presId="urn:microsoft.com/office/officeart/2018/5/layout/IconCircleLabelList"/>
    <dgm:cxn modelId="{C1364634-D32C-DE4E-8D76-FD9C02B66B7E}" type="presParOf" srcId="{DEA876A3-B24E-4B18-BD37-CA92334240AF}" destId="{A0B47079-FEC4-4F92-A37A-72F3AF807E47}" srcOrd="3" destOrd="0" presId="urn:microsoft.com/office/officeart/2018/5/layout/IconCircleLabelList"/>
    <dgm:cxn modelId="{EEA98E3E-0310-4F42-88B9-474209F0BD7A}" type="presParOf" srcId="{F38FB1FB-2829-4AF2-909C-C6B3C51B371B}" destId="{9CA7A957-7367-4FA1-868B-A6425F9B7231}" srcOrd="3" destOrd="0" presId="urn:microsoft.com/office/officeart/2018/5/layout/IconCircleLabelList"/>
    <dgm:cxn modelId="{1BD732B5-FEE1-3B49-9132-181D2FB4A5C5}" type="presParOf" srcId="{F38FB1FB-2829-4AF2-909C-C6B3C51B371B}" destId="{802ED212-0DC2-4487-AFAE-4A76EC3F5B10}" srcOrd="4" destOrd="0" presId="urn:microsoft.com/office/officeart/2018/5/layout/IconCircleLabelList"/>
    <dgm:cxn modelId="{730963BD-FAF7-7E4D-9C45-A3C2DAA8A9B7}" type="presParOf" srcId="{802ED212-0DC2-4487-AFAE-4A76EC3F5B10}" destId="{8766FAAF-D790-4694-96D3-8A9740216A0A}" srcOrd="0" destOrd="0" presId="urn:microsoft.com/office/officeart/2018/5/layout/IconCircleLabelList"/>
    <dgm:cxn modelId="{C0298B9F-3E26-7740-BBA7-9966CE324849}" type="presParOf" srcId="{802ED212-0DC2-4487-AFAE-4A76EC3F5B10}" destId="{7E26FD6F-CC83-4936-B852-3C377823DB10}" srcOrd="1" destOrd="0" presId="urn:microsoft.com/office/officeart/2018/5/layout/IconCircleLabelList"/>
    <dgm:cxn modelId="{C2DA98C3-4297-2A44-A651-72120A1F6401}" type="presParOf" srcId="{802ED212-0DC2-4487-AFAE-4A76EC3F5B10}" destId="{EB635518-6279-4187-8755-FBD07B9D7622}" srcOrd="2" destOrd="0" presId="urn:microsoft.com/office/officeart/2018/5/layout/IconCircleLabelList"/>
    <dgm:cxn modelId="{C6619643-4144-C249-B5D0-DA74CF974DF7}" type="presParOf" srcId="{802ED212-0DC2-4487-AFAE-4A76EC3F5B10}" destId="{0222EE45-4625-4C16-B7DB-516E1D313F46}" srcOrd="3" destOrd="0" presId="urn:microsoft.com/office/officeart/2018/5/layout/IconCircleLabelList"/>
    <dgm:cxn modelId="{96BC0CD2-849A-A44E-944B-CEA9F952A214}" type="presParOf" srcId="{F38FB1FB-2829-4AF2-909C-C6B3C51B371B}" destId="{283D9AAE-4460-42F8-A984-D16475DB91C4}" srcOrd="5" destOrd="0" presId="urn:microsoft.com/office/officeart/2018/5/layout/IconCircleLabelList"/>
    <dgm:cxn modelId="{2AFB2CF9-AFE6-1B46-92F6-53F365880042}" type="presParOf" srcId="{F38FB1FB-2829-4AF2-909C-C6B3C51B371B}" destId="{C80A55F5-A7B4-410A-84A2-331E1A57AC34}" srcOrd="6" destOrd="0" presId="urn:microsoft.com/office/officeart/2018/5/layout/IconCircleLabelList"/>
    <dgm:cxn modelId="{BB8D09A4-8834-1043-8D02-F8123F6296A0}" type="presParOf" srcId="{C80A55F5-A7B4-410A-84A2-331E1A57AC34}" destId="{43496B3D-082A-4C23-8E41-2538A6D5AA32}" srcOrd="0" destOrd="0" presId="urn:microsoft.com/office/officeart/2018/5/layout/IconCircleLabelList"/>
    <dgm:cxn modelId="{275D3A98-CC34-664F-B4CB-D818CD7E04FD}" type="presParOf" srcId="{C80A55F5-A7B4-410A-84A2-331E1A57AC34}" destId="{C9F0C724-084A-4220-AE44-B0D4799FC55B}" srcOrd="1" destOrd="0" presId="urn:microsoft.com/office/officeart/2018/5/layout/IconCircleLabelList"/>
    <dgm:cxn modelId="{E448C766-5D28-1642-A49F-C7ABF0524F79}" type="presParOf" srcId="{C80A55F5-A7B4-410A-84A2-331E1A57AC34}" destId="{764A234B-7DC0-41BE-B91C-DA5D9935A362}" srcOrd="2" destOrd="0" presId="urn:microsoft.com/office/officeart/2018/5/layout/IconCircleLabelList"/>
    <dgm:cxn modelId="{6014535A-A353-614E-886A-CE2137B88655}" type="presParOf" srcId="{C80A55F5-A7B4-410A-84A2-331E1A57AC34}" destId="{78AFCEF7-2CE2-45B8-942F-51D26061C1D6}" srcOrd="3" destOrd="0" presId="urn:microsoft.com/office/officeart/2018/5/layout/IconCircleLabelList"/>
    <dgm:cxn modelId="{035160F7-C0F3-8343-B11C-A370BBA2DE65}" type="presParOf" srcId="{F38FB1FB-2829-4AF2-909C-C6B3C51B371B}" destId="{B143208A-5A2F-4690-80BA-3C3B92EFA1F6}" srcOrd="7" destOrd="0" presId="urn:microsoft.com/office/officeart/2018/5/layout/IconCircleLabelList"/>
    <dgm:cxn modelId="{C1E00959-8182-F045-9B0E-995AA32174F4}" type="presParOf" srcId="{F38FB1FB-2829-4AF2-909C-C6B3C51B371B}" destId="{725A91D2-F56B-4191-975D-F00875EC18F0}" srcOrd="8" destOrd="0" presId="urn:microsoft.com/office/officeart/2018/5/layout/IconCircleLabelList"/>
    <dgm:cxn modelId="{C110558E-DFB2-BA4F-92F8-D6EA73630A36}" type="presParOf" srcId="{725A91D2-F56B-4191-975D-F00875EC18F0}" destId="{8AE81839-CEEB-422C-AF94-532C879B076F}" srcOrd="0" destOrd="0" presId="urn:microsoft.com/office/officeart/2018/5/layout/IconCircleLabelList"/>
    <dgm:cxn modelId="{23EA9CFA-8FA4-9441-A842-86EB5081E037}" type="presParOf" srcId="{725A91D2-F56B-4191-975D-F00875EC18F0}" destId="{0CBA2C65-0AB1-4747-89EC-63F94B5EB619}" srcOrd="1" destOrd="0" presId="urn:microsoft.com/office/officeart/2018/5/layout/IconCircleLabelList"/>
    <dgm:cxn modelId="{583EE55E-ACEF-074D-B07B-850180C2CCBF}" type="presParOf" srcId="{725A91D2-F56B-4191-975D-F00875EC18F0}" destId="{CC59980D-9695-49CC-AA3E-87710E063C32}" srcOrd="2" destOrd="0" presId="urn:microsoft.com/office/officeart/2018/5/layout/IconCircleLabelList"/>
    <dgm:cxn modelId="{E3B9C0B2-53E2-264B-B6CA-04DB9C113D17}" type="presParOf" srcId="{725A91D2-F56B-4191-975D-F00875EC18F0}" destId="{4F65ABD6-3EC8-443C-84C4-B3B68B827F9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FBD9F-D722-4E90-A8FF-6CECB43A2FF9}">
      <dsp:nvSpPr>
        <dsp:cNvPr id="0" name=""/>
        <dsp:cNvSpPr/>
      </dsp:nvSpPr>
      <dsp:spPr>
        <a:xfrm>
          <a:off x="735974" y="73689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7AB8BC-28B9-4A2F-82D5-FC8E1C35BFB4}">
      <dsp:nvSpPr>
        <dsp:cNvPr id="0" name=""/>
        <dsp:cNvSpPr/>
      </dsp:nvSpPr>
      <dsp:spPr>
        <a:xfrm>
          <a:off x="969974" y="97089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47EC01-E714-43A0-943D-653A46358D07}">
      <dsp:nvSpPr>
        <dsp:cNvPr id="0" name=""/>
        <dsp:cNvSpPr/>
      </dsp:nvSpPr>
      <dsp:spPr>
        <a:xfrm>
          <a:off x="384974" y="21768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Combine all PSV Data</a:t>
          </a:r>
        </a:p>
      </dsp:txBody>
      <dsp:txXfrm>
        <a:off x="384974" y="2176893"/>
        <a:ext cx="1800000" cy="720000"/>
      </dsp:txXfrm>
    </dsp:sp>
    <dsp:sp modelId="{A5312569-7D9B-42C1-873B-8F9698D2680B}">
      <dsp:nvSpPr>
        <dsp:cNvPr id="0" name=""/>
        <dsp:cNvSpPr/>
      </dsp:nvSpPr>
      <dsp:spPr>
        <a:xfrm>
          <a:off x="2850974" y="736893"/>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02CEA8-B048-4BAB-A9F0-BB3065C18A94}">
      <dsp:nvSpPr>
        <dsp:cNvPr id="0" name=""/>
        <dsp:cNvSpPr/>
      </dsp:nvSpPr>
      <dsp:spPr>
        <a:xfrm>
          <a:off x="3084974" y="97089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B47079-FEC4-4F92-A37A-72F3AF807E47}">
      <dsp:nvSpPr>
        <dsp:cNvPr id="0" name=""/>
        <dsp:cNvSpPr/>
      </dsp:nvSpPr>
      <dsp:spPr>
        <a:xfrm>
          <a:off x="2499974" y="21768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Handling Missing Values</a:t>
          </a:r>
        </a:p>
      </dsp:txBody>
      <dsp:txXfrm>
        <a:off x="2499974" y="2176893"/>
        <a:ext cx="1800000" cy="720000"/>
      </dsp:txXfrm>
    </dsp:sp>
    <dsp:sp modelId="{8766FAAF-D790-4694-96D3-8A9740216A0A}">
      <dsp:nvSpPr>
        <dsp:cNvPr id="0" name=""/>
        <dsp:cNvSpPr/>
      </dsp:nvSpPr>
      <dsp:spPr>
        <a:xfrm>
          <a:off x="7236271" y="631507"/>
          <a:ext cx="1037862"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6FD6F-CC83-4936-B852-3C377823DB10}">
      <dsp:nvSpPr>
        <dsp:cNvPr id="0" name=""/>
        <dsp:cNvSpPr/>
      </dsp:nvSpPr>
      <dsp:spPr>
        <a:xfrm>
          <a:off x="7440204" y="88716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22EE45-4625-4C16-B7DB-516E1D313F46}">
      <dsp:nvSpPr>
        <dsp:cNvPr id="0" name=""/>
        <dsp:cNvSpPr/>
      </dsp:nvSpPr>
      <dsp:spPr>
        <a:xfrm>
          <a:off x="7010649" y="19663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Handling Data Imbalance</a:t>
          </a:r>
        </a:p>
      </dsp:txBody>
      <dsp:txXfrm>
        <a:off x="7010649" y="1966322"/>
        <a:ext cx="1800000" cy="720000"/>
      </dsp:txXfrm>
    </dsp:sp>
    <dsp:sp modelId="{43496B3D-082A-4C23-8E41-2538A6D5AA32}">
      <dsp:nvSpPr>
        <dsp:cNvPr id="0" name=""/>
        <dsp:cNvSpPr/>
      </dsp:nvSpPr>
      <dsp:spPr>
        <a:xfrm>
          <a:off x="4908274" y="764178"/>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0C724-084A-4220-AE44-B0D4799FC55B}">
      <dsp:nvSpPr>
        <dsp:cNvPr id="0" name=""/>
        <dsp:cNvSpPr/>
      </dsp:nvSpPr>
      <dsp:spPr>
        <a:xfrm>
          <a:off x="5142287" y="99819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AFCEF7-2CE2-45B8-942F-51D26061C1D6}">
      <dsp:nvSpPr>
        <dsp:cNvPr id="0" name=""/>
        <dsp:cNvSpPr/>
      </dsp:nvSpPr>
      <dsp:spPr>
        <a:xfrm>
          <a:off x="8831799" y="19663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Baseline prediction</a:t>
          </a:r>
        </a:p>
      </dsp:txBody>
      <dsp:txXfrm>
        <a:off x="8831799" y="1966322"/>
        <a:ext cx="1800000" cy="720000"/>
      </dsp:txXfrm>
    </dsp:sp>
    <dsp:sp modelId="{8AE81839-CEEB-422C-AF94-532C879B076F}">
      <dsp:nvSpPr>
        <dsp:cNvPr id="0" name=""/>
        <dsp:cNvSpPr/>
      </dsp:nvSpPr>
      <dsp:spPr>
        <a:xfrm>
          <a:off x="9360861" y="631507"/>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BA2C65-0AB1-4747-89EC-63F94B5EB619}">
      <dsp:nvSpPr>
        <dsp:cNvPr id="0" name=""/>
        <dsp:cNvSpPr/>
      </dsp:nvSpPr>
      <dsp:spPr>
        <a:xfrm>
          <a:off x="9594858" y="86551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65ABD6-3EC8-443C-84C4-B3B68B827F9C}">
      <dsp:nvSpPr>
        <dsp:cNvPr id="0" name=""/>
        <dsp:cNvSpPr/>
      </dsp:nvSpPr>
      <dsp:spPr>
        <a:xfrm>
          <a:off x="4657472" y="20715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Feature Engineering</a:t>
          </a:r>
        </a:p>
      </dsp:txBody>
      <dsp:txXfrm>
        <a:off x="4657472" y="2071514"/>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17</a:t>
            </a:fld>
            <a:endParaRPr lang="en-US"/>
          </a:p>
        </p:txBody>
      </p:sp>
    </p:spTree>
    <p:extLst>
      <p:ext uri="{BB962C8B-B14F-4D97-AF65-F5344CB8AC3E}">
        <p14:creationId xmlns:p14="http://schemas.microsoft.com/office/powerpoint/2010/main" val="1020859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0.xml"/><Relationship Id="rId5" Type="http://schemas.openxmlformats.org/officeDocument/2006/relationships/image" Target="../media/image27.jpeg"/><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8" Type="http://schemas.openxmlformats.org/officeDocument/2006/relationships/hyperlink" Target="https://www.cdc.gov/" TargetMode="External"/><Relationship Id="rId3" Type="http://schemas.openxmlformats.org/officeDocument/2006/relationships/hyperlink" Target="https://www.physionet.org/content/challenge-2019/1.0.0/" TargetMode="External"/><Relationship Id="rId7" Type="http://schemas.openxmlformats.org/officeDocument/2006/relationships/hyperlink" Target="https://machinelearningmastery.com/roc-curves-and-precision-recall-curves-for-classification-in-python/"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iopscience.iop.org/article/10.1088/1757-899X/428/1/012004" TargetMode="External"/><Relationship Id="rId5" Type="http://schemas.openxmlformats.org/officeDocument/2006/relationships/hyperlink" Target="https://towardsdatascience.com/using-bagging-and-boosting-to-improve-classification-tree-accuracy-6d3bb6c95e5b" TargetMode="External"/><Relationship Id="rId10" Type="http://schemas.openxmlformats.org/officeDocument/2006/relationships/hyperlink" Target="http://www.erogol.com/fighting-class-unbalance-supervised-ml-problem/" TargetMode="External"/><Relationship Id="rId4" Type="http://schemas.openxmlformats.org/officeDocument/2006/relationships/hyperlink" Target="https://www.datacamp.com/community/tutorials/decision-tree-classification-python" TargetMode="External"/><Relationship Id="rId9" Type="http://schemas.openxmlformats.org/officeDocument/2006/relationships/hyperlink" Target="https://www.ncbi.nlm.nih.gov/pmc/articles/PMC6429642/"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704088"/>
            <a:ext cx="10993549" cy="1499616"/>
          </a:xfrm>
        </p:spPr>
        <p:txBody>
          <a:bodyPr/>
          <a:lstStyle/>
          <a:p>
            <a:r>
              <a:rPr lang="en-US" dirty="0"/>
              <a:t>Sepsis Analysis</a:t>
            </a:r>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581194" y="2495445"/>
            <a:ext cx="10993546" cy="468233"/>
          </a:xfrm>
        </p:spPr>
        <p:txBody>
          <a:bodyPr/>
          <a:lstStyle/>
          <a:p>
            <a:r>
              <a:rPr lang="en-US" dirty="0"/>
              <a:t>Muskan | Hanymol | Sai | Sanket</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3081528"/>
            <a:ext cx="11265408" cy="3310128"/>
          </a:xfrm>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4EE4-6BCF-18DA-3008-1E5EE5E5DC62}"/>
              </a:ext>
            </a:extLst>
          </p:cNvPr>
          <p:cNvSpPr>
            <a:spLocks noGrp="1"/>
          </p:cNvSpPr>
          <p:nvPr>
            <p:ph type="title"/>
          </p:nvPr>
        </p:nvSpPr>
        <p:spPr/>
        <p:txBody>
          <a:bodyPr/>
          <a:lstStyle/>
          <a:p>
            <a:r>
              <a:rPr lang="en-IN" dirty="0"/>
              <a:t>Feature selection</a:t>
            </a:r>
          </a:p>
        </p:txBody>
      </p:sp>
      <p:sp>
        <p:nvSpPr>
          <p:cNvPr id="4" name="Footer Placeholder 3">
            <a:extLst>
              <a:ext uri="{FF2B5EF4-FFF2-40B4-BE49-F238E27FC236}">
                <a16:creationId xmlns:a16="http://schemas.microsoft.com/office/drawing/2014/main" id="{DF49062E-88FB-0DA3-375E-4384C05D78CA}"/>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0B39B1F4-B0F2-4960-D2C0-0198E267BC3B}"/>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C1B2D604-9F09-0158-91ED-DED22D7A644C}"/>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3" name="Content Placeholder 2">
            <a:extLst>
              <a:ext uri="{FF2B5EF4-FFF2-40B4-BE49-F238E27FC236}">
                <a16:creationId xmlns:a16="http://schemas.microsoft.com/office/drawing/2014/main" id="{5DEFD1CA-6146-1E5F-93C8-FFDB9A82110E}"/>
              </a:ext>
            </a:extLst>
          </p:cNvPr>
          <p:cNvSpPr>
            <a:spLocks noGrp="1"/>
          </p:cNvSpPr>
          <p:nvPr>
            <p:ph idx="1"/>
          </p:nvPr>
        </p:nvSpPr>
        <p:spPr>
          <a:xfrm>
            <a:off x="648070" y="2340864"/>
            <a:ext cx="10962737" cy="3634486"/>
          </a:xfrm>
        </p:spPr>
        <p:txBody>
          <a:bodyPr>
            <a:normAutofit/>
          </a:bodyPr>
          <a:lstStyle/>
          <a:p>
            <a:pPr algn="l"/>
            <a:r>
              <a:rPr lang="en-US" b="0" i="0" dirty="0">
                <a:solidFill>
                  <a:srgbClr val="000000"/>
                </a:solidFill>
                <a:effectLst/>
                <a:latin typeface="Helvetica Neue"/>
              </a:rPr>
              <a:t>Oxygen saturation: Low oxygen saturation may indicate that the body is not getting enough oxygen, which can be a sign of sepsis.</a:t>
            </a:r>
          </a:p>
          <a:p>
            <a:pPr algn="l"/>
            <a:r>
              <a:rPr lang="en-US" b="0" i="0" dirty="0">
                <a:solidFill>
                  <a:srgbClr val="000000"/>
                </a:solidFill>
                <a:effectLst/>
                <a:latin typeface="Helvetica Neue"/>
              </a:rPr>
              <a:t>Lactate levels: Elevated lactate levels can indicate that the body is not getting enough oxygen, which can be a sign of sepsis.</a:t>
            </a:r>
          </a:p>
          <a:p>
            <a:pPr algn="l"/>
            <a:r>
              <a:rPr lang="en-US" b="0" i="0" dirty="0">
                <a:solidFill>
                  <a:srgbClr val="000000"/>
                </a:solidFill>
                <a:effectLst/>
                <a:latin typeface="Helvetica Neue"/>
              </a:rPr>
              <a:t>pH: Abnormal pH levels (either too high or too low) may indicate the presence of sepsis.</a:t>
            </a:r>
          </a:p>
          <a:p>
            <a:pPr algn="l"/>
            <a:r>
              <a:rPr lang="en-US" b="0" i="0" dirty="0">
                <a:solidFill>
                  <a:srgbClr val="000000"/>
                </a:solidFill>
                <a:effectLst/>
                <a:latin typeface="Helvetica Neue"/>
              </a:rPr>
              <a:t>Base excess: Abnormal base excess levels may indicate the presence of sepsis.</a:t>
            </a:r>
          </a:p>
          <a:p>
            <a:pPr algn="l"/>
            <a:r>
              <a:rPr lang="en-US" b="0" i="0" dirty="0">
                <a:solidFill>
                  <a:srgbClr val="000000"/>
                </a:solidFill>
                <a:effectLst/>
                <a:latin typeface="Helvetica Neue"/>
              </a:rPr>
              <a:t>Creatinine: Elevated creatinine levels may indicate kidney dysfunction, which can be a complication of sepsis.</a:t>
            </a:r>
          </a:p>
        </p:txBody>
      </p:sp>
    </p:spTree>
    <p:extLst>
      <p:ext uri="{BB962C8B-B14F-4D97-AF65-F5344CB8AC3E}">
        <p14:creationId xmlns:p14="http://schemas.microsoft.com/office/powerpoint/2010/main" val="994577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4EE4-6BCF-18DA-3008-1E5EE5E5DC62}"/>
              </a:ext>
            </a:extLst>
          </p:cNvPr>
          <p:cNvSpPr>
            <a:spLocks noGrp="1"/>
          </p:cNvSpPr>
          <p:nvPr>
            <p:ph type="title"/>
          </p:nvPr>
        </p:nvSpPr>
        <p:spPr/>
        <p:txBody>
          <a:bodyPr/>
          <a:lstStyle/>
          <a:p>
            <a:r>
              <a:rPr lang="en-IN" dirty="0"/>
              <a:t>Feature selection</a:t>
            </a:r>
          </a:p>
        </p:txBody>
      </p:sp>
      <p:sp>
        <p:nvSpPr>
          <p:cNvPr id="4" name="Footer Placeholder 3">
            <a:extLst>
              <a:ext uri="{FF2B5EF4-FFF2-40B4-BE49-F238E27FC236}">
                <a16:creationId xmlns:a16="http://schemas.microsoft.com/office/drawing/2014/main" id="{DF49062E-88FB-0DA3-375E-4384C05D78CA}"/>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0B39B1F4-B0F2-4960-D2C0-0198E267BC3B}"/>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C1B2D604-9F09-0158-91ED-DED22D7A644C}"/>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3" name="Content Placeholder 2">
            <a:extLst>
              <a:ext uri="{FF2B5EF4-FFF2-40B4-BE49-F238E27FC236}">
                <a16:creationId xmlns:a16="http://schemas.microsoft.com/office/drawing/2014/main" id="{5DEFD1CA-6146-1E5F-93C8-FFDB9A82110E}"/>
              </a:ext>
            </a:extLst>
          </p:cNvPr>
          <p:cNvSpPr>
            <a:spLocks noGrp="1"/>
          </p:cNvSpPr>
          <p:nvPr>
            <p:ph idx="1"/>
          </p:nvPr>
        </p:nvSpPr>
        <p:spPr>
          <a:xfrm>
            <a:off x="648070" y="2340864"/>
            <a:ext cx="10962737" cy="3634486"/>
          </a:xfrm>
        </p:spPr>
        <p:txBody>
          <a:bodyPr>
            <a:normAutofit/>
          </a:bodyPr>
          <a:lstStyle/>
          <a:p>
            <a:pPr algn="l"/>
            <a:r>
              <a:rPr lang="en-US" b="0" i="0" dirty="0">
                <a:solidFill>
                  <a:srgbClr val="000000"/>
                </a:solidFill>
                <a:effectLst/>
                <a:latin typeface="Helvetica Neue"/>
              </a:rPr>
              <a:t>Bilirubin: Elevated bilirubin levels may indicate liver dysfunction, which can be a complication of sepsis.</a:t>
            </a:r>
          </a:p>
          <a:p>
            <a:pPr algn="l"/>
            <a:r>
              <a:rPr lang="en-US" b="0" i="0" dirty="0">
                <a:solidFill>
                  <a:srgbClr val="000000"/>
                </a:solidFill>
                <a:effectLst/>
                <a:latin typeface="Helvetica Neue"/>
              </a:rPr>
              <a:t>Troponin: Elevated troponin levels may indicate damage to the heart, which can be a complication of sepsis.</a:t>
            </a:r>
          </a:p>
          <a:p>
            <a:pPr algn="l"/>
            <a:r>
              <a:rPr lang="en-US" b="0" i="0" dirty="0">
                <a:solidFill>
                  <a:srgbClr val="000000"/>
                </a:solidFill>
                <a:effectLst/>
                <a:latin typeface="Helvetica Neue"/>
              </a:rPr>
              <a:t>It is important to note that these parameters are only a few of the many that may be used to help diagnose sepsis, and they are not always present in all cases of sepsis. A healthcare provider will consider a range of clinical and laboratory findings in order to diagnose sepsis and determine the best course of treatment.</a:t>
            </a:r>
          </a:p>
        </p:txBody>
      </p:sp>
    </p:spTree>
    <p:extLst>
      <p:ext uri="{BB962C8B-B14F-4D97-AF65-F5344CB8AC3E}">
        <p14:creationId xmlns:p14="http://schemas.microsoft.com/office/powerpoint/2010/main" val="8844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61D3-5B52-E5D3-EEE8-CE5E2C37B9AF}"/>
              </a:ext>
            </a:extLst>
          </p:cNvPr>
          <p:cNvSpPr>
            <a:spLocks noGrp="1"/>
          </p:cNvSpPr>
          <p:nvPr>
            <p:ph type="title"/>
          </p:nvPr>
        </p:nvSpPr>
        <p:spPr/>
        <p:txBody>
          <a:bodyPr/>
          <a:lstStyle/>
          <a:p>
            <a:r>
              <a:rPr lang="en-IN" dirty="0"/>
              <a:t>Output feature engineering</a:t>
            </a:r>
          </a:p>
        </p:txBody>
      </p:sp>
      <p:pic>
        <p:nvPicPr>
          <p:cNvPr id="8" name="Content Placeholder 7">
            <a:extLst>
              <a:ext uri="{FF2B5EF4-FFF2-40B4-BE49-F238E27FC236}">
                <a16:creationId xmlns:a16="http://schemas.microsoft.com/office/drawing/2014/main" id="{72925603-D5D4-9E6F-537A-A318D40F1807}"/>
              </a:ext>
            </a:extLst>
          </p:cNvPr>
          <p:cNvPicPr>
            <a:picLocks noGrp="1" noChangeAspect="1"/>
          </p:cNvPicPr>
          <p:nvPr>
            <p:ph idx="1"/>
          </p:nvPr>
        </p:nvPicPr>
        <p:blipFill>
          <a:blip r:embed="rId2"/>
          <a:stretch>
            <a:fillRect/>
          </a:stretch>
        </p:blipFill>
        <p:spPr>
          <a:xfrm>
            <a:off x="1166812" y="3120231"/>
            <a:ext cx="9858375" cy="2076450"/>
          </a:xfrm>
        </p:spPr>
      </p:pic>
      <p:sp>
        <p:nvSpPr>
          <p:cNvPr id="4" name="Footer Placeholder 3">
            <a:extLst>
              <a:ext uri="{FF2B5EF4-FFF2-40B4-BE49-F238E27FC236}">
                <a16:creationId xmlns:a16="http://schemas.microsoft.com/office/drawing/2014/main" id="{AF70D565-0329-AF9A-7668-FD44CF452C96}"/>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FCFF5BE3-7F48-1DD8-366D-D62BEAE04E44}"/>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9AB23EAE-6D94-D81E-383D-0C5F686130A8}"/>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382070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177C-A6FC-FD1C-02E0-4C4A3380DFD1}"/>
              </a:ext>
            </a:extLst>
          </p:cNvPr>
          <p:cNvSpPr>
            <a:spLocks noGrp="1"/>
          </p:cNvSpPr>
          <p:nvPr>
            <p:ph type="title"/>
          </p:nvPr>
        </p:nvSpPr>
        <p:spPr/>
        <p:txBody>
          <a:bodyPr/>
          <a:lstStyle/>
          <a:p>
            <a:r>
              <a:rPr lang="en-IN" dirty="0"/>
              <a:t>Encoded columns</a:t>
            </a:r>
          </a:p>
        </p:txBody>
      </p:sp>
      <p:pic>
        <p:nvPicPr>
          <p:cNvPr id="8" name="Content Placeholder 7">
            <a:extLst>
              <a:ext uri="{FF2B5EF4-FFF2-40B4-BE49-F238E27FC236}">
                <a16:creationId xmlns:a16="http://schemas.microsoft.com/office/drawing/2014/main" id="{5370BDE3-3541-7A7A-8E0E-E217868C4A9A}"/>
              </a:ext>
            </a:extLst>
          </p:cNvPr>
          <p:cNvPicPr>
            <a:picLocks noGrp="1" noChangeAspect="1"/>
          </p:cNvPicPr>
          <p:nvPr>
            <p:ph idx="1"/>
          </p:nvPr>
        </p:nvPicPr>
        <p:blipFill>
          <a:blip r:embed="rId2"/>
          <a:stretch>
            <a:fillRect/>
          </a:stretch>
        </p:blipFill>
        <p:spPr>
          <a:xfrm>
            <a:off x="581025" y="2783106"/>
            <a:ext cx="11029950" cy="2750701"/>
          </a:xfrm>
        </p:spPr>
      </p:pic>
      <p:sp>
        <p:nvSpPr>
          <p:cNvPr id="4" name="Footer Placeholder 3">
            <a:extLst>
              <a:ext uri="{FF2B5EF4-FFF2-40B4-BE49-F238E27FC236}">
                <a16:creationId xmlns:a16="http://schemas.microsoft.com/office/drawing/2014/main" id="{9659D8EC-9CC1-BC0C-CC51-E1E57884C3B1}"/>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C5B66EBC-F962-794B-9818-5CC2917E542C}"/>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9694B882-873A-C70E-4B9E-5899A44114D0}"/>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234686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2B4A-35E0-C3B9-0E21-BFB88A95D8CC}"/>
              </a:ext>
            </a:extLst>
          </p:cNvPr>
          <p:cNvSpPr>
            <a:spLocks noGrp="1"/>
          </p:cNvSpPr>
          <p:nvPr>
            <p:ph type="title"/>
          </p:nvPr>
        </p:nvSpPr>
        <p:spPr/>
        <p:txBody>
          <a:bodyPr/>
          <a:lstStyle/>
          <a:p>
            <a:r>
              <a:rPr lang="en-IN" dirty="0"/>
              <a:t>6 hours prediction results</a:t>
            </a:r>
          </a:p>
        </p:txBody>
      </p:sp>
      <p:pic>
        <p:nvPicPr>
          <p:cNvPr id="8" name="Content Placeholder 7">
            <a:extLst>
              <a:ext uri="{FF2B5EF4-FFF2-40B4-BE49-F238E27FC236}">
                <a16:creationId xmlns:a16="http://schemas.microsoft.com/office/drawing/2014/main" id="{A9A9DE54-2F28-08C6-FA1C-D5EE0DDCF958}"/>
              </a:ext>
            </a:extLst>
          </p:cNvPr>
          <p:cNvPicPr>
            <a:picLocks noGrp="1" noChangeAspect="1"/>
          </p:cNvPicPr>
          <p:nvPr>
            <p:ph idx="1"/>
          </p:nvPr>
        </p:nvPicPr>
        <p:blipFill>
          <a:blip r:embed="rId2"/>
          <a:stretch>
            <a:fillRect/>
          </a:stretch>
        </p:blipFill>
        <p:spPr>
          <a:xfrm>
            <a:off x="4235418" y="2736610"/>
            <a:ext cx="3644729" cy="2830188"/>
          </a:xfrm>
        </p:spPr>
      </p:pic>
      <p:sp>
        <p:nvSpPr>
          <p:cNvPr id="4" name="Footer Placeholder 3">
            <a:extLst>
              <a:ext uri="{FF2B5EF4-FFF2-40B4-BE49-F238E27FC236}">
                <a16:creationId xmlns:a16="http://schemas.microsoft.com/office/drawing/2014/main" id="{D6B95D81-AB19-3D9C-D866-0E4DF4FDBACE}"/>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C8CC485A-6D9F-70DA-E975-6185AF4AE718}"/>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436356B5-55EC-ACA5-91EA-2D8C091950B4}"/>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10" name="Picture 9">
            <a:extLst>
              <a:ext uri="{FF2B5EF4-FFF2-40B4-BE49-F238E27FC236}">
                <a16:creationId xmlns:a16="http://schemas.microsoft.com/office/drawing/2014/main" id="{5A01ED54-A6B1-AB9B-25EB-B8B10581B16C}"/>
              </a:ext>
            </a:extLst>
          </p:cNvPr>
          <p:cNvPicPr>
            <a:picLocks noChangeAspect="1"/>
          </p:cNvPicPr>
          <p:nvPr/>
        </p:nvPicPr>
        <p:blipFill>
          <a:blip r:embed="rId3"/>
          <a:stretch>
            <a:fillRect/>
          </a:stretch>
        </p:blipFill>
        <p:spPr>
          <a:xfrm>
            <a:off x="153988" y="2717560"/>
            <a:ext cx="3976687" cy="2870870"/>
          </a:xfrm>
          <a:prstGeom prst="rect">
            <a:avLst/>
          </a:prstGeom>
        </p:spPr>
      </p:pic>
      <p:pic>
        <p:nvPicPr>
          <p:cNvPr id="4098" name="Picture 2">
            <a:extLst>
              <a:ext uri="{FF2B5EF4-FFF2-40B4-BE49-F238E27FC236}">
                <a16:creationId xmlns:a16="http://schemas.microsoft.com/office/drawing/2014/main" id="{789AE99A-E255-1AD1-9CE5-0035B69AA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3377" y="271353"/>
            <a:ext cx="3976687" cy="30287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22FAA3C-86A0-C0D8-5C84-5EC001A296A5}"/>
              </a:ext>
            </a:extLst>
          </p:cNvPr>
          <p:cNvPicPr>
            <a:picLocks noChangeAspect="1"/>
          </p:cNvPicPr>
          <p:nvPr/>
        </p:nvPicPr>
        <p:blipFill>
          <a:blip r:embed="rId5"/>
          <a:stretch>
            <a:fillRect/>
          </a:stretch>
        </p:blipFill>
        <p:spPr>
          <a:xfrm>
            <a:off x="7880147" y="3429000"/>
            <a:ext cx="4014748" cy="1545150"/>
          </a:xfrm>
          <a:prstGeom prst="rect">
            <a:avLst/>
          </a:prstGeom>
        </p:spPr>
      </p:pic>
      <p:sp>
        <p:nvSpPr>
          <p:cNvPr id="13" name="TextBox 12">
            <a:extLst>
              <a:ext uri="{FF2B5EF4-FFF2-40B4-BE49-F238E27FC236}">
                <a16:creationId xmlns:a16="http://schemas.microsoft.com/office/drawing/2014/main" id="{C1813C41-C30B-8221-3B1A-12D1209EA9EC}"/>
              </a:ext>
            </a:extLst>
          </p:cNvPr>
          <p:cNvSpPr txBox="1"/>
          <p:nvPr/>
        </p:nvSpPr>
        <p:spPr>
          <a:xfrm>
            <a:off x="1285875" y="5715000"/>
            <a:ext cx="1647825" cy="369332"/>
          </a:xfrm>
          <a:prstGeom prst="rect">
            <a:avLst/>
          </a:prstGeom>
          <a:noFill/>
        </p:spPr>
        <p:txBody>
          <a:bodyPr wrap="square" rtlCol="0">
            <a:spAutoFit/>
          </a:bodyPr>
          <a:lstStyle/>
          <a:p>
            <a:r>
              <a:rPr lang="en-IN" dirty="0"/>
              <a:t>Random Forest</a:t>
            </a:r>
          </a:p>
        </p:txBody>
      </p:sp>
      <p:sp>
        <p:nvSpPr>
          <p:cNvPr id="14" name="TextBox 13">
            <a:extLst>
              <a:ext uri="{FF2B5EF4-FFF2-40B4-BE49-F238E27FC236}">
                <a16:creationId xmlns:a16="http://schemas.microsoft.com/office/drawing/2014/main" id="{430566DC-EE84-EB42-2507-457D36A71AF5}"/>
              </a:ext>
            </a:extLst>
          </p:cNvPr>
          <p:cNvSpPr txBox="1"/>
          <p:nvPr/>
        </p:nvSpPr>
        <p:spPr>
          <a:xfrm>
            <a:off x="5514975" y="5682734"/>
            <a:ext cx="1647825" cy="646331"/>
          </a:xfrm>
          <a:prstGeom prst="rect">
            <a:avLst/>
          </a:prstGeom>
          <a:noFill/>
        </p:spPr>
        <p:txBody>
          <a:bodyPr wrap="square" rtlCol="0">
            <a:spAutoFit/>
          </a:bodyPr>
          <a:lstStyle/>
          <a:p>
            <a:r>
              <a:rPr lang="en-IN" dirty="0"/>
              <a:t>Logistic Regression</a:t>
            </a:r>
          </a:p>
        </p:txBody>
      </p:sp>
      <p:sp>
        <p:nvSpPr>
          <p:cNvPr id="15" name="TextBox 14">
            <a:extLst>
              <a:ext uri="{FF2B5EF4-FFF2-40B4-BE49-F238E27FC236}">
                <a16:creationId xmlns:a16="http://schemas.microsoft.com/office/drawing/2014/main" id="{F9150297-E92A-B630-D8A2-BB916FF61C74}"/>
              </a:ext>
            </a:extLst>
          </p:cNvPr>
          <p:cNvSpPr txBox="1"/>
          <p:nvPr/>
        </p:nvSpPr>
        <p:spPr>
          <a:xfrm>
            <a:off x="9626837" y="5508100"/>
            <a:ext cx="1647825" cy="369332"/>
          </a:xfrm>
          <a:prstGeom prst="rect">
            <a:avLst/>
          </a:prstGeom>
          <a:noFill/>
        </p:spPr>
        <p:txBody>
          <a:bodyPr wrap="square" rtlCol="0">
            <a:spAutoFit/>
          </a:bodyPr>
          <a:lstStyle/>
          <a:p>
            <a:r>
              <a:rPr lang="en-IN" dirty="0"/>
              <a:t>XG boost</a:t>
            </a:r>
          </a:p>
        </p:txBody>
      </p:sp>
    </p:spTree>
    <p:extLst>
      <p:ext uri="{BB962C8B-B14F-4D97-AF65-F5344CB8AC3E}">
        <p14:creationId xmlns:p14="http://schemas.microsoft.com/office/powerpoint/2010/main" val="341880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AD98-137D-3259-EF2B-584D16C69F04}"/>
              </a:ext>
            </a:extLst>
          </p:cNvPr>
          <p:cNvSpPr>
            <a:spLocks noGrp="1"/>
          </p:cNvSpPr>
          <p:nvPr>
            <p:ph type="title"/>
          </p:nvPr>
        </p:nvSpPr>
        <p:spPr/>
        <p:txBody>
          <a:bodyPr/>
          <a:lstStyle/>
          <a:p>
            <a:r>
              <a:rPr lang="en-IN" dirty="0"/>
              <a:t>12 hours prediction results</a:t>
            </a:r>
          </a:p>
        </p:txBody>
      </p:sp>
      <p:pic>
        <p:nvPicPr>
          <p:cNvPr id="8" name="Content Placeholder 7">
            <a:extLst>
              <a:ext uri="{FF2B5EF4-FFF2-40B4-BE49-F238E27FC236}">
                <a16:creationId xmlns:a16="http://schemas.microsoft.com/office/drawing/2014/main" id="{5469F361-2FEC-1269-E52B-6EA25A81EE70}"/>
              </a:ext>
            </a:extLst>
          </p:cNvPr>
          <p:cNvPicPr>
            <a:picLocks noGrp="1" noChangeAspect="1"/>
          </p:cNvPicPr>
          <p:nvPr>
            <p:ph idx="1"/>
          </p:nvPr>
        </p:nvPicPr>
        <p:blipFill>
          <a:blip r:embed="rId2"/>
          <a:stretch>
            <a:fillRect/>
          </a:stretch>
        </p:blipFill>
        <p:spPr>
          <a:xfrm>
            <a:off x="581192" y="2397125"/>
            <a:ext cx="3821162" cy="3266366"/>
          </a:xfrm>
        </p:spPr>
      </p:pic>
      <p:sp>
        <p:nvSpPr>
          <p:cNvPr id="5" name="Date Placeholder 4">
            <a:extLst>
              <a:ext uri="{FF2B5EF4-FFF2-40B4-BE49-F238E27FC236}">
                <a16:creationId xmlns:a16="http://schemas.microsoft.com/office/drawing/2014/main" id="{943CA773-C086-6F31-D327-632D3E73C8F1}"/>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964C416F-08CC-EB68-AE9F-FF7F1352CDFF}"/>
              </a:ext>
            </a:extLst>
          </p:cNvPr>
          <p:cNvSpPr>
            <a:spLocks noGrp="1"/>
          </p:cNvSpPr>
          <p:nvPr>
            <p:ph type="sldNum" sz="quarter" idx="12"/>
          </p:nvPr>
        </p:nvSpPr>
        <p:spPr/>
        <p:txBody>
          <a:bodyPr/>
          <a:lstStyle/>
          <a:p>
            <a:fld id="{3A98EE3D-8CD1-4C3F-BD1C-C98C9596463C}" type="slidenum">
              <a:rPr lang="en-US" smtClean="0"/>
              <a:t>15</a:t>
            </a:fld>
            <a:endParaRPr lang="en-US" dirty="0"/>
          </a:p>
        </p:txBody>
      </p:sp>
      <p:pic>
        <p:nvPicPr>
          <p:cNvPr id="10" name="Picture 9">
            <a:extLst>
              <a:ext uri="{FF2B5EF4-FFF2-40B4-BE49-F238E27FC236}">
                <a16:creationId xmlns:a16="http://schemas.microsoft.com/office/drawing/2014/main" id="{40FB3065-E20D-EFD4-03ED-85689E3AA06A}"/>
              </a:ext>
            </a:extLst>
          </p:cNvPr>
          <p:cNvPicPr>
            <a:picLocks noChangeAspect="1"/>
          </p:cNvPicPr>
          <p:nvPr/>
        </p:nvPicPr>
        <p:blipFill>
          <a:blip r:embed="rId3"/>
          <a:stretch>
            <a:fillRect/>
          </a:stretch>
        </p:blipFill>
        <p:spPr>
          <a:xfrm>
            <a:off x="4402354" y="2397125"/>
            <a:ext cx="4251111" cy="3229894"/>
          </a:xfrm>
          <a:prstGeom prst="rect">
            <a:avLst/>
          </a:prstGeom>
        </p:spPr>
      </p:pic>
      <p:pic>
        <p:nvPicPr>
          <p:cNvPr id="14" name="Picture 13">
            <a:extLst>
              <a:ext uri="{FF2B5EF4-FFF2-40B4-BE49-F238E27FC236}">
                <a16:creationId xmlns:a16="http://schemas.microsoft.com/office/drawing/2014/main" id="{B7AE56D5-9770-5DB3-B354-DBFD86C52132}"/>
              </a:ext>
            </a:extLst>
          </p:cNvPr>
          <p:cNvPicPr>
            <a:picLocks noChangeAspect="1"/>
          </p:cNvPicPr>
          <p:nvPr/>
        </p:nvPicPr>
        <p:blipFill>
          <a:blip r:embed="rId4"/>
          <a:stretch>
            <a:fillRect/>
          </a:stretch>
        </p:blipFill>
        <p:spPr>
          <a:xfrm>
            <a:off x="8653465" y="3652837"/>
            <a:ext cx="3400425" cy="581025"/>
          </a:xfrm>
          <a:prstGeom prst="rect">
            <a:avLst/>
          </a:prstGeom>
        </p:spPr>
      </p:pic>
      <p:sp>
        <p:nvSpPr>
          <p:cNvPr id="15" name="TextBox 14">
            <a:extLst>
              <a:ext uri="{FF2B5EF4-FFF2-40B4-BE49-F238E27FC236}">
                <a16:creationId xmlns:a16="http://schemas.microsoft.com/office/drawing/2014/main" id="{08D0671D-F2B1-C7C7-1BF1-32396BA0021E}"/>
              </a:ext>
            </a:extLst>
          </p:cNvPr>
          <p:cNvSpPr txBox="1"/>
          <p:nvPr/>
        </p:nvSpPr>
        <p:spPr>
          <a:xfrm>
            <a:off x="1285875" y="5715000"/>
            <a:ext cx="1647825" cy="369332"/>
          </a:xfrm>
          <a:prstGeom prst="rect">
            <a:avLst/>
          </a:prstGeom>
          <a:noFill/>
        </p:spPr>
        <p:txBody>
          <a:bodyPr wrap="square" rtlCol="0">
            <a:spAutoFit/>
          </a:bodyPr>
          <a:lstStyle/>
          <a:p>
            <a:r>
              <a:rPr lang="en-IN" dirty="0"/>
              <a:t>Random Forest</a:t>
            </a:r>
          </a:p>
        </p:txBody>
      </p:sp>
      <p:sp>
        <p:nvSpPr>
          <p:cNvPr id="16" name="TextBox 15">
            <a:extLst>
              <a:ext uri="{FF2B5EF4-FFF2-40B4-BE49-F238E27FC236}">
                <a16:creationId xmlns:a16="http://schemas.microsoft.com/office/drawing/2014/main" id="{BF0DAD26-5674-82DA-80BE-DE33AF770CEF}"/>
              </a:ext>
            </a:extLst>
          </p:cNvPr>
          <p:cNvSpPr txBox="1"/>
          <p:nvPr/>
        </p:nvSpPr>
        <p:spPr>
          <a:xfrm>
            <a:off x="5514975" y="5682734"/>
            <a:ext cx="1647825" cy="646331"/>
          </a:xfrm>
          <a:prstGeom prst="rect">
            <a:avLst/>
          </a:prstGeom>
          <a:noFill/>
        </p:spPr>
        <p:txBody>
          <a:bodyPr wrap="square" rtlCol="0">
            <a:spAutoFit/>
          </a:bodyPr>
          <a:lstStyle/>
          <a:p>
            <a:r>
              <a:rPr lang="en-IN" dirty="0"/>
              <a:t>Logistic Regression</a:t>
            </a:r>
          </a:p>
        </p:txBody>
      </p:sp>
      <p:sp>
        <p:nvSpPr>
          <p:cNvPr id="17" name="TextBox 16">
            <a:extLst>
              <a:ext uri="{FF2B5EF4-FFF2-40B4-BE49-F238E27FC236}">
                <a16:creationId xmlns:a16="http://schemas.microsoft.com/office/drawing/2014/main" id="{E260B28D-2805-291E-E142-99644F9CFFEC}"/>
              </a:ext>
            </a:extLst>
          </p:cNvPr>
          <p:cNvSpPr txBox="1"/>
          <p:nvPr/>
        </p:nvSpPr>
        <p:spPr>
          <a:xfrm>
            <a:off x="9626837" y="5508100"/>
            <a:ext cx="1647825" cy="369332"/>
          </a:xfrm>
          <a:prstGeom prst="rect">
            <a:avLst/>
          </a:prstGeom>
          <a:noFill/>
        </p:spPr>
        <p:txBody>
          <a:bodyPr wrap="square" rtlCol="0">
            <a:spAutoFit/>
          </a:bodyPr>
          <a:lstStyle/>
          <a:p>
            <a:r>
              <a:rPr lang="en-IN" dirty="0"/>
              <a:t>XG boost</a:t>
            </a:r>
          </a:p>
        </p:txBody>
      </p:sp>
    </p:spTree>
    <p:extLst>
      <p:ext uri="{BB962C8B-B14F-4D97-AF65-F5344CB8AC3E}">
        <p14:creationId xmlns:p14="http://schemas.microsoft.com/office/powerpoint/2010/main" val="3452755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92F8-8CA0-4216-808E-BCF1E34D38DA}"/>
              </a:ext>
            </a:extLst>
          </p:cNvPr>
          <p:cNvSpPr>
            <a:spLocks noGrp="1"/>
          </p:cNvSpPr>
          <p:nvPr>
            <p:ph type="title"/>
          </p:nvPr>
        </p:nvSpPr>
        <p:spPr>
          <a:xfrm>
            <a:off x="581192" y="3986411"/>
            <a:ext cx="3568661" cy="1872388"/>
          </a:xfrm>
        </p:spPr>
        <p:txBody>
          <a:bodyPr/>
          <a:lstStyle/>
          <a:p>
            <a:r>
              <a:rPr lang="en-US" dirty="0"/>
              <a:t>Conclusion</a:t>
            </a:r>
          </a:p>
        </p:txBody>
      </p:sp>
      <p:pic>
        <p:nvPicPr>
          <p:cNvPr id="9" name="Picture Placeholder 8" descr="A person smiling for the camera&#10;">
            <a:extLst>
              <a:ext uri="{FF2B5EF4-FFF2-40B4-BE49-F238E27FC236}">
                <a16:creationId xmlns:a16="http://schemas.microsoft.com/office/drawing/2014/main" id="{0C4F09C2-CDF0-42F2-ACBE-48A7C5A3018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768096"/>
            <a:ext cx="2578608" cy="2816352"/>
          </a:xfrm>
        </p:spPr>
      </p:pic>
      <p:pic>
        <p:nvPicPr>
          <p:cNvPr id="11" name="Picture Placeholder 10" descr="Two people looking at a paper&#10;">
            <a:extLst>
              <a:ext uri="{FF2B5EF4-FFF2-40B4-BE49-F238E27FC236}">
                <a16:creationId xmlns:a16="http://schemas.microsoft.com/office/drawing/2014/main" id="{CCB647CF-2AAB-45DF-86A9-63D8063F12E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352800" y="768096"/>
            <a:ext cx="2578608" cy="2816352"/>
          </a:xfrm>
        </p:spPr>
      </p:pic>
      <p:pic>
        <p:nvPicPr>
          <p:cNvPr id="13" name="Picture Placeholder 12" descr="A doctor with his arms crossed&#10;">
            <a:extLst>
              <a:ext uri="{FF2B5EF4-FFF2-40B4-BE49-F238E27FC236}">
                <a16:creationId xmlns:a16="http://schemas.microsoft.com/office/drawing/2014/main" id="{FEE47F26-5CCA-4F67-A13A-A48D1F2E9CA5}"/>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257544" y="768096"/>
            <a:ext cx="2578608" cy="2816352"/>
          </a:xfrm>
        </p:spPr>
      </p:pic>
      <p:pic>
        <p:nvPicPr>
          <p:cNvPr id="15" name="Picture Placeholder 14" descr="A picture containing a nurse and child">
            <a:extLst>
              <a:ext uri="{FF2B5EF4-FFF2-40B4-BE49-F238E27FC236}">
                <a16:creationId xmlns:a16="http://schemas.microsoft.com/office/drawing/2014/main" id="{75C485B9-17CC-4622-BC83-361CFF6D527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62288" y="768096"/>
            <a:ext cx="2578608" cy="2816352"/>
          </a:xfrm>
        </p:spPr>
      </p:pic>
      <p:sp>
        <p:nvSpPr>
          <p:cNvPr id="3" name="Content Placeholder 2">
            <a:extLst>
              <a:ext uri="{FF2B5EF4-FFF2-40B4-BE49-F238E27FC236}">
                <a16:creationId xmlns:a16="http://schemas.microsoft.com/office/drawing/2014/main" id="{5DB065D3-BB45-4A0E-A1BC-1FAA24968BA8}"/>
              </a:ext>
            </a:extLst>
          </p:cNvPr>
          <p:cNvSpPr>
            <a:spLocks noGrp="1"/>
          </p:cNvSpPr>
          <p:nvPr>
            <p:ph idx="1"/>
          </p:nvPr>
        </p:nvSpPr>
        <p:spPr>
          <a:xfrm>
            <a:off x="4520392" y="3956050"/>
            <a:ext cx="7225075" cy="1902749"/>
          </a:xfrm>
        </p:spPr>
        <p:txBody>
          <a:bodyPr/>
          <a:lstStyle/>
          <a:p>
            <a:r>
              <a:rPr lang="en-US" dirty="0"/>
              <a:t>The project has a scope of continuing with further research on the importance of the features, better model building and under the guidance of a good health science domain expert.</a:t>
            </a:r>
          </a:p>
          <a:p>
            <a:endParaRPr lang="en-US" dirty="0"/>
          </a:p>
        </p:txBody>
      </p:sp>
      <p:sp>
        <p:nvSpPr>
          <p:cNvPr id="16" name="Date Placeholder 15">
            <a:extLst>
              <a:ext uri="{FF2B5EF4-FFF2-40B4-BE49-F238E27FC236}">
                <a16:creationId xmlns:a16="http://schemas.microsoft.com/office/drawing/2014/main" id="{4F5324B1-1FAF-47A8-BB9C-C1DC70D7A183}"/>
              </a:ext>
            </a:extLst>
          </p:cNvPr>
          <p:cNvSpPr>
            <a:spLocks noGrp="1"/>
          </p:cNvSpPr>
          <p:nvPr>
            <p:ph type="dt" sz="half" idx="10"/>
          </p:nvPr>
        </p:nvSpPr>
        <p:spPr>
          <a:xfrm>
            <a:off x="7605951" y="6423914"/>
            <a:ext cx="2844799" cy="365125"/>
          </a:xfrm>
        </p:spPr>
        <p:txBody>
          <a:bodyPr/>
          <a:lstStyle/>
          <a:p>
            <a:r>
              <a:rPr lang="en-US" dirty="0"/>
              <a:t>2023</a:t>
            </a:r>
          </a:p>
        </p:txBody>
      </p:sp>
      <p:sp>
        <p:nvSpPr>
          <p:cNvPr id="18" name="Slide Number Placeholder 17">
            <a:extLst>
              <a:ext uri="{FF2B5EF4-FFF2-40B4-BE49-F238E27FC236}">
                <a16:creationId xmlns:a16="http://schemas.microsoft.com/office/drawing/2014/main" id="{F063B0D3-5484-4E9A-B4AE-2957B71E502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16</a:t>
            </a:fld>
            <a:endParaRPr lang="en-US" dirty="0"/>
          </a:p>
        </p:txBody>
      </p:sp>
    </p:spTree>
    <p:extLst>
      <p:ext uri="{BB962C8B-B14F-4D97-AF65-F5344CB8AC3E}">
        <p14:creationId xmlns:p14="http://schemas.microsoft.com/office/powerpoint/2010/main" val="275256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2091-00C7-D04A-B633-2922B0904A9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34ECD0F-9B67-3447-BE67-730FDFE1DA14}"/>
              </a:ext>
            </a:extLst>
          </p:cNvPr>
          <p:cNvSpPr>
            <a:spLocks noGrp="1"/>
          </p:cNvSpPr>
          <p:nvPr>
            <p:ph idx="1"/>
          </p:nvPr>
        </p:nvSpPr>
        <p:spPr>
          <a:xfrm>
            <a:off x="1915064" y="1397479"/>
            <a:ext cx="9589547" cy="5089585"/>
          </a:xfrm>
        </p:spPr>
        <p:txBody>
          <a:bodyPr>
            <a:normAutofit/>
          </a:bodyPr>
          <a:lstStyle/>
          <a:p>
            <a:pPr marL="0" indent="0">
              <a:buNone/>
            </a:pPr>
            <a:r>
              <a:rPr lang="en-US" dirty="0"/>
              <a:t>[1]</a:t>
            </a:r>
            <a:r>
              <a:rPr lang="en-US" dirty="0">
                <a:hlinkClick r:id="rId3"/>
              </a:rPr>
              <a:t> https://www.physionet.org/content/challenge-2019/1.0.0/</a:t>
            </a:r>
            <a:endParaRPr lang="en-US" dirty="0"/>
          </a:p>
          <a:p>
            <a:pPr marL="0" indent="0">
              <a:buNone/>
            </a:pPr>
            <a:r>
              <a:rPr lang="en-US" dirty="0"/>
              <a:t>[2] </a:t>
            </a:r>
            <a:r>
              <a:rPr lang="en-US" dirty="0">
                <a:hlinkClick r:id="rId4"/>
              </a:rPr>
              <a:t>https://www.datacamp.com/community/tutorials/decision-tree-classification-python</a:t>
            </a:r>
            <a:endParaRPr lang="en-US" dirty="0"/>
          </a:p>
          <a:p>
            <a:pPr marL="0" indent="0">
              <a:buNone/>
            </a:pPr>
            <a:r>
              <a:rPr lang="en-US" dirty="0"/>
              <a:t>[3]</a:t>
            </a:r>
            <a:r>
              <a:rPr lang="en-US" dirty="0">
                <a:hlinkClick r:id="rId5"/>
              </a:rPr>
              <a:t> https://towardsdatascience.com/using-bagging-and-boosting-to-improve-classification-tree-accuracy-6d3bb6c95e5b</a:t>
            </a:r>
            <a:endParaRPr lang="en-US" dirty="0"/>
          </a:p>
          <a:p>
            <a:pPr marL="0" indent="0">
              <a:buNone/>
            </a:pPr>
            <a:r>
              <a:rPr lang="en-US" dirty="0"/>
              <a:t>[4]</a:t>
            </a:r>
            <a:r>
              <a:rPr lang="en-US" dirty="0">
                <a:hlinkClick r:id="rId6"/>
              </a:rPr>
              <a:t> https://iopscience.iop.org/article/10.1088/1757-899X/428/1/012004</a:t>
            </a:r>
            <a:endParaRPr lang="en-US" dirty="0"/>
          </a:p>
          <a:p>
            <a:pPr marL="0" indent="0">
              <a:buNone/>
            </a:pPr>
            <a:r>
              <a:rPr lang="en-US" dirty="0"/>
              <a:t>[5]</a:t>
            </a:r>
            <a:r>
              <a:rPr lang="en-US" dirty="0">
                <a:hlinkClick r:id="rId7"/>
              </a:rPr>
              <a:t> https://machinelearningmastery.com/roc-curves-and-precision-recall-curves-for-classification-in-python/</a:t>
            </a:r>
            <a:endParaRPr lang="en-US" dirty="0"/>
          </a:p>
          <a:p>
            <a:pPr marL="0" indent="0">
              <a:buNone/>
            </a:pPr>
            <a:r>
              <a:rPr lang="en-US" dirty="0"/>
              <a:t>[6]</a:t>
            </a:r>
            <a:r>
              <a:rPr lang="en-US" dirty="0">
                <a:hlinkClick r:id="rId8"/>
              </a:rPr>
              <a:t> https://www.cdc.gov/</a:t>
            </a:r>
            <a:endParaRPr lang="en-US" dirty="0"/>
          </a:p>
          <a:p>
            <a:pPr marL="0" indent="0">
              <a:buNone/>
            </a:pPr>
            <a:r>
              <a:rPr lang="en-US" dirty="0"/>
              <a:t>[7] </a:t>
            </a:r>
            <a:r>
              <a:rPr lang="en-US" dirty="0">
                <a:hlinkClick r:id="rId9"/>
              </a:rPr>
              <a:t>https://www.ncbi.nlm.nih.gov/pmc/articles/PMC6429642/</a:t>
            </a:r>
            <a:endParaRPr lang="en-US" dirty="0"/>
          </a:p>
          <a:p>
            <a:pPr marL="0" indent="0">
              <a:buNone/>
            </a:pPr>
            <a:r>
              <a:rPr lang="en-US" dirty="0"/>
              <a:t>[8] </a:t>
            </a:r>
            <a:r>
              <a:rPr lang="en-US" dirty="0">
                <a:hlinkClick r:id="rId10"/>
              </a:rPr>
              <a:t>http://www.erogol.com/fighting-class-unbalance-supervised-ml-problem/</a:t>
            </a:r>
            <a:endParaRPr lang="en-US" dirty="0"/>
          </a:p>
          <a:p>
            <a:pPr marL="0" indent="0">
              <a:buNone/>
            </a:pPr>
            <a:endParaRPr lang="en-US" dirty="0"/>
          </a:p>
        </p:txBody>
      </p:sp>
    </p:spTree>
    <p:extLst>
      <p:ext uri="{BB962C8B-B14F-4D97-AF65-F5344CB8AC3E}">
        <p14:creationId xmlns:p14="http://schemas.microsoft.com/office/powerpoint/2010/main" val="329056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609906" y="702156"/>
            <a:ext cx="3568661" cy="1188720"/>
          </a:xfrm>
        </p:spPr>
        <p:txBody>
          <a:bodyPr/>
          <a:lstStyle/>
          <a:p>
            <a:r>
              <a:rPr lang="en-US" dirty="0"/>
              <a:t>Thank you</a:t>
            </a:r>
          </a:p>
        </p:txBody>
      </p:sp>
      <p:sp>
        <p:nvSpPr>
          <p:cNvPr id="8" name="Footer Placeholder 7">
            <a:extLst>
              <a:ext uri="{FF2B5EF4-FFF2-40B4-BE49-F238E27FC236}">
                <a16:creationId xmlns:a16="http://schemas.microsoft.com/office/drawing/2014/main" id="{D3E3ABAA-EBF5-4FC5-BEEE-FBA5A228E046}"/>
              </a:ext>
            </a:extLst>
          </p:cNvPr>
          <p:cNvSpPr>
            <a:spLocks noGrp="1"/>
          </p:cNvSpPr>
          <p:nvPr>
            <p:ph type="ftr" sz="quarter" idx="11"/>
          </p:nvPr>
        </p:nvSpPr>
        <p:spPr>
          <a:xfrm>
            <a:off x="581192" y="6423914"/>
            <a:ext cx="6917210" cy="365125"/>
          </a:xfrm>
        </p:spPr>
        <p:txBody>
          <a:bodyPr/>
          <a:lstStyle/>
          <a:p>
            <a:r>
              <a:rPr lang="en-US" dirty="0"/>
              <a:t>Sample Footer Text</a:t>
            </a:r>
          </a:p>
        </p:txBody>
      </p:sp>
      <p:pic>
        <p:nvPicPr>
          <p:cNvPr id="6" name="Picture Placeholder 5" descr="A doctor talking to a patient&#10;">
            <a:extLst>
              <a:ext uri="{FF2B5EF4-FFF2-40B4-BE49-F238E27FC236}">
                <a16:creationId xmlns:a16="http://schemas.microsoft.com/office/drawing/2014/main" id="{AC4A1F6E-E065-4C87-B012-9FBDEC8C1E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57344" y="0"/>
            <a:ext cx="7534656" cy="6858000"/>
          </a:xfrm>
        </p:spPr>
      </p:pic>
    </p:spTree>
    <p:extLst>
      <p:ext uri="{BB962C8B-B14F-4D97-AF65-F5344CB8AC3E}">
        <p14:creationId xmlns:p14="http://schemas.microsoft.com/office/powerpoint/2010/main" val="22616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767857" y="933450"/>
            <a:ext cx="3031852" cy="1722419"/>
          </a:xfrm>
        </p:spPr>
        <p:txBody>
          <a:bodyPr anchor="b">
            <a:normAutofit/>
          </a:bodyPr>
          <a:lstStyle/>
          <a:p>
            <a:r>
              <a:rPr lang="en-US" dirty="0"/>
              <a:t>Introduction</a:t>
            </a:r>
          </a:p>
        </p:txBody>
      </p:sp>
      <p:pic>
        <p:nvPicPr>
          <p:cNvPr id="1028" name="Picture 4" descr="Early Detection and Treatment of Sepsis | Beckman Coulter">
            <a:extLst>
              <a:ext uri="{FF2B5EF4-FFF2-40B4-BE49-F238E27FC236}">
                <a16:creationId xmlns:a16="http://schemas.microsoft.com/office/drawing/2014/main" id="{164DC181-891E-ED2C-E4A4-1915C3A381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73012" y="1179829"/>
            <a:ext cx="4506823" cy="4658216"/>
          </a:xfrm>
          <a:prstGeom prst="rect">
            <a:avLst/>
          </a:prstGeom>
          <a:solidFill>
            <a:srgbClr val="FFFFFF"/>
          </a:solidFill>
        </p:spPr>
      </p:pic>
      <p:sp>
        <p:nvSpPr>
          <p:cNvPr id="3" name="Content Placeholder 2">
            <a:extLst>
              <a:ext uri="{FF2B5EF4-FFF2-40B4-BE49-F238E27FC236}">
                <a16:creationId xmlns:a16="http://schemas.microsoft.com/office/drawing/2014/main" id="{F210F1C6-68F4-48F7-97E9-343EE7513674}"/>
              </a:ext>
            </a:extLst>
          </p:cNvPr>
          <p:cNvSpPr>
            <a:spLocks noGrp="1"/>
          </p:cNvSpPr>
          <p:nvPr>
            <p:ph type="body" sz="half" idx="2"/>
          </p:nvPr>
        </p:nvSpPr>
        <p:spPr>
          <a:xfrm>
            <a:off x="767857" y="2836654"/>
            <a:ext cx="3031852" cy="3001392"/>
          </a:xfrm>
        </p:spPr>
        <p:txBody>
          <a:bodyPr anchor="t">
            <a:normAutofit fontScale="70000" lnSpcReduction="20000"/>
          </a:bodyPr>
          <a:lstStyle/>
          <a:p>
            <a:r>
              <a:rPr lang="en-US" dirty="0"/>
              <a:t>Sepsis is a potentially life-threatening condition caused by the body’s response to an infection. In a usual case, the body releases chemicals into bloodstream to </a:t>
            </a:r>
            <a:r>
              <a:rPr lang="en-US" dirty="0" err="1"/>
              <a:t>neutralise</a:t>
            </a:r>
            <a:r>
              <a:rPr lang="en-US" dirty="0"/>
              <a:t> an infection. Sepsis occurs when the body’s response to these chemicals is out of balance, triggering changes that can damage multiple organ systems.</a:t>
            </a:r>
          </a:p>
          <a:p>
            <a:r>
              <a:rPr lang="en-US" dirty="0"/>
              <a:t>Sepsis is caused by infection and can happen to anyone. Sepsis is most common and most dangerous in:</a:t>
            </a:r>
          </a:p>
          <a:p>
            <a:r>
              <a:rPr lang="en-US" dirty="0"/>
              <a:t>Older adults</a:t>
            </a:r>
          </a:p>
          <a:p>
            <a:r>
              <a:rPr lang="en-US" dirty="0"/>
              <a:t>Pregnant women</a:t>
            </a:r>
          </a:p>
          <a:p>
            <a:r>
              <a:rPr lang="en-US" dirty="0"/>
              <a:t>Children younger than 1</a:t>
            </a:r>
          </a:p>
          <a:p>
            <a:r>
              <a:rPr lang="en-US" dirty="0"/>
              <a:t>People who have chronic conditions, such as diabetes, kidney or lung disease, or cancer</a:t>
            </a:r>
          </a:p>
          <a:p>
            <a:r>
              <a:rPr lang="en-US" dirty="0"/>
              <a:t>People who have weakened immune systems</a:t>
            </a:r>
          </a:p>
        </p:txBody>
      </p:sp>
      <p:sp>
        <p:nvSpPr>
          <p:cNvPr id="13" name="Date Placeholder 12">
            <a:extLst>
              <a:ext uri="{FF2B5EF4-FFF2-40B4-BE49-F238E27FC236}">
                <a16:creationId xmlns:a16="http://schemas.microsoft.com/office/drawing/2014/main" id="{0C174766-9DFA-4FE2-802E-A1E979457119}"/>
              </a:ext>
            </a:extLst>
          </p:cNvPr>
          <p:cNvSpPr>
            <a:spLocks noGrp="1"/>
          </p:cNvSpPr>
          <p:nvPr>
            <p:ph type="dt" sz="half" idx="10"/>
          </p:nvPr>
        </p:nvSpPr>
        <p:spPr>
          <a:xfrm>
            <a:off x="7605951" y="6456916"/>
            <a:ext cx="2844799" cy="365125"/>
          </a:xfrm>
        </p:spPr>
        <p:txBody>
          <a:bodyPr anchor="ctr">
            <a:normAutofit/>
          </a:bodyPr>
          <a:lstStyle/>
          <a:p>
            <a:pPr>
              <a:spcAft>
                <a:spcPts val="600"/>
              </a:spcAft>
            </a:pPr>
            <a:r>
              <a:rPr lang="en-US" dirty="0"/>
              <a:t>2023</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56916"/>
            <a:ext cx="1052510" cy="365125"/>
          </a:xfrm>
        </p:spPr>
        <p:txBody>
          <a:bodyPr anchor="ctr">
            <a:normAutofit/>
          </a:bodyPr>
          <a:lstStyle/>
          <a:p>
            <a:pPr>
              <a:spcAft>
                <a:spcPts val="600"/>
              </a:spcAft>
            </a:pPr>
            <a:fld id="{3A98EE3D-8CD1-4C3F-BD1C-C98C9596463C}" type="slidenum">
              <a:rPr lang="en-US" smtClean="0"/>
              <a:pPr>
                <a:spcAft>
                  <a:spcPts val="600"/>
                </a:spcAft>
              </a:pPr>
              <a:t>2</a:t>
            </a:fld>
            <a:endParaRPr lang="en-US"/>
          </a:p>
        </p:txBody>
      </p:sp>
    </p:spTree>
    <p:extLst>
      <p:ext uri="{BB962C8B-B14F-4D97-AF65-F5344CB8AC3E}">
        <p14:creationId xmlns:p14="http://schemas.microsoft.com/office/powerpoint/2010/main" val="398013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8953F7B-3832-721A-0AD4-4394119BECBC}"/>
              </a:ext>
            </a:extLst>
          </p:cNvPr>
          <p:cNvSpPr>
            <a:spLocks noGrp="1"/>
          </p:cNvSpPr>
          <p:nvPr>
            <p:ph type="title"/>
          </p:nvPr>
        </p:nvSpPr>
        <p:spPr/>
        <p:txBody>
          <a:bodyPr/>
          <a:lstStyle/>
          <a:p>
            <a:r>
              <a:rPr lang="en-IN" dirty="0"/>
              <a:t>Symptoms</a:t>
            </a:r>
          </a:p>
        </p:txBody>
      </p:sp>
      <p:sp>
        <p:nvSpPr>
          <p:cNvPr id="9" name="Content Placeholder 8">
            <a:extLst>
              <a:ext uri="{FF2B5EF4-FFF2-40B4-BE49-F238E27FC236}">
                <a16:creationId xmlns:a16="http://schemas.microsoft.com/office/drawing/2014/main" id="{E9EBD415-A303-14FB-FCA2-27C0A51E8EBC}"/>
              </a:ext>
            </a:extLst>
          </p:cNvPr>
          <p:cNvSpPr>
            <a:spLocks noGrp="1"/>
          </p:cNvSpPr>
          <p:nvPr>
            <p:ph idx="1"/>
          </p:nvPr>
        </p:nvSpPr>
        <p:spPr/>
        <p:txBody>
          <a:bodyPr/>
          <a:lstStyle/>
          <a:p>
            <a:pPr marL="0" indent="0">
              <a:buNone/>
            </a:pPr>
            <a:r>
              <a:rPr lang="en-US" b="1" dirty="0">
                <a:solidFill>
                  <a:srgbClr val="C00000"/>
                </a:solidFill>
              </a:rPr>
              <a:t>S</a:t>
            </a:r>
            <a:r>
              <a:rPr lang="en-US" dirty="0"/>
              <a:t> Shivering, fever, or very cold</a:t>
            </a:r>
            <a:br>
              <a:rPr lang="en-US" dirty="0"/>
            </a:br>
            <a:r>
              <a:rPr lang="en-US" b="1" dirty="0">
                <a:solidFill>
                  <a:srgbClr val="C00000"/>
                </a:solidFill>
              </a:rPr>
              <a:t>E</a:t>
            </a:r>
            <a:r>
              <a:rPr lang="en-US" dirty="0"/>
              <a:t> Extreme pain or general discomfort (“worst ever”)</a:t>
            </a:r>
            <a:br>
              <a:rPr lang="en-US" dirty="0"/>
            </a:br>
            <a:r>
              <a:rPr lang="en-US" b="1" dirty="0">
                <a:solidFill>
                  <a:srgbClr val="C00000"/>
                </a:solidFill>
              </a:rPr>
              <a:t>P</a:t>
            </a:r>
            <a:r>
              <a:rPr lang="en-US" dirty="0"/>
              <a:t> Pale or discolored skin</a:t>
            </a:r>
            <a:br>
              <a:rPr lang="en-US" dirty="0"/>
            </a:br>
            <a:r>
              <a:rPr lang="en-US" b="1" dirty="0">
                <a:solidFill>
                  <a:srgbClr val="C00000"/>
                </a:solidFill>
              </a:rPr>
              <a:t>S</a:t>
            </a:r>
            <a:r>
              <a:rPr lang="en-US" dirty="0"/>
              <a:t> Sleepy, difficult to rouse, confused</a:t>
            </a:r>
            <a:br>
              <a:rPr lang="en-US" dirty="0"/>
            </a:br>
            <a:r>
              <a:rPr lang="en-US" b="1" dirty="0">
                <a:solidFill>
                  <a:srgbClr val="C00000"/>
                </a:solidFill>
              </a:rPr>
              <a:t>I</a:t>
            </a:r>
            <a:r>
              <a:rPr lang="en-US" dirty="0"/>
              <a:t> “I feel like I might die!”</a:t>
            </a:r>
            <a:br>
              <a:rPr lang="en-US" dirty="0"/>
            </a:br>
            <a:r>
              <a:rPr lang="en-US" b="1" dirty="0">
                <a:solidFill>
                  <a:srgbClr val="C00000"/>
                </a:solidFill>
              </a:rPr>
              <a:t>S</a:t>
            </a:r>
            <a:r>
              <a:rPr lang="en-US" dirty="0"/>
              <a:t> Short of breath</a:t>
            </a:r>
          </a:p>
          <a:p>
            <a:endParaRPr lang="en-IN" dirty="0"/>
          </a:p>
        </p:txBody>
      </p:sp>
      <p:sp>
        <p:nvSpPr>
          <p:cNvPr id="5" name="Footer Placeholder 4">
            <a:extLst>
              <a:ext uri="{FF2B5EF4-FFF2-40B4-BE49-F238E27FC236}">
                <a16:creationId xmlns:a16="http://schemas.microsoft.com/office/drawing/2014/main" id="{FE30D4BE-24CA-6944-D9ED-2DD39A929C03}"/>
              </a:ext>
            </a:extLst>
          </p:cNvPr>
          <p:cNvSpPr>
            <a:spLocks noGrp="1"/>
          </p:cNvSpPr>
          <p:nvPr>
            <p:ph type="ftr" sz="quarter" idx="11"/>
          </p:nvPr>
        </p:nvSpPr>
        <p:spPr/>
        <p:txBody>
          <a:bodyPr/>
          <a:lstStyle/>
          <a:p>
            <a:r>
              <a:rPr lang="en-US" dirty="0"/>
              <a:t>Sepsis analysis</a:t>
            </a:r>
          </a:p>
        </p:txBody>
      </p:sp>
      <p:sp>
        <p:nvSpPr>
          <p:cNvPr id="6" name="Date Placeholder 5">
            <a:extLst>
              <a:ext uri="{FF2B5EF4-FFF2-40B4-BE49-F238E27FC236}">
                <a16:creationId xmlns:a16="http://schemas.microsoft.com/office/drawing/2014/main" id="{FAC06464-46A9-E6DC-B6BD-C1AC7826D0A2}"/>
              </a:ext>
            </a:extLst>
          </p:cNvPr>
          <p:cNvSpPr>
            <a:spLocks noGrp="1"/>
          </p:cNvSpPr>
          <p:nvPr>
            <p:ph type="dt" sz="half" idx="10"/>
          </p:nvPr>
        </p:nvSpPr>
        <p:spPr/>
        <p:txBody>
          <a:bodyPr/>
          <a:lstStyle/>
          <a:p>
            <a:r>
              <a:rPr lang="en-US" dirty="0"/>
              <a:t>2023</a:t>
            </a:r>
          </a:p>
        </p:txBody>
      </p:sp>
      <p:sp>
        <p:nvSpPr>
          <p:cNvPr id="7" name="Slide Number Placeholder 6">
            <a:extLst>
              <a:ext uri="{FF2B5EF4-FFF2-40B4-BE49-F238E27FC236}">
                <a16:creationId xmlns:a16="http://schemas.microsoft.com/office/drawing/2014/main" id="{7F30E821-BAE4-01D5-DCFA-ECD654E96D37}"/>
              </a:ext>
            </a:extLst>
          </p:cNvPr>
          <p:cNvSpPr>
            <a:spLocks noGrp="1"/>
          </p:cNvSpPr>
          <p:nvPr>
            <p:ph type="sldNum" sz="quarter" idx="12"/>
          </p:nvPr>
        </p:nvSpPr>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343500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8953F7B-3832-721A-0AD4-4394119BECBC}"/>
              </a:ext>
            </a:extLst>
          </p:cNvPr>
          <p:cNvSpPr>
            <a:spLocks noGrp="1"/>
          </p:cNvSpPr>
          <p:nvPr>
            <p:ph type="title"/>
          </p:nvPr>
        </p:nvSpPr>
        <p:spPr/>
        <p:txBody>
          <a:bodyPr/>
          <a:lstStyle/>
          <a:p>
            <a:r>
              <a:rPr lang="en-US" dirty="0"/>
              <a:t>Objective</a:t>
            </a:r>
            <a:endParaRPr lang="en-IN" dirty="0"/>
          </a:p>
        </p:txBody>
      </p:sp>
      <p:sp>
        <p:nvSpPr>
          <p:cNvPr id="9" name="Content Placeholder 8">
            <a:extLst>
              <a:ext uri="{FF2B5EF4-FFF2-40B4-BE49-F238E27FC236}">
                <a16:creationId xmlns:a16="http://schemas.microsoft.com/office/drawing/2014/main" id="{E9EBD415-A303-14FB-FCA2-27C0A51E8EBC}"/>
              </a:ext>
            </a:extLst>
          </p:cNvPr>
          <p:cNvSpPr>
            <a:spLocks noGrp="1"/>
          </p:cNvSpPr>
          <p:nvPr>
            <p:ph idx="1"/>
          </p:nvPr>
        </p:nvSpPr>
        <p:spPr/>
        <p:txBody>
          <a:bodyPr/>
          <a:lstStyle/>
          <a:p>
            <a:pPr marL="0" indent="0">
              <a:buNone/>
            </a:pPr>
            <a:r>
              <a:rPr lang="en-US" dirty="0"/>
              <a:t>The early prediction of sepsis is potentially </a:t>
            </a:r>
            <a:r>
              <a:rPr lang="en-US" b="1" dirty="0">
                <a:solidFill>
                  <a:srgbClr val="C00000"/>
                </a:solidFill>
              </a:rPr>
              <a:t>life-saving</a:t>
            </a:r>
            <a:r>
              <a:rPr lang="en-US" dirty="0"/>
              <a:t>, and we aim to </a:t>
            </a:r>
            <a:r>
              <a:rPr lang="en-US" b="1" dirty="0">
                <a:solidFill>
                  <a:srgbClr val="C00000"/>
                </a:solidFill>
              </a:rPr>
              <a:t>predict sepsis 6 hours and 12 hours </a:t>
            </a:r>
            <a:r>
              <a:rPr lang="en-US" dirty="0"/>
              <a:t>before the clinical prediction of sepsis. </a:t>
            </a:r>
          </a:p>
          <a:p>
            <a:endParaRPr lang="en-IN" dirty="0"/>
          </a:p>
        </p:txBody>
      </p:sp>
      <p:sp>
        <p:nvSpPr>
          <p:cNvPr id="5" name="Footer Placeholder 4">
            <a:extLst>
              <a:ext uri="{FF2B5EF4-FFF2-40B4-BE49-F238E27FC236}">
                <a16:creationId xmlns:a16="http://schemas.microsoft.com/office/drawing/2014/main" id="{FE30D4BE-24CA-6944-D9ED-2DD39A929C03}"/>
              </a:ext>
            </a:extLst>
          </p:cNvPr>
          <p:cNvSpPr>
            <a:spLocks noGrp="1"/>
          </p:cNvSpPr>
          <p:nvPr>
            <p:ph type="ftr" sz="quarter" idx="11"/>
          </p:nvPr>
        </p:nvSpPr>
        <p:spPr/>
        <p:txBody>
          <a:bodyPr/>
          <a:lstStyle/>
          <a:p>
            <a:r>
              <a:rPr lang="en-US" dirty="0"/>
              <a:t>Sepsis analysis</a:t>
            </a:r>
          </a:p>
        </p:txBody>
      </p:sp>
      <p:sp>
        <p:nvSpPr>
          <p:cNvPr id="6" name="Date Placeholder 5">
            <a:extLst>
              <a:ext uri="{FF2B5EF4-FFF2-40B4-BE49-F238E27FC236}">
                <a16:creationId xmlns:a16="http://schemas.microsoft.com/office/drawing/2014/main" id="{FAC06464-46A9-E6DC-B6BD-C1AC7826D0A2}"/>
              </a:ext>
            </a:extLst>
          </p:cNvPr>
          <p:cNvSpPr>
            <a:spLocks noGrp="1"/>
          </p:cNvSpPr>
          <p:nvPr>
            <p:ph type="dt" sz="half" idx="10"/>
          </p:nvPr>
        </p:nvSpPr>
        <p:spPr/>
        <p:txBody>
          <a:bodyPr/>
          <a:lstStyle/>
          <a:p>
            <a:r>
              <a:rPr lang="en-US" dirty="0"/>
              <a:t>2023</a:t>
            </a:r>
          </a:p>
        </p:txBody>
      </p:sp>
      <p:sp>
        <p:nvSpPr>
          <p:cNvPr id="7" name="Slide Number Placeholder 6">
            <a:extLst>
              <a:ext uri="{FF2B5EF4-FFF2-40B4-BE49-F238E27FC236}">
                <a16:creationId xmlns:a16="http://schemas.microsoft.com/office/drawing/2014/main" id="{7F30E821-BAE4-01D5-DCFA-ECD654E96D37}"/>
              </a:ext>
            </a:extLst>
          </p:cNvPr>
          <p:cNvSpPr>
            <a:spLocks noGrp="1"/>
          </p:cNvSpPr>
          <p:nvPr>
            <p:ph type="sldNum" sz="quarter" idx="12"/>
          </p:nvPr>
        </p:nvSpPr>
        <p:spPr/>
        <p:txBody>
          <a:bodyPr/>
          <a:lstStyle/>
          <a:p>
            <a:fld id="{3A98EE3D-8CD1-4C3F-BD1C-C98C9596463C}" type="slidenum">
              <a:rPr lang="en-US" smtClean="0"/>
              <a:pPr/>
              <a:t>4</a:t>
            </a:fld>
            <a:endParaRPr lang="en-US" dirty="0"/>
          </a:p>
        </p:txBody>
      </p:sp>
    </p:spTree>
    <p:extLst>
      <p:ext uri="{BB962C8B-B14F-4D97-AF65-F5344CB8AC3E}">
        <p14:creationId xmlns:p14="http://schemas.microsoft.com/office/powerpoint/2010/main" val="426736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AC54-ED3D-8044-7621-2B5D75F5253F}"/>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A5F645AE-0806-C13C-5D0F-FF4768628C65}"/>
              </a:ext>
            </a:extLst>
          </p:cNvPr>
          <p:cNvSpPr>
            <a:spLocks noGrp="1"/>
          </p:cNvSpPr>
          <p:nvPr>
            <p:ph idx="1"/>
          </p:nvPr>
        </p:nvSpPr>
        <p:spPr/>
        <p:txBody>
          <a:bodyPr/>
          <a:lstStyle/>
          <a:p>
            <a:r>
              <a:rPr lang="en-IN" dirty="0"/>
              <a:t>Set A used for training</a:t>
            </a:r>
          </a:p>
          <a:p>
            <a:r>
              <a:rPr lang="en-IN" dirty="0"/>
              <a:t>Set B used for testing</a:t>
            </a:r>
          </a:p>
          <a:p>
            <a:r>
              <a:rPr lang="en-IN" dirty="0"/>
              <a:t>No target leakage policy has been strictly followed</a:t>
            </a:r>
          </a:p>
          <a:p>
            <a:r>
              <a:rPr lang="en-IN" dirty="0"/>
              <a:t>We wrote code to combine all the PSV’s from respective A and B files in separate CSV’s</a:t>
            </a:r>
          </a:p>
        </p:txBody>
      </p:sp>
      <p:sp>
        <p:nvSpPr>
          <p:cNvPr id="5" name="Date Placeholder 4">
            <a:extLst>
              <a:ext uri="{FF2B5EF4-FFF2-40B4-BE49-F238E27FC236}">
                <a16:creationId xmlns:a16="http://schemas.microsoft.com/office/drawing/2014/main" id="{9369E4F3-D10C-6C14-5F58-AEA9F89CEE0C}"/>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C3649EB5-415E-C7CB-71D5-85BFC87F7FEA}"/>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42429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78FF-1C33-2E99-9DB2-A60D2ED4DF99}"/>
              </a:ext>
            </a:extLst>
          </p:cNvPr>
          <p:cNvSpPr>
            <a:spLocks noGrp="1"/>
          </p:cNvSpPr>
          <p:nvPr>
            <p:ph type="title"/>
          </p:nvPr>
        </p:nvSpPr>
        <p:spPr/>
        <p:txBody>
          <a:bodyPr/>
          <a:lstStyle/>
          <a:p>
            <a:r>
              <a:rPr lang="en-IN" dirty="0"/>
              <a:t>Methodology</a:t>
            </a:r>
          </a:p>
        </p:txBody>
      </p:sp>
      <p:sp>
        <p:nvSpPr>
          <p:cNvPr id="5" name="Date Placeholder 4">
            <a:extLst>
              <a:ext uri="{FF2B5EF4-FFF2-40B4-BE49-F238E27FC236}">
                <a16:creationId xmlns:a16="http://schemas.microsoft.com/office/drawing/2014/main" id="{D25876BB-B39F-C2D7-C6EA-126F7E692524}"/>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1167399-EDEC-74CB-3FB0-D0D4FE9CBA36}"/>
              </a:ext>
            </a:extLst>
          </p:cNvPr>
          <p:cNvSpPr>
            <a:spLocks noGrp="1"/>
          </p:cNvSpPr>
          <p:nvPr>
            <p:ph type="sldNum" sz="quarter" idx="12"/>
          </p:nvPr>
        </p:nvSpPr>
        <p:spPr/>
        <p:txBody>
          <a:bodyPr/>
          <a:lstStyle/>
          <a:p>
            <a:fld id="{3A98EE3D-8CD1-4C3F-BD1C-C98C9596463C}" type="slidenum">
              <a:rPr lang="en-US" smtClean="0"/>
              <a:t>6</a:t>
            </a:fld>
            <a:endParaRPr lang="en-US" dirty="0"/>
          </a:p>
        </p:txBody>
      </p:sp>
      <p:graphicFrame>
        <p:nvGraphicFramePr>
          <p:cNvPr id="7" name="Content Placeholder 3">
            <a:extLst>
              <a:ext uri="{FF2B5EF4-FFF2-40B4-BE49-F238E27FC236}">
                <a16:creationId xmlns:a16="http://schemas.microsoft.com/office/drawing/2014/main" id="{080AEA7B-2912-A242-B4AF-A1B68AD8E036}"/>
              </a:ext>
            </a:extLst>
          </p:cNvPr>
          <p:cNvGraphicFramePr>
            <a:graphicFrameLocks noGrp="1"/>
          </p:cNvGraphicFramePr>
          <p:nvPr>
            <p:ph idx="1"/>
            <p:extLst>
              <p:ext uri="{D42A27DB-BD31-4B8C-83A1-F6EECF244321}">
                <p14:modId xmlns:p14="http://schemas.microsoft.com/office/powerpoint/2010/main" val="10953266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964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4EE4-6BCF-18DA-3008-1E5EE5E5DC62}"/>
              </a:ext>
            </a:extLst>
          </p:cNvPr>
          <p:cNvSpPr>
            <a:spLocks noGrp="1"/>
          </p:cNvSpPr>
          <p:nvPr>
            <p:ph type="title"/>
          </p:nvPr>
        </p:nvSpPr>
        <p:spPr/>
        <p:txBody>
          <a:bodyPr/>
          <a:lstStyle/>
          <a:p>
            <a:r>
              <a:rPr lang="en-IN" dirty="0"/>
              <a:t>EDA _ Missing values</a:t>
            </a:r>
          </a:p>
        </p:txBody>
      </p:sp>
      <p:sp>
        <p:nvSpPr>
          <p:cNvPr id="4" name="Footer Placeholder 3">
            <a:extLst>
              <a:ext uri="{FF2B5EF4-FFF2-40B4-BE49-F238E27FC236}">
                <a16:creationId xmlns:a16="http://schemas.microsoft.com/office/drawing/2014/main" id="{DF49062E-88FB-0DA3-375E-4384C05D78CA}"/>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0B39B1F4-B0F2-4960-D2C0-0198E267BC3B}"/>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C1B2D604-9F09-0158-91ED-DED22D7A644C}"/>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1026" name="Picture 2">
            <a:extLst>
              <a:ext uri="{FF2B5EF4-FFF2-40B4-BE49-F238E27FC236}">
                <a16:creationId xmlns:a16="http://schemas.microsoft.com/office/drawing/2014/main" id="{2F74EEBB-2359-1B13-96AC-D3E0266720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4965" y="2571750"/>
            <a:ext cx="7803760" cy="32499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42B55A-5060-A3C9-7DC8-080E5FF23A36}"/>
              </a:ext>
            </a:extLst>
          </p:cNvPr>
          <p:cNvSpPr txBox="1"/>
          <p:nvPr/>
        </p:nvSpPr>
        <p:spPr>
          <a:xfrm>
            <a:off x="581191" y="2324100"/>
            <a:ext cx="3635701" cy="4401205"/>
          </a:xfrm>
          <a:prstGeom prst="rect">
            <a:avLst/>
          </a:prstGeom>
          <a:noFill/>
        </p:spPr>
        <p:txBody>
          <a:bodyPr wrap="square" rtlCol="0">
            <a:spAutoFit/>
          </a:bodyPr>
          <a:lstStyle/>
          <a:p>
            <a:pPr algn="l"/>
            <a:r>
              <a:rPr lang="en-US" sz="1400" dirty="0">
                <a:solidFill>
                  <a:srgbClr val="000000"/>
                </a:solidFill>
                <a:latin typeface="Helvetica Neue"/>
              </a:rPr>
              <a:t>Avg. 85 % of the rows were empty.</a:t>
            </a:r>
          </a:p>
          <a:p>
            <a:pPr algn="l"/>
            <a:endParaRPr lang="en-US" sz="1400" b="0" i="0" dirty="0">
              <a:solidFill>
                <a:srgbClr val="000000"/>
              </a:solidFill>
              <a:effectLst/>
              <a:latin typeface="Helvetica Neue"/>
            </a:endParaRPr>
          </a:p>
          <a:p>
            <a:pPr algn="l"/>
            <a:r>
              <a:rPr lang="en-US" sz="1400" b="0" i="0" dirty="0">
                <a:solidFill>
                  <a:srgbClr val="000000"/>
                </a:solidFill>
                <a:effectLst/>
                <a:latin typeface="Helvetica Neue"/>
              </a:rPr>
              <a:t>We performed imputation with 2 methods;</a:t>
            </a:r>
          </a:p>
          <a:p>
            <a:pPr algn="l"/>
            <a:endParaRPr lang="en-US" sz="1400" b="0" i="0" dirty="0">
              <a:solidFill>
                <a:srgbClr val="000000"/>
              </a:solidFill>
              <a:effectLst/>
              <a:latin typeface="Helvetica Neue"/>
            </a:endParaRPr>
          </a:p>
          <a:p>
            <a:pPr algn="l"/>
            <a:r>
              <a:rPr lang="en-US" sz="1400" b="0" i="0" dirty="0">
                <a:solidFill>
                  <a:srgbClr val="000000"/>
                </a:solidFill>
                <a:effectLst/>
                <a:latin typeface="Helvetica Neue"/>
              </a:rPr>
              <a:t>The first method did not worked well, it was by imputing the values with group means of age and sepsis label.</a:t>
            </a:r>
          </a:p>
          <a:p>
            <a:pPr algn="l"/>
            <a:endParaRPr lang="en-US" sz="1400" b="0" i="0" dirty="0">
              <a:solidFill>
                <a:srgbClr val="000000"/>
              </a:solidFill>
              <a:effectLst/>
              <a:latin typeface="Helvetica Neue"/>
            </a:endParaRPr>
          </a:p>
          <a:p>
            <a:pPr algn="l"/>
            <a:r>
              <a:rPr lang="en-US" sz="1400" b="0" i="0" dirty="0">
                <a:solidFill>
                  <a:srgbClr val="000000"/>
                </a:solidFill>
                <a:effectLst/>
                <a:latin typeface="Helvetica Neue"/>
              </a:rPr>
              <a:t>The second method worked well, we performed backfilling for missing rows by grouping it on patient ID and the if still the data is missing then forward filling was applied. Ideally forward filling was required for very less data rows. It is giving better results</a:t>
            </a:r>
          </a:p>
          <a:p>
            <a:pPr algn="l"/>
            <a:endParaRPr lang="en-US" sz="1400" b="0" i="0" dirty="0">
              <a:solidFill>
                <a:srgbClr val="000000"/>
              </a:solidFill>
              <a:effectLst/>
              <a:latin typeface="Helvetica Neue"/>
            </a:endParaRPr>
          </a:p>
          <a:p>
            <a:pPr algn="l"/>
            <a:r>
              <a:rPr lang="en-US" sz="1400" b="0" i="0" dirty="0">
                <a:solidFill>
                  <a:srgbClr val="000000"/>
                </a:solidFill>
                <a:effectLst/>
                <a:latin typeface="Helvetica Neue"/>
              </a:rPr>
              <a:t>Simple logic here was that the current health condition of a person is carrying the backlog of his previous states.</a:t>
            </a:r>
          </a:p>
          <a:p>
            <a:endParaRPr lang="en-IN" sz="1400" dirty="0"/>
          </a:p>
        </p:txBody>
      </p:sp>
    </p:spTree>
    <p:extLst>
      <p:ext uri="{BB962C8B-B14F-4D97-AF65-F5344CB8AC3E}">
        <p14:creationId xmlns:p14="http://schemas.microsoft.com/office/powerpoint/2010/main" val="72212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D1C2-A15D-2A0B-92F7-3A8D34DF81EA}"/>
              </a:ext>
            </a:extLst>
          </p:cNvPr>
          <p:cNvSpPr>
            <a:spLocks noGrp="1"/>
          </p:cNvSpPr>
          <p:nvPr>
            <p:ph type="title"/>
          </p:nvPr>
        </p:nvSpPr>
        <p:spPr/>
        <p:txBody>
          <a:bodyPr/>
          <a:lstStyle/>
          <a:p>
            <a:r>
              <a:rPr lang="en-IN" dirty="0"/>
              <a:t>Labelled Data imbalance</a:t>
            </a:r>
          </a:p>
        </p:txBody>
      </p:sp>
      <p:sp>
        <p:nvSpPr>
          <p:cNvPr id="4" name="Footer Placeholder 3">
            <a:extLst>
              <a:ext uri="{FF2B5EF4-FFF2-40B4-BE49-F238E27FC236}">
                <a16:creationId xmlns:a16="http://schemas.microsoft.com/office/drawing/2014/main" id="{4E290774-4298-2053-0404-712A1799B4EA}"/>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73DF2C10-A010-ACAB-64AE-5BE64A9FD8B8}"/>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A4AB329E-9773-6EAA-9C59-3197B35BA7AE}"/>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2050" name="Picture 2">
            <a:extLst>
              <a:ext uri="{FF2B5EF4-FFF2-40B4-BE49-F238E27FC236}">
                <a16:creationId xmlns:a16="http://schemas.microsoft.com/office/drawing/2014/main" id="{4F791500-7299-01AC-F940-624D49AF17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4532" y="1390650"/>
            <a:ext cx="6546808" cy="5162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528D8-1513-D839-F07D-F46196B45146}"/>
              </a:ext>
            </a:extLst>
          </p:cNvPr>
          <p:cNvSpPr txBox="1"/>
          <p:nvPr/>
        </p:nvSpPr>
        <p:spPr>
          <a:xfrm>
            <a:off x="581191" y="2324100"/>
            <a:ext cx="3635701" cy="2246769"/>
          </a:xfrm>
          <a:prstGeom prst="rect">
            <a:avLst/>
          </a:prstGeom>
          <a:noFill/>
        </p:spPr>
        <p:txBody>
          <a:bodyPr wrap="square" rtlCol="0">
            <a:spAutoFit/>
          </a:bodyPr>
          <a:lstStyle/>
          <a:p>
            <a:pPr algn="l"/>
            <a:r>
              <a:rPr lang="en-US" sz="1400" dirty="0">
                <a:solidFill>
                  <a:srgbClr val="000000"/>
                </a:solidFill>
                <a:latin typeface="Helvetica Neue"/>
              </a:rPr>
              <a:t>The data is highly imbalanced for label 1. </a:t>
            </a:r>
          </a:p>
          <a:p>
            <a:pPr algn="l"/>
            <a:endParaRPr lang="en-US" sz="1400" dirty="0">
              <a:solidFill>
                <a:srgbClr val="000000"/>
              </a:solidFill>
              <a:latin typeface="Helvetica Neue"/>
            </a:endParaRPr>
          </a:p>
          <a:p>
            <a:pPr algn="l"/>
            <a:r>
              <a:rPr lang="en-US" sz="1400" dirty="0">
                <a:solidFill>
                  <a:srgbClr val="000000"/>
                </a:solidFill>
                <a:latin typeface="Helvetica Neue"/>
              </a:rPr>
              <a:t>Label 0 are in abundance</a:t>
            </a:r>
            <a:r>
              <a:rPr lang="en-IN" sz="1400" dirty="0">
                <a:solidFill>
                  <a:srgbClr val="000000"/>
                </a:solidFill>
                <a:latin typeface="Helvetica Neue"/>
              </a:rPr>
              <a:t>.</a:t>
            </a:r>
          </a:p>
          <a:p>
            <a:pPr algn="l"/>
            <a:endParaRPr lang="en-IN" sz="1400" dirty="0">
              <a:solidFill>
                <a:srgbClr val="000000"/>
              </a:solidFill>
              <a:latin typeface="Helvetica Neue"/>
            </a:endParaRPr>
          </a:p>
          <a:p>
            <a:pPr algn="l"/>
            <a:r>
              <a:rPr lang="en-US" sz="1400" dirty="0">
                <a:solidFill>
                  <a:srgbClr val="000000"/>
                </a:solidFill>
                <a:latin typeface="Helvetica Neue"/>
              </a:rPr>
              <a:t>So we decided to go with up sampling.</a:t>
            </a:r>
          </a:p>
          <a:p>
            <a:pPr algn="l"/>
            <a:endParaRPr lang="en-US" sz="1400" dirty="0">
              <a:solidFill>
                <a:srgbClr val="000000"/>
              </a:solidFill>
              <a:latin typeface="Helvetica Neue"/>
            </a:endParaRPr>
          </a:p>
          <a:p>
            <a:pPr algn="l"/>
            <a:r>
              <a:rPr lang="en-US" sz="1400" dirty="0">
                <a:solidFill>
                  <a:srgbClr val="000000"/>
                </a:solidFill>
                <a:latin typeface="Helvetica Neue"/>
              </a:rPr>
              <a:t>SMOTE was used to do so.</a:t>
            </a:r>
          </a:p>
          <a:p>
            <a:pPr algn="l"/>
            <a:endParaRPr lang="en-US" sz="1400" dirty="0">
              <a:solidFill>
                <a:srgbClr val="000000"/>
              </a:solidFill>
              <a:latin typeface="Helvetica Neue"/>
            </a:endParaRPr>
          </a:p>
          <a:p>
            <a:pPr algn="l"/>
            <a:r>
              <a:rPr lang="en-US" sz="1400" dirty="0">
                <a:solidFill>
                  <a:srgbClr val="000000"/>
                </a:solidFill>
                <a:latin typeface="Helvetica Neue"/>
              </a:rPr>
              <a:t>We did not performed SMOTE on test set B. It was only performed on test set A</a:t>
            </a:r>
          </a:p>
        </p:txBody>
      </p:sp>
    </p:spTree>
    <p:extLst>
      <p:ext uri="{BB962C8B-B14F-4D97-AF65-F5344CB8AC3E}">
        <p14:creationId xmlns:p14="http://schemas.microsoft.com/office/powerpoint/2010/main" val="301177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4EE4-6BCF-18DA-3008-1E5EE5E5DC62}"/>
              </a:ext>
            </a:extLst>
          </p:cNvPr>
          <p:cNvSpPr>
            <a:spLocks noGrp="1"/>
          </p:cNvSpPr>
          <p:nvPr>
            <p:ph type="title"/>
          </p:nvPr>
        </p:nvSpPr>
        <p:spPr/>
        <p:txBody>
          <a:bodyPr/>
          <a:lstStyle/>
          <a:p>
            <a:r>
              <a:rPr lang="en-IN" dirty="0"/>
              <a:t>Feature selection</a:t>
            </a:r>
          </a:p>
        </p:txBody>
      </p:sp>
      <p:sp>
        <p:nvSpPr>
          <p:cNvPr id="4" name="Footer Placeholder 3">
            <a:extLst>
              <a:ext uri="{FF2B5EF4-FFF2-40B4-BE49-F238E27FC236}">
                <a16:creationId xmlns:a16="http://schemas.microsoft.com/office/drawing/2014/main" id="{DF49062E-88FB-0DA3-375E-4384C05D78CA}"/>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0B39B1F4-B0F2-4960-D2C0-0198E267BC3B}"/>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C1B2D604-9F09-0158-91ED-DED22D7A644C}"/>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3" name="Content Placeholder 2">
            <a:extLst>
              <a:ext uri="{FF2B5EF4-FFF2-40B4-BE49-F238E27FC236}">
                <a16:creationId xmlns:a16="http://schemas.microsoft.com/office/drawing/2014/main" id="{5DEFD1CA-6146-1E5F-93C8-FFDB9A82110E}"/>
              </a:ext>
            </a:extLst>
          </p:cNvPr>
          <p:cNvSpPr>
            <a:spLocks noGrp="1"/>
          </p:cNvSpPr>
          <p:nvPr>
            <p:ph idx="1"/>
          </p:nvPr>
        </p:nvSpPr>
        <p:spPr>
          <a:xfrm>
            <a:off x="648070" y="2340864"/>
            <a:ext cx="10962737" cy="3634486"/>
          </a:xfrm>
        </p:spPr>
        <p:txBody>
          <a:bodyPr>
            <a:normAutofit/>
          </a:bodyPr>
          <a:lstStyle/>
          <a:p>
            <a:pPr algn="l"/>
            <a:r>
              <a:rPr lang="en-US" b="0" i="0" dirty="0">
                <a:solidFill>
                  <a:srgbClr val="000000"/>
                </a:solidFill>
                <a:effectLst/>
                <a:latin typeface="Helvetica Neue"/>
              </a:rPr>
              <a:t>From here we will start to do feature engineering.</a:t>
            </a:r>
          </a:p>
          <a:p>
            <a:pPr algn="l"/>
            <a:r>
              <a:rPr lang="en-US" b="0" i="0" dirty="0">
                <a:solidFill>
                  <a:srgbClr val="000000"/>
                </a:solidFill>
                <a:effectLst/>
                <a:latin typeface="Helvetica Neue"/>
              </a:rPr>
              <a:t>Below parameters are something which we will be considering for predicting sepsis. This information has been picked from the link shared in the information ppt.</a:t>
            </a:r>
          </a:p>
          <a:p>
            <a:pPr algn="l"/>
            <a:r>
              <a:rPr lang="en-US" b="0" i="0" dirty="0">
                <a:solidFill>
                  <a:srgbClr val="000000"/>
                </a:solidFill>
                <a:effectLst/>
                <a:latin typeface="Helvetica Neue"/>
              </a:rPr>
              <a:t>Temperature: A high fever or low body temperature can be a sign of infection.</a:t>
            </a:r>
          </a:p>
          <a:p>
            <a:pPr algn="l"/>
            <a:r>
              <a:rPr lang="en-US" b="0" i="0" dirty="0">
                <a:solidFill>
                  <a:srgbClr val="000000"/>
                </a:solidFill>
                <a:effectLst/>
                <a:latin typeface="Helvetica Neue"/>
              </a:rPr>
              <a:t>Heart rate: A rapid heart rate may be present in sepsis.</a:t>
            </a:r>
          </a:p>
          <a:p>
            <a:pPr algn="l"/>
            <a:r>
              <a:rPr lang="en-US" b="0" i="0" dirty="0">
                <a:solidFill>
                  <a:srgbClr val="000000"/>
                </a:solidFill>
                <a:effectLst/>
                <a:latin typeface="Helvetica Neue"/>
              </a:rPr>
              <a:t>Respiratory rate: Rapid breathing may be a sign of sepsis.</a:t>
            </a:r>
          </a:p>
          <a:p>
            <a:pPr algn="l"/>
            <a:r>
              <a:rPr lang="en-US" b="0" i="0" dirty="0">
                <a:solidFill>
                  <a:srgbClr val="000000"/>
                </a:solidFill>
                <a:effectLst/>
                <a:latin typeface="Helvetica Neue"/>
              </a:rPr>
              <a:t>White blood cell count: A high white blood cell count may indicate the presence of infection or inflammation.</a:t>
            </a:r>
          </a:p>
        </p:txBody>
      </p:sp>
    </p:spTree>
    <p:extLst>
      <p:ext uri="{BB962C8B-B14F-4D97-AF65-F5344CB8AC3E}">
        <p14:creationId xmlns:p14="http://schemas.microsoft.com/office/powerpoint/2010/main" val="1805118773"/>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70C9DA-ADC8-49D9-B223-6D54C6FB7B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51</TotalTime>
  <Words>950</Words>
  <Application>Microsoft Office PowerPoint</Application>
  <PresentationFormat>Widescreen</PresentationFormat>
  <Paragraphs>126</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Helvetica Neue</vt:lpstr>
      <vt:lpstr>Wingdings 2</vt:lpstr>
      <vt:lpstr>DividendVTI</vt:lpstr>
      <vt:lpstr>Sepsis Analysis</vt:lpstr>
      <vt:lpstr>Introduction</vt:lpstr>
      <vt:lpstr>Symptoms</vt:lpstr>
      <vt:lpstr>Objective</vt:lpstr>
      <vt:lpstr>Dataset</vt:lpstr>
      <vt:lpstr>Methodology</vt:lpstr>
      <vt:lpstr>EDA _ Missing values</vt:lpstr>
      <vt:lpstr>Labelled Data imbalance</vt:lpstr>
      <vt:lpstr>Feature selection</vt:lpstr>
      <vt:lpstr>Feature selection</vt:lpstr>
      <vt:lpstr>Feature selection</vt:lpstr>
      <vt:lpstr>Output feature engineering</vt:lpstr>
      <vt:lpstr>Encoded columns</vt:lpstr>
      <vt:lpstr>6 hours prediction results</vt:lpstr>
      <vt:lpstr>12 hours prediction 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Sepsis Analysis</dc:title>
  <dc:creator>Sanket Kedar</dc:creator>
  <cp:lastModifiedBy>Sanket Kedar</cp:lastModifiedBy>
  <cp:revision>7</cp:revision>
  <dcterms:created xsi:type="dcterms:W3CDTF">2023-01-08T23:25:03Z</dcterms:created>
  <dcterms:modified xsi:type="dcterms:W3CDTF">2023-01-09T00:26:08Z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