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matic SC"/>
      <p:regular r:id="rId27"/>
      <p:bold r:id="rId28"/>
    </p:embeddedFon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A52C6C-0958-4C6B-AB95-7712531C478F}">
  <a:tblStyle styleId="{6FA52C6C-0958-4C6B-AB95-7712531C478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Code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07750005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07750005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07750005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07750005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07750005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07750005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0cbb321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0cbb321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0cbb321f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0cbb321f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BIC is a more conservative approach as there is a greater penalty for each parameter added, requiring more evidence to support additional variables. Our goal in this project is to identify the key variables that relate to the target variable. As such, it makes sense to take a conservative approach and work with as few variables as necessary. Thus, BIC makes the most sense for this analysis.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0cbb321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0cbb321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0cbb321f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0cbb321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0cbb321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0cbb321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Once the model is trained, it is evaluated on the same training set to see how well it performs. The evaluation uses the R^2 score method, which returns the coefficient of determination of the prediction, Here the result is 0.5, which means that 50% of the variance in the target variable can be explained by the features in the model.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The visualization provided shows the first 3 levels of the decision tree, giving an insight into the model's decision-making process. Each node represents a decision based on one of the features, leading to branches and ultimately to leaf nodes representing the predicted outcomes. The value in a decision tree is the criteria that helps the tree to classify each new example: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0cbb321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0cbb321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fitting a single tree, the locally greedy algorithm is unlikely to find a globally optimal tree.  We explored some specific adjustments: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0cbb321f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0cbb321f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eb36e3a6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eb36e3a6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takes a deep dive into analyzing vehicular crash data.</a:t>
            </a:r>
            <a:endParaRPr/>
          </a:p>
          <a:p>
            <a:pPr indent="0" lvl="0" marL="0" rtl="0" algn="l">
              <a:spcBef>
                <a:spcPts val="0"/>
              </a:spcBef>
              <a:spcAft>
                <a:spcPts val="0"/>
              </a:spcAft>
              <a:buNone/>
            </a:pPr>
            <a:r>
              <a:rPr lang="en"/>
              <a:t>The overall goal is to identify and interpret factors that relate to a higher or lower Crash_Score.</a:t>
            </a:r>
            <a:endParaRPr/>
          </a:p>
          <a:p>
            <a:pPr indent="0" lvl="0" marL="0" rtl="0" algn="l">
              <a:spcBef>
                <a:spcPts val="0"/>
              </a:spcBef>
              <a:spcAft>
                <a:spcPts val="0"/>
              </a:spcAft>
              <a:buNone/>
            </a:pPr>
            <a:r>
              <a:rPr lang="en"/>
              <a:t>The target variable Crash_Score combines several factors, such as the number of injuries and fatalities and the number of vehicles involved, which in short represents the severity of vehicle crashes.</a:t>
            </a:r>
            <a:endParaRPr/>
          </a:p>
          <a:p>
            <a:pPr indent="0" lvl="0" marL="0" rtl="0" algn="l">
              <a:spcBef>
                <a:spcPts val="0"/>
              </a:spcBef>
              <a:spcAft>
                <a:spcPts val="0"/>
              </a:spcAft>
              <a:buNone/>
            </a:pPr>
            <a:r>
              <a:rPr lang="en"/>
              <a:t>A larger crash score indicates a more severe crash.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07750005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07750005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0775000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0775000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dataset used in this project is from the town of Cary, NC.</a:t>
            </a:r>
            <a:endParaRPr/>
          </a:p>
          <a:p>
            <a:pPr indent="0" lvl="0" marL="0" rtl="0" algn="l">
              <a:spcBef>
                <a:spcPts val="0"/>
              </a:spcBef>
              <a:spcAft>
                <a:spcPts val="0"/>
              </a:spcAft>
              <a:buClr>
                <a:schemeClr val="dk1"/>
              </a:buClr>
              <a:buSzPts val="1100"/>
              <a:buFont typeface="Arial"/>
              <a:buNone/>
            </a:pPr>
            <a:r>
              <a:rPr lang="en"/>
              <a:t>The time frame is from 2014 and 2018.</a:t>
            </a:r>
            <a:endParaRPr/>
          </a:p>
          <a:p>
            <a:pPr indent="0" lvl="0" marL="0" rtl="0" algn="l">
              <a:spcBef>
                <a:spcPts val="0"/>
              </a:spcBef>
              <a:spcAft>
                <a:spcPts val="0"/>
              </a:spcAft>
              <a:buClr>
                <a:schemeClr val="dk1"/>
              </a:buClr>
              <a:buSzPts val="1100"/>
              <a:buFont typeface="Arial"/>
              <a:buNone/>
            </a:pPr>
            <a:r>
              <a:rPr lang="en"/>
              <a:t>There are 23137 records in the dataset.</a:t>
            </a:r>
            <a:endParaRPr/>
          </a:p>
          <a:p>
            <a:pPr indent="0" lvl="0" marL="0" rtl="0" algn="l">
              <a:spcBef>
                <a:spcPts val="0"/>
              </a:spcBef>
              <a:spcAft>
                <a:spcPts val="0"/>
              </a:spcAft>
              <a:buClr>
                <a:schemeClr val="dk1"/>
              </a:buClr>
              <a:buSzPts val="1100"/>
              <a:buFont typeface="Arial"/>
              <a:buNone/>
            </a:pPr>
            <a:r>
              <a:rPr lang="en"/>
              <a:t>Some cleaning was performed in advance to eliminate some missing data samples.</a:t>
            </a:r>
            <a:endParaRPr/>
          </a:p>
          <a:p>
            <a:pPr indent="0" lvl="0" marL="0" rtl="0" algn="l">
              <a:spcBef>
                <a:spcPts val="0"/>
              </a:spcBef>
              <a:spcAft>
                <a:spcPts val="0"/>
              </a:spcAft>
              <a:buClr>
                <a:schemeClr val="dk1"/>
              </a:buClr>
              <a:buSzPts val="1100"/>
              <a:buFont typeface="Arial"/>
              <a:buNone/>
            </a:pPr>
            <a:r>
              <a:rPr lang="en"/>
              <a:t>The target variable is crash score.</a:t>
            </a:r>
            <a:endParaRPr/>
          </a:p>
          <a:p>
            <a:pPr indent="0" lvl="0" marL="0" rtl="0" algn="l">
              <a:spcBef>
                <a:spcPts val="0"/>
              </a:spcBef>
              <a:spcAft>
                <a:spcPts val="0"/>
              </a:spcAft>
              <a:buClr>
                <a:schemeClr val="dk1"/>
              </a:buClr>
              <a:buSzPts val="1100"/>
              <a:buFont typeface="Arial"/>
              <a:buNone/>
            </a:pPr>
            <a:r>
              <a:rPr lang="en"/>
              <a:t>And by default it has 12 variables including date &amp; time, road conditions, weather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0cbb321f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0cbb321f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study the dataset and achieve our goal of finding out most vital variables, we’ll be using 3 different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be using PCA because it can help transform the complex high dimensional data. It will helps us create and select new and more impactful features. It may also help with dimension reduction for better low dimensional data 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GLM can be used for regression problems. In our study, by training the model using different set of variables and looking at the Bayesian Information Criterion score, we can find out which features are the most impactful ones.</a:t>
            </a:r>
            <a:endParaRPr/>
          </a:p>
          <a:p>
            <a:pPr indent="0" lvl="0" marL="0" rtl="0" algn="l">
              <a:spcBef>
                <a:spcPts val="0"/>
              </a:spcBef>
              <a:spcAft>
                <a:spcPts val="0"/>
              </a:spcAft>
              <a:buNone/>
            </a:pPr>
            <a:r>
              <a:t/>
            </a:r>
            <a:endParaRPr/>
          </a:p>
          <a:p>
            <a:pPr indent="0" lvl="0" marL="0" rtl="0" algn="l">
              <a:lnSpc>
                <a:spcPct val="115833"/>
              </a:lnSpc>
              <a:spcBef>
                <a:spcPts val="0"/>
              </a:spcBef>
              <a:spcAft>
                <a:spcPts val="800"/>
              </a:spcAft>
              <a:buClr>
                <a:schemeClr val="dk1"/>
              </a:buClr>
              <a:buSzPts val="1100"/>
              <a:buFont typeface="Arial"/>
              <a:buNone/>
            </a:pPr>
            <a:r>
              <a:rPr lang="en" sz="1200">
                <a:solidFill>
                  <a:schemeClr val="dk1"/>
                </a:solidFill>
                <a:latin typeface="Aptos"/>
                <a:ea typeface="Aptos"/>
                <a:cs typeface="Aptos"/>
                <a:sym typeface="Aptos"/>
              </a:rPr>
              <a:t>A regression decision tree is an alternative method of linking predictors to a target variable.It’s known for </a:t>
            </a:r>
            <a:r>
              <a:rPr lang="en" sz="1200">
                <a:solidFill>
                  <a:schemeClr val="dk1"/>
                </a:solidFill>
                <a:latin typeface="Aptos"/>
                <a:ea typeface="Aptos"/>
                <a:cs typeface="Aptos"/>
                <a:sym typeface="Aptos"/>
              </a:rPr>
              <a:t>explainability</a:t>
            </a:r>
            <a:r>
              <a:rPr lang="en" sz="1200">
                <a:solidFill>
                  <a:schemeClr val="dk1"/>
                </a:solidFill>
                <a:latin typeface="Aptos"/>
                <a:ea typeface="Aptos"/>
                <a:cs typeface="Aptos"/>
                <a:sym typeface="Aptos"/>
              </a:rPr>
              <a:t>, but also has the problem of overfitting and might not be suitable for regression problems.</a:t>
            </a:r>
            <a:br>
              <a:rPr lang="en" sz="1200">
                <a:solidFill>
                  <a:schemeClr val="dk1"/>
                </a:solidFill>
                <a:latin typeface="Aptos"/>
                <a:ea typeface="Aptos"/>
                <a:cs typeface="Aptos"/>
                <a:sym typeface="Aptos"/>
              </a:rPr>
            </a:br>
            <a:br>
              <a:rPr lang="en" sz="1200">
                <a:solidFill>
                  <a:schemeClr val="dk1"/>
                </a:solidFill>
                <a:latin typeface="Aptos"/>
                <a:ea typeface="Aptos"/>
                <a:cs typeface="Aptos"/>
                <a:sym typeface="Aptos"/>
              </a:rPr>
            </a:br>
            <a:r>
              <a:rPr lang="en" sz="1200">
                <a:solidFill>
                  <a:schemeClr val="dk1"/>
                </a:solidFill>
                <a:latin typeface="Aptos"/>
                <a:ea typeface="Aptos"/>
                <a:cs typeface="Aptos"/>
                <a:sym typeface="Aptos"/>
              </a:rPr>
              <a:t>We’ll get into the details about the 3 algorithms in the following slides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0775000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0775000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0775000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0775000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07750005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07750005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07750005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07750005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07750005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07750005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7.png"/><Relationship Id="rId9" Type="http://schemas.openxmlformats.org/officeDocument/2006/relationships/image" Target="../media/image6.jpg"/><Relationship Id="rId5" Type="http://schemas.openxmlformats.org/officeDocument/2006/relationships/image" Target="../media/image12.jpg"/><Relationship Id="rId6" Type="http://schemas.openxmlformats.org/officeDocument/2006/relationships/image" Target="../media/image4.jpg"/><Relationship Id="rId7" Type="http://schemas.openxmlformats.org/officeDocument/2006/relationships/image" Target="../media/image3.jp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4600">
                <a:solidFill>
                  <a:srgbClr val="000000"/>
                </a:solidFill>
                <a:latin typeface="Arial"/>
                <a:ea typeface="Arial"/>
                <a:cs typeface="Arial"/>
                <a:sym typeface="Arial"/>
              </a:rPr>
              <a:t>What makes a car accident worse?</a:t>
            </a:r>
            <a:endParaRPr sz="6600"/>
          </a:p>
        </p:txBody>
      </p:sp>
      <p:sp>
        <p:nvSpPr>
          <p:cNvPr id="57" name="Google Shape;57;p13"/>
          <p:cNvSpPr txBox="1"/>
          <p:nvPr>
            <p:ph idx="1" type="subTitle"/>
          </p:nvPr>
        </p:nvSpPr>
        <p:spPr>
          <a:xfrm>
            <a:off x="311700" y="3683700"/>
            <a:ext cx="8520600" cy="1140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en" sz="2012">
                <a:latin typeface="Arial"/>
                <a:ea typeface="Arial"/>
                <a:cs typeface="Arial"/>
                <a:sym typeface="Arial"/>
              </a:rPr>
              <a:t>Hanying Li, Zhouhao Bao, Zhaoyi Zheng,Yuncong Liu </a:t>
            </a:r>
            <a:endParaRPr sz="2012">
              <a:latin typeface="Arial"/>
              <a:ea typeface="Arial"/>
              <a:cs typeface="Arial"/>
              <a:sym typeface="Arial"/>
            </a:endParaRPr>
          </a:p>
          <a:p>
            <a:pPr indent="0" lvl="0" marL="0" rtl="0" algn="ctr">
              <a:lnSpc>
                <a:spcPct val="80000"/>
              </a:lnSpc>
              <a:spcBef>
                <a:spcPts val="0"/>
              </a:spcBef>
              <a:spcAft>
                <a:spcPts val="0"/>
              </a:spcAft>
              <a:buSzPts val="688"/>
              <a:buNone/>
            </a:pPr>
            <a:r>
              <a:t/>
            </a:r>
            <a:endParaRPr sz="2012">
              <a:latin typeface="Arial"/>
              <a:ea typeface="Arial"/>
              <a:cs typeface="Arial"/>
              <a:sym typeface="Arial"/>
            </a:endParaRPr>
          </a:p>
          <a:p>
            <a:pPr indent="0" lvl="0" marL="0" rtl="0" algn="ctr">
              <a:lnSpc>
                <a:spcPct val="80000"/>
              </a:lnSpc>
              <a:spcBef>
                <a:spcPts val="0"/>
              </a:spcBef>
              <a:spcAft>
                <a:spcPts val="0"/>
              </a:spcAft>
              <a:buSzPts val="688"/>
              <a:buNone/>
            </a:pPr>
            <a:r>
              <a:rPr lang="en" sz="2012">
                <a:latin typeface="Arial"/>
                <a:ea typeface="Arial"/>
                <a:cs typeface="Arial"/>
                <a:sym typeface="Arial"/>
              </a:rPr>
              <a:t>3/8/2024</a:t>
            </a:r>
            <a:endParaRPr sz="2012">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Step 4: Select an interaction</a:t>
            </a:r>
            <a:endParaRPr sz="3600">
              <a:latin typeface="Arial"/>
              <a:ea typeface="Arial"/>
              <a:cs typeface="Arial"/>
              <a:sym typeface="Arial"/>
            </a:endParaRPr>
          </a:p>
        </p:txBody>
      </p:sp>
      <p:sp>
        <p:nvSpPr>
          <p:cNvPr id="160" name="Google Shape;160;p22"/>
          <p:cNvSpPr txBox="1"/>
          <p:nvPr>
            <p:ph idx="1" type="body"/>
          </p:nvPr>
        </p:nvSpPr>
        <p:spPr>
          <a:xfrm>
            <a:off x="5170075" y="1923500"/>
            <a:ext cx="3932100" cy="136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Whether STRAIGHT or CURVE the effect of Rd_Class is the same.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No interaction here</a:t>
            </a:r>
            <a:endParaRPr sz="1500">
              <a:latin typeface="Arial"/>
              <a:ea typeface="Arial"/>
              <a:cs typeface="Arial"/>
              <a:sym typeface="Arial"/>
            </a:endParaRPr>
          </a:p>
        </p:txBody>
      </p:sp>
      <p:pic>
        <p:nvPicPr>
          <p:cNvPr id="161" name="Google Shape;161;p22"/>
          <p:cNvPicPr preferRelativeResize="0"/>
          <p:nvPr/>
        </p:nvPicPr>
        <p:blipFill>
          <a:blip r:embed="rId3">
            <a:alphaModFix/>
          </a:blip>
          <a:stretch>
            <a:fillRect/>
          </a:stretch>
        </p:blipFill>
        <p:spPr>
          <a:xfrm>
            <a:off x="111150" y="1232200"/>
            <a:ext cx="4991650" cy="331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Step 4: Select an interaction</a:t>
            </a:r>
            <a:endParaRPr sz="3600">
              <a:latin typeface="Arial"/>
              <a:ea typeface="Arial"/>
              <a:cs typeface="Arial"/>
              <a:sym typeface="Arial"/>
            </a:endParaRPr>
          </a:p>
        </p:txBody>
      </p:sp>
      <p:sp>
        <p:nvSpPr>
          <p:cNvPr id="167" name="Google Shape;167;p23"/>
          <p:cNvSpPr txBox="1"/>
          <p:nvPr>
            <p:ph idx="1" type="body"/>
          </p:nvPr>
        </p:nvSpPr>
        <p:spPr>
          <a:xfrm>
            <a:off x="4885025" y="1838475"/>
            <a:ext cx="4100100" cy="2417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When traffic is controlled, intersection and other then have very similar effects.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When traffic is not controlled, intersections have higher Crash Score.</a:t>
            </a:r>
            <a:br>
              <a:rPr lang="en" sz="1500">
                <a:latin typeface="Arial"/>
                <a:ea typeface="Arial"/>
                <a:cs typeface="Arial"/>
                <a:sym typeface="Arial"/>
              </a:rPr>
            </a:b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We plan use this one for future work. It will be good to understand what is going on at intersections without  signals or stop signs. </a:t>
            </a:r>
            <a:endParaRPr sz="1500">
              <a:latin typeface="Arial"/>
              <a:ea typeface="Arial"/>
              <a:cs typeface="Arial"/>
              <a:sym typeface="Arial"/>
            </a:endParaRPr>
          </a:p>
        </p:txBody>
      </p:sp>
      <p:pic>
        <p:nvPicPr>
          <p:cNvPr descr="图表, 箱线图&#10;&#10;描述已自动生成" id="168" name="Google Shape;168;p23"/>
          <p:cNvPicPr preferRelativeResize="0"/>
          <p:nvPr/>
        </p:nvPicPr>
        <p:blipFill rotWithShape="1">
          <a:blip r:embed="rId3">
            <a:alphaModFix/>
          </a:blip>
          <a:srcRect b="0" l="0" r="0" t="2827"/>
          <a:stretch/>
        </p:blipFill>
        <p:spPr>
          <a:xfrm>
            <a:off x="0" y="1615463"/>
            <a:ext cx="4885026" cy="233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General Linear Model (GLM) </a:t>
            </a:r>
            <a:endParaRPr sz="3600">
              <a:latin typeface="Arial"/>
              <a:ea typeface="Arial"/>
              <a:cs typeface="Arial"/>
              <a:sym typeface="Arial"/>
            </a:endParaRPr>
          </a:p>
        </p:txBody>
      </p:sp>
      <p:sp>
        <p:nvSpPr>
          <p:cNvPr id="174" name="Google Shape;174;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Variable “year” is removed</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Variable “month” is converted to a factor variable instead of linear.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Data is split into training (75%) and testing (25%) sets.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Average target value - Consistent</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Training set: 6.562</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Testing set: 6.583</a:t>
            </a:r>
            <a:endParaRPr sz="1500">
              <a:latin typeface="Arial"/>
              <a:ea typeface="Arial"/>
              <a:cs typeface="Arial"/>
              <a:sym typeface="Arial"/>
            </a:endParaRPr>
          </a:p>
          <a:p>
            <a:pPr indent="0" lvl="0" marL="457200" rtl="0" algn="l">
              <a:spcBef>
                <a:spcPts val="1200"/>
              </a:spcBef>
              <a:spcAft>
                <a:spcPts val="1200"/>
              </a:spcAft>
              <a:buNone/>
            </a:pPr>
            <a:r>
              <a:t/>
            </a:r>
            <a:endParaRPr sz="1500">
              <a:latin typeface="Arial"/>
              <a:ea typeface="Arial"/>
              <a:cs typeface="Arial"/>
              <a:sym typeface="Arial"/>
            </a:endParaRPr>
          </a:p>
        </p:txBody>
      </p:sp>
      <p:pic>
        <p:nvPicPr>
          <p:cNvPr id="175" name="Google Shape;175;p24"/>
          <p:cNvPicPr preferRelativeResize="0"/>
          <p:nvPr/>
        </p:nvPicPr>
        <p:blipFill>
          <a:blip r:embed="rId3">
            <a:alphaModFix/>
          </a:blip>
          <a:stretch>
            <a:fillRect/>
          </a:stretch>
        </p:blipFill>
        <p:spPr>
          <a:xfrm>
            <a:off x="4803924" y="2467375"/>
            <a:ext cx="4178127" cy="261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GLM Model Comparison</a:t>
            </a:r>
            <a:endParaRPr sz="3600">
              <a:latin typeface="Arial"/>
              <a:ea typeface="Arial"/>
              <a:cs typeface="Arial"/>
              <a:sym typeface="Arial"/>
            </a:endParaRPr>
          </a:p>
        </p:txBody>
      </p:sp>
      <p:sp>
        <p:nvSpPr>
          <p:cNvPr id="181" name="Google Shape;181;p25"/>
          <p:cNvSpPr txBox="1"/>
          <p:nvPr>
            <p:ph idx="1" type="body"/>
          </p:nvPr>
        </p:nvSpPr>
        <p:spPr>
          <a:xfrm>
            <a:off x="311700" y="1152475"/>
            <a:ext cx="2619000" cy="13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Gamma distribution</a:t>
            </a:r>
            <a:endParaRPr sz="1500">
              <a:latin typeface="Arial"/>
              <a:ea typeface="Arial"/>
              <a:cs typeface="Arial"/>
              <a:sym typeface="Arial"/>
            </a:endParaRPr>
          </a:p>
          <a:p>
            <a:pPr indent="-323850" lvl="0" marL="457200" rtl="0" algn="l">
              <a:spcBef>
                <a:spcPts val="1200"/>
              </a:spcBef>
              <a:spcAft>
                <a:spcPts val="0"/>
              </a:spcAft>
              <a:buClr>
                <a:srgbClr val="FF9900"/>
              </a:buClr>
              <a:buSzPts val="1500"/>
              <a:buFont typeface="Arial"/>
              <a:buChar char="●"/>
            </a:pPr>
            <a:r>
              <a:rPr lang="en" sz="1500">
                <a:solidFill>
                  <a:srgbClr val="FF9900"/>
                </a:solidFill>
                <a:latin typeface="Arial"/>
                <a:ea typeface="Arial"/>
                <a:cs typeface="Arial"/>
                <a:sym typeface="Arial"/>
              </a:rPr>
              <a:t>AIC = 93253.2</a:t>
            </a:r>
            <a:endParaRPr sz="1500">
              <a:solidFill>
                <a:srgbClr val="FF9900"/>
              </a:solidFill>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RMSE = 4.27775</a:t>
            </a:r>
            <a:endParaRPr sz="1500">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
        <p:nvSpPr>
          <p:cNvPr id="182" name="Google Shape;182;p25"/>
          <p:cNvSpPr txBox="1"/>
          <p:nvPr>
            <p:ph idx="1" type="body"/>
          </p:nvPr>
        </p:nvSpPr>
        <p:spPr>
          <a:xfrm>
            <a:off x="3002525" y="1125700"/>
            <a:ext cx="2680800" cy="13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Inverse Gaussian distribution</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AIC = 104506.7</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RMSE = 4.27742</a:t>
            </a:r>
            <a:endParaRPr sz="1500">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
        <p:nvSpPr>
          <p:cNvPr id="183" name="Google Shape;183;p25"/>
          <p:cNvSpPr txBox="1"/>
          <p:nvPr>
            <p:ph idx="1" type="body"/>
          </p:nvPr>
        </p:nvSpPr>
        <p:spPr>
          <a:xfrm>
            <a:off x="6062650" y="1106950"/>
            <a:ext cx="26190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Normal</a:t>
            </a:r>
            <a:r>
              <a:rPr lang="en" sz="1500">
                <a:latin typeface="Arial"/>
                <a:ea typeface="Arial"/>
                <a:cs typeface="Arial"/>
                <a:sym typeface="Arial"/>
              </a:rPr>
              <a:t> distribution</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AIC = 99430.9</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RMSE = </a:t>
            </a:r>
            <a:r>
              <a:rPr lang="en" sz="1500">
                <a:latin typeface="Arial"/>
                <a:ea typeface="Arial"/>
                <a:cs typeface="Arial"/>
                <a:sym typeface="Arial"/>
              </a:rPr>
              <a:t>4.27765</a:t>
            </a:r>
            <a:endParaRPr sz="1500">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
        <p:nvSpPr>
          <p:cNvPr id="184" name="Google Shape;184;p25"/>
          <p:cNvSpPr txBox="1"/>
          <p:nvPr/>
        </p:nvSpPr>
        <p:spPr>
          <a:xfrm>
            <a:off x="6164950" y="3219850"/>
            <a:ext cx="25476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2"/>
                </a:solidFill>
              </a:rPr>
              <a:t>lower AIC indicates larger log likelihood, thus the model fits better to the training data.</a:t>
            </a:r>
            <a:endParaRPr sz="1500">
              <a:solidFill>
                <a:schemeClr val="dk2"/>
              </a:solidFill>
            </a:endParaRPr>
          </a:p>
        </p:txBody>
      </p:sp>
      <p:sp>
        <p:nvSpPr>
          <p:cNvPr id="185" name="Google Shape;185;p25"/>
          <p:cNvSpPr txBox="1"/>
          <p:nvPr/>
        </p:nvSpPr>
        <p:spPr>
          <a:xfrm>
            <a:off x="311700" y="4584250"/>
            <a:ext cx="39573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a:t>
            </a:r>
            <a:r>
              <a:rPr lang="en" sz="1200">
                <a:solidFill>
                  <a:schemeClr val="dk2"/>
                </a:solidFill>
              </a:rPr>
              <a:t>Log link is used for all models</a:t>
            </a:r>
            <a:endParaRPr sz="1500">
              <a:solidFill>
                <a:schemeClr val="dk2"/>
              </a:solidFill>
              <a:latin typeface="Source Code Pro"/>
              <a:ea typeface="Source Code Pro"/>
              <a:cs typeface="Source Code Pro"/>
              <a:sym typeface="Source Code Pro"/>
            </a:endParaRPr>
          </a:p>
        </p:txBody>
      </p:sp>
      <p:pic>
        <p:nvPicPr>
          <p:cNvPr id="186" name="Google Shape;186;p25"/>
          <p:cNvPicPr preferRelativeResize="0"/>
          <p:nvPr/>
        </p:nvPicPr>
        <p:blipFill>
          <a:blip r:embed="rId3">
            <a:alphaModFix/>
          </a:blip>
          <a:stretch>
            <a:fillRect/>
          </a:stretch>
        </p:blipFill>
        <p:spPr>
          <a:xfrm>
            <a:off x="3156275" y="2389575"/>
            <a:ext cx="2680800" cy="268070"/>
          </a:xfrm>
          <a:prstGeom prst="rect">
            <a:avLst/>
          </a:prstGeom>
          <a:noFill/>
          <a:ln>
            <a:noFill/>
          </a:ln>
        </p:spPr>
      </p:pic>
      <p:pic>
        <p:nvPicPr>
          <p:cNvPr id="187" name="Google Shape;187;p25"/>
          <p:cNvPicPr preferRelativeResize="0"/>
          <p:nvPr/>
        </p:nvPicPr>
        <p:blipFill>
          <a:blip r:embed="rId4">
            <a:alphaModFix/>
          </a:blip>
          <a:stretch>
            <a:fillRect/>
          </a:stretch>
        </p:blipFill>
        <p:spPr>
          <a:xfrm>
            <a:off x="443400" y="2399951"/>
            <a:ext cx="2619000" cy="247323"/>
          </a:xfrm>
          <a:prstGeom prst="rect">
            <a:avLst/>
          </a:prstGeom>
          <a:noFill/>
          <a:ln>
            <a:noFill/>
          </a:ln>
        </p:spPr>
      </p:pic>
      <p:pic>
        <p:nvPicPr>
          <p:cNvPr id="188" name="Google Shape;188;p25"/>
          <p:cNvPicPr preferRelativeResize="0"/>
          <p:nvPr/>
        </p:nvPicPr>
        <p:blipFill>
          <a:blip r:embed="rId5">
            <a:alphaModFix/>
          </a:blip>
          <a:stretch>
            <a:fillRect/>
          </a:stretch>
        </p:blipFill>
        <p:spPr>
          <a:xfrm>
            <a:off x="6031750" y="2399951"/>
            <a:ext cx="2680799" cy="247325"/>
          </a:xfrm>
          <a:prstGeom prst="rect">
            <a:avLst/>
          </a:prstGeom>
          <a:noFill/>
          <a:ln>
            <a:noFill/>
          </a:ln>
        </p:spPr>
      </p:pic>
      <p:pic>
        <p:nvPicPr>
          <p:cNvPr id="189" name="Google Shape;189;p25"/>
          <p:cNvPicPr preferRelativeResize="0"/>
          <p:nvPr/>
        </p:nvPicPr>
        <p:blipFill>
          <a:blip r:embed="rId6">
            <a:alphaModFix/>
          </a:blip>
          <a:stretch>
            <a:fillRect/>
          </a:stretch>
        </p:blipFill>
        <p:spPr>
          <a:xfrm>
            <a:off x="443400" y="2810045"/>
            <a:ext cx="4519533" cy="16218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11700" y="8960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AIC VS BIC</a:t>
            </a:r>
            <a:endParaRPr sz="3600">
              <a:latin typeface="Arial"/>
              <a:ea typeface="Arial"/>
              <a:cs typeface="Arial"/>
              <a:sym typeface="Arial"/>
            </a:endParaRPr>
          </a:p>
        </p:txBody>
      </p:sp>
      <p:sp>
        <p:nvSpPr>
          <p:cNvPr id="195" name="Google Shape;195;p26"/>
          <p:cNvSpPr txBox="1"/>
          <p:nvPr>
            <p:ph idx="1" type="body"/>
          </p:nvPr>
        </p:nvSpPr>
        <p:spPr>
          <a:xfrm>
            <a:off x="311700" y="7795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Arial"/>
                <a:ea typeface="Arial"/>
                <a:cs typeface="Arial"/>
                <a:sym typeface="Arial"/>
              </a:rPr>
              <a:t>AIC</a:t>
            </a:r>
            <a:endParaRPr b="1"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Adding a variable requires an increase in the log likelihood of two per parameter added.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BIC</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The required per parameter increase is the logarithm of the number of observations.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For this problem, </a:t>
            </a:r>
            <a:r>
              <a:rPr lang="en" sz="1500">
                <a:latin typeface="Arial"/>
                <a:ea typeface="Arial"/>
                <a:cs typeface="Arial"/>
                <a:sym typeface="Arial"/>
              </a:rPr>
              <a:t>the training dataset it is log(17,354) = 9.76 per parameter. Thus, BIC is a more conservative approach as there is a greater penalty for each parameter added, requiring more evidence to support additional variables.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BIC makes the most sense for this analysis.</a:t>
            </a:r>
            <a:endParaRPr sz="1500">
              <a:latin typeface="Arial"/>
              <a:ea typeface="Arial"/>
              <a:cs typeface="Arial"/>
              <a:sym typeface="Arial"/>
            </a:endParaRPr>
          </a:p>
        </p:txBody>
      </p:sp>
      <p:pic>
        <p:nvPicPr>
          <p:cNvPr id="196" name="Google Shape;196;p26"/>
          <p:cNvPicPr preferRelativeResize="0"/>
          <p:nvPr/>
        </p:nvPicPr>
        <p:blipFill>
          <a:blip r:embed="rId3">
            <a:alphaModFix/>
          </a:blip>
          <a:stretch>
            <a:fillRect/>
          </a:stretch>
        </p:blipFill>
        <p:spPr>
          <a:xfrm>
            <a:off x="398150" y="3976050"/>
            <a:ext cx="4745376" cy="988000"/>
          </a:xfrm>
          <a:prstGeom prst="rect">
            <a:avLst/>
          </a:prstGeom>
          <a:noFill/>
          <a:ln>
            <a:noFill/>
          </a:ln>
        </p:spPr>
      </p:pic>
      <p:pic>
        <p:nvPicPr>
          <p:cNvPr id="197" name="Google Shape;197;p26"/>
          <p:cNvPicPr preferRelativeResize="0"/>
          <p:nvPr/>
        </p:nvPicPr>
        <p:blipFill>
          <a:blip r:embed="rId4">
            <a:alphaModFix/>
          </a:blip>
          <a:stretch>
            <a:fillRect/>
          </a:stretch>
        </p:blipFill>
        <p:spPr>
          <a:xfrm>
            <a:off x="5329925" y="3013225"/>
            <a:ext cx="3695174" cy="204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 type="body"/>
          </p:nvPr>
        </p:nvSpPr>
        <p:spPr>
          <a:xfrm>
            <a:off x="311700" y="603050"/>
            <a:ext cx="8748300" cy="381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With BIC, we get 4 important features: time_of_day, rd_feature, rd_class, traffic_control.</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The selected variable are used to create a new model.</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AIC: 93242.2</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RMSE: 4.27869</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p:txBody>
      </p:sp>
      <p:sp>
        <p:nvSpPr>
          <p:cNvPr id="203" name="Google Shape;203;p27"/>
          <p:cNvSpPr txBox="1"/>
          <p:nvPr>
            <p:ph type="title"/>
          </p:nvPr>
        </p:nvSpPr>
        <p:spPr>
          <a:xfrm>
            <a:off x="311700" y="-119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Final Model: BIC &amp; Forward Selection</a:t>
            </a:r>
            <a:endParaRPr sz="3600">
              <a:latin typeface="Arial"/>
              <a:ea typeface="Arial"/>
              <a:cs typeface="Arial"/>
              <a:sym typeface="Arial"/>
            </a:endParaRPr>
          </a:p>
        </p:txBody>
      </p:sp>
      <p:pic>
        <p:nvPicPr>
          <p:cNvPr id="204" name="Google Shape;204;p27"/>
          <p:cNvPicPr preferRelativeResize="0"/>
          <p:nvPr/>
        </p:nvPicPr>
        <p:blipFill>
          <a:blip r:embed="rId3">
            <a:alphaModFix/>
          </a:blip>
          <a:stretch>
            <a:fillRect/>
          </a:stretch>
        </p:blipFill>
        <p:spPr>
          <a:xfrm>
            <a:off x="1185875" y="1836500"/>
            <a:ext cx="5605222" cy="323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Decision Tree</a:t>
            </a:r>
            <a:endParaRPr sz="3600">
              <a:latin typeface="Arial"/>
              <a:ea typeface="Arial"/>
              <a:cs typeface="Arial"/>
              <a:sym typeface="Arial"/>
            </a:endParaRPr>
          </a:p>
        </p:txBody>
      </p:sp>
      <p:sp>
        <p:nvSpPr>
          <p:cNvPr id="210" name="Google Shape;210;p28"/>
          <p:cNvSpPr txBox="1"/>
          <p:nvPr>
            <p:ph idx="1" type="body"/>
          </p:nvPr>
        </p:nvSpPr>
        <p:spPr>
          <a:xfrm>
            <a:off x="311700" y="1228675"/>
            <a:ext cx="8520600" cy="36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Advantages</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Easier to interpret</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Categorical data is automatically handled</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produce non‐linear relationships between variables and the target</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Disadvantages (relative to GLMs)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Be easier overfitting to the training set, even with pruning.</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When underlying data changes, break points for decision trees can change significantly</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We did:</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75-25 split for train &amp; test</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Regression model instead of classification</a:t>
            </a:r>
            <a:endParaRPr sz="1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119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Test Result</a:t>
            </a:r>
            <a:endParaRPr sz="3600">
              <a:latin typeface="Arial"/>
              <a:ea typeface="Arial"/>
              <a:cs typeface="Arial"/>
              <a:sym typeface="Arial"/>
            </a:endParaRPr>
          </a:p>
        </p:txBody>
      </p:sp>
      <p:pic>
        <p:nvPicPr>
          <p:cNvPr id="216" name="Google Shape;216;p29"/>
          <p:cNvPicPr preferRelativeResize="0"/>
          <p:nvPr/>
        </p:nvPicPr>
        <p:blipFill>
          <a:blip r:embed="rId3">
            <a:alphaModFix/>
          </a:blip>
          <a:stretch>
            <a:fillRect/>
          </a:stretch>
        </p:blipFill>
        <p:spPr>
          <a:xfrm>
            <a:off x="1104807" y="579875"/>
            <a:ext cx="6934386" cy="3587175"/>
          </a:xfrm>
          <a:prstGeom prst="rect">
            <a:avLst/>
          </a:prstGeom>
          <a:noFill/>
          <a:ln>
            <a:noFill/>
          </a:ln>
        </p:spPr>
      </p:pic>
      <p:sp>
        <p:nvSpPr>
          <p:cNvPr id="217" name="Google Shape;217;p29"/>
          <p:cNvSpPr txBox="1"/>
          <p:nvPr>
            <p:ph idx="1" type="body"/>
          </p:nvPr>
        </p:nvSpPr>
        <p:spPr>
          <a:xfrm>
            <a:off x="2441700" y="4029075"/>
            <a:ext cx="4260600" cy="111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latin typeface="Arial"/>
                <a:ea typeface="Arial"/>
                <a:cs typeface="Arial"/>
                <a:sym typeface="Arial"/>
              </a:rPr>
              <a:t>Train score: 0.49355882198473155</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Test score =  -0.4828254641018883</a:t>
            </a:r>
            <a:endParaRPr sz="1500">
              <a:latin typeface="Arial"/>
              <a:ea typeface="Arial"/>
              <a:cs typeface="Arial"/>
              <a:sym typeface="Arial"/>
            </a:endParaRPr>
          </a:p>
          <a:p>
            <a:pPr indent="0" lvl="0" marL="0" rtl="0" algn="l">
              <a:spcBef>
                <a:spcPts val="1200"/>
              </a:spcBef>
              <a:spcAft>
                <a:spcPts val="1200"/>
              </a:spcAft>
              <a:buNone/>
            </a:pPr>
            <a:r>
              <a:rPr lang="en" sz="1500">
                <a:latin typeface="Arial"/>
                <a:ea typeface="Arial"/>
                <a:cs typeface="Arial"/>
                <a:sym typeface="Arial"/>
              </a:rPr>
              <a:t>Score is poor, the model is overfitting right now</a:t>
            </a:r>
            <a:endParaRPr sz="1500">
              <a:latin typeface="Arial"/>
              <a:ea typeface="Arial"/>
              <a:cs typeface="Arial"/>
              <a:sym typeface="Arial"/>
            </a:endParaRPr>
          </a:p>
        </p:txBody>
      </p:sp>
      <p:sp>
        <p:nvSpPr>
          <p:cNvPr id="218" name="Google Shape;218;p29"/>
          <p:cNvSpPr txBox="1"/>
          <p:nvPr/>
        </p:nvSpPr>
        <p:spPr>
          <a:xfrm>
            <a:off x="311700" y="579875"/>
            <a:ext cx="291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*Model is evaluated with R^2 score after training</a:t>
            </a:r>
            <a:endParaRPr sz="1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Optimization</a:t>
            </a:r>
            <a:r>
              <a:rPr lang="en" sz="3600">
                <a:latin typeface="Arial"/>
                <a:ea typeface="Arial"/>
                <a:cs typeface="Arial"/>
                <a:sym typeface="Arial"/>
              </a:rPr>
              <a:t> Attempts</a:t>
            </a:r>
            <a:endParaRPr sz="3600">
              <a:latin typeface="Arial"/>
              <a:ea typeface="Arial"/>
              <a:cs typeface="Arial"/>
              <a:sym typeface="Arial"/>
            </a:endParaRPr>
          </a:p>
        </p:txBody>
      </p:sp>
      <p:sp>
        <p:nvSpPr>
          <p:cNvPr id="224" name="Google Shape;224;p30"/>
          <p:cNvSpPr txBox="1"/>
          <p:nvPr>
            <p:ph idx="1" type="body"/>
          </p:nvPr>
        </p:nvSpPr>
        <p:spPr>
          <a:xfrm>
            <a:off x="311700" y="941450"/>
            <a:ext cx="8520600" cy="41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Pruning: Limit the growth of the tree to prevent it from becoming overly complex.</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Train_score_pruned = </a:t>
            </a:r>
            <a:r>
              <a:rPr lang="en" sz="1500">
                <a:latin typeface="Arial"/>
                <a:ea typeface="Arial"/>
                <a:cs typeface="Arial"/>
                <a:sym typeface="Arial"/>
              </a:rPr>
              <a:t>0.02253</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a:t>
            </a:r>
            <a:r>
              <a:rPr lang="en" sz="1500">
                <a:latin typeface="Arial"/>
                <a:ea typeface="Arial"/>
                <a:cs typeface="Arial"/>
                <a:sym typeface="Arial"/>
              </a:rPr>
              <a:t>est_score_pruned = </a:t>
            </a:r>
            <a:r>
              <a:rPr lang="en" sz="1500">
                <a:latin typeface="Arial"/>
                <a:ea typeface="Arial"/>
                <a:cs typeface="Arial"/>
                <a:sym typeface="Arial"/>
              </a:rPr>
              <a:t>0.00112</a:t>
            </a:r>
            <a:endParaRPr sz="15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Cross-validation for optimal model parameters:</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max_depth: 5</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min_samples_leaf: 2</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min_samples_split: 2</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After both attempts, our score of R^2 is still pretty low:</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Best score = 0.00540</a:t>
            </a:r>
            <a:endParaRPr sz="15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140450"/>
            <a:ext cx="8797200" cy="8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Random Forest and Gradient Boosting</a:t>
            </a:r>
            <a:endParaRPr sz="3600">
              <a:latin typeface="Arial"/>
              <a:ea typeface="Arial"/>
              <a:cs typeface="Arial"/>
              <a:sym typeface="Arial"/>
            </a:endParaRPr>
          </a:p>
        </p:txBody>
      </p:sp>
      <p:sp>
        <p:nvSpPr>
          <p:cNvPr id="230" name="Google Shape;230;p31"/>
          <p:cNvSpPr txBox="1"/>
          <p:nvPr>
            <p:ph idx="1" type="body"/>
          </p:nvPr>
        </p:nvSpPr>
        <p:spPr>
          <a:xfrm>
            <a:off x="311700" y="941450"/>
            <a:ext cx="8520600" cy="41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Random Forest</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Train_score_rf = </a:t>
            </a:r>
            <a:r>
              <a:rPr lang="en" sz="1500">
                <a:latin typeface="Arial"/>
                <a:ea typeface="Arial"/>
                <a:cs typeface="Arial"/>
                <a:sym typeface="Arial"/>
              </a:rPr>
              <a:t>0.43584</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a:t>
            </a:r>
            <a:r>
              <a:rPr lang="en" sz="1500">
                <a:latin typeface="Arial"/>
                <a:ea typeface="Arial"/>
                <a:cs typeface="Arial"/>
                <a:sym typeface="Arial"/>
              </a:rPr>
              <a:t>est_score_rf = -0.15938</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Gradient Boosting</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Train_score_gb = </a:t>
            </a:r>
            <a:r>
              <a:rPr lang="en" sz="1500">
                <a:latin typeface="Arial"/>
                <a:ea typeface="Arial"/>
                <a:cs typeface="Arial"/>
                <a:sym typeface="Arial"/>
              </a:rPr>
              <a:t>0.03295</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Test_score_gb = </a:t>
            </a:r>
            <a:r>
              <a:rPr lang="en" sz="1500">
                <a:latin typeface="Arial"/>
                <a:ea typeface="Arial"/>
                <a:cs typeface="Arial"/>
                <a:sym typeface="Arial"/>
              </a:rPr>
              <a:t>0.00507</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Conclusions: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Decision trees are not suitable for regression on this dataset compared to GLM.</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Probable cause for bad performance: The decision tree is not similar to the process of generating the Crash-score itself, and the effect of each feature on the Crash-score is ambiguous.</a:t>
            </a:r>
            <a:endParaRPr sz="1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600">
                <a:latin typeface="Arial"/>
                <a:ea typeface="Arial"/>
                <a:cs typeface="Arial"/>
                <a:sym typeface="Arial"/>
              </a:rPr>
              <a:t>Project Overview</a:t>
            </a:r>
            <a:endParaRPr sz="3600">
              <a:latin typeface="Arial"/>
              <a:ea typeface="Arial"/>
              <a:cs typeface="Arial"/>
              <a:sym typeface="Arial"/>
            </a:endParaRPr>
          </a:p>
        </p:txBody>
      </p:sp>
      <p:grpSp>
        <p:nvGrpSpPr>
          <p:cNvPr id="63" name="Google Shape;63;p14"/>
          <p:cNvGrpSpPr/>
          <p:nvPr/>
        </p:nvGrpSpPr>
        <p:grpSpPr>
          <a:xfrm>
            <a:off x="3713561" y="1000312"/>
            <a:ext cx="1564478" cy="833876"/>
            <a:chOff x="3395456" y="2121237"/>
            <a:chExt cx="1564478" cy="833876"/>
          </a:xfrm>
        </p:grpSpPr>
        <p:pic>
          <p:nvPicPr>
            <p:cNvPr id="64" name="Google Shape;64;p14"/>
            <p:cNvPicPr preferRelativeResize="0"/>
            <p:nvPr/>
          </p:nvPicPr>
          <p:blipFill rotWithShape="1">
            <a:blip r:embed="rId3">
              <a:alphaModFix/>
            </a:blip>
            <a:srcRect b="39033" l="19407" r="19620" t="39560"/>
            <a:stretch/>
          </p:blipFill>
          <p:spPr>
            <a:xfrm>
              <a:off x="3395456" y="2121237"/>
              <a:ext cx="1564478" cy="549237"/>
            </a:xfrm>
            <a:prstGeom prst="rect">
              <a:avLst/>
            </a:prstGeom>
            <a:noFill/>
            <a:ln>
              <a:noFill/>
            </a:ln>
          </p:spPr>
        </p:pic>
        <p:sp>
          <p:nvSpPr>
            <p:cNvPr id="65" name="Google Shape;65;p14"/>
            <p:cNvSpPr txBox="1"/>
            <p:nvPr/>
          </p:nvSpPr>
          <p:spPr>
            <a:xfrm>
              <a:off x="3726575" y="2678213"/>
              <a:ext cx="1034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Crash Score</a:t>
              </a:r>
              <a:endParaRPr sz="1200"/>
            </a:p>
          </p:txBody>
        </p:sp>
      </p:grpSp>
      <p:cxnSp>
        <p:nvCxnSpPr>
          <p:cNvPr id="66" name="Google Shape;66;p14"/>
          <p:cNvCxnSpPr>
            <a:stCxn id="67" idx="0"/>
            <a:endCxn id="65" idx="2"/>
          </p:cNvCxnSpPr>
          <p:nvPr/>
        </p:nvCxnSpPr>
        <p:spPr>
          <a:xfrm rot="-5400000">
            <a:off x="2327726" y="487297"/>
            <a:ext cx="887400" cy="3581100"/>
          </a:xfrm>
          <a:prstGeom prst="bentConnector3">
            <a:avLst>
              <a:gd fmla="val 49998" name="adj1"/>
            </a:avLst>
          </a:prstGeom>
          <a:noFill/>
          <a:ln cap="flat" cmpd="sng" w="19050">
            <a:solidFill>
              <a:schemeClr val="dk2"/>
            </a:solidFill>
            <a:prstDash val="solid"/>
            <a:round/>
            <a:headEnd len="med" w="med" type="none"/>
            <a:tailEnd len="med" w="med" type="triangle"/>
          </a:ln>
        </p:spPr>
      </p:cxnSp>
      <p:cxnSp>
        <p:nvCxnSpPr>
          <p:cNvPr id="68" name="Google Shape;68;p14"/>
          <p:cNvCxnSpPr>
            <a:stCxn id="69" idx="0"/>
            <a:endCxn id="65" idx="2"/>
          </p:cNvCxnSpPr>
          <p:nvPr/>
        </p:nvCxnSpPr>
        <p:spPr>
          <a:xfrm rot="-5400000">
            <a:off x="2925977" y="1085309"/>
            <a:ext cx="887100" cy="2385000"/>
          </a:xfrm>
          <a:prstGeom prst="bentConnector3">
            <a:avLst>
              <a:gd fmla="val 50004" name="adj1"/>
            </a:avLst>
          </a:prstGeom>
          <a:noFill/>
          <a:ln cap="flat" cmpd="sng" w="19050">
            <a:solidFill>
              <a:schemeClr val="dk2"/>
            </a:solidFill>
            <a:prstDash val="solid"/>
            <a:round/>
            <a:headEnd len="med" w="med" type="none"/>
            <a:tailEnd len="med" w="med" type="triangle"/>
          </a:ln>
        </p:spPr>
      </p:cxnSp>
      <p:cxnSp>
        <p:nvCxnSpPr>
          <p:cNvPr id="70" name="Google Shape;70;p14"/>
          <p:cNvCxnSpPr>
            <a:stCxn id="71" idx="0"/>
            <a:endCxn id="65" idx="2"/>
          </p:cNvCxnSpPr>
          <p:nvPr/>
        </p:nvCxnSpPr>
        <p:spPr>
          <a:xfrm rot="-5400000">
            <a:off x="3528432" y="1679060"/>
            <a:ext cx="878400" cy="1188900"/>
          </a:xfrm>
          <a:prstGeom prst="bentConnector3">
            <a:avLst>
              <a:gd fmla="val 50007" name="adj1"/>
            </a:avLst>
          </a:prstGeom>
          <a:noFill/>
          <a:ln cap="flat" cmpd="sng" w="19050">
            <a:solidFill>
              <a:schemeClr val="dk2"/>
            </a:solidFill>
            <a:prstDash val="solid"/>
            <a:round/>
            <a:headEnd len="med" w="med" type="none"/>
            <a:tailEnd len="med" w="med" type="triangle"/>
          </a:ln>
        </p:spPr>
      </p:cxnSp>
      <p:cxnSp>
        <p:nvCxnSpPr>
          <p:cNvPr id="72" name="Google Shape;72;p14"/>
          <p:cNvCxnSpPr>
            <a:stCxn id="73" idx="0"/>
            <a:endCxn id="65" idx="2"/>
          </p:cNvCxnSpPr>
          <p:nvPr/>
        </p:nvCxnSpPr>
        <p:spPr>
          <a:xfrm flipH="1" rot="5400000">
            <a:off x="4121777" y="2274450"/>
            <a:ext cx="887100" cy="6300"/>
          </a:xfrm>
          <a:prstGeom prst="bentConnector3">
            <a:avLst>
              <a:gd fmla="val 49992" name="adj1"/>
            </a:avLst>
          </a:prstGeom>
          <a:noFill/>
          <a:ln cap="flat" cmpd="sng" w="19050">
            <a:solidFill>
              <a:schemeClr val="dk2"/>
            </a:solidFill>
            <a:prstDash val="solid"/>
            <a:round/>
            <a:headEnd len="med" w="med" type="none"/>
            <a:tailEnd len="med" w="med" type="triangle"/>
          </a:ln>
        </p:spPr>
      </p:cxnSp>
      <p:cxnSp>
        <p:nvCxnSpPr>
          <p:cNvPr id="74" name="Google Shape;74;p14"/>
          <p:cNvCxnSpPr>
            <a:stCxn id="75" idx="0"/>
            <a:endCxn id="65" idx="2"/>
          </p:cNvCxnSpPr>
          <p:nvPr/>
        </p:nvCxnSpPr>
        <p:spPr>
          <a:xfrm flipH="1" rot="5400000">
            <a:off x="4760024" y="1636309"/>
            <a:ext cx="878400" cy="1274400"/>
          </a:xfrm>
          <a:prstGeom prst="bentConnector3">
            <a:avLst>
              <a:gd fmla="val 50007" name="adj1"/>
            </a:avLst>
          </a:prstGeom>
          <a:noFill/>
          <a:ln cap="flat" cmpd="sng" w="19050">
            <a:solidFill>
              <a:schemeClr val="dk2"/>
            </a:solidFill>
            <a:prstDash val="solid"/>
            <a:round/>
            <a:headEnd len="med" w="med" type="none"/>
            <a:tailEnd len="med" w="med" type="triangle"/>
          </a:ln>
        </p:spPr>
      </p:cxnSp>
      <p:cxnSp>
        <p:nvCxnSpPr>
          <p:cNvPr id="76" name="Google Shape;76;p14"/>
          <p:cNvCxnSpPr>
            <a:stCxn id="77" idx="0"/>
            <a:endCxn id="65" idx="2"/>
          </p:cNvCxnSpPr>
          <p:nvPr/>
        </p:nvCxnSpPr>
        <p:spPr>
          <a:xfrm flipH="1" rot="5400000">
            <a:off x="5389023" y="1007045"/>
            <a:ext cx="887400" cy="2541600"/>
          </a:xfrm>
          <a:prstGeom prst="bentConnector3">
            <a:avLst>
              <a:gd fmla="val 49998" name="adj1"/>
            </a:avLst>
          </a:prstGeom>
          <a:noFill/>
          <a:ln cap="flat" cmpd="sng" w="19050">
            <a:solidFill>
              <a:schemeClr val="dk2"/>
            </a:solidFill>
            <a:prstDash val="solid"/>
            <a:round/>
            <a:headEnd len="med" w="med" type="none"/>
            <a:tailEnd len="med" w="med" type="triangle"/>
          </a:ln>
        </p:spPr>
      </p:cxnSp>
      <p:grpSp>
        <p:nvGrpSpPr>
          <p:cNvPr id="78" name="Google Shape;78;p14"/>
          <p:cNvGrpSpPr/>
          <p:nvPr/>
        </p:nvGrpSpPr>
        <p:grpSpPr>
          <a:xfrm>
            <a:off x="513975" y="2712703"/>
            <a:ext cx="7963650" cy="1295309"/>
            <a:chOff x="977850" y="3550903"/>
            <a:chExt cx="7963650" cy="1295309"/>
          </a:xfrm>
        </p:grpSpPr>
        <p:pic>
          <p:nvPicPr>
            <p:cNvPr id="69" name="Google Shape;69;p14"/>
            <p:cNvPicPr preferRelativeResize="0"/>
            <p:nvPr/>
          </p:nvPicPr>
          <p:blipFill rotWithShape="1">
            <a:blip r:embed="rId4">
              <a:alphaModFix/>
            </a:blip>
            <a:srcRect b="0" l="0" r="0" t="0"/>
            <a:stretch/>
          </p:blipFill>
          <p:spPr>
            <a:xfrm>
              <a:off x="2194352" y="3559559"/>
              <a:ext cx="893100" cy="893100"/>
            </a:xfrm>
            <a:prstGeom prst="rect">
              <a:avLst/>
            </a:prstGeom>
            <a:noFill/>
            <a:ln>
              <a:noFill/>
            </a:ln>
          </p:spPr>
        </p:pic>
        <p:pic>
          <p:nvPicPr>
            <p:cNvPr id="71" name="Google Shape;71;p14"/>
            <p:cNvPicPr preferRelativeResize="0"/>
            <p:nvPr/>
          </p:nvPicPr>
          <p:blipFill rotWithShape="1">
            <a:blip r:embed="rId5">
              <a:alphaModFix/>
            </a:blip>
            <a:srcRect b="10511" l="10154" r="10511" t="10154"/>
            <a:stretch/>
          </p:blipFill>
          <p:spPr>
            <a:xfrm>
              <a:off x="3390706" y="3550910"/>
              <a:ext cx="892702" cy="892710"/>
            </a:xfrm>
            <a:prstGeom prst="rect">
              <a:avLst/>
            </a:prstGeom>
            <a:noFill/>
            <a:ln>
              <a:noFill/>
            </a:ln>
          </p:spPr>
        </p:pic>
        <p:pic>
          <p:nvPicPr>
            <p:cNvPr id="73" name="Google Shape;73;p14"/>
            <p:cNvPicPr preferRelativeResize="0"/>
            <p:nvPr/>
          </p:nvPicPr>
          <p:blipFill rotWithShape="1">
            <a:blip r:embed="rId6">
              <a:alphaModFix/>
            </a:blip>
            <a:srcRect b="13132" l="26162" r="25665" t="13132"/>
            <a:stretch/>
          </p:blipFill>
          <p:spPr>
            <a:xfrm>
              <a:off x="4586850" y="3559350"/>
              <a:ext cx="891003" cy="893100"/>
            </a:xfrm>
            <a:prstGeom prst="rect">
              <a:avLst/>
            </a:prstGeom>
            <a:noFill/>
            <a:ln>
              <a:noFill/>
            </a:ln>
          </p:spPr>
        </p:pic>
        <p:pic>
          <p:nvPicPr>
            <p:cNvPr id="75" name="Google Shape;75;p14"/>
            <p:cNvPicPr preferRelativeResize="0"/>
            <p:nvPr/>
          </p:nvPicPr>
          <p:blipFill rotWithShape="1">
            <a:blip r:embed="rId7">
              <a:alphaModFix/>
            </a:blip>
            <a:srcRect b="15315" l="2838" r="3176" t="8109"/>
            <a:stretch/>
          </p:blipFill>
          <p:spPr>
            <a:xfrm>
              <a:off x="5782987" y="3550909"/>
              <a:ext cx="1034622" cy="910391"/>
            </a:xfrm>
            <a:prstGeom prst="rect">
              <a:avLst/>
            </a:prstGeom>
            <a:noFill/>
            <a:ln>
              <a:noFill/>
            </a:ln>
          </p:spPr>
        </p:pic>
        <p:pic>
          <p:nvPicPr>
            <p:cNvPr id="77" name="Google Shape;77;p14"/>
            <p:cNvPicPr preferRelativeResize="0"/>
            <p:nvPr/>
          </p:nvPicPr>
          <p:blipFill rotWithShape="1">
            <a:blip r:embed="rId8">
              <a:alphaModFix/>
            </a:blip>
            <a:srcRect b="0" l="0" r="0" t="0"/>
            <a:stretch/>
          </p:blipFill>
          <p:spPr>
            <a:xfrm>
              <a:off x="7121046" y="3559745"/>
              <a:ext cx="892704" cy="892711"/>
            </a:xfrm>
            <a:prstGeom prst="rect">
              <a:avLst/>
            </a:prstGeom>
            <a:noFill/>
            <a:ln>
              <a:noFill/>
            </a:ln>
          </p:spPr>
        </p:pic>
        <p:sp>
          <p:nvSpPr>
            <p:cNvPr id="79" name="Google Shape;79;p14"/>
            <p:cNvSpPr txBox="1"/>
            <p:nvPr/>
          </p:nvSpPr>
          <p:spPr>
            <a:xfrm>
              <a:off x="4696000" y="4599900"/>
              <a:ext cx="681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Weather</a:t>
              </a:r>
              <a:endParaRPr sz="1000"/>
            </a:p>
          </p:txBody>
        </p:sp>
        <p:sp>
          <p:nvSpPr>
            <p:cNvPr id="80" name="Google Shape;80;p14"/>
            <p:cNvSpPr txBox="1"/>
            <p:nvPr/>
          </p:nvSpPr>
          <p:spPr>
            <a:xfrm>
              <a:off x="5895662" y="4599912"/>
              <a:ext cx="8091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Work Area</a:t>
              </a:r>
              <a:endParaRPr sz="1000"/>
            </a:p>
          </p:txBody>
        </p:sp>
        <p:sp>
          <p:nvSpPr>
            <p:cNvPr id="81" name="Google Shape;81;p14"/>
            <p:cNvSpPr txBox="1"/>
            <p:nvPr/>
          </p:nvSpPr>
          <p:spPr>
            <a:xfrm>
              <a:off x="7226700" y="4599900"/>
              <a:ext cx="7371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US HWY</a:t>
              </a:r>
              <a:endParaRPr sz="1000"/>
            </a:p>
          </p:txBody>
        </p:sp>
        <p:sp>
          <p:nvSpPr>
            <p:cNvPr id="82" name="Google Shape;82;p14"/>
            <p:cNvSpPr txBox="1"/>
            <p:nvPr/>
          </p:nvSpPr>
          <p:spPr>
            <a:xfrm>
              <a:off x="2271537" y="4599900"/>
              <a:ext cx="7371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Stop Sign</a:t>
              </a:r>
              <a:endParaRPr sz="1000"/>
            </a:p>
          </p:txBody>
        </p:sp>
        <p:sp>
          <p:nvSpPr>
            <p:cNvPr id="83" name="Google Shape;83;p14"/>
            <p:cNvSpPr txBox="1"/>
            <p:nvPr/>
          </p:nvSpPr>
          <p:spPr>
            <a:xfrm>
              <a:off x="3409215" y="4599912"/>
              <a:ext cx="8910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Traffic Light</a:t>
              </a:r>
              <a:endParaRPr sz="1000"/>
            </a:p>
          </p:txBody>
        </p:sp>
        <p:pic>
          <p:nvPicPr>
            <p:cNvPr id="67" name="Google Shape;67;p14"/>
            <p:cNvPicPr preferRelativeResize="0"/>
            <p:nvPr/>
          </p:nvPicPr>
          <p:blipFill rotWithShape="1">
            <a:blip r:embed="rId9">
              <a:alphaModFix/>
            </a:blip>
            <a:srcRect b="11529" l="21671" r="11295" t="21437"/>
            <a:stretch/>
          </p:blipFill>
          <p:spPr>
            <a:xfrm>
              <a:off x="998399" y="3559747"/>
              <a:ext cx="892704" cy="892709"/>
            </a:xfrm>
            <a:prstGeom prst="rect">
              <a:avLst/>
            </a:prstGeom>
            <a:noFill/>
            <a:ln>
              <a:noFill/>
            </a:ln>
          </p:spPr>
        </p:pic>
        <p:sp>
          <p:nvSpPr>
            <p:cNvPr id="84" name="Google Shape;84;p14"/>
            <p:cNvSpPr txBox="1"/>
            <p:nvPr/>
          </p:nvSpPr>
          <p:spPr>
            <a:xfrm>
              <a:off x="977850" y="4599900"/>
              <a:ext cx="8931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Date &amp; Time</a:t>
              </a:r>
              <a:endParaRPr sz="1000"/>
            </a:p>
          </p:txBody>
        </p:sp>
        <p:sp>
          <p:nvSpPr>
            <p:cNvPr id="85" name="Google Shape;85;p14"/>
            <p:cNvSpPr txBox="1"/>
            <p:nvPr/>
          </p:nvSpPr>
          <p:spPr>
            <a:xfrm>
              <a:off x="8317200" y="3550903"/>
              <a:ext cx="62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grpSp>
      <p:cxnSp>
        <p:nvCxnSpPr>
          <p:cNvPr id="86" name="Google Shape;86;p14"/>
          <p:cNvCxnSpPr>
            <a:stCxn id="85" idx="0"/>
            <a:endCxn id="65" idx="2"/>
          </p:cNvCxnSpPr>
          <p:nvPr/>
        </p:nvCxnSpPr>
        <p:spPr>
          <a:xfrm flipH="1" rot="5400000">
            <a:off x="5924625" y="471853"/>
            <a:ext cx="878400" cy="3603300"/>
          </a:xfrm>
          <a:prstGeom prst="bentConnector3">
            <a:avLst>
              <a:gd fmla="val 50007" name="adj1"/>
            </a:avLst>
          </a:prstGeom>
          <a:noFill/>
          <a:ln cap="flat" cmpd="sng" w="19050">
            <a:solidFill>
              <a:schemeClr val="dk2"/>
            </a:solidFill>
            <a:prstDash val="solid"/>
            <a:round/>
            <a:headEnd len="med" w="med" type="none"/>
            <a:tailEnd len="med" w="med" type="triangle"/>
          </a:ln>
        </p:spPr>
      </p:cxnSp>
      <p:grpSp>
        <p:nvGrpSpPr>
          <p:cNvPr id="87" name="Google Shape;87;p14"/>
          <p:cNvGrpSpPr/>
          <p:nvPr/>
        </p:nvGrpSpPr>
        <p:grpSpPr>
          <a:xfrm>
            <a:off x="980875" y="2287975"/>
            <a:ext cx="7507100" cy="461700"/>
            <a:chOff x="1431650" y="3120650"/>
            <a:chExt cx="7507100" cy="461700"/>
          </a:xfrm>
        </p:grpSpPr>
        <p:sp>
          <p:nvSpPr>
            <p:cNvPr id="88" name="Google Shape;88;p14"/>
            <p:cNvSpPr txBox="1"/>
            <p:nvPr/>
          </p:nvSpPr>
          <p:spPr>
            <a:xfrm>
              <a:off x="1431650" y="3120650"/>
              <a:ext cx="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sp>
          <p:nvSpPr>
            <p:cNvPr id="89" name="Google Shape;89;p14"/>
            <p:cNvSpPr txBox="1"/>
            <p:nvPr/>
          </p:nvSpPr>
          <p:spPr>
            <a:xfrm>
              <a:off x="2634350" y="3120650"/>
              <a:ext cx="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sp>
          <p:nvSpPr>
            <p:cNvPr id="90" name="Google Shape;90;p14"/>
            <p:cNvSpPr txBox="1"/>
            <p:nvPr/>
          </p:nvSpPr>
          <p:spPr>
            <a:xfrm>
              <a:off x="3837050" y="3120650"/>
              <a:ext cx="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sp>
          <p:nvSpPr>
            <p:cNvPr id="91" name="Google Shape;91;p14"/>
            <p:cNvSpPr txBox="1"/>
            <p:nvPr/>
          </p:nvSpPr>
          <p:spPr>
            <a:xfrm>
              <a:off x="5008125" y="3120650"/>
              <a:ext cx="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sp>
          <p:nvSpPr>
            <p:cNvPr id="92" name="Google Shape;92;p14"/>
            <p:cNvSpPr txBox="1"/>
            <p:nvPr/>
          </p:nvSpPr>
          <p:spPr>
            <a:xfrm>
              <a:off x="6300350" y="3120650"/>
              <a:ext cx="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sp>
          <p:nvSpPr>
            <p:cNvPr id="93" name="Google Shape;93;p14"/>
            <p:cNvSpPr txBox="1"/>
            <p:nvPr/>
          </p:nvSpPr>
          <p:spPr>
            <a:xfrm>
              <a:off x="7567550" y="3120650"/>
              <a:ext cx="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sp>
          <p:nvSpPr>
            <p:cNvPr id="94" name="Google Shape;94;p14"/>
            <p:cNvSpPr txBox="1"/>
            <p:nvPr/>
          </p:nvSpPr>
          <p:spPr>
            <a:xfrm>
              <a:off x="8629450" y="3120650"/>
              <a:ext cx="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p:txBody>
        </p:sp>
      </p:grpSp>
      <p:sp>
        <p:nvSpPr>
          <p:cNvPr id="95" name="Google Shape;95;p14"/>
          <p:cNvSpPr txBox="1"/>
          <p:nvPr>
            <p:ph idx="1" type="body"/>
          </p:nvPr>
        </p:nvSpPr>
        <p:spPr>
          <a:xfrm>
            <a:off x="474125" y="4464600"/>
            <a:ext cx="8520600" cy="423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latin typeface="Arial"/>
                <a:ea typeface="Arial"/>
                <a:cs typeface="Arial"/>
                <a:sym typeface="Arial"/>
              </a:rPr>
              <a:t> Goal: Identify and interpret the factors that influence the severity of vehicle crashes</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4294967295" type="ctrTitle"/>
          </p:nvPr>
        </p:nvSpPr>
        <p:spPr>
          <a:xfrm>
            <a:off x="311700" y="12265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sz="6000">
                <a:solidFill>
                  <a:srgbClr val="000000"/>
                </a:solidFill>
                <a:latin typeface="Arial"/>
                <a:ea typeface="Arial"/>
                <a:cs typeface="Arial"/>
                <a:sym typeface="Arial"/>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600">
                <a:solidFill>
                  <a:srgbClr val="000000"/>
                </a:solidFill>
                <a:latin typeface="Arial"/>
                <a:ea typeface="Arial"/>
                <a:cs typeface="Arial"/>
                <a:sym typeface="Arial"/>
              </a:rPr>
              <a:t>Dataset</a:t>
            </a:r>
            <a:endParaRPr sz="3600">
              <a:latin typeface="Arial"/>
              <a:ea typeface="Arial"/>
              <a:cs typeface="Arial"/>
              <a:sym typeface="Arial"/>
            </a:endParaRPr>
          </a:p>
        </p:txBody>
      </p:sp>
      <p:sp>
        <p:nvSpPr>
          <p:cNvPr id="101" name="Google Shape;101;p15"/>
          <p:cNvSpPr txBox="1"/>
          <p:nvPr>
            <p:ph idx="1" type="body"/>
          </p:nvPr>
        </p:nvSpPr>
        <p:spPr>
          <a:xfrm>
            <a:off x="311700" y="1228675"/>
            <a:ext cx="8520600" cy="213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Data Source: Town of Cary, North Carolina</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Vehicle crashes that occurred between 2014 and 2018</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23137 rows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Target variable: </a:t>
            </a:r>
            <a:r>
              <a:rPr b="1" lang="en">
                <a:solidFill>
                  <a:srgbClr val="FF9900"/>
                </a:solidFill>
                <a:latin typeface="Arial"/>
                <a:ea typeface="Arial"/>
                <a:cs typeface="Arial"/>
                <a:sym typeface="Arial"/>
              </a:rPr>
              <a:t>Crash_Score</a:t>
            </a:r>
            <a:endParaRPr b="1">
              <a:solidFill>
                <a:srgbClr val="FF9900"/>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12 variables including date &amp; time, road conditions, weather, etc.</a:t>
            </a:r>
            <a:endParaRPr>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5806975" y="768475"/>
            <a:ext cx="2388649" cy="1489025"/>
          </a:xfrm>
          <a:prstGeom prst="rect">
            <a:avLst/>
          </a:prstGeom>
          <a:noFill/>
          <a:ln>
            <a:noFill/>
          </a:ln>
        </p:spPr>
      </p:pic>
      <p:graphicFrame>
        <p:nvGraphicFramePr>
          <p:cNvPr id="103" name="Google Shape;103;p15"/>
          <p:cNvGraphicFramePr/>
          <p:nvPr/>
        </p:nvGraphicFramePr>
        <p:xfrm>
          <a:off x="645875" y="2994850"/>
          <a:ext cx="3000000" cy="3000000"/>
        </p:xfrm>
        <a:graphic>
          <a:graphicData uri="http://schemas.openxmlformats.org/drawingml/2006/table">
            <a:tbl>
              <a:tblPr>
                <a:noFill/>
                <a:tableStyleId>{6FA52C6C-0958-4C6B-AB95-7712531C478F}</a:tableStyleId>
              </a:tblPr>
              <a:tblGrid>
                <a:gridCol w="527800"/>
                <a:gridCol w="385425"/>
                <a:gridCol w="385425"/>
                <a:gridCol w="536200"/>
                <a:gridCol w="477550"/>
                <a:gridCol w="745675"/>
                <a:gridCol w="519450"/>
                <a:gridCol w="1323700"/>
                <a:gridCol w="804300"/>
                <a:gridCol w="586450"/>
                <a:gridCol w="619975"/>
                <a:gridCol w="385425"/>
                <a:gridCol w="586450"/>
                <a:gridCol w="452400"/>
              </a:tblGrid>
              <a:tr h="316950">
                <a:tc>
                  <a:txBody>
                    <a:bodyPr/>
                    <a:lstStyle/>
                    <a:p>
                      <a:pPr indent="0" lvl="0" marL="0" rtl="0" algn="ctr">
                        <a:lnSpc>
                          <a:spcPct val="115000"/>
                        </a:lnSpc>
                        <a:spcBef>
                          <a:spcPts val="0"/>
                        </a:spcBef>
                        <a:spcAft>
                          <a:spcPts val="0"/>
                        </a:spcAft>
                        <a:buNone/>
                      </a:pPr>
                      <a:r>
                        <a:rPr b="1" lang="en" sz="600">
                          <a:solidFill>
                            <a:srgbClr val="FF9900"/>
                          </a:solidFill>
                        </a:rPr>
                        <a:t>Crash_Score</a:t>
                      </a:r>
                      <a:endParaRPr b="1" sz="600">
                        <a:solidFill>
                          <a:srgbClr val="FF9900"/>
                        </a:solidFill>
                      </a:endParaRPr>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year</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Month</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Time_of_Day</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Rd_Feature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Rd_Character</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Rd_Class</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Rd_Configuration</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Rd_Surface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Rd_Conditions</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Light</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Weather</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Traffic_Control</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Work_Area</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16950">
                <a:tc>
                  <a:txBody>
                    <a:bodyPr/>
                    <a:lstStyle/>
                    <a:p>
                      <a:pPr indent="0" lvl="0" marL="0" rtl="0" algn="ctr">
                        <a:lnSpc>
                          <a:spcPct val="115000"/>
                        </a:lnSpc>
                        <a:spcBef>
                          <a:spcPts val="0"/>
                        </a:spcBef>
                        <a:spcAft>
                          <a:spcPts val="0"/>
                        </a:spcAft>
                        <a:buNone/>
                      </a:pPr>
                      <a:r>
                        <a:rPr lang="en" sz="600">
                          <a:solidFill>
                            <a:srgbClr val="FF9900"/>
                          </a:solidFill>
                        </a:rPr>
                        <a:t>6.56</a:t>
                      </a:r>
                      <a:endParaRPr sz="600">
                        <a:solidFill>
                          <a:srgbClr val="FF9900"/>
                        </a:solidFill>
                      </a:endParaRPr>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2016</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NONE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STRAIGHT-LEVEL</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STATE HWY</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TWO-WAY-PROTECTED-MEDIAN</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SMOOTH ASPHALT</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DRY</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DAYLIGHT</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CLEAR</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NONE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16950">
                <a:tc>
                  <a:txBody>
                    <a:bodyPr/>
                    <a:lstStyle/>
                    <a:p>
                      <a:pPr indent="0" lvl="0" marL="0" rtl="0" algn="ctr">
                        <a:lnSpc>
                          <a:spcPct val="115000"/>
                        </a:lnSpc>
                        <a:spcBef>
                          <a:spcPts val="0"/>
                        </a:spcBef>
                        <a:spcAft>
                          <a:spcPts val="0"/>
                        </a:spcAft>
                        <a:buNone/>
                      </a:pPr>
                      <a:r>
                        <a:rPr lang="en" sz="600">
                          <a:solidFill>
                            <a:srgbClr val="FF9900"/>
                          </a:solidFill>
                        </a:rPr>
                        <a:t>6.53</a:t>
                      </a:r>
                      <a:endParaRPr sz="600">
                        <a:solidFill>
                          <a:srgbClr val="FF9900"/>
                        </a:solidFill>
                      </a:endParaRPr>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2016</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3</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NONE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STRAIGHT-LEVEL</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OTHER</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TWO-WAY-NO-MEDIAN</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COARSE ASPHALT</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DRY</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DAYLIGHT</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CLEAR</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NONE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16950">
                <a:tc>
                  <a:txBody>
                    <a:bodyPr/>
                    <a:lstStyle/>
                    <a:p>
                      <a:pPr indent="0" lvl="0" marL="0" rtl="0" algn="ctr">
                        <a:lnSpc>
                          <a:spcPct val="115000"/>
                        </a:lnSpc>
                        <a:spcBef>
                          <a:spcPts val="0"/>
                        </a:spcBef>
                        <a:spcAft>
                          <a:spcPts val="0"/>
                        </a:spcAft>
                        <a:buNone/>
                      </a:pPr>
                      <a:r>
                        <a:rPr lang="en" sz="600">
                          <a:solidFill>
                            <a:srgbClr val="FF9900"/>
                          </a:solidFill>
                        </a:rPr>
                        <a:t>1.58</a:t>
                      </a:r>
                      <a:endParaRPr sz="600">
                        <a:solidFill>
                          <a:srgbClr val="FF9900"/>
                        </a:solidFill>
                      </a:endParaRPr>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2016</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6</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5</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NONE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STRAIGHT-LEVEL</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STATE HWY</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TWO-WAY-NO-MEDIAN</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SMOOTH ASPHALT</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DRY</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DARK-NOT-LIT</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CLEAR</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NONE</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NO</a:t>
                      </a:r>
                      <a:endParaRPr sz="6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16950">
                <a:tc gridSpan="14">
                  <a:txBody>
                    <a:bodyPr/>
                    <a:lstStyle/>
                    <a:p>
                      <a:pPr indent="0" lvl="0" marL="0" rtl="0" algn="ctr">
                        <a:lnSpc>
                          <a:spcPct val="115000"/>
                        </a:lnSpc>
                        <a:spcBef>
                          <a:spcPts val="0"/>
                        </a:spcBef>
                        <a:spcAft>
                          <a:spcPts val="0"/>
                        </a:spcAft>
                        <a:buNone/>
                      </a:pPr>
                      <a:r>
                        <a:rPr b="1" lang="en" sz="1000"/>
                        <a:t>…</a:t>
                      </a:r>
                      <a:endParaRPr b="1" sz="1000"/>
                    </a:p>
                  </a:txBody>
                  <a:tcPr marT="19050" marB="19050" marR="28575" marL="2857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hMerge="1"/>
                <a:tc hMerge="1"/>
                <a:tc hMerge="1"/>
                <a:tc hMerge="1"/>
                <a:tc hMerge="1"/>
                <a:tc hMerge="1"/>
                <a:tc hMerge="1"/>
                <a:tc hMerge="1"/>
                <a:tc hMerge="1"/>
                <a:tc hMerge="1"/>
                <a:tc hMerge="1"/>
                <a:tc hMerge="1"/>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Algorithms</a:t>
            </a:r>
            <a:endParaRPr sz="3600">
              <a:latin typeface="Arial"/>
              <a:ea typeface="Arial"/>
              <a:cs typeface="Arial"/>
              <a:sym typeface="Arial"/>
            </a:endParaRPr>
          </a:p>
        </p:txBody>
      </p:sp>
      <p:sp>
        <p:nvSpPr>
          <p:cNvPr id="109" name="Google Shape;109;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Principal Component Analysis(PCA)</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Generalized Linear Models(GLM)</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Decision Tree</a:t>
            </a:r>
            <a:endParaRPr sz="1500">
              <a:latin typeface="Arial"/>
              <a:ea typeface="Arial"/>
              <a:cs typeface="Arial"/>
              <a:sym typeface="Arial"/>
            </a:endParaRPr>
          </a:p>
        </p:txBody>
      </p:sp>
      <p:pic>
        <p:nvPicPr>
          <p:cNvPr id="110" name="Google Shape;110;p16"/>
          <p:cNvPicPr preferRelativeResize="0"/>
          <p:nvPr/>
        </p:nvPicPr>
        <p:blipFill rotWithShape="1">
          <a:blip r:embed="rId3">
            <a:alphaModFix/>
          </a:blip>
          <a:srcRect b="6806" l="6854" r="6595" t="7150"/>
          <a:stretch/>
        </p:blipFill>
        <p:spPr>
          <a:xfrm>
            <a:off x="416550" y="2787425"/>
            <a:ext cx="1529475" cy="1520500"/>
          </a:xfrm>
          <a:prstGeom prst="rect">
            <a:avLst/>
          </a:prstGeom>
          <a:noFill/>
          <a:ln>
            <a:noFill/>
          </a:ln>
        </p:spPr>
      </p:pic>
      <p:pic>
        <p:nvPicPr>
          <p:cNvPr id="111" name="Google Shape;111;p16"/>
          <p:cNvPicPr preferRelativeResize="0"/>
          <p:nvPr/>
        </p:nvPicPr>
        <p:blipFill>
          <a:blip r:embed="rId4">
            <a:alphaModFix/>
          </a:blip>
          <a:stretch>
            <a:fillRect/>
          </a:stretch>
        </p:blipFill>
        <p:spPr>
          <a:xfrm>
            <a:off x="5473925" y="2703226"/>
            <a:ext cx="3169475" cy="1639550"/>
          </a:xfrm>
          <a:prstGeom prst="rect">
            <a:avLst/>
          </a:prstGeom>
          <a:noFill/>
          <a:ln>
            <a:noFill/>
          </a:ln>
        </p:spPr>
      </p:pic>
      <p:pic>
        <p:nvPicPr>
          <p:cNvPr descr="图表, 条形图&#10;&#10;描述已自动生成" id="112" name="Google Shape;112;p16"/>
          <p:cNvPicPr preferRelativeResize="0"/>
          <p:nvPr/>
        </p:nvPicPr>
        <p:blipFill rotWithShape="1">
          <a:blip r:embed="rId5">
            <a:alphaModFix/>
          </a:blip>
          <a:srcRect b="0" l="0" r="0" t="0"/>
          <a:stretch/>
        </p:blipFill>
        <p:spPr>
          <a:xfrm>
            <a:off x="2572886" y="2795625"/>
            <a:ext cx="2274167" cy="145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Step 1: Explore variables</a:t>
            </a:r>
            <a:endParaRPr sz="3600">
              <a:latin typeface="Arial"/>
              <a:ea typeface="Arial"/>
              <a:cs typeface="Arial"/>
              <a:sym typeface="Arial"/>
            </a:endParaRPr>
          </a:p>
        </p:txBody>
      </p:sp>
      <p:sp>
        <p:nvSpPr>
          <p:cNvPr id="118" name="Google Shape;118;p17"/>
          <p:cNvSpPr txBox="1"/>
          <p:nvPr>
            <p:ph idx="1" type="body"/>
          </p:nvPr>
        </p:nvSpPr>
        <p:spPr>
          <a:xfrm>
            <a:off x="4322000" y="1745588"/>
            <a:ext cx="4749300" cy="20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Median: 5.66</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Mean: 6.57</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Max: 53.07</a:t>
            </a:r>
            <a:br>
              <a:rPr lang="en" sz="1500">
                <a:latin typeface="Arial"/>
                <a:ea typeface="Arial"/>
                <a:cs typeface="Arial"/>
                <a:sym typeface="Arial"/>
              </a:rPr>
            </a:b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Distribution of the target is skewed to the right. Thus, we choose to plot the log of the target variable for the rest of the presentation.</a:t>
            </a:r>
            <a:endParaRPr sz="1500">
              <a:latin typeface="Arial"/>
              <a:ea typeface="Arial"/>
              <a:cs typeface="Arial"/>
              <a:sym typeface="Arial"/>
            </a:endParaRPr>
          </a:p>
        </p:txBody>
      </p:sp>
      <p:pic>
        <p:nvPicPr>
          <p:cNvPr id="119" name="Google Shape;119;p17"/>
          <p:cNvPicPr preferRelativeResize="0"/>
          <p:nvPr/>
        </p:nvPicPr>
        <p:blipFill>
          <a:blip r:embed="rId3">
            <a:alphaModFix/>
          </a:blip>
          <a:stretch>
            <a:fillRect/>
          </a:stretch>
        </p:blipFill>
        <p:spPr>
          <a:xfrm>
            <a:off x="311700" y="1474575"/>
            <a:ext cx="3822300" cy="301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Crash_Score VS Traffic_Control</a:t>
            </a:r>
            <a:endParaRPr sz="3600">
              <a:latin typeface="Arial"/>
              <a:ea typeface="Arial"/>
              <a:cs typeface="Arial"/>
              <a:sym typeface="Arial"/>
            </a:endParaRPr>
          </a:p>
        </p:txBody>
      </p:sp>
      <p:sp>
        <p:nvSpPr>
          <p:cNvPr id="125" name="Google Shape;125;p18"/>
          <p:cNvSpPr txBox="1"/>
          <p:nvPr>
            <p:ph idx="1" type="body"/>
          </p:nvPr>
        </p:nvSpPr>
        <p:spPr>
          <a:xfrm>
            <a:off x="4627701" y="1491175"/>
            <a:ext cx="4485600" cy="1328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High for SIGNAL and STOP‐SIGN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Low for YIELD and NONE</a:t>
            </a:r>
            <a:endParaRPr sz="1500">
              <a:solidFill>
                <a:srgbClr val="FF9900"/>
              </a:solidFill>
              <a:latin typeface="Arial"/>
              <a:ea typeface="Arial"/>
              <a:cs typeface="Arial"/>
              <a:sym typeface="Arial"/>
            </a:endParaRPr>
          </a:p>
        </p:txBody>
      </p:sp>
      <p:pic>
        <p:nvPicPr>
          <p:cNvPr id="126" name="Google Shape;126;p18"/>
          <p:cNvPicPr preferRelativeResize="0"/>
          <p:nvPr/>
        </p:nvPicPr>
        <p:blipFill>
          <a:blip r:embed="rId3">
            <a:alphaModFix/>
          </a:blip>
          <a:stretch>
            <a:fillRect/>
          </a:stretch>
        </p:blipFill>
        <p:spPr>
          <a:xfrm>
            <a:off x="86375" y="1259357"/>
            <a:ext cx="4485626" cy="3204019"/>
          </a:xfrm>
          <a:prstGeom prst="rect">
            <a:avLst/>
          </a:prstGeom>
          <a:noFill/>
          <a:ln>
            <a:noFill/>
          </a:ln>
        </p:spPr>
      </p:pic>
      <p:pic>
        <p:nvPicPr>
          <p:cNvPr id="127" name="Google Shape;127;p18"/>
          <p:cNvPicPr preferRelativeResize="0"/>
          <p:nvPr/>
        </p:nvPicPr>
        <p:blipFill>
          <a:blip r:embed="rId4">
            <a:alphaModFix/>
          </a:blip>
          <a:stretch>
            <a:fillRect/>
          </a:stretch>
        </p:blipFill>
        <p:spPr>
          <a:xfrm>
            <a:off x="4809276" y="3152850"/>
            <a:ext cx="3856751" cy="855000"/>
          </a:xfrm>
          <a:prstGeom prst="rect">
            <a:avLst/>
          </a:prstGeom>
          <a:noFill/>
          <a:ln cap="flat" cmpd="sng" w="19050">
            <a:solidFill>
              <a:srgbClr val="FF9900"/>
            </a:solidFill>
            <a:prstDash val="solid"/>
            <a:round/>
            <a:headEnd len="sm" w="sm" type="none"/>
            <a:tailEnd len="sm" w="sm" type="none"/>
          </a:ln>
        </p:spPr>
      </p:pic>
      <p:sp>
        <p:nvSpPr>
          <p:cNvPr id="128" name="Google Shape;128;p18"/>
          <p:cNvSpPr txBox="1"/>
          <p:nvPr/>
        </p:nvSpPr>
        <p:spPr>
          <a:xfrm>
            <a:off x="573575" y="4341150"/>
            <a:ext cx="8140500" cy="769500"/>
          </a:xfrm>
          <a:prstGeom prst="rect">
            <a:avLst/>
          </a:prstGeom>
          <a:noFill/>
          <a:ln>
            <a:noFill/>
          </a:ln>
        </p:spPr>
        <p:txBody>
          <a:bodyPr anchorCtr="0" anchor="t" bIns="91425" lIns="91425" spcFirstLastPara="1" rIns="91425" wrap="square" tIns="91425">
            <a:spAutoFit/>
          </a:bodyPr>
          <a:lstStyle/>
          <a:p>
            <a:pPr indent="0" lvl="0" marL="0" rtl="0" algn="l">
              <a:lnSpc>
                <a:spcPct val="98181"/>
              </a:lnSpc>
              <a:spcBef>
                <a:spcPts val="1000"/>
              </a:spcBef>
              <a:spcAft>
                <a:spcPts val="0"/>
              </a:spcAft>
              <a:buNone/>
            </a:pPr>
            <a:r>
              <a:rPr lang="en" sz="1900">
                <a:solidFill>
                  <a:srgbClr val="FF0000"/>
                </a:solidFill>
              </a:rPr>
              <a:t>It appears there are several variables that may predict the target variable, but none stand out as making  large differences. </a:t>
            </a:r>
            <a:endParaRPr sz="1900">
              <a:solidFill>
                <a:srgbClr val="FF0000"/>
              </a:solidFill>
            </a:endParaRPr>
          </a:p>
        </p:txBody>
      </p:sp>
      <p:sp>
        <p:nvSpPr>
          <p:cNvPr id="129" name="Google Shape;129;p18"/>
          <p:cNvSpPr txBox="1"/>
          <p:nvPr/>
        </p:nvSpPr>
        <p:spPr>
          <a:xfrm>
            <a:off x="4627700" y="1989725"/>
            <a:ext cx="44856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FF9900"/>
              </a:buClr>
              <a:buSzPts val="1500"/>
              <a:buFont typeface="Arial"/>
              <a:buChar char="●"/>
            </a:pPr>
            <a:r>
              <a:rPr lang="en" sz="1500">
                <a:solidFill>
                  <a:srgbClr val="FF9900"/>
                </a:solidFill>
              </a:rPr>
              <a:t>Looking at means and medians for the logarithms of crash scores reveals some other possible  relationships beyond those already mentioned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140450"/>
            <a:ext cx="87108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600">
                <a:latin typeface="Arial"/>
                <a:ea typeface="Arial"/>
                <a:cs typeface="Arial"/>
                <a:sym typeface="Arial"/>
              </a:rPr>
              <a:t>Step 2: Reduce the number of factor levels</a:t>
            </a:r>
            <a:endParaRPr sz="3600">
              <a:latin typeface="Arial"/>
              <a:ea typeface="Arial"/>
              <a:cs typeface="Arial"/>
              <a:sym typeface="Arial"/>
            </a:endParaRPr>
          </a:p>
        </p:txBody>
      </p:sp>
      <p:pic>
        <p:nvPicPr>
          <p:cNvPr id="135" name="Google Shape;135;p19"/>
          <p:cNvPicPr preferRelativeResize="0"/>
          <p:nvPr/>
        </p:nvPicPr>
        <p:blipFill rotWithShape="1">
          <a:blip r:embed="rId3">
            <a:alphaModFix/>
          </a:blip>
          <a:srcRect b="0" l="0" r="0" t="0"/>
          <a:stretch/>
        </p:blipFill>
        <p:spPr>
          <a:xfrm>
            <a:off x="5039200" y="1134577"/>
            <a:ext cx="2940342" cy="2874350"/>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781100" y="1195550"/>
            <a:ext cx="2926200" cy="2874350"/>
          </a:xfrm>
          <a:prstGeom prst="rect">
            <a:avLst/>
          </a:prstGeom>
          <a:noFill/>
          <a:ln>
            <a:noFill/>
          </a:ln>
        </p:spPr>
      </p:pic>
      <p:sp>
        <p:nvSpPr>
          <p:cNvPr id="137" name="Google Shape;137;p19"/>
          <p:cNvSpPr/>
          <p:nvPr/>
        </p:nvSpPr>
        <p:spPr>
          <a:xfrm>
            <a:off x="3984775" y="2372550"/>
            <a:ext cx="876900" cy="39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38" name="Google Shape;138;p19"/>
          <p:cNvSpPr txBox="1"/>
          <p:nvPr/>
        </p:nvSpPr>
        <p:spPr>
          <a:xfrm>
            <a:off x="967075" y="4415550"/>
            <a:ext cx="735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For several variables, we merged certain variables where appropriate</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140450"/>
            <a:ext cx="8662800" cy="80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latin typeface="Arial"/>
                <a:ea typeface="Arial"/>
                <a:cs typeface="Arial"/>
                <a:sym typeface="Arial"/>
              </a:rPr>
              <a:t>Step </a:t>
            </a:r>
            <a:r>
              <a:rPr lang="en" sz="3600">
                <a:solidFill>
                  <a:srgbClr val="000000"/>
                </a:solidFill>
                <a:latin typeface="Arial"/>
                <a:ea typeface="Arial"/>
                <a:cs typeface="Arial"/>
                <a:sym typeface="Arial"/>
              </a:rPr>
              <a:t>3: Feature Creation via PCA</a:t>
            </a:r>
            <a:endParaRPr sz="3600">
              <a:latin typeface="Arial"/>
              <a:ea typeface="Arial"/>
              <a:cs typeface="Arial"/>
              <a:sym typeface="Arial"/>
            </a:endParaRPr>
          </a:p>
        </p:txBody>
      </p:sp>
      <p:sp>
        <p:nvSpPr>
          <p:cNvPr id="144" name="Google Shape;144;p20"/>
          <p:cNvSpPr txBox="1"/>
          <p:nvPr>
            <p:ph idx="1" type="body"/>
          </p:nvPr>
        </p:nvSpPr>
        <p:spPr>
          <a:xfrm>
            <a:off x="311700" y="3926825"/>
            <a:ext cx="8520600" cy="870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Only 22% of variation is explained by the first  principal component (PC).</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35% </a:t>
            </a:r>
            <a:r>
              <a:rPr lang="en" sz="1500">
                <a:latin typeface="Arial"/>
                <a:ea typeface="Arial"/>
                <a:cs typeface="Arial"/>
                <a:sym typeface="Arial"/>
              </a:rPr>
              <a:t>of variation is explained </a:t>
            </a:r>
            <a:r>
              <a:rPr lang="en" sz="1500">
                <a:latin typeface="Arial"/>
                <a:ea typeface="Arial"/>
                <a:cs typeface="Arial"/>
                <a:sym typeface="Arial"/>
              </a:rPr>
              <a:t>by the first two PCs.</a:t>
            </a:r>
            <a:endParaRPr sz="1500">
              <a:latin typeface="Arial"/>
              <a:ea typeface="Arial"/>
              <a:cs typeface="Arial"/>
              <a:sym typeface="Arial"/>
            </a:endParaRPr>
          </a:p>
        </p:txBody>
      </p:sp>
      <p:pic>
        <p:nvPicPr>
          <p:cNvPr descr="图表, 条形图&#10;&#10;描述已自动生成" id="145" name="Google Shape;145;p20"/>
          <p:cNvPicPr preferRelativeResize="0"/>
          <p:nvPr/>
        </p:nvPicPr>
        <p:blipFill rotWithShape="1">
          <a:blip r:embed="rId3">
            <a:alphaModFix/>
          </a:blip>
          <a:srcRect b="0" l="0" r="0" t="0"/>
          <a:stretch/>
        </p:blipFill>
        <p:spPr>
          <a:xfrm>
            <a:off x="298692" y="1138795"/>
            <a:ext cx="4096462" cy="2620457"/>
          </a:xfrm>
          <a:prstGeom prst="rect">
            <a:avLst/>
          </a:prstGeom>
          <a:noFill/>
          <a:ln>
            <a:noFill/>
          </a:ln>
        </p:spPr>
      </p:pic>
      <p:pic>
        <p:nvPicPr>
          <p:cNvPr descr="图表, 折线图&#10;&#10;描述已自动生成" id="146" name="Google Shape;146;p20"/>
          <p:cNvPicPr preferRelativeResize="0"/>
          <p:nvPr/>
        </p:nvPicPr>
        <p:blipFill rotWithShape="1">
          <a:blip r:embed="rId4">
            <a:alphaModFix/>
          </a:blip>
          <a:srcRect b="0" l="0" r="0" t="0"/>
          <a:stretch/>
        </p:blipFill>
        <p:spPr>
          <a:xfrm>
            <a:off x="4646038" y="1123626"/>
            <a:ext cx="4096462" cy="2650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119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Principal Component Loadings</a:t>
            </a:r>
            <a:endParaRPr sz="3600">
              <a:latin typeface="Arial"/>
              <a:ea typeface="Arial"/>
              <a:cs typeface="Arial"/>
              <a:sym typeface="Arial"/>
            </a:endParaRPr>
          </a:p>
        </p:txBody>
      </p:sp>
      <p:sp>
        <p:nvSpPr>
          <p:cNvPr id="152" name="Google Shape;152;p21"/>
          <p:cNvSpPr txBox="1"/>
          <p:nvPr>
            <p:ph idx="1" type="body"/>
          </p:nvPr>
        </p:nvSpPr>
        <p:spPr>
          <a:xfrm>
            <a:off x="4937975" y="810600"/>
            <a:ext cx="3736500" cy="140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latin typeface="Arial"/>
                <a:ea typeface="Arial"/>
                <a:cs typeface="Arial"/>
                <a:sym typeface="Arial"/>
              </a:rPr>
              <a:t>The largest loadings on the first PC are: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Rd_ConditionsDRY: ‐0.51</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Rd_ConditionsWET: 0.50</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WeatherCLEAR: ‐0.46</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Weather RAIN: 0.43</a:t>
            </a:r>
            <a:endParaRPr sz="1500">
              <a:latin typeface="Arial"/>
              <a:ea typeface="Arial"/>
              <a:cs typeface="Arial"/>
              <a:sym typeface="Arial"/>
            </a:endParaRPr>
          </a:p>
        </p:txBody>
      </p:sp>
      <p:pic>
        <p:nvPicPr>
          <p:cNvPr descr="图表&#10;&#10;描述已自动生成" id="153" name="Google Shape;153;p21"/>
          <p:cNvPicPr preferRelativeResize="0"/>
          <p:nvPr/>
        </p:nvPicPr>
        <p:blipFill rotWithShape="1">
          <a:blip r:embed="rId3">
            <a:alphaModFix/>
          </a:blip>
          <a:srcRect b="0" l="0" r="0" t="0"/>
          <a:stretch/>
        </p:blipFill>
        <p:spPr>
          <a:xfrm>
            <a:off x="152400" y="733275"/>
            <a:ext cx="4410224" cy="4410224"/>
          </a:xfrm>
          <a:prstGeom prst="rect">
            <a:avLst/>
          </a:prstGeom>
          <a:noFill/>
          <a:ln>
            <a:noFill/>
          </a:ln>
        </p:spPr>
      </p:pic>
      <p:sp>
        <p:nvSpPr>
          <p:cNvPr id="154" name="Google Shape;154;p21"/>
          <p:cNvSpPr txBox="1"/>
          <p:nvPr>
            <p:ph idx="1" type="body"/>
          </p:nvPr>
        </p:nvSpPr>
        <p:spPr>
          <a:xfrm>
            <a:off x="4937975" y="2343275"/>
            <a:ext cx="4047300" cy="1817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Applying these weights creates a variable that is strongly positive for rain/wet conditions and  negative for dry/clear conditions.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Thus, new feature </a:t>
            </a:r>
            <a:r>
              <a:rPr b="1" lang="en" sz="1500">
                <a:latin typeface="Arial"/>
                <a:ea typeface="Arial"/>
                <a:cs typeface="Arial"/>
                <a:sym typeface="Arial"/>
              </a:rPr>
              <a:t>“WETorDRY”</a:t>
            </a:r>
            <a:r>
              <a:rPr lang="en" sz="1500">
                <a:latin typeface="Arial"/>
                <a:ea typeface="Arial"/>
                <a:cs typeface="Arial"/>
                <a:sym typeface="Arial"/>
              </a:rPr>
              <a:t> is created.</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