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904113" cy="43883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ieh Lo" initials="YL" lastIdx="1" clrIdx="0">
    <p:extLst>
      <p:ext uri="{19B8F6BF-5375-455C-9EA6-DF929625EA0E}">
        <p15:presenceInfo xmlns:p15="http://schemas.microsoft.com/office/powerpoint/2012/main" userId="7e2b6dde69c48c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D9"/>
    <a:srgbClr val="ACD292"/>
    <a:srgbClr val="4F7677"/>
    <a:srgbClr val="A6F8D1"/>
    <a:srgbClr val="582B85"/>
    <a:srgbClr val="6DA945"/>
    <a:srgbClr val="7A696F"/>
    <a:srgbClr val="DC44EC"/>
    <a:srgbClr val="958C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9254" autoAdjust="0"/>
  </p:normalViewPr>
  <p:slideViewPr>
    <p:cSldViewPr snapToGrid="0">
      <p:cViewPr>
        <p:scale>
          <a:sx n="23" d="100"/>
          <a:sy n="23" d="100"/>
        </p:scale>
        <p:origin x="15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E3B7D-66FA-44FB-B209-08C820D35B3E}" type="datetimeFigureOut">
              <a:rPr lang="en-US" smtClean="0"/>
              <a:t>6/5/2023</a:t>
            </a:fld>
            <a:endParaRPr lang="en-US"/>
          </a:p>
        </p:txBody>
      </p:sp>
      <p:sp>
        <p:nvSpPr>
          <p:cNvPr id="4" name="投影片影像版面配置區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0DEDC-CAB5-4798-984E-279BFA4024A0}" type="slidenum">
              <a:rPr lang="en-US" smtClean="0"/>
              <a:t>‹#›</a:t>
            </a:fld>
            <a:endParaRPr lang="en-US"/>
          </a:p>
        </p:txBody>
      </p:sp>
    </p:spTree>
    <p:extLst>
      <p:ext uri="{BB962C8B-B14F-4D97-AF65-F5344CB8AC3E}">
        <p14:creationId xmlns:p14="http://schemas.microsoft.com/office/powerpoint/2010/main" val="334171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1140DEDC-CAB5-4798-984E-279BFA4024A0}" type="slidenum">
              <a:rPr lang="en-US" smtClean="0"/>
              <a:t>1</a:t>
            </a:fld>
            <a:endParaRPr lang="en-US"/>
          </a:p>
        </p:txBody>
      </p:sp>
    </p:spTree>
    <p:extLst>
      <p:ext uri="{BB962C8B-B14F-4D97-AF65-F5344CB8AC3E}">
        <p14:creationId xmlns:p14="http://schemas.microsoft.com/office/powerpoint/2010/main" val="7948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67809" y="7181824"/>
            <a:ext cx="27968496" cy="15277877"/>
          </a:xfrm>
        </p:spPr>
        <p:txBody>
          <a:bodyPr anchor="b"/>
          <a:lstStyle>
            <a:lvl1pPr algn="ctr">
              <a:defRPr sz="21590"/>
            </a:lvl1pPr>
          </a:lstStyle>
          <a:p>
            <a:r>
              <a:rPr lang="zh-TW" altLang="en-US"/>
              <a:t>按一下以編輯母片標題樣式</a:t>
            </a:r>
            <a:endParaRPr lang="en-US" dirty="0"/>
          </a:p>
        </p:txBody>
      </p:sp>
      <p:sp>
        <p:nvSpPr>
          <p:cNvPr id="3" name="Subtitle 2"/>
          <p:cNvSpPr>
            <a:spLocks noGrp="1"/>
          </p:cNvSpPr>
          <p:nvPr>
            <p:ph type="subTitle" idx="1"/>
          </p:nvPr>
        </p:nvSpPr>
        <p:spPr>
          <a:xfrm>
            <a:off x="4113014" y="23048874"/>
            <a:ext cx="24678085" cy="10594961"/>
          </a:xfrm>
        </p:spPr>
        <p:txBody>
          <a:bodyPr/>
          <a:lstStyle>
            <a:lvl1pPr marL="0" indent="0" algn="ctr">
              <a:buNone/>
              <a:defRPr sz="8636"/>
            </a:lvl1pPr>
            <a:lvl2pPr marL="1645188" indent="0" algn="ctr">
              <a:buNone/>
              <a:defRPr sz="7197"/>
            </a:lvl2pPr>
            <a:lvl3pPr marL="3290377" indent="0" algn="ctr">
              <a:buNone/>
              <a:defRPr sz="6477"/>
            </a:lvl3pPr>
            <a:lvl4pPr marL="4935565" indent="0" algn="ctr">
              <a:buNone/>
              <a:defRPr sz="5757"/>
            </a:lvl4pPr>
            <a:lvl5pPr marL="6580754" indent="0" algn="ctr">
              <a:buNone/>
              <a:defRPr sz="5757"/>
            </a:lvl5pPr>
            <a:lvl6pPr marL="8225942" indent="0" algn="ctr">
              <a:buNone/>
              <a:defRPr sz="5757"/>
            </a:lvl6pPr>
            <a:lvl7pPr marL="9871131" indent="0" algn="ctr">
              <a:buNone/>
              <a:defRPr sz="5757"/>
            </a:lvl7pPr>
            <a:lvl8pPr marL="11516319" indent="0" algn="ctr">
              <a:buNone/>
              <a:defRPr sz="5757"/>
            </a:lvl8pPr>
            <a:lvl9pPr marL="13161508" indent="0" algn="ctr">
              <a:buNone/>
              <a:defRPr sz="5757"/>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388223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126406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47008" y="2336377"/>
            <a:ext cx="7094949" cy="3718903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62159" y="2336377"/>
            <a:ext cx="20873547" cy="371890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257029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86944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245022" y="10940354"/>
            <a:ext cx="28379797" cy="18254215"/>
          </a:xfrm>
        </p:spPr>
        <p:txBody>
          <a:bodyPr anchor="b"/>
          <a:lstStyle>
            <a:lvl1pPr>
              <a:defRPr sz="21590"/>
            </a:lvl1pPr>
          </a:lstStyle>
          <a:p>
            <a:r>
              <a:rPr lang="zh-TW" altLang="en-US"/>
              <a:t>按一下以編輯母片標題樣式</a:t>
            </a:r>
            <a:endParaRPr lang="en-US" dirty="0"/>
          </a:p>
        </p:txBody>
      </p:sp>
      <p:sp>
        <p:nvSpPr>
          <p:cNvPr id="3" name="Text Placeholder 2"/>
          <p:cNvSpPr>
            <a:spLocks noGrp="1"/>
          </p:cNvSpPr>
          <p:nvPr>
            <p:ph type="body" idx="1"/>
          </p:nvPr>
        </p:nvSpPr>
        <p:spPr>
          <a:xfrm>
            <a:off x="2245022" y="29367261"/>
            <a:ext cx="28379797" cy="9599461"/>
          </a:xfrm>
        </p:spPr>
        <p:txBody>
          <a:bodyPr/>
          <a:lstStyle>
            <a:lvl1pPr marL="0" indent="0">
              <a:buNone/>
              <a:defRPr sz="8636">
                <a:solidFill>
                  <a:schemeClr val="tx1"/>
                </a:solidFill>
              </a:defRPr>
            </a:lvl1pPr>
            <a:lvl2pPr marL="1645188" indent="0">
              <a:buNone/>
              <a:defRPr sz="7197">
                <a:solidFill>
                  <a:schemeClr val="tx1">
                    <a:tint val="75000"/>
                  </a:schemeClr>
                </a:solidFill>
              </a:defRPr>
            </a:lvl2pPr>
            <a:lvl3pPr marL="3290377" indent="0">
              <a:buNone/>
              <a:defRPr sz="6477">
                <a:solidFill>
                  <a:schemeClr val="tx1">
                    <a:tint val="75000"/>
                  </a:schemeClr>
                </a:solidFill>
              </a:defRPr>
            </a:lvl3pPr>
            <a:lvl4pPr marL="4935565" indent="0">
              <a:buNone/>
              <a:defRPr sz="5757">
                <a:solidFill>
                  <a:schemeClr val="tx1">
                    <a:tint val="75000"/>
                  </a:schemeClr>
                </a:solidFill>
              </a:defRPr>
            </a:lvl4pPr>
            <a:lvl5pPr marL="6580754" indent="0">
              <a:buNone/>
              <a:defRPr sz="5757">
                <a:solidFill>
                  <a:schemeClr val="tx1">
                    <a:tint val="75000"/>
                  </a:schemeClr>
                </a:solidFill>
              </a:defRPr>
            </a:lvl5pPr>
            <a:lvl6pPr marL="8225942" indent="0">
              <a:buNone/>
              <a:defRPr sz="5757">
                <a:solidFill>
                  <a:schemeClr val="tx1">
                    <a:tint val="75000"/>
                  </a:schemeClr>
                </a:solidFill>
              </a:defRPr>
            </a:lvl6pPr>
            <a:lvl7pPr marL="9871131" indent="0">
              <a:buNone/>
              <a:defRPr sz="5757">
                <a:solidFill>
                  <a:schemeClr val="tx1">
                    <a:tint val="75000"/>
                  </a:schemeClr>
                </a:solidFill>
              </a:defRPr>
            </a:lvl7pPr>
            <a:lvl8pPr marL="11516319" indent="0">
              <a:buNone/>
              <a:defRPr sz="5757">
                <a:solidFill>
                  <a:schemeClr val="tx1">
                    <a:tint val="75000"/>
                  </a:schemeClr>
                </a:solidFill>
              </a:defRPr>
            </a:lvl8pPr>
            <a:lvl9pPr marL="13161508" indent="0">
              <a:buNone/>
              <a:defRPr sz="57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416036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262158" y="11681887"/>
            <a:ext cx="13984248" cy="2784352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6657707" y="11681887"/>
            <a:ext cx="13984248" cy="2784352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224878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266444" y="2336387"/>
            <a:ext cx="28379797" cy="848206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266447" y="10757498"/>
            <a:ext cx="13919980" cy="5272083"/>
          </a:xfrm>
        </p:spPr>
        <p:txBody>
          <a:bodyPr anchor="b"/>
          <a:lstStyle>
            <a:lvl1pPr marL="0" indent="0">
              <a:buNone/>
              <a:defRPr sz="8636" b="1"/>
            </a:lvl1pPr>
            <a:lvl2pPr marL="1645188" indent="0">
              <a:buNone/>
              <a:defRPr sz="7197" b="1"/>
            </a:lvl2pPr>
            <a:lvl3pPr marL="3290377" indent="0">
              <a:buNone/>
              <a:defRPr sz="6477" b="1"/>
            </a:lvl3pPr>
            <a:lvl4pPr marL="4935565" indent="0">
              <a:buNone/>
              <a:defRPr sz="5757" b="1"/>
            </a:lvl4pPr>
            <a:lvl5pPr marL="6580754" indent="0">
              <a:buNone/>
              <a:defRPr sz="5757" b="1"/>
            </a:lvl5pPr>
            <a:lvl6pPr marL="8225942" indent="0">
              <a:buNone/>
              <a:defRPr sz="5757" b="1"/>
            </a:lvl6pPr>
            <a:lvl7pPr marL="9871131" indent="0">
              <a:buNone/>
              <a:defRPr sz="5757" b="1"/>
            </a:lvl7pPr>
            <a:lvl8pPr marL="11516319" indent="0">
              <a:buNone/>
              <a:defRPr sz="5757" b="1"/>
            </a:lvl8pPr>
            <a:lvl9pPr marL="13161508" indent="0">
              <a:buNone/>
              <a:defRPr sz="5757" b="1"/>
            </a:lvl9pPr>
          </a:lstStyle>
          <a:p>
            <a:pPr lvl="0"/>
            <a:r>
              <a:rPr lang="zh-TW" altLang="en-US"/>
              <a:t>編輯母片文字樣式</a:t>
            </a:r>
          </a:p>
        </p:txBody>
      </p:sp>
      <p:sp>
        <p:nvSpPr>
          <p:cNvPr id="4" name="Content Placeholder 3"/>
          <p:cNvSpPr>
            <a:spLocks noGrp="1"/>
          </p:cNvSpPr>
          <p:nvPr>
            <p:ph sz="half" idx="2"/>
          </p:nvPr>
        </p:nvSpPr>
        <p:spPr>
          <a:xfrm>
            <a:off x="2266447" y="16029581"/>
            <a:ext cx="13919980" cy="2357709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6657709" y="10757498"/>
            <a:ext cx="13988534" cy="5272083"/>
          </a:xfrm>
        </p:spPr>
        <p:txBody>
          <a:bodyPr anchor="b"/>
          <a:lstStyle>
            <a:lvl1pPr marL="0" indent="0">
              <a:buNone/>
              <a:defRPr sz="8636" b="1"/>
            </a:lvl1pPr>
            <a:lvl2pPr marL="1645188" indent="0">
              <a:buNone/>
              <a:defRPr sz="7197" b="1"/>
            </a:lvl2pPr>
            <a:lvl3pPr marL="3290377" indent="0">
              <a:buNone/>
              <a:defRPr sz="6477" b="1"/>
            </a:lvl3pPr>
            <a:lvl4pPr marL="4935565" indent="0">
              <a:buNone/>
              <a:defRPr sz="5757" b="1"/>
            </a:lvl4pPr>
            <a:lvl5pPr marL="6580754" indent="0">
              <a:buNone/>
              <a:defRPr sz="5757" b="1"/>
            </a:lvl5pPr>
            <a:lvl6pPr marL="8225942" indent="0">
              <a:buNone/>
              <a:defRPr sz="5757" b="1"/>
            </a:lvl6pPr>
            <a:lvl7pPr marL="9871131" indent="0">
              <a:buNone/>
              <a:defRPr sz="5757" b="1"/>
            </a:lvl7pPr>
            <a:lvl8pPr marL="11516319" indent="0">
              <a:buNone/>
              <a:defRPr sz="5757" b="1"/>
            </a:lvl8pPr>
            <a:lvl9pPr marL="13161508" indent="0">
              <a:buNone/>
              <a:defRPr sz="5757" b="1"/>
            </a:lvl9pPr>
          </a:lstStyle>
          <a:p>
            <a:pPr lvl="0"/>
            <a:r>
              <a:rPr lang="zh-TW" altLang="en-US"/>
              <a:t>編輯母片文字樣式</a:t>
            </a:r>
          </a:p>
        </p:txBody>
      </p:sp>
      <p:sp>
        <p:nvSpPr>
          <p:cNvPr id="6" name="Content Placeholder 5"/>
          <p:cNvSpPr>
            <a:spLocks noGrp="1"/>
          </p:cNvSpPr>
          <p:nvPr>
            <p:ph sz="quarter" idx="4"/>
          </p:nvPr>
        </p:nvSpPr>
        <p:spPr>
          <a:xfrm>
            <a:off x="16657709" y="16029581"/>
            <a:ext cx="13988534" cy="2357709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247516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66691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41449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266443" y="2925551"/>
            <a:ext cx="10612433" cy="10239428"/>
          </a:xfrm>
        </p:spPr>
        <p:txBody>
          <a:bodyPr anchor="b"/>
          <a:lstStyle>
            <a:lvl1pPr>
              <a:defRPr sz="11515"/>
            </a:lvl1pPr>
          </a:lstStyle>
          <a:p>
            <a:r>
              <a:rPr lang="zh-TW" altLang="en-US"/>
              <a:t>按一下以編輯母片標題樣式</a:t>
            </a:r>
            <a:endParaRPr lang="en-US" dirty="0"/>
          </a:p>
        </p:txBody>
      </p:sp>
      <p:sp>
        <p:nvSpPr>
          <p:cNvPr id="3" name="Content Placeholder 2"/>
          <p:cNvSpPr>
            <a:spLocks noGrp="1"/>
          </p:cNvSpPr>
          <p:nvPr>
            <p:ph idx="1"/>
          </p:nvPr>
        </p:nvSpPr>
        <p:spPr>
          <a:xfrm>
            <a:off x="13988534" y="6318387"/>
            <a:ext cx="16657707" cy="31185560"/>
          </a:xfrm>
        </p:spPr>
        <p:txBody>
          <a:bodyPr/>
          <a:lstStyle>
            <a:lvl1pPr>
              <a:defRPr sz="11515"/>
            </a:lvl1pPr>
            <a:lvl2pPr>
              <a:defRPr sz="10076"/>
            </a:lvl2pPr>
            <a:lvl3pPr>
              <a:defRPr sz="8636"/>
            </a:lvl3pPr>
            <a:lvl4pPr>
              <a:defRPr sz="7197"/>
            </a:lvl4pPr>
            <a:lvl5pPr>
              <a:defRPr sz="7197"/>
            </a:lvl5pPr>
            <a:lvl6pPr>
              <a:defRPr sz="7197"/>
            </a:lvl6pPr>
            <a:lvl7pPr>
              <a:defRPr sz="7197"/>
            </a:lvl7pPr>
            <a:lvl8pPr>
              <a:defRPr sz="7197"/>
            </a:lvl8pPr>
            <a:lvl9pPr>
              <a:defRPr sz="7197"/>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266443" y="13164979"/>
            <a:ext cx="10612433" cy="24389752"/>
          </a:xfrm>
        </p:spPr>
        <p:txBody>
          <a:bodyPr/>
          <a:lstStyle>
            <a:lvl1pPr marL="0" indent="0">
              <a:buNone/>
              <a:defRPr sz="5757"/>
            </a:lvl1pPr>
            <a:lvl2pPr marL="1645188" indent="0">
              <a:buNone/>
              <a:defRPr sz="5038"/>
            </a:lvl2pPr>
            <a:lvl3pPr marL="3290377" indent="0">
              <a:buNone/>
              <a:defRPr sz="4318"/>
            </a:lvl3pPr>
            <a:lvl4pPr marL="4935565" indent="0">
              <a:buNone/>
              <a:defRPr sz="3598"/>
            </a:lvl4pPr>
            <a:lvl5pPr marL="6580754" indent="0">
              <a:buNone/>
              <a:defRPr sz="3598"/>
            </a:lvl5pPr>
            <a:lvl6pPr marL="8225942" indent="0">
              <a:buNone/>
              <a:defRPr sz="3598"/>
            </a:lvl6pPr>
            <a:lvl7pPr marL="9871131" indent="0">
              <a:buNone/>
              <a:defRPr sz="3598"/>
            </a:lvl7pPr>
            <a:lvl8pPr marL="11516319" indent="0">
              <a:buNone/>
              <a:defRPr sz="3598"/>
            </a:lvl8pPr>
            <a:lvl9pPr marL="13161508" indent="0">
              <a:buNone/>
              <a:defRPr sz="3598"/>
            </a:lvl9pPr>
          </a:lstStyle>
          <a:p>
            <a:pPr lvl="0"/>
            <a:r>
              <a:rPr lang="zh-TW" altLang="en-US"/>
              <a:t>編輯母片文字樣式</a:t>
            </a:r>
          </a:p>
        </p:txBody>
      </p:sp>
      <p:sp>
        <p:nvSpPr>
          <p:cNvPr id="5" name="Date Placeholder 4"/>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173198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266443" y="2925551"/>
            <a:ext cx="10612433" cy="10239428"/>
          </a:xfrm>
        </p:spPr>
        <p:txBody>
          <a:bodyPr anchor="b"/>
          <a:lstStyle>
            <a:lvl1pPr>
              <a:defRPr sz="1151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3988534" y="6318387"/>
            <a:ext cx="16657707" cy="31185560"/>
          </a:xfrm>
        </p:spPr>
        <p:txBody>
          <a:bodyPr anchor="t"/>
          <a:lstStyle>
            <a:lvl1pPr marL="0" indent="0">
              <a:buNone/>
              <a:defRPr sz="11515"/>
            </a:lvl1pPr>
            <a:lvl2pPr marL="1645188" indent="0">
              <a:buNone/>
              <a:defRPr sz="10076"/>
            </a:lvl2pPr>
            <a:lvl3pPr marL="3290377" indent="0">
              <a:buNone/>
              <a:defRPr sz="8636"/>
            </a:lvl3pPr>
            <a:lvl4pPr marL="4935565" indent="0">
              <a:buNone/>
              <a:defRPr sz="7197"/>
            </a:lvl4pPr>
            <a:lvl5pPr marL="6580754" indent="0">
              <a:buNone/>
              <a:defRPr sz="7197"/>
            </a:lvl5pPr>
            <a:lvl6pPr marL="8225942" indent="0">
              <a:buNone/>
              <a:defRPr sz="7197"/>
            </a:lvl6pPr>
            <a:lvl7pPr marL="9871131" indent="0">
              <a:buNone/>
              <a:defRPr sz="7197"/>
            </a:lvl7pPr>
            <a:lvl8pPr marL="11516319" indent="0">
              <a:buNone/>
              <a:defRPr sz="7197"/>
            </a:lvl8pPr>
            <a:lvl9pPr marL="13161508" indent="0">
              <a:buNone/>
              <a:defRPr sz="7197"/>
            </a:lvl9pPr>
          </a:lstStyle>
          <a:p>
            <a:r>
              <a:rPr lang="zh-TW" altLang="en-US"/>
              <a:t>按一下圖示以新增圖片</a:t>
            </a:r>
            <a:endParaRPr lang="en-US" dirty="0"/>
          </a:p>
        </p:txBody>
      </p:sp>
      <p:sp>
        <p:nvSpPr>
          <p:cNvPr id="4" name="Text Placeholder 3"/>
          <p:cNvSpPr>
            <a:spLocks noGrp="1"/>
          </p:cNvSpPr>
          <p:nvPr>
            <p:ph type="body" sz="half" idx="2"/>
          </p:nvPr>
        </p:nvSpPr>
        <p:spPr>
          <a:xfrm>
            <a:off x="2266443" y="13164979"/>
            <a:ext cx="10612433" cy="24389752"/>
          </a:xfrm>
        </p:spPr>
        <p:txBody>
          <a:bodyPr/>
          <a:lstStyle>
            <a:lvl1pPr marL="0" indent="0">
              <a:buNone/>
              <a:defRPr sz="5757"/>
            </a:lvl1pPr>
            <a:lvl2pPr marL="1645188" indent="0">
              <a:buNone/>
              <a:defRPr sz="5038"/>
            </a:lvl2pPr>
            <a:lvl3pPr marL="3290377" indent="0">
              <a:buNone/>
              <a:defRPr sz="4318"/>
            </a:lvl3pPr>
            <a:lvl4pPr marL="4935565" indent="0">
              <a:buNone/>
              <a:defRPr sz="3598"/>
            </a:lvl4pPr>
            <a:lvl5pPr marL="6580754" indent="0">
              <a:buNone/>
              <a:defRPr sz="3598"/>
            </a:lvl5pPr>
            <a:lvl6pPr marL="8225942" indent="0">
              <a:buNone/>
              <a:defRPr sz="3598"/>
            </a:lvl6pPr>
            <a:lvl7pPr marL="9871131" indent="0">
              <a:buNone/>
              <a:defRPr sz="3598"/>
            </a:lvl7pPr>
            <a:lvl8pPr marL="11516319" indent="0">
              <a:buNone/>
              <a:defRPr sz="3598"/>
            </a:lvl8pPr>
            <a:lvl9pPr marL="13161508" indent="0">
              <a:buNone/>
              <a:defRPr sz="3598"/>
            </a:lvl9pPr>
          </a:lstStyle>
          <a:p>
            <a:pPr lvl="0"/>
            <a:r>
              <a:rPr lang="zh-TW" altLang="en-US"/>
              <a:t>編輯母片文字樣式</a:t>
            </a:r>
          </a:p>
        </p:txBody>
      </p:sp>
      <p:sp>
        <p:nvSpPr>
          <p:cNvPr id="5" name="Date Placeholder 4"/>
          <p:cNvSpPr>
            <a:spLocks noGrp="1"/>
          </p:cNvSpPr>
          <p:nvPr>
            <p:ph type="dt" sz="half" idx="10"/>
          </p:nvPr>
        </p:nvSpPr>
        <p:spPr/>
        <p:txBody>
          <a:bodyPr/>
          <a:lstStyle/>
          <a:p>
            <a:fld id="{7F6F2087-B65A-4BB2-9E07-4B1497534CC2}" type="datetimeFigureOut">
              <a:rPr lang="zh-TW" altLang="en-US" smtClean="0"/>
              <a:t>2023/6/5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138425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2158" y="2336387"/>
            <a:ext cx="28379797" cy="848206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62158" y="11681887"/>
            <a:ext cx="28379797" cy="2784352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262158" y="40673293"/>
            <a:ext cx="7403425" cy="2336377"/>
          </a:xfrm>
          <a:prstGeom prst="rect">
            <a:avLst/>
          </a:prstGeom>
        </p:spPr>
        <p:txBody>
          <a:bodyPr vert="horz" lIns="91440" tIns="45720" rIns="91440" bIns="45720" rtlCol="0" anchor="ctr"/>
          <a:lstStyle>
            <a:lvl1pPr algn="l">
              <a:defRPr sz="4318">
                <a:solidFill>
                  <a:schemeClr val="tx1">
                    <a:tint val="75000"/>
                  </a:schemeClr>
                </a:solidFill>
              </a:defRPr>
            </a:lvl1pPr>
          </a:lstStyle>
          <a:p>
            <a:fld id="{7F6F2087-B65A-4BB2-9E07-4B1497534CC2}" type="datetimeFigureOut">
              <a:rPr lang="zh-TW" altLang="en-US" smtClean="0"/>
              <a:t>2023/6/5</a:t>
            </a:fld>
            <a:endParaRPr lang="zh-TW" altLang="en-US"/>
          </a:p>
        </p:txBody>
      </p:sp>
      <p:sp>
        <p:nvSpPr>
          <p:cNvPr id="5" name="Footer Placeholder 4"/>
          <p:cNvSpPr>
            <a:spLocks noGrp="1"/>
          </p:cNvSpPr>
          <p:nvPr>
            <p:ph type="ftr" sz="quarter" idx="3"/>
          </p:nvPr>
        </p:nvSpPr>
        <p:spPr>
          <a:xfrm>
            <a:off x="10899488" y="40673293"/>
            <a:ext cx="11105138" cy="2336377"/>
          </a:xfrm>
          <a:prstGeom prst="rect">
            <a:avLst/>
          </a:prstGeom>
        </p:spPr>
        <p:txBody>
          <a:bodyPr vert="horz" lIns="91440" tIns="45720" rIns="91440" bIns="45720" rtlCol="0" anchor="ctr"/>
          <a:lstStyle>
            <a:lvl1pPr algn="ctr">
              <a:defRPr sz="4318">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3238530" y="40673293"/>
            <a:ext cx="7403425" cy="2336377"/>
          </a:xfrm>
          <a:prstGeom prst="rect">
            <a:avLst/>
          </a:prstGeom>
        </p:spPr>
        <p:txBody>
          <a:bodyPr vert="horz" lIns="91440" tIns="45720" rIns="91440" bIns="45720" rtlCol="0" anchor="ctr"/>
          <a:lstStyle>
            <a:lvl1pPr algn="r">
              <a:defRPr sz="4318">
                <a:solidFill>
                  <a:schemeClr val="tx1">
                    <a:tint val="75000"/>
                  </a:schemeClr>
                </a:solidFill>
              </a:defRPr>
            </a:lvl1pPr>
          </a:lstStyle>
          <a:p>
            <a:fld id="{47A6C9D1-54D6-4AB9-81FD-7A7D5A8FDDA5}" type="slidenum">
              <a:rPr lang="zh-TW" altLang="en-US" smtClean="0"/>
              <a:t>‹#›</a:t>
            </a:fld>
            <a:endParaRPr lang="zh-TW" altLang="en-US"/>
          </a:p>
        </p:txBody>
      </p:sp>
    </p:spTree>
    <p:extLst>
      <p:ext uri="{BB962C8B-B14F-4D97-AF65-F5344CB8AC3E}">
        <p14:creationId xmlns:p14="http://schemas.microsoft.com/office/powerpoint/2010/main" val="30315541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90377" rtl="0" eaLnBrk="1" latinLnBrk="0" hangingPunct="1">
        <a:lnSpc>
          <a:spcPct val="90000"/>
        </a:lnSpc>
        <a:spcBef>
          <a:spcPct val="0"/>
        </a:spcBef>
        <a:buNone/>
        <a:defRPr sz="15833" kern="1200">
          <a:solidFill>
            <a:schemeClr val="tx1"/>
          </a:solidFill>
          <a:latin typeface="+mj-lt"/>
          <a:ea typeface="+mj-ea"/>
          <a:cs typeface="+mj-cs"/>
        </a:defRPr>
      </a:lvl1pPr>
    </p:titleStyle>
    <p:bodyStyle>
      <a:lvl1pPr marL="822594" indent="-822594" algn="l" defTabSz="3290377" rtl="0" eaLnBrk="1" latinLnBrk="0" hangingPunct="1">
        <a:lnSpc>
          <a:spcPct val="90000"/>
        </a:lnSpc>
        <a:spcBef>
          <a:spcPts val="3598"/>
        </a:spcBef>
        <a:buFont typeface="Arial" panose="020B0604020202020204" pitchFamily="34" charset="0"/>
        <a:buChar char="•"/>
        <a:defRPr sz="10076" kern="1200">
          <a:solidFill>
            <a:schemeClr val="tx1"/>
          </a:solidFill>
          <a:latin typeface="+mn-lt"/>
          <a:ea typeface="+mn-ea"/>
          <a:cs typeface="+mn-cs"/>
        </a:defRPr>
      </a:lvl1pPr>
      <a:lvl2pPr marL="2467783" indent="-822594" algn="l" defTabSz="3290377" rtl="0" eaLnBrk="1" latinLnBrk="0" hangingPunct="1">
        <a:lnSpc>
          <a:spcPct val="90000"/>
        </a:lnSpc>
        <a:spcBef>
          <a:spcPts val="1799"/>
        </a:spcBef>
        <a:buFont typeface="Arial" panose="020B0604020202020204" pitchFamily="34" charset="0"/>
        <a:buChar char="•"/>
        <a:defRPr sz="8636" kern="1200">
          <a:solidFill>
            <a:schemeClr val="tx1"/>
          </a:solidFill>
          <a:latin typeface="+mn-lt"/>
          <a:ea typeface="+mn-ea"/>
          <a:cs typeface="+mn-cs"/>
        </a:defRPr>
      </a:lvl2pPr>
      <a:lvl3pPr marL="4112971" indent="-822594" algn="l" defTabSz="3290377" rtl="0" eaLnBrk="1" latinLnBrk="0" hangingPunct="1">
        <a:lnSpc>
          <a:spcPct val="90000"/>
        </a:lnSpc>
        <a:spcBef>
          <a:spcPts val="1799"/>
        </a:spcBef>
        <a:buFont typeface="Arial" panose="020B0604020202020204" pitchFamily="34" charset="0"/>
        <a:buChar char="•"/>
        <a:defRPr sz="7197" kern="1200">
          <a:solidFill>
            <a:schemeClr val="tx1"/>
          </a:solidFill>
          <a:latin typeface="+mn-lt"/>
          <a:ea typeface="+mn-ea"/>
          <a:cs typeface="+mn-cs"/>
        </a:defRPr>
      </a:lvl3pPr>
      <a:lvl4pPr marL="5758160"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4pPr>
      <a:lvl5pPr marL="7403348"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5pPr>
      <a:lvl6pPr marL="9048537"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6pPr>
      <a:lvl7pPr marL="10693725"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7pPr>
      <a:lvl8pPr marL="12338914"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8pPr>
      <a:lvl9pPr marL="13984102"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9pPr>
    </p:bodyStyle>
    <p:otherStyle>
      <a:defPPr>
        <a:defRPr lang="en-US"/>
      </a:defPPr>
      <a:lvl1pPr marL="0" algn="l" defTabSz="3290377" rtl="0" eaLnBrk="1" latinLnBrk="0" hangingPunct="1">
        <a:defRPr sz="6477" kern="1200">
          <a:solidFill>
            <a:schemeClr val="tx1"/>
          </a:solidFill>
          <a:latin typeface="+mn-lt"/>
          <a:ea typeface="+mn-ea"/>
          <a:cs typeface="+mn-cs"/>
        </a:defRPr>
      </a:lvl1pPr>
      <a:lvl2pPr marL="1645188" algn="l" defTabSz="3290377" rtl="0" eaLnBrk="1" latinLnBrk="0" hangingPunct="1">
        <a:defRPr sz="6477" kern="1200">
          <a:solidFill>
            <a:schemeClr val="tx1"/>
          </a:solidFill>
          <a:latin typeface="+mn-lt"/>
          <a:ea typeface="+mn-ea"/>
          <a:cs typeface="+mn-cs"/>
        </a:defRPr>
      </a:lvl2pPr>
      <a:lvl3pPr marL="3290377" algn="l" defTabSz="3290377" rtl="0" eaLnBrk="1" latinLnBrk="0" hangingPunct="1">
        <a:defRPr sz="6477" kern="1200">
          <a:solidFill>
            <a:schemeClr val="tx1"/>
          </a:solidFill>
          <a:latin typeface="+mn-lt"/>
          <a:ea typeface="+mn-ea"/>
          <a:cs typeface="+mn-cs"/>
        </a:defRPr>
      </a:lvl3pPr>
      <a:lvl4pPr marL="4935565" algn="l" defTabSz="3290377" rtl="0" eaLnBrk="1" latinLnBrk="0" hangingPunct="1">
        <a:defRPr sz="6477" kern="1200">
          <a:solidFill>
            <a:schemeClr val="tx1"/>
          </a:solidFill>
          <a:latin typeface="+mn-lt"/>
          <a:ea typeface="+mn-ea"/>
          <a:cs typeface="+mn-cs"/>
        </a:defRPr>
      </a:lvl4pPr>
      <a:lvl5pPr marL="6580754" algn="l" defTabSz="3290377" rtl="0" eaLnBrk="1" latinLnBrk="0" hangingPunct="1">
        <a:defRPr sz="6477" kern="1200">
          <a:solidFill>
            <a:schemeClr val="tx1"/>
          </a:solidFill>
          <a:latin typeface="+mn-lt"/>
          <a:ea typeface="+mn-ea"/>
          <a:cs typeface="+mn-cs"/>
        </a:defRPr>
      </a:lvl5pPr>
      <a:lvl6pPr marL="8225942" algn="l" defTabSz="3290377" rtl="0" eaLnBrk="1" latinLnBrk="0" hangingPunct="1">
        <a:defRPr sz="6477" kern="1200">
          <a:solidFill>
            <a:schemeClr val="tx1"/>
          </a:solidFill>
          <a:latin typeface="+mn-lt"/>
          <a:ea typeface="+mn-ea"/>
          <a:cs typeface="+mn-cs"/>
        </a:defRPr>
      </a:lvl6pPr>
      <a:lvl7pPr marL="9871131" algn="l" defTabSz="3290377" rtl="0" eaLnBrk="1" latinLnBrk="0" hangingPunct="1">
        <a:defRPr sz="6477" kern="1200">
          <a:solidFill>
            <a:schemeClr val="tx1"/>
          </a:solidFill>
          <a:latin typeface="+mn-lt"/>
          <a:ea typeface="+mn-ea"/>
          <a:cs typeface="+mn-cs"/>
        </a:defRPr>
      </a:lvl7pPr>
      <a:lvl8pPr marL="11516319" algn="l" defTabSz="3290377" rtl="0" eaLnBrk="1" latinLnBrk="0" hangingPunct="1">
        <a:defRPr sz="6477" kern="1200">
          <a:solidFill>
            <a:schemeClr val="tx1"/>
          </a:solidFill>
          <a:latin typeface="+mn-lt"/>
          <a:ea typeface="+mn-ea"/>
          <a:cs typeface="+mn-cs"/>
        </a:defRPr>
      </a:lvl8pPr>
      <a:lvl9pPr marL="13161508" algn="l" defTabSz="3290377" rtl="0" eaLnBrk="1" latinLnBrk="0" hangingPunct="1">
        <a:defRPr sz="64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18" Type="http://schemas.microsoft.com/office/2007/relationships/hdphoto" Target="../media/hdphoto3.wdp"/><Relationship Id="rId26" Type="http://schemas.openxmlformats.org/officeDocument/2006/relationships/image" Target="../media/image18.pn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3.png"/><Relationship Id="rId25"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2.png"/><Relationship Id="rId20" Type="http://schemas.microsoft.com/office/2007/relationships/hdphoto" Target="../media/hdphoto4.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24" Type="http://schemas.microsoft.com/office/2007/relationships/hdphoto" Target="../media/hdphoto6.wdp"/><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6.png"/><Relationship Id="rId28" Type="http://schemas.openxmlformats.org/officeDocument/2006/relationships/image" Target="../media/image20.png"/><Relationship Id="rId10" Type="http://schemas.microsoft.com/office/2007/relationships/hdphoto" Target="../media/hdphoto1.wdp"/><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 Id="rId22" Type="http://schemas.microsoft.com/office/2007/relationships/hdphoto" Target="../media/hdphoto5.wdp"/><Relationship Id="rId2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5" y="2415"/>
            <a:ext cx="32904000" cy="43884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67" name="矩形 66">
            <a:extLst>
              <a:ext uri="{FF2B5EF4-FFF2-40B4-BE49-F238E27FC236}">
                <a16:creationId xmlns:a16="http://schemas.microsoft.com/office/drawing/2014/main" id="{8946EB2F-1D40-4A6F-A9D4-187F70927F03}"/>
              </a:ext>
            </a:extLst>
          </p:cNvPr>
          <p:cNvSpPr/>
          <p:nvPr/>
        </p:nvSpPr>
        <p:spPr>
          <a:xfrm>
            <a:off x="432459" y="28986197"/>
            <a:ext cx="12754264" cy="86913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16" name="箭號: 向下 15">
            <a:extLst>
              <a:ext uri="{FF2B5EF4-FFF2-40B4-BE49-F238E27FC236}">
                <a16:creationId xmlns:a16="http://schemas.microsoft.com/office/drawing/2014/main" id="{255E60DA-06E4-4F72-A4B1-A1B1D6EC7613}"/>
              </a:ext>
            </a:extLst>
          </p:cNvPr>
          <p:cNvSpPr/>
          <p:nvPr/>
        </p:nvSpPr>
        <p:spPr>
          <a:xfrm rot="5400000">
            <a:off x="668365" y="36193187"/>
            <a:ext cx="858456" cy="972278"/>
          </a:xfrm>
          <a:prstGeom prst="downArrow">
            <a:avLst>
              <a:gd name="adj1" fmla="val 13491"/>
              <a:gd name="adj2" fmla="val 546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減號 6">
            <a:extLst>
              <a:ext uri="{FF2B5EF4-FFF2-40B4-BE49-F238E27FC236}">
                <a16:creationId xmlns:a16="http://schemas.microsoft.com/office/drawing/2014/main" id="{B6D42E48-14FE-459F-B710-C164FC969D54}"/>
              </a:ext>
            </a:extLst>
          </p:cNvPr>
          <p:cNvSpPr/>
          <p:nvPr/>
        </p:nvSpPr>
        <p:spPr>
          <a:xfrm>
            <a:off x="-800952" y="36508498"/>
            <a:ext cx="16035509" cy="393892"/>
          </a:xfrm>
          <a:prstGeom prst="mathMinus">
            <a:avLst>
              <a:gd name="adj1" fmla="val 34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a:extLst>
              <a:ext uri="{FF2B5EF4-FFF2-40B4-BE49-F238E27FC236}">
                <a16:creationId xmlns:a16="http://schemas.microsoft.com/office/drawing/2014/main" id="{8C6C7502-4894-4101-8271-A9823392A0A7}"/>
              </a:ext>
            </a:extLst>
          </p:cNvPr>
          <p:cNvSpPr/>
          <p:nvPr/>
        </p:nvSpPr>
        <p:spPr>
          <a:xfrm>
            <a:off x="417797" y="12423271"/>
            <a:ext cx="18501306" cy="154833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35" name="箭號: 迴轉箭號 34">
            <a:extLst>
              <a:ext uri="{FF2B5EF4-FFF2-40B4-BE49-F238E27FC236}">
                <a16:creationId xmlns:a16="http://schemas.microsoft.com/office/drawing/2014/main" id="{F3E974B8-2A19-4EB1-93AA-351937615690}"/>
              </a:ext>
            </a:extLst>
          </p:cNvPr>
          <p:cNvSpPr/>
          <p:nvPr/>
        </p:nvSpPr>
        <p:spPr>
          <a:xfrm rot="5400000">
            <a:off x="8470958" y="17230750"/>
            <a:ext cx="2308857" cy="18133270"/>
          </a:xfrm>
          <a:prstGeom prst="uturnArrow">
            <a:avLst>
              <a:gd name="adj1" fmla="val 5733"/>
              <a:gd name="adj2" fmla="val 24350"/>
              <a:gd name="adj3" fmla="val 22781"/>
              <a:gd name="adj4" fmla="val 44271"/>
              <a:gd name="adj5" fmla="val 99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矩形 80">
            <a:extLst>
              <a:ext uri="{FF2B5EF4-FFF2-40B4-BE49-F238E27FC236}">
                <a16:creationId xmlns:a16="http://schemas.microsoft.com/office/drawing/2014/main" id="{D7F26679-4CDA-48D6-A9EE-6F57D0CB373A}"/>
              </a:ext>
            </a:extLst>
          </p:cNvPr>
          <p:cNvSpPr/>
          <p:nvPr/>
        </p:nvSpPr>
        <p:spPr>
          <a:xfrm>
            <a:off x="19617876" y="12516858"/>
            <a:ext cx="12903230" cy="1546912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66" name="矩形 65">
            <a:extLst>
              <a:ext uri="{FF2B5EF4-FFF2-40B4-BE49-F238E27FC236}">
                <a16:creationId xmlns:a16="http://schemas.microsoft.com/office/drawing/2014/main" id="{98976C67-F3AD-4F8D-9918-C7F7DF8DAE5F}"/>
              </a:ext>
            </a:extLst>
          </p:cNvPr>
          <p:cNvSpPr/>
          <p:nvPr/>
        </p:nvSpPr>
        <p:spPr>
          <a:xfrm>
            <a:off x="14041412" y="28986692"/>
            <a:ext cx="18463389" cy="883767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965" dirty="0"/>
              <a:t> </a:t>
            </a:r>
            <a:endParaRPr lang="zh-TW" altLang="en-US" sz="4965" dirty="0"/>
          </a:p>
        </p:txBody>
      </p:sp>
      <p:sp>
        <p:nvSpPr>
          <p:cNvPr id="48" name="矩形 47"/>
          <p:cNvSpPr/>
          <p:nvPr/>
        </p:nvSpPr>
        <p:spPr>
          <a:xfrm>
            <a:off x="516196" y="4620601"/>
            <a:ext cx="31981518" cy="698095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5798"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406400" y="4548398"/>
            <a:ext cx="32181799" cy="7084980"/>
          </a:xfrm>
          <a:prstGeom prst="rect">
            <a:avLst/>
          </a:prstGeom>
          <a:noFill/>
          <a:ln w="165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73" name="矩形 72"/>
          <p:cNvSpPr/>
          <p:nvPr/>
        </p:nvSpPr>
        <p:spPr>
          <a:xfrm>
            <a:off x="1753166" y="8827455"/>
            <a:ext cx="29172007" cy="718210"/>
          </a:xfrm>
          <a:prstGeom prst="rect">
            <a:avLst/>
          </a:prstGeom>
          <a:noFill/>
        </p:spPr>
        <p:txBody>
          <a:bodyPr wrap="square">
            <a:spAutoFit/>
          </a:bodyPr>
          <a:lstStyle/>
          <a:p>
            <a:pPr algn="just"/>
            <a:endParaRPr lang="zh-TW" altLang="zh-TW" sz="4067" kern="100" dirty="0">
              <a:latin typeface="Calibri" panose="020F0502020204030204" pitchFamily="34" charset="0"/>
              <a:cs typeface="Times New Roman" panose="02020603050405020304" pitchFamily="18" charset="0"/>
            </a:endParaRPr>
          </a:p>
        </p:txBody>
      </p:sp>
      <p:sp>
        <p:nvSpPr>
          <p:cNvPr id="10" name="文字方塊 9">
            <a:extLst>
              <a:ext uri="{FF2B5EF4-FFF2-40B4-BE49-F238E27FC236}">
                <a16:creationId xmlns:a16="http://schemas.microsoft.com/office/drawing/2014/main" id="{0A1EDEFC-7021-4478-870D-8733604E0211}"/>
              </a:ext>
            </a:extLst>
          </p:cNvPr>
          <p:cNvSpPr txBox="1"/>
          <p:nvPr/>
        </p:nvSpPr>
        <p:spPr>
          <a:xfrm>
            <a:off x="584920" y="5459"/>
            <a:ext cx="31871721" cy="3600986"/>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Unveiling the Impact of Noise: Enhancing CNN-based Image Classification by Addressing Misclassification Issues</a:t>
            </a:r>
          </a:p>
          <a:p>
            <a:pPr algn="ctr"/>
            <a:r>
              <a:rPr lang="en-US" sz="4800" dirty="0">
                <a:latin typeface="Times New Roman" panose="02020603050405020304" pitchFamily="18" charset="0"/>
                <a:cs typeface="Times New Roman" panose="02020603050405020304" pitchFamily="18" charset="0"/>
              </a:rPr>
              <a:t>Han-Yu Hsiao</a:t>
            </a:r>
          </a:p>
          <a:p>
            <a:pPr algn="ctr"/>
            <a:r>
              <a:rPr lang="en-US" sz="4800" dirty="0">
                <a:latin typeface="Times New Roman" panose="02020603050405020304" pitchFamily="18" charset="0"/>
                <a:cs typeface="Times New Roman" panose="02020603050405020304" pitchFamily="18" charset="0"/>
              </a:rPr>
              <a:t>Toronto school of management</a:t>
            </a:r>
          </a:p>
        </p:txBody>
      </p:sp>
      <p:sp>
        <p:nvSpPr>
          <p:cNvPr id="114" name="矩形 113">
            <a:extLst>
              <a:ext uri="{FF2B5EF4-FFF2-40B4-BE49-F238E27FC236}">
                <a16:creationId xmlns:a16="http://schemas.microsoft.com/office/drawing/2014/main" id="{4DDC2D6A-0026-406A-A5D9-748549884C89}"/>
              </a:ext>
            </a:extLst>
          </p:cNvPr>
          <p:cNvSpPr/>
          <p:nvPr/>
        </p:nvSpPr>
        <p:spPr>
          <a:xfrm>
            <a:off x="406400" y="12445526"/>
            <a:ext cx="18573183" cy="15553528"/>
          </a:xfrm>
          <a:prstGeom prst="rect">
            <a:avLst/>
          </a:prstGeom>
          <a:noFill/>
          <a:ln w="165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23" name="Rectangle 9">
            <a:extLst>
              <a:ext uri="{FF2B5EF4-FFF2-40B4-BE49-F238E27FC236}">
                <a16:creationId xmlns:a16="http://schemas.microsoft.com/office/drawing/2014/main" id="{8B6E3038-E27C-4899-B96E-6EE2EAFA74B6}"/>
              </a:ext>
            </a:extLst>
          </p:cNvPr>
          <p:cNvSpPr>
            <a:spLocks noChangeArrowheads="1"/>
          </p:cNvSpPr>
          <p:nvPr/>
        </p:nvSpPr>
        <p:spPr bwMode="auto">
          <a:xfrm>
            <a:off x="1097593" y="19851710"/>
            <a:ext cx="8563759" cy="427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2540" tIns="66270" rIns="132540" bIns="662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1325436"/>
            <a:endParaRPr lang="en-US" altLang="en-US" sz="4800" dirty="0">
              <a:latin typeface="Times New Roman" panose="02020603050405020304" pitchFamily="18" charset="0"/>
              <a:ea typeface="新細明體" panose="02020500000000000000" pitchFamily="18" charset="-120"/>
              <a:cs typeface="Times New Roman" panose="02020603050405020304" pitchFamily="18" charset="0"/>
            </a:endParaRPr>
          </a:p>
          <a:p>
            <a:pPr algn="just" defTabSz="1325436"/>
            <a:r>
              <a:rPr lang="en-US" altLang="en-US" sz="4800" dirty="0">
                <a:latin typeface="Times New Roman" panose="02020603050405020304" pitchFamily="18" charset="0"/>
                <a:ea typeface="新細明體" panose="02020500000000000000" pitchFamily="18" charset="-120"/>
                <a:cs typeface="Times New Roman" panose="02020603050405020304" pitchFamily="18" charset="0"/>
              </a:rPr>
              <a:t>Denote the model which trained with clean images as “C-model” and the CNN construction of the C-model is as shown below.</a:t>
            </a:r>
            <a:endParaRPr lang="en-US" altLang="en-US" sz="4800" dirty="0">
              <a:latin typeface="Times New Roman" panose="02020603050405020304" pitchFamily="18" charset="0"/>
              <a:cs typeface="Times New Roman" panose="02020603050405020304" pitchFamily="18" charset="0"/>
            </a:endParaRPr>
          </a:p>
          <a:p>
            <a:pPr algn="just" defTabSz="1325436">
              <a:buFontTx/>
              <a:buChar char="•"/>
            </a:pPr>
            <a:endParaRPr lang="en-US" altLang="en-US" sz="2899" dirty="0"/>
          </a:p>
        </p:txBody>
      </p:sp>
      <p:sp>
        <p:nvSpPr>
          <p:cNvPr id="132" name="矩形 131">
            <a:extLst>
              <a:ext uri="{FF2B5EF4-FFF2-40B4-BE49-F238E27FC236}">
                <a16:creationId xmlns:a16="http://schemas.microsoft.com/office/drawing/2014/main" id="{45072CFF-F1FA-47CA-9C91-86D1B023A332}"/>
              </a:ext>
            </a:extLst>
          </p:cNvPr>
          <p:cNvSpPr/>
          <p:nvPr/>
        </p:nvSpPr>
        <p:spPr>
          <a:xfrm>
            <a:off x="14010254" y="28900108"/>
            <a:ext cx="18577945" cy="8861199"/>
          </a:xfrm>
          <a:prstGeom prst="rect">
            <a:avLst/>
          </a:prstGeom>
          <a:noFill/>
          <a:ln w="165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143" name="矩形 142">
            <a:extLst>
              <a:ext uri="{FF2B5EF4-FFF2-40B4-BE49-F238E27FC236}">
                <a16:creationId xmlns:a16="http://schemas.microsoft.com/office/drawing/2014/main" id="{EBADD70F-DA6A-48BC-8F23-F0DE19BA4B80}"/>
              </a:ext>
            </a:extLst>
          </p:cNvPr>
          <p:cNvSpPr/>
          <p:nvPr/>
        </p:nvSpPr>
        <p:spPr>
          <a:xfrm>
            <a:off x="19535518" y="12445526"/>
            <a:ext cx="13052681" cy="15553528"/>
          </a:xfrm>
          <a:prstGeom prst="rect">
            <a:avLst/>
          </a:prstGeom>
          <a:noFill/>
          <a:ln w="165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6" name="文字方塊 5">
            <a:extLst>
              <a:ext uri="{FF2B5EF4-FFF2-40B4-BE49-F238E27FC236}">
                <a16:creationId xmlns:a16="http://schemas.microsoft.com/office/drawing/2014/main" id="{78BA2BA1-5C01-457B-A613-708C70425510}"/>
              </a:ext>
            </a:extLst>
          </p:cNvPr>
          <p:cNvSpPr txBox="1"/>
          <p:nvPr/>
        </p:nvSpPr>
        <p:spPr>
          <a:xfrm>
            <a:off x="781501" y="5279537"/>
            <a:ext cx="31606416" cy="5693866"/>
          </a:xfrm>
          <a:prstGeom prst="rect">
            <a:avLst/>
          </a:prstGeom>
          <a:noFill/>
        </p:spPr>
        <p:txBody>
          <a:bodyPr wrap="square" rtlCol="0">
            <a:spAutoFit/>
          </a:bodyPr>
          <a:lstStyle/>
          <a:p>
            <a:pPr algn="just"/>
            <a:r>
              <a:rPr lang="en-US" sz="5200" dirty="0">
                <a:latin typeface="Times New Roman" panose="02020603050405020304" pitchFamily="18" charset="0"/>
                <a:cs typeface="Times New Roman" panose="02020603050405020304" pitchFamily="18" charset="0"/>
              </a:rPr>
              <a:t>Artificial intelligence has gained popularity in recent years, bringing convenience and advancements to various aspects of human life. Convolutional Neural Networks (CNNs) are widely used for image classification tasks. This project aims to improve image classification performance, specifically focusing on the impact of noise. While humans can easily identify noise in an image, machine models struggle with it and may even mistake noise signals as important features. By incorporating clean images as references, the machine learns to differentiate and understand the concept of "noise," reducing its influence on classification. Additionally, adjusting the CNN network structure enhances the model's ability to handle noise, resulting in improved image classification performance.</a:t>
            </a:r>
          </a:p>
        </p:txBody>
      </p:sp>
      <p:sp>
        <p:nvSpPr>
          <p:cNvPr id="62" name="矩形 61">
            <a:extLst>
              <a:ext uri="{FF2B5EF4-FFF2-40B4-BE49-F238E27FC236}">
                <a16:creationId xmlns:a16="http://schemas.microsoft.com/office/drawing/2014/main" id="{3919B33A-CF67-4B29-B7DB-E6D264BAE6F5}"/>
              </a:ext>
            </a:extLst>
          </p:cNvPr>
          <p:cNvSpPr/>
          <p:nvPr/>
        </p:nvSpPr>
        <p:spPr>
          <a:xfrm>
            <a:off x="406400" y="38524354"/>
            <a:ext cx="32181800" cy="5040768"/>
          </a:xfrm>
          <a:prstGeom prst="rect">
            <a:avLst/>
          </a:prstGeom>
          <a:noFill/>
          <a:ln w="165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11" name="矩形 10">
            <a:extLst>
              <a:ext uri="{FF2B5EF4-FFF2-40B4-BE49-F238E27FC236}">
                <a16:creationId xmlns:a16="http://schemas.microsoft.com/office/drawing/2014/main" id="{A66D5F8B-A103-4E45-8E95-1DE1519AD828}"/>
              </a:ext>
            </a:extLst>
          </p:cNvPr>
          <p:cNvSpPr/>
          <p:nvPr/>
        </p:nvSpPr>
        <p:spPr>
          <a:xfrm>
            <a:off x="781500" y="39042844"/>
            <a:ext cx="31806699" cy="4154984"/>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1. For C-model and M-model, “</a:t>
            </a:r>
            <a:r>
              <a:rPr lang="en-US" sz="4400" b="1" dirty="0">
                <a:latin typeface="Times New Roman" panose="02020603050405020304" pitchFamily="18" charset="0"/>
                <a:cs typeface="Times New Roman" panose="02020603050405020304" pitchFamily="18" charset="0"/>
              </a:rPr>
              <a:t>ReLU</a:t>
            </a:r>
            <a:r>
              <a:rPr lang="en-US" sz="4400" dirty="0">
                <a:latin typeface="Times New Roman" panose="02020603050405020304" pitchFamily="18" charset="0"/>
                <a:cs typeface="Times New Roman" panose="02020603050405020304" pitchFamily="18" charset="0"/>
              </a:rPr>
              <a:t>” activation function performs well in both convolutional layer and fully connected layer.</a:t>
            </a:r>
          </a:p>
          <a:p>
            <a:r>
              <a:rPr lang="en-US" sz="4400" dirty="0">
                <a:latin typeface="Times New Roman" panose="02020603050405020304" pitchFamily="18" charset="0"/>
                <a:cs typeface="Times New Roman" panose="02020603050405020304" pitchFamily="18" charset="0"/>
              </a:rPr>
              <a:t>2. </a:t>
            </a:r>
            <a:r>
              <a:rPr lang="en-US" sz="4400" b="1" dirty="0">
                <a:latin typeface="Times New Roman" panose="02020603050405020304" pitchFamily="18" charset="0"/>
                <a:cs typeface="Times New Roman" panose="02020603050405020304" pitchFamily="18" charset="0"/>
              </a:rPr>
              <a:t>The presence of noise in images will significantly effect the classification of the C-model because it can’t distinguish those signals from meaningful features</a:t>
            </a:r>
            <a:r>
              <a:rPr lang="en-US" sz="4400" dirty="0">
                <a:latin typeface="Times New Roman" panose="02020603050405020304" pitchFamily="18" charset="0"/>
                <a:cs typeface="Times New Roman" panose="02020603050405020304" pitchFamily="18" charset="0"/>
              </a:rPr>
              <a:t>. As a result, it misclassify the images.</a:t>
            </a:r>
          </a:p>
          <a:p>
            <a:r>
              <a:rPr lang="en-US" sz="4400" dirty="0">
                <a:latin typeface="Times New Roman" panose="02020603050405020304" pitchFamily="18" charset="0"/>
                <a:cs typeface="Times New Roman" panose="02020603050405020304" pitchFamily="18" charset="0"/>
              </a:rPr>
              <a:t>3. </a:t>
            </a:r>
            <a:r>
              <a:rPr lang="en-US" sz="4400" b="1" dirty="0">
                <a:latin typeface="Times New Roman" panose="02020603050405020304" pitchFamily="18" charset="0"/>
                <a:cs typeface="Times New Roman" panose="02020603050405020304" pitchFamily="18" charset="0"/>
              </a:rPr>
              <a:t>Utilizing both clean and noisy images in the training dataset to provide contextual information to the model</a:t>
            </a:r>
            <a:r>
              <a:rPr lang="en-US" sz="4400" dirty="0">
                <a:latin typeface="Times New Roman" panose="02020603050405020304" pitchFamily="18" charset="0"/>
                <a:cs typeface="Times New Roman" panose="02020603050405020304" pitchFamily="18" charset="0"/>
              </a:rPr>
              <a:t>. During training process, the machine realize that noise is meaningless feature, which prevents model from making misclassification on noisy images.</a:t>
            </a:r>
          </a:p>
          <a:p>
            <a:r>
              <a:rPr lang="en-US" sz="4400" dirty="0">
                <a:latin typeface="Times New Roman" panose="02020603050405020304" pitchFamily="18" charset="0"/>
                <a:cs typeface="Times New Roman" panose="02020603050405020304" pitchFamily="18" charset="0"/>
              </a:rPr>
              <a:t>4. “</a:t>
            </a:r>
            <a:r>
              <a:rPr lang="en-US" sz="4400" b="1" dirty="0">
                <a:latin typeface="Times New Roman" panose="02020603050405020304" pitchFamily="18" charset="0"/>
                <a:cs typeface="Times New Roman" panose="02020603050405020304" pitchFamily="18" charset="0"/>
              </a:rPr>
              <a:t>Regularization</a:t>
            </a:r>
            <a:r>
              <a:rPr lang="en-US" sz="4400" dirty="0">
                <a:latin typeface="Times New Roman" panose="02020603050405020304" pitchFamily="18" charset="0"/>
                <a:cs typeface="Times New Roman" panose="02020603050405020304" pitchFamily="18" charset="0"/>
              </a:rPr>
              <a:t>” and “</a:t>
            </a:r>
            <a:r>
              <a:rPr lang="en-US" sz="4400" b="1" dirty="0">
                <a:latin typeface="Times New Roman" panose="02020603050405020304" pitchFamily="18" charset="0"/>
                <a:cs typeface="Times New Roman" panose="02020603050405020304" pitchFamily="18" charset="0"/>
              </a:rPr>
              <a:t>Dropout</a:t>
            </a:r>
            <a:r>
              <a:rPr lang="en-US" sz="4400" dirty="0">
                <a:latin typeface="Times New Roman" panose="02020603050405020304" pitchFamily="18" charset="0"/>
                <a:cs typeface="Times New Roman" panose="02020603050405020304" pitchFamily="18" charset="0"/>
              </a:rPr>
              <a:t>” not only avoid overfitting but also reduce the model’s sensitivity to noise.</a:t>
            </a:r>
          </a:p>
        </p:txBody>
      </p:sp>
      <p:sp>
        <p:nvSpPr>
          <p:cNvPr id="65" name="矩形 64">
            <a:extLst>
              <a:ext uri="{FF2B5EF4-FFF2-40B4-BE49-F238E27FC236}">
                <a16:creationId xmlns:a16="http://schemas.microsoft.com/office/drawing/2014/main" id="{9A07287D-163D-4588-AA1F-301BA7F570AC}"/>
              </a:ext>
            </a:extLst>
          </p:cNvPr>
          <p:cNvSpPr/>
          <p:nvPr/>
        </p:nvSpPr>
        <p:spPr>
          <a:xfrm>
            <a:off x="430470" y="28923632"/>
            <a:ext cx="12839989" cy="8837675"/>
          </a:xfrm>
          <a:prstGeom prst="rect">
            <a:avLst/>
          </a:prstGeom>
          <a:noFill/>
          <a:ln w="165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233" name="矩形: 圓角 232">
            <a:extLst>
              <a:ext uri="{FF2B5EF4-FFF2-40B4-BE49-F238E27FC236}">
                <a16:creationId xmlns:a16="http://schemas.microsoft.com/office/drawing/2014/main" id="{9A9EFD64-A0F4-41B6-8656-57332FCADF44}"/>
              </a:ext>
            </a:extLst>
          </p:cNvPr>
          <p:cNvSpPr/>
          <p:nvPr/>
        </p:nvSpPr>
        <p:spPr>
          <a:xfrm>
            <a:off x="1025659" y="24848657"/>
            <a:ext cx="1485241" cy="702719"/>
          </a:xfrm>
          <a:prstGeom prst="roundRect">
            <a:avLst/>
          </a:prstGeom>
          <a:solidFill>
            <a:sysClr val="window" lastClr="FFFFFF">
              <a:lumMod val="85000"/>
            </a:sys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34" name="文字方塊 233">
            <a:extLst>
              <a:ext uri="{FF2B5EF4-FFF2-40B4-BE49-F238E27FC236}">
                <a16:creationId xmlns:a16="http://schemas.microsoft.com/office/drawing/2014/main" id="{1B3A4BC8-7B35-4FE9-B48D-92259F1E1A0B}"/>
              </a:ext>
            </a:extLst>
          </p:cNvPr>
          <p:cNvSpPr txBox="1"/>
          <p:nvPr/>
        </p:nvSpPr>
        <p:spPr>
          <a:xfrm>
            <a:off x="1259185" y="24817868"/>
            <a:ext cx="305936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input</a:t>
            </a:r>
          </a:p>
        </p:txBody>
      </p:sp>
      <p:grpSp>
        <p:nvGrpSpPr>
          <p:cNvPr id="33" name="群組 32">
            <a:extLst>
              <a:ext uri="{FF2B5EF4-FFF2-40B4-BE49-F238E27FC236}">
                <a16:creationId xmlns:a16="http://schemas.microsoft.com/office/drawing/2014/main" id="{C4338AC4-012D-4409-B6E4-AB3E2E62BAD2}"/>
              </a:ext>
            </a:extLst>
          </p:cNvPr>
          <p:cNvGrpSpPr/>
          <p:nvPr/>
        </p:nvGrpSpPr>
        <p:grpSpPr>
          <a:xfrm>
            <a:off x="2730103" y="24827249"/>
            <a:ext cx="3201474" cy="682775"/>
            <a:chOff x="3707151" y="24772394"/>
            <a:chExt cx="3201474" cy="682775"/>
          </a:xfrm>
        </p:grpSpPr>
        <p:sp>
          <p:nvSpPr>
            <p:cNvPr id="235" name="矩形: 圓角 234">
              <a:extLst>
                <a:ext uri="{FF2B5EF4-FFF2-40B4-BE49-F238E27FC236}">
                  <a16:creationId xmlns:a16="http://schemas.microsoft.com/office/drawing/2014/main" id="{3AAAEE3B-D31E-4193-A624-D82A6704A1B3}"/>
                </a:ext>
              </a:extLst>
            </p:cNvPr>
            <p:cNvSpPr/>
            <p:nvPr/>
          </p:nvSpPr>
          <p:spPr>
            <a:xfrm>
              <a:off x="3707151" y="24804325"/>
              <a:ext cx="2502121" cy="650844"/>
            </a:xfrm>
            <a:prstGeom prst="roundRect">
              <a:avLst/>
            </a:prstGeom>
            <a:solidFill>
              <a:srgbClr val="A50E82">
                <a:lumMod val="60000"/>
                <a:lumOff val="40000"/>
              </a:srgb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236" name="文字方塊 235">
              <a:extLst>
                <a:ext uri="{FF2B5EF4-FFF2-40B4-BE49-F238E27FC236}">
                  <a16:creationId xmlns:a16="http://schemas.microsoft.com/office/drawing/2014/main" id="{7C83DA46-8C52-459A-AEF8-4234C051EB1A}"/>
                </a:ext>
              </a:extLst>
            </p:cNvPr>
            <p:cNvSpPr txBox="1"/>
            <p:nvPr/>
          </p:nvSpPr>
          <p:spPr>
            <a:xfrm>
              <a:off x="3849260" y="24772394"/>
              <a:ext cx="305936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inputLayer</a:t>
              </a:r>
            </a:p>
          </p:txBody>
        </p:sp>
      </p:grpSp>
      <p:grpSp>
        <p:nvGrpSpPr>
          <p:cNvPr id="237" name="群組 236">
            <a:extLst>
              <a:ext uri="{FF2B5EF4-FFF2-40B4-BE49-F238E27FC236}">
                <a16:creationId xmlns:a16="http://schemas.microsoft.com/office/drawing/2014/main" id="{33DC9DDC-15F2-452A-A666-7C239D0019D1}"/>
              </a:ext>
            </a:extLst>
          </p:cNvPr>
          <p:cNvGrpSpPr/>
          <p:nvPr/>
        </p:nvGrpSpPr>
        <p:grpSpPr>
          <a:xfrm>
            <a:off x="7809295" y="24813509"/>
            <a:ext cx="3273768" cy="682301"/>
            <a:chOff x="3815529" y="7554966"/>
            <a:chExt cx="1956964" cy="611969"/>
          </a:xfrm>
        </p:grpSpPr>
        <p:sp>
          <p:nvSpPr>
            <p:cNvPr id="296" name="矩形: 圓角 295">
              <a:extLst>
                <a:ext uri="{FF2B5EF4-FFF2-40B4-BE49-F238E27FC236}">
                  <a16:creationId xmlns:a16="http://schemas.microsoft.com/office/drawing/2014/main" id="{E668C2AD-AF21-4F93-BC2B-99B463E89860}"/>
                </a:ext>
              </a:extLst>
            </p:cNvPr>
            <p:cNvSpPr/>
            <p:nvPr/>
          </p:nvSpPr>
          <p:spPr>
            <a:xfrm>
              <a:off x="3815529" y="7602778"/>
              <a:ext cx="1956964" cy="564157"/>
            </a:xfrm>
            <a:prstGeom prst="roundRect">
              <a:avLst/>
            </a:prstGeom>
            <a:solidFill>
              <a:srgbClr val="A50E82">
                <a:lumMod val="60000"/>
                <a:lumOff val="40000"/>
              </a:srgb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97" name="文字方塊 296">
              <a:extLst>
                <a:ext uri="{FF2B5EF4-FFF2-40B4-BE49-F238E27FC236}">
                  <a16:creationId xmlns:a16="http://schemas.microsoft.com/office/drawing/2014/main" id="{E00709D2-3CAA-407F-B3FE-00C12FAAAADA}"/>
                </a:ext>
              </a:extLst>
            </p:cNvPr>
            <p:cNvSpPr txBox="1"/>
            <p:nvPr/>
          </p:nvSpPr>
          <p:spPr>
            <a:xfrm>
              <a:off x="3864831" y="7554966"/>
              <a:ext cx="1907662"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Maxpooling2D</a:t>
              </a:r>
            </a:p>
          </p:txBody>
        </p:sp>
      </p:grpSp>
      <p:grpSp>
        <p:nvGrpSpPr>
          <p:cNvPr id="240" name="群組 239">
            <a:extLst>
              <a:ext uri="{FF2B5EF4-FFF2-40B4-BE49-F238E27FC236}">
                <a16:creationId xmlns:a16="http://schemas.microsoft.com/office/drawing/2014/main" id="{AD1552A4-2C14-4BC1-B375-108D5B3D92DE}"/>
              </a:ext>
            </a:extLst>
          </p:cNvPr>
          <p:cNvGrpSpPr/>
          <p:nvPr/>
        </p:nvGrpSpPr>
        <p:grpSpPr>
          <a:xfrm>
            <a:off x="5465451" y="24527457"/>
            <a:ext cx="3450295" cy="1256453"/>
            <a:chOff x="5356857" y="1920502"/>
            <a:chExt cx="2062487" cy="1126936"/>
          </a:xfrm>
        </p:grpSpPr>
        <p:sp>
          <p:nvSpPr>
            <p:cNvPr id="292" name="矩形: 圓角 291">
              <a:extLst>
                <a:ext uri="{FF2B5EF4-FFF2-40B4-BE49-F238E27FC236}">
                  <a16:creationId xmlns:a16="http://schemas.microsoft.com/office/drawing/2014/main" id="{91A8AA48-BA05-43CE-A0F3-31C18649F59B}"/>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93" name="矩形: 圓角 292">
              <a:extLst>
                <a:ext uri="{FF2B5EF4-FFF2-40B4-BE49-F238E27FC236}">
                  <a16:creationId xmlns:a16="http://schemas.microsoft.com/office/drawing/2014/main" id="{42F5C40A-7149-45C4-AF76-B095276C0A2F}"/>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94" name="文字方塊 293">
              <a:extLst>
                <a:ext uri="{FF2B5EF4-FFF2-40B4-BE49-F238E27FC236}">
                  <a16:creationId xmlns:a16="http://schemas.microsoft.com/office/drawing/2014/main" id="{4D02636D-036B-4A1F-B6C9-1317F4AEA3B7}"/>
                </a:ext>
              </a:extLst>
            </p:cNvPr>
            <p:cNvSpPr txBox="1"/>
            <p:nvPr/>
          </p:nvSpPr>
          <p:spPr>
            <a:xfrm>
              <a:off x="5590544" y="2467732"/>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295" name="文字方塊 294">
              <a:extLst>
                <a:ext uri="{FF2B5EF4-FFF2-40B4-BE49-F238E27FC236}">
                  <a16:creationId xmlns:a16="http://schemas.microsoft.com/office/drawing/2014/main" id="{55CB55B4-4A47-489F-8EDC-BFEA353D47F8}"/>
                </a:ext>
              </a:extLst>
            </p:cNvPr>
            <p:cNvSpPr txBox="1"/>
            <p:nvPr/>
          </p:nvSpPr>
          <p:spPr>
            <a:xfrm>
              <a:off x="5459511" y="1920502"/>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Conv2D</a:t>
              </a:r>
            </a:p>
          </p:txBody>
        </p:sp>
      </p:grpSp>
      <p:grpSp>
        <p:nvGrpSpPr>
          <p:cNvPr id="244" name="群組 243">
            <a:extLst>
              <a:ext uri="{FF2B5EF4-FFF2-40B4-BE49-F238E27FC236}">
                <a16:creationId xmlns:a16="http://schemas.microsoft.com/office/drawing/2014/main" id="{71EBD3D1-CC53-46D9-A046-D341EF3EA0CD}"/>
              </a:ext>
            </a:extLst>
          </p:cNvPr>
          <p:cNvGrpSpPr/>
          <p:nvPr/>
        </p:nvGrpSpPr>
        <p:grpSpPr>
          <a:xfrm>
            <a:off x="10502378" y="26170543"/>
            <a:ext cx="3450631" cy="1253117"/>
            <a:chOff x="5356857" y="1919495"/>
            <a:chExt cx="2062688" cy="1123944"/>
          </a:xfrm>
        </p:grpSpPr>
        <p:sp>
          <p:nvSpPr>
            <p:cNvPr id="280" name="矩形: 圓角 279">
              <a:extLst>
                <a:ext uri="{FF2B5EF4-FFF2-40B4-BE49-F238E27FC236}">
                  <a16:creationId xmlns:a16="http://schemas.microsoft.com/office/drawing/2014/main" id="{5CB5C5E9-A46A-4A44-B80A-5EF75F6BD935}"/>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81" name="矩形: 圓角 280">
              <a:extLst>
                <a:ext uri="{FF2B5EF4-FFF2-40B4-BE49-F238E27FC236}">
                  <a16:creationId xmlns:a16="http://schemas.microsoft.com/office/drawing/2014/main" id="{691A0A61-AB28-4385-BC1E-3DA66B34B86B}"/>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82" name="文字方塊 281">
              <a:extLst>
                <a:ext uri="{FF2B5EF4-FFF2-40B4-BE49-F238E27FC236}">
                  <a16:creationId xmlns:a16="http://schemas.microsoft.com/office/drawing/2014/main" id="{8CF91915-ABFB-4350-A152-6BE13E751DCA}"/>
                </a:ext>
              </a:extLst>
            </p:cNvPr>
            <p:cNvSpPr txBox="1"/>
            <p:nvPr/>
          </p:nvSpPr>
          <p:spPr>
            <a:xfrm>
              <a:off x="5590745" y="2463733"/>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283" name="文字方塊 282">
              <a:extLst>
                <a:ext uri="{FF2B5EF4-FFF2-40B4-BE49-F238E27FC236}">
                  <a16:creationId xmlns:a16="http://schemas.microsoft.com/office/drawing/2014/main" id="{DFF39290-12C7-466E-9F7B-AF667564DE8C}"/>
                </a:ext>
              </a:extLst>
            </p:cNvPr>
            <p:cNvSpPr txBox="1"/>
            <p:nvPr/>
          </p:nvSpPr>
          <p:spPr>
            <a:xfrm>
              <a:off x="5570618" y="1919495"/>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34" name="群組 33">
            <a:extLst>
              <a:ext uri="{FF2B5EF4-FFF2-40B4-BE49-F238E27FC236}">
                <a16:creationId xmlns:a16="http://schemas.microsoft.com/office/drawing/2014/main" id="{DFEDA58A-C06B-47BB-982F-A80E96985A35}"/>
              </a:ext>
            </a:extLst>
          </p:cNvPr>
          <p:cNvGrpSpPr/>
          <p:nvPr/>
        </p:nvGrpSpPr>
        <p:grpSpPr>
          <a:xfrm>
            <a:off x="3342408" y="26467650"/>
            <a:ext cx="3438801" cy="657686"/>
            <a:chOff x="10785696" y="22372471"/>
            <a:chExt cx="3438801" cy="657686"/>
          </a:xfrm>
        </p:grpSpPr>
        <p:sp>
          <p:nvSpPr>
            <p:cNvPr id="239" name="矩形: 圓角 238">
              <a:extLst>
                <a:ext uri="{FF2B5EF4-FFF2-40B4-BE49-F238E27FC236}">
                  <a16:creationId xmlns:a16="http://schemas.microsoft.com/office/drawing/2014/main" id="{C79A91CC-50A8-4726-9173-11E9CC78C688}"/>
                </a:ext>
              </a:extLst>
            </p:cNvPr>
            <p:cNvSpPr/>
            <p:nvPr/>
          </p:nvSpPr>
          <p:spPr>
            <a:xfrm>
              <a:off x="10785696" y="22401162"/>
              <a:ext cx="2502121" cy="628995"/>
            </a:xfrm>
            <a:prstGeom prst="roundRect">
              <a:avLst/>
            </a:prstGeom>
            <a:solidFill>
              <a:sysClr val="window" lastClr="FFFFFF">
                <a:lumMod val="50000"/>
              </a:sys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48" name="文字方塊 247">
              <a:extLst>
                <a:ext uri="{FF2B5EF4-FFF2-40B4-BE49-F238E27FC236}">
                  <a16:creationId xmlns:a16="http://schemas.microsoft.com/office/drawing/2014/main" id="{5F5737E1-6AAE-4549-AADC-19C23C35EBC2}"/>
                </a:ext>
              </a:extLst>
            </p:cNvPr>
            <p:cNvSpPr txBox="1"/>
            <p:nvPr/>
          </p:nvSpPr>
          <p:spPr>
            <a:xfrm>
              <a:off x="11165132" y="22372471"/>
              <a:ext cx="305936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Dropout</a:t>
              </a:r>
            </a:p>
          </p:txBody>
        </p:sp>
      </p:grpSp>
      <p:grpSp>
        <p:nvGrpSpPr>
          <p:cNvPr id="8" name="群組 7">
            <a:extLst>
              <a:ext uri="{FF2B5EF4-FFF2-40B4-BE49-F238E27FC236}">
                <a16:creationId xmlns:a16="http://schemas.microsoft.com/office/drawing/2014/main" id="{2911981D-E493-4EF1-9254-0F336A214817}"/>
              </a:ext>
            </a:extLst>
          </p:cNvPr>
          <p:cNvGrpSpPr/>
          <p:nvPr/>
        </p:nvGrpSpPr>
        <p:grpSpPr>
          <a:xfrm>
            <a:off x="11752407" y="13288490"/>
            <a:ext cx="6669460" cy="3328848"/>
            <a:chOff x="10735416" y="13368503"/>
            <a:chExt cx="7974525" cy="3903047"/>
          </a:xfrm>
        </p:grpSpPr>
        <p:pic>
          <p:nvPicPr>
            <p:cNvPr id="303" name="圖片 302">
              <a:extLst>
                <a:ext uri="{FF2B5EF4-FFF2-40B4-BE49-F238E27FC236}">
                  <a16:creationId xmlns:a16="http://schemas.microsoft.com/office/drawing/2014/main" id="{E9CACD3E-6862-46DA-B427-36116963B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0277" y="13398240"/>
              <a:ext cx="1945244" cy="1894296"/>
            </a:xfrm>
            <a:prstGeom prst="rect">
              <a:avLst/>
            </a:prstGeom>
          </p:spPr>
        </p:pic>
        <p:pic>
          <p:nvPicPr>
            <p:cNvPr id="304" name="圖片 303">
              <a:extLst>
                <a:ext uri="{FF2B5EF4-FFF2-40B4-BE49-F238E27FC236}">
                  <a16:creationId xmlns:a16="http://schemas.microsoft.com/office/drawing/2014/main" id="{01CCA586-638A-481E-899B-502CAFEFF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5827" y="15290710"/>
              <a:ext cx="2034114" cy="1980840"/>
            </a:xfrm>
            <a:prstGeom prst="rect">
              <a:avLst/>
            </a:prstGeom>
          </p:spPr>
        </p:pic>
        <p:pic>
          <p:nvPicPr>
            <p:cNvPr id="305" name="圖片 304">
              <a:extLst>
                <a:ext uri="{FF2B5EF4-FFF2-40B4-BE49-F238E27FC236}">
                  <a16:creationId xmlns:a16="http://schemas.microsoft.com/office/drawing/2014/main" id="{A7DD8E74-5D8B-4A8D-B8A0-F0D61401C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5416" y="13368503"/>
              <a:ext cx="1945244" cy="1918597"/>
            </a:xfrm>
            <a:prstGeom prst="rect">
              <a:avLst/>
            </a:prstGeom>
          </p:spPr>
        </p:pic>
        <p:pic>
          <p:nvPicPr>
            <p:cNvPr id="306" name="圖片 305">
              <a:extLst>
                <a:ext uri="{FF2B5EF4-FFF2-40B4-BE49-F238E27FC236}">
                  <a16:creationId xmlns:a16="http://schemas.microsoft.com/office/drawing/2014/main" id="{F64C529D-CB7D-455F-B8AF-84739E6B22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25325" y="15313779"/>
              <a:ext cx="2050502" cy="1955027"/>
            </a:xfrm>
            <a:prstGeom prst="rect">
              <a:avLst/>
            </a:prstGeom>
          </p:spPr>
        </p:pic>
        <p:pic>
          <p:nvPicPr>
            <p:cNvPr id="307" name="圖片 306">
              <a:extLst>
                <a:ext uri="{FF2B5EF4-FFF2-40B4-BE49-F238E27FC236}">
                  <a16:creationId xmlns:a16="http://schemas.microsoft.com/office/drawing/2014/main" id="{EDFADCFB-A6A8-4737-8679-9A02BFC18C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1782" y="15295373"/>
              <a:ext cx="1973198" cy="1973198"/>
            </a:xfrm>
            <a:prstGeom prst="rect">
              <a:avLst/>
            </a:prstGeom>
          </p:spPr>
        </p:pic>
        <p:pic>
          <p:nvPicPr>
            <p:cNvPr id="308" name="圖片 307">
              <a:extLst>
                <a:ext uri="{FF2B5EF4-FFF2-40B4-BE49-F238E27FC236}">
                  <a16:creationId xmlns:a16="http://schemas.microsoft.com/office/drawing/2014/main" id="{9D0947A8-8891-4D8E-A5B9-7BF48B3F74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38519" y="13391233"/>
              <a:ext cx="2050502" cy="1946208"/>
            </a:xfrm>
            <a:prstGeom prst="rect">
              <a:avLst/>
            </a:prstGeom>
          </p:spPr>
        </p:pic>
      </p:grpSp>
      <p:grpSp>
        <p:nvGrpSpPr>
          <p:cNvPr id="315" name="群組 314">
            <a:extLst>
              <a:ext uri="{FF2B5EF4-FFF2-40B4-BE49-F238E27FC236}">
                <a16:creationId xmlns:a16="http://schemas.microsoft.com/office/drawing/2014/main" id="{5CBCEF08-E223-4478-940B-4736B230A38F}"/>
              </a:ext>
            </a:extLst>
          </p:cNvPr>
          <p:cNvGrpSpPr/>
          <p:nvPr/>
        </p:nvGrpSpPr>
        <p:grpSpPr>
          <a:xfrm>
            <a:off x="13807479" y="24784867"/>
            <a:ext cx="3273768" cy="682301"/>
            <a:chOff x="3815529" y="7554966"/>
            <a:chExt cx="1956964" cy="611969"/>
          </a:xfrm>
        </p:grpSpPr>
        <p:sp>
          <p:nvSpPr>
            <p:cNvPr id="316" name="矩形: 圓角 315">
              <a:extLst>
                <a:ext uri="{FF2B5EF4-FFF2-40B4-BE49-F238E27FC236}">
                  <a16:creationId xmlns:a16="http://schemas.microsoft.com/office/drawing/2014/main" id="{F755FD7D-4EDE-4362-A248-B6672AFAF0C5}"/>
                </a:ext>
              </a:extLst>
            </p:cNvPr>
            <p:cNvSpPr/>
            <p:nvPr/>
          </p:nvSpPr>
          <p:spPr>
            <a:xfrm>
              <a:off x="3815529" y="7602778"/>
              <a:ext cx="1956964" cy="564157"/>
            </a:xfrm>
            <a:prstGeom prst="roundRect">
              <a:avLst/>
            </a:prstGeom>
            <a:solidFill>
              <a:srgbClr val="A50E82">
                <a:lumMod val="60000"/>
                <a:lumOff val="40000"/>
              </a:srgb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17" name="文字方塊 316">
              <a:extLst>
                <a:ext uri="{FF2B5EF4-FFF2-40B4-BE49-F238E27FC236}">
                  <a16:creationId xmlns:a16="http://schemas.microsoft.com/office/drawing/2014/main" id="{41562839-4D8C-4384-994B-5A77FF087EE4}"/>
                </a:ext>
              </a:extLst>
            </p:cNvPr>
            <p:cNvSpPr txBox="1"/>
            <p:nvPr/>
          </p:nvSpPr>
          <p:spPr>
            <a:xfrm>
              <a:off x="3864831" y="7554966"/>
              <a:ext cx="1907662"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Maxpooling2D</a:t>
              </a:r>
            </a:p>
          </p:txBody>
        </p:sp>
      </p:grpSp>
      <p:grpSp>
        <p:nvGrpSpPr>
          <p:cNvPr id="318" name="群組 317">
            <a:extLst>
              <a:ext uri="{FF2B5EF4-FFF2-40B4-BE49-F238E27FC236}">
                <a16:creationId xmlns:a16="http://schemas.microsoft.com/office/drawing/2014/main" id="{BB7BCCA3-0899-4119-B1CB-C4E518278536}"/>
              </a:ext>
            </a:extLst>
          </p:cNvPr>
          <p:cNvGrpSpPr/>
          <p:nvPr/>
        </p:nvGrpSpPr>
        <p:grpSpPr>
          <a:xfrm>
            <a:off x="11431560" y="24542549"/>
            <a:ext cx="3450295" cy="1256453"/>
            <a:chOff x="5356857" y="1920502"/>
            <a:chExt cx="2062487" cy="1126936"/>
          </a:xfrm>
        </p:grpSpPr>
        <p:sp>
          <p:nvSpPr>
            <p:cNvPr id="319" name="矩形: 圓角 318">
              <a:extLst>
                <a:ext uri="{FF2B5EF4-FFF2-40B4-BE49-F238E27FC236}">
                  <a16:creationId xmlns:a16="http://schemas.microsoft.com/office/drawing/2014/main" id="{EEFC4B41-97E8-438E-A080-CC04E5818F79}"/>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20" name="矩形: 圓角 319">
              <a:extLst>
                <a:ext uri="{FF2B5EF4-FFF2-40B4-BE49-F238E27FC236}">
                  <a16:creationId xmlns:a16="http://schemas.microsoft.com/office/drawing/2014/main" id="{A4FF4AE1-C479-4641-B825-E3C90F76E466}"/>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21" name="文字方塊 320">
              <a:extLst>
                <a:ext uri="{FF2B5EF4-FFF2-40B4-BE49-F238E27FC236}">
                  <a16:creationId xmlns:a16="http://schemas.microsoft.com/office/drawing/2014/main" id="{949CE9AC-4225-4512-ABC8-343FA568D52D}"/>
                </a:ext>
              </a:extLst>
            </p:cNvPr>
            <p:cNvSpPr txBox="1"/>
            <p:nvPr/>
          </p:nvSpPr>
          <p:spPr>
            <a:xfrm>
              <a:off x="5590544" y="2467732"/>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322" name="文字方塊 321">
              <a:extLst>
                <a:ext uri="{FF2B5EF4-FFF2-40B4-BE49-F238E27FC236}">
                  <a16:creationId xmlns:a16="http://schemas.microsoft.com/office/drawing/2014/main" id="{743E9FB4-4ED6-4444-B28D-391B560FF8F4}"/>
                </a:ext>
              </a:extLst>
            </p:cNvPr>
            <p:cNvSpPr txBox="1"/>
            <p:nvPr/>
          </p:nvSpPr>
          <p:spPr>
            <a:xfrm>
              <a:off x="5459511" y="1920502"/>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Conv2D</a:t>
              </a:r>
            </a:p>
          </p:txBody>
        </p:sp>
      </p:grpSp>
      <p:grpSp>
        <p:nvGrpSpPr>
          <p:cNvPr id="323" name="群組 322">
            <a:extLst>
              <a:ext uri="{FF2B5EF4-FFF2-40B4-BE49-F238E27FC236}">
                <a16:creationId xmlns:a16="http://schemas.microsoft.com/office/drawing/2014/main" id="{44778F61-C54F-4524-B631-83D0B6A3B832}"/>
              </a:ext>
            </a:extLst>
          </p:cNvPr>
          <p:cNvGrpSpPr/>
          <p:nvPr/>
        </p:nvGrpSpPr>
        <p:grpSpPr>
          <a:xfrm>
            <a:off x="16223649" y="26229482"/>
            <a:ext cx="3450295" cy="1256453"/>
            <a:chOff x="5356857" y="1920502"/>
            <a:chExt cx="2062487" cy="1126936"/>
          </a:xfrm>
        </p:grpSpPr>
        <p:sp>
          <p:nvSpPr>
            <p:cNvPr id="324" name="矩形: 圓角 323">
              <a:extLst>
                <a:ext uri="{FF2B5EF4-FFF2-40B4-BE49-F238E27FC236}">
                  <a16:creationId xmlns:a16="http://schemas.microsoft.com/office/drawing/2014/main" id="{07C1F9D5-E267-4832-B281-ABC523AE545C}"/>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25" name="矩形: 圓角 324">
              <a:extLst>
                <a:ext uri="{FF2B5EF4-FFF2-40B4-BE49-F238E27FC236}">
                  <a16:creationId xmlns:a16="http://schemas.microsoft.com/office/drawing/2014/main" id="{3846A002-CAFF-4D71-AB2D-E9C613186470}"/>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26" name="文字方塊 325">
              <a:extLst>
                <a:ext uri="{FF2B5EF4-FFF2-40B4-BE49-F238E27FC236}">
                  <a16:creationId xmlns:a16="http://schemas.microsoft.com/office/drawing/2014/main" id="{AA36E36C-EC81-4A14-B332-645D01615EDE}"/>
                </a:ext>
              </a:extLst>
            </p:cNvPr>
            <p:cNvSpPr txBox="1"/>
            <p:nvPr/>
          </p:nvSpPr>
          <p:spPr>
            <a:xfrm>
              <a:off x="5590544" y="2467732"/>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327" name="文字方塊 326">
              <a:extLst>
                <a:ext uri="{FF2B5EF4-FFF2-40B4-BE49-F238E27FC236}">
                  <a16:creationId xmlns:a16="http://schemas.microsoft.com/office/drawing/2014/main" id="{D9DDAFFF-B8A1-4AAE-BC3E-B9CDEA85C014}"/>
                </a:ext>
              </a:extLst>
            </p:cNvPr>
            <p:cNvSpPr txBox="1"/>
            <p:nvPr/>
          </p:nvSpPr>
          <p:spPr>
            <a:xfrm>
              <a:off x="5459511" y="1920502"/>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Conv2D</a:t>
              </a:r>
            </a:p>
          </p:txBody>
        </p:sp>
      </p:grpSp>
      <p:grpSp>
        <p:nvGrpSpPr>
          <p:cNvPr id="328" name="群組 327">
            <a:extLst>
              <a:ext uri="{FF2B5EF4-FFF2-40B4-BE49-F238E27FC236}">
                <a16:creationId xmlns:a16="http://schemas.microsoft.com/office/drawing/2014/main" id="{0696CE9C-8F9C-4FD1-B761-4F4E957A7D5E}"/>
              </a:ext>
            </a:extLst>
          </p:cNvPr>
          <p:cNvGrpSpPr/>
          <p:nvPr/>
        </p:nvGrpSpPr>
        <p:grpSpPr>
          <a:xfrm>
            <a:off x="12746637" y="26449275"/>
            <a:ext cx="3273768" cy="682301"/>
            <a:chOff x="3815529" y="7554966"/>
            <a:chExt cx="1956964" cy="611969"/>
          </a:xfrm>
        </p:grpSpPr>
        <p:sp>
          <p:nvSpPr>
            <p:cNvPr id="329" name="矩形: 圓角 328">
              <a:extLst>
                <a:ext uri="{FF2B5EF4-FFF2-40B4-BE49-F238E27FC236}">
                  <a16:creationId xmlns:a16="http://schemas.microsoft.com/office/drawing/2014/main" id="{23FA028A-A3C9-44EE-BC4A-EC613B34AC65}"/>
                </a:ext>
              </a:extLst>
            </p:cNvPr>
            <p:cNvSpPr/>
            <p:nvPr/>
          </p:nvSpPr>
          <p:spPr>
            <a:xfrm>
              <a:off x="3815529" y="7602778"/>
              <a:ext cx="1956964" cy="564157"/>
            </a:xfrm>
            <a:prstGeom prst="roundRect">
              <a:avLst/>
            </a:prstGeom>
            <a:solidFill>
              <a:srgbClr val="A50E82">
                <a:lumMod val="60000"/>
                <a:lumOff val="40000"/>
              </a:srgb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30" name="文字方塊 329">
              <a:extLst>
                <a:ext uri="{FF2B5EF4-FFF2-40B4-BE49-F238E27FC236}">
                  <a16:creationId xmlns:a16="http://schemas.microsoft.com/office/drawing/2014/main" id="{BEC0DA58-0591-45A9-A5BF-F0D0BEEEF2D0}"/>
                </a:ext>
              </a:extLst>
            </p:cNvPr>
            <p:cNvSpPr txBox="1"/>
            <p:nvPr/>
          </p:nvSpPr>
          <p:spPr>
            <a:xfrm>
              <a:off x="3864831" y="7554966"/>
              <a:ext cx="1907662"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Maxpooling2D</a:t>
              </a:r>
            </a:p>
          </p:txBody>
        </p:sp>
      </p:grpSp>
      <p:grpSp>
        <p:nvGrpSpPr>
          <p:cNvPr id="331" name="群組 330">
            <a:extLst>
              <a:ext uri="{FF2B5EF4-FFF2-40B4-BE49-F238E27FC236}">
                <a16:creationId xmlns:a16="http://schemas.microsoft.com/office/drawing/2014/main" id="{3A6720B2-5337-4477-80DC-5AB4102C709B}"/>
              </a:ext>
            </a:extLst>
          </p:cNvPr>
          <p:cNvGrpSpPr/>
          <p:nvPr/>
        </p:nvGrpSpPr>
        <p:grpSpPr>
          <a:xfrm>
            <a:off x="8285085" y="26175454"/>
            <a:ext cx="3450631" cy="1253118"/>
            <a:chOff x="5356857" y="1919494"/>
            <a:chExt cx="2062688" cy="1123945"/>
          </a:xfrm>
        </p:grpSpPr>
        <p:sp>
          <p:nvSpPr>
            <p:cNvPr id="332" name="矩形: 圓角 331">
              <a:extLst>
                <a:ext uri="{FF2B5EF4-FFF2-40B4-BE49-F238E27FC236}">
                  <a16:creationId xmlns:a16="http://schemas.microsoft.com/office/drawing/2014/main" id="{EC197C98-E231-4AE0-8CB4-47C3F34C0319}"/>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33" name="矩形: 圓角 332">
              <a:extLst>
                <a:ext uri="{FF2B5EF4-FFF2-40B4-BE49-F238E27FC236}">
                  <a16:creationId xmlns:a16="http://schemas.microsoft.com/office/drawing/2014/main" id="{F42206BD-2E31-4A33-897C-BF6E1B243259}"/>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34" name="文字方塊 333">
              <a:extLst>
                <a:ext uri="{FF2B5EF4-FFF2-40B4-BE49-F238E27FC236}">
                  <a16:creationId xmlns:a16="http://schemas.microsoft.com/office/drawing/2014/main" id="{56B31597-64E1-430F-BCF1-11A205D2FDBB}"/>
                </a:ext>
              </a:extLst>
            </p:cNvPr>
            <p:cNvSpPr txBox="1"/>
            <p:nvPr/>
          </p:nvSpPr>
          <p:spPr>
            <a:xfrm>
              <a:off x="5590745" y="2463733"/>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335" name="文字方塊 334">
              <a:extLst>
                <a:ext uri="{FF2B5EF4-FFF2-40B4-BE49-F238E27FC236}">
                  <a16:creationId xmlns:a16="http://schemas.microsoft.com/office/drawing/2014/main" id="{CC7BE1F8-0008-4A6D-AD21-DEAF7C5B7714}"/>
                </a:ext>
              </a:extLst>
            </p:cNvPr>
            <p:cNvSpPr txBox="1"/>
            <p:nvPr/>
          </p:nvSpPr>
          <p:spPr>
            <a:xfrm>
              <a:off x="5570619" y="1919494"/>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336" name="群組 335">
            <a:extLst>
              <a:ext uri="{FF2B5EF4-FFF2-40B4-BE49-F238E27FC236}">
                <a16:creationId xmlns:a16="http://schemas.microsoft.com/office/drawing/2014/main" id="{97B8FCA9-81C7-44E1-B056-00C123F84F43}"/>
              </a:ext>
            </a:extLst>
          </p:cNvPr>
          <p:cNvGrpSpPr/>
          <p:nvPr/>
        </p:nvGrpSpPr>
        <p:grpSpPr>
          <a:xfrm>
            <a:off x="6036786" y="26185516"/>
            <a:ext cx="3450631" cy="1253117"/>
            <a:chOff x="5356857" y="1919495"/>
            <a:chExt cx="2062688" cy="1123944"/>
          </a:xfrm>
        </p:grpSpPr>
        <p:sp>
          <p:nvSpPr>
            <p:cNvPr id="337" name="矩形: 圓角 336">
              <a:extLst>
                <a:ext uri="{FF2B5EF4-FFF2-40B4-BE49-F238E27FC236}">
                  <a16:creationId xmlns:a16="http://schemas.microsoft.com/office/drawing/2014/main" id="{3732C393-E0CF-4917-9E99-31AEE6EF2A44}"/>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38" name="矩形: 圓角 337">
              <a:extLst>
                <a:ext uri="{FF2B5EF4-FFF2-40B4-BE49-F238E27FC236}">
                  <a16:creationId xmlns:a16="http://schemas.microsoft.com/office/drawing/2014/main" id="{D7A7361F-0B8A-4475-B5A6-D9A0DB05FB06}"/>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39" name="文字方塊 338">
              <a:extLst>
                <a:ext uri="{FF2B5EF4-FFF2-40B4-BE49-F238E27FC236}">
                  <a16:creationId xmlns:a16="http://schemas.microsoft.com/office/drawing/2014/main" id="{27ED8230-AE48-4821-AF53-3ABDE574E6E5}"/>
                </a:ext>
              </a:extLst>
            </p:cNvPr>
            <p:cNvSpPr txBox="1"/>
            <p:nvPr/>
          </p:nvSpPr>
          <p:spPr>
            <a:xfrm>
              <a:off x="5590745" y="2463733"/>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340" name="文字方塊 339">
              <a:extLst>
                <a:ext uri="{FF2B5EF4-FFF2-40B4-BE49-F238E27FC236}">
                  <a16:creationId xmlns:a16="http://schemas.microsoft.com/office/drawing/2014/main" id="{BC3FD205-6314-4DDF-A666-ADD0FADCCAB6}"/>
                </a:ext>
              </a:extLst>
            </p:cNvPr>
            <p:cNvSpPr txBox="1"/>
            <p:nvPr/>
          </p:nvSpPr>
          <p:spPr>
            <a:xfrm>
              <a:off x="5570618" y="1919495"/>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341" name="群組 340">
            <a:extLst>
              <a:ext uri="{FF2B5EF4-FFF2-40B4-BE49-F238E27FC236}">
                <a16:creationId xmlns:a16="http://schemas.microsoft.com/office/drawing/2014/main" id="{F9A6ECA6-6B8F-416C-9124-D8BE55AA4911}"/>
              </a:ext>
            </a:extLst>
          </p:cNvPr>
          <p:cNvGrpSpPr/>
          <p:nvPr/>
        </p:nvGrpSpPr>
        <p:grpSpPr>
          <a:xfrm>
            <a:off x="1183075" y="26229482"/>
            <a:ext cx="3416963" cy="1254637"/>
            <a:chOff x="5356857" y="1919494"/>
            <a:chExt cx="2042562" cy="1125307"/>
          </a:xfrm>
        </p:grpSpPr>
        <p:sp>
          <p:nvSpPr>
            <p:cNvPr id="342" name="矩形: 圓角 341">
              <a:extLst>
                <a:ext uri="{FF2B5EF4-FFF2-40B4-BE49-F238E27FC236}">
                  <a16:creationId xmlns:a16="http://schemas.microsoft.com/office/drawing/2014/main" id="{5833DE5C-3E16-4A2F-B93A-594C0B9A8160}"/>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43" name="矩形: 圓角 342">
              <a:extLst>
                <a:ext uri="{FF2B5EF4-FFF2-40B4-BE49-F238E27FC236}">
                  <a16:creationId xmlns:a16="http://schemas.microsoft.com/office/drawing/2014/main" id="{6B261F9A-3CA5-4B91-A58E-43A97C87AE3D}"/>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44" name="文字方塊 343">
              <a:extLst>
                <a:ext uri="{FF2B5EF4-FFF2-40B4-BE49-F238E27FC236}">
                  <a16:creationId xmlns:a16="http://schemas.microsoft.com/office/drawing/2014/main" id="{BFDF5374-FB8A-4491-9AFE-E8FF8428B0C6}"/>
                </a:ext>
              </a:extLst>
            </p:cNvPr>
            <p:cNvSpPr txBox="1"/>
            <p:nvPr/>
          </p:nvSpPr>
          <p:spPr>
            <a:xfrm>
              <a:off x="5452563" y="2465095"/>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kern="0" dirty="0">
                  <a:solidFill>
                    <a:prstClr val="white"/>
                  </a:solidFill>
                  <a:latin typeface="Times New Roman" panose="02020603050405020304" pitchFamily="18" charset="0"/>
                  <a:cs typeface="Times New Roman" panose="02020603050405020304" pitchFamily="18" charset="0"/>
                </a:rPr>
                <a:t>Softmax</a:t>
              </a:r>
              <a:endPar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45" name="文字方塊 344">
              <a:extLst>
                <a:ext uri="{FF2B5EF4-FFF2-40B4-BE49-F238E27FC236}">
                  <a16:creationId xmlns:a16="http://schemas.microsoft.com/office/drawing/2014/main" id="{9D9B2795-D237-4AF1-8533-F77BD3DDC126}"/>
                </a:ext>
              </a:extLst>
            </p:cNvPr>
            <p:cNvSpPr txBox="1"/>
            <p:nvPr/>
          </p:nvSpPr>
          <p:spPr>
            <a:xfrm>
              <a:off x="5570619" y="1919494"/>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109" name="群組 108">
            <a:extLst>
              <a:ext uri="{FF2B5EF4-FFF2-40B4-BE49-F238E27FC236}">
                <a16:creationId xmlns:a16="http://schemas.microsoft.com/office/drawing/2014/main" id="{BA83CE41-84E6-4AD9-9EC5-2D7C32C5D484}"/>
              </a:ext>
            </a:extLst>
          </p:cNvPr>
          <p:cNvGrpSpPr/>
          <p:nvPr/>
        </p:nvGrpSpPr>
        <p:grpSpPr>
          <a:xfrm>
            <a:off x="3904111" y="28492789"/>
            <a:ext cx="6095807" cy="862775"/>
            <a:chOff x="5165434" y="8478830"/>
            <a:chExt cx="8425928" cy="981211"/>
          </a:xfrm>
          <a:solidFill>
            <a:schemeClr val="accent2">
              <a:lumMod val="75000"/>
            </a:schemeClr>
          </a:solidFill>
        </p:grpSpPr>
        <p:sp>
          <p:nvSpPr>
            <p:cNvPr id="110" name="五邊形 1">
              <a:extLst>
                <a:ext uri="{FF2B5EF4-FFF2-40B4-BE49-F238E27FC236}">
                  <a16:creationId xmlns:a16="http://schemas.microsoft.com/office/drawing/2014/main" id="{A6BA9847-9F4C-40C5-844D-F05BB4919F35}"/>
                </a:ext>
              </a:extLst>
            </p:cNvPr>
            <p:cNvSpPr/>
            <p:nvPr/>
          </p:nvSpPr>
          <p:spPr>
            <a:xfrm>
              <a:off x="9306745" y="8478831"/>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111" name="五邊形 21">
              <a:extLst>
                <a:ext uri="{FF2B5EF4-FFF2-40B4-BE49-F238E27FC236}">
                  <a16:creationId xmlns:a16="http://schemas.microsoft.com/office/drawing/2014/main" id="{ABDFCB05-0BFE-4667-B646-C06AC6C15BDE}"/>
                </a:ext>
              </a:extLst>
            </p:cNvPr>
            <p:cNvSpPr/>
            <p:nvPr/>
          </p:nvSpPr>
          <p:spPr>
            <a:xfrm rot="10800000">
              <a:off x="5165434" y="8478830"/>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sp>
        <p:nvSpPr>
          <p:cNvPr id="112" name="矩形 111">
            <a:extLst>
              <a:ext uri="{FF2B5EF4-FFF2-40B4-BE49-F238E27FC236}">
                <a16:creationId xmlns:a16="http://schemas.microsoft.com/office/drawing/2014/main" id="{1B9FAC1B-1449-43F5-93A5-8891BE29FEBD}"/>
              </a:ext>
            </a:extLst>
          </p:cNvPr>
          <p:cNvSpPr/>
          <p:nvPr/>
        </p:nvSpPr>
        <p:spPr>
          <a:xfrm>
            <a:off x="-717510" y="28430680"/>
            <a:ext cx="15418192" cy="924895"/>
          </a:xfrm>
          <a:prstGeom prst="rect">
            <a:avLst/>
          </a:prstGeom>
          <a:noFill/>
        </p:spPr>
        <p:txBody>
          <a:bodyPr wrap="square" lIns="92991" tIns="46495" rIns="92991" bIns="46495">
            <a:spAutoFit/>
          </a:bodyPr>
          <a:lstStyle/>
          <a:p>
            <a:pPr algn="ctr"/>
            <a:r>
              <a:rPr lang="en-US" altLang="zh-TW"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Issue solution</a:t>
            </a:r>
            <a:endParaRPr lang="zh-TW" altLang="en-US"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1038" name="Picture 14" descr="https://documents.lucid.app/documents/47e6f60a-1049-41fc-b37e-b8619daba358/pages/0_0?a=407&amp;x=-18&amp;y=85&amp;w=403&amp;h=321&amp;store=1&amp;accept=image%2F*&amp;auth=LCA%20bbb3e6721b40095bf451896455ddd4482d5728f2a0e189f62b2704699ca54eff-ts%3D1685392135">
            <a:extLst>
              <a:ext uri="{FF2B5EF4-FFF2-40B4-BE49-F238E27FC236}">
                <a16:creationId xmlns:a16="http://schemas.microsoft.com/office/drawing/2014/main" id="{B95BAE22-49BC-4775-9E1A-E2D22E0BACD5}"/>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641974" y="20409924"/>
            <a:ext cx="3087962" cy="24561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documents.lucid.app/documents/47e6f60a-1049-41fc-b37e-b8619daba358/pages/0_0?a=407&amp;x=682&amp;y=385&amp;w=403&amp;h=321&amp;store=1&amp;accept=image%2F*&amp;auth=LCA%20b9d1d98094028cddbfbd9e667725d5778f18c1d0491f3f436f084f6e6c1fbccf-ts%3D1685392135">
            <a:extLst>
              <a:ext uri="{FF2B5EF4-FFF2-40B4-BE49-F238E27FC236}">
                <a16:creationId xmlns:a16="http://schemas.microsoft.com/office/drawing/2014/main" id="{3BBCD09A-A075-440E-B9E0-DE3A9E09CE85}"/>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715190" y="20331638"/>
            <a:ext cx="3072425" cy="2443744"/>
          </a:xfrm>
          <a:prstGeom prst="rect">
            <a:avLst/>
          </a:prstGeom>
          <a:noFill/>
          <a:extLst>
            <a:ext uri="{909E8E84-426E-40DD-AFC4-6F175D3DCCD1}">
              <a14:hiddenFill xmlns:a14="http://schemas.microsoft.com/office/drawing/2010/main">
                <a:solidFill>
                  <a:srgbClr val="FFFFFF"/>
                </a:solidFill>
              </a14:hiddenFill>
            </a:ext>
          </a:extLst>
        </p:spPr>
      </p:pic>
      <p:sp>
        <p:nvSpPr>
          <p:cNvPr id="125" name="文字方塊 124">
            <a:extLst>
              <a:ext uri="{FF2B5EF4-FFF2-40B4-BE49-F238E27FC236}">
                <a16:creationId xmlns:a16="http://schemas.microsoft.com/office/drawing/2014/main" id="{57CF2E18-B439-4200-8886-A76CD2DE55C5}"/>
              </a:ext>
            </a:extLst>
          </p:cNvPr>
          <p:cNvSpPr txBox="1"/>
          <p:nvPr/>
        </p:nvSpPr>
        <p:spPr>
          <a:xfrm>
            <a:off x="11431560" y="21728259"/>
            <a:ext cx="497438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4000</a:t>
            </a:r>
          </a:p>
        </p:txBody>
      </p:sp>
      <p:sp>
        <p:nvSpPr>
          <p:cNvPr id="126" name="文字方塊 125">
            <a:extLst>
              <a:ext uri="{FF2B5EF4-FFF2-40B4-BE49-F238E27FC236}">
                <a16:creationId xmlns:a16="http://schemas.microsoft.com/office/drawing/2014/main" id="{BF04FEA3-870D-47B7-A3C6-B2D0251A4778}"/>
              </a:ext>
            </a:extLst>
          </p:cNvPr>
          <p:cNvSpPr txBox="1"/>
          <p:nvPr/>
        </p:nvSpPr>
        <p:spPr>
          <a:xfrm>
            <a:off x="15430605" y="21782329"/>
            <a:ext cx="497438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4000</a:t>
            </a:r>
          </a:p>
        </p:txBody>
      </p:sp>
      <p:grpSp>
        <p:nvGrpSpPr>
          <p:cNvPr id="146" name="群組 145">
            <a:extLst>
              <a:ext uri="{FF2B5EF4-FFF2-40B4-BE49-F238E27FC236}">
                <a16:creationId xmlns:a16="http://schemas.microsoft.com/office/drawing/2014/main" id="{8B078657-6083-47C9-9DC2-352EBA2190F9}"/>
              </a:ext>
            </a:extLst>
          </p:cNvPr>
          <p:cNvGrpSpPr/>
          <p:nvPr/>
        </p:nvGrpSpPr>
        <p:grpSpPr>
          <a:xfrm>
            <a:off x="11501493" y="36037435"/>
            <a:ext cx="2357166" cy="1169891"/>
            <a:chOff x="5356857" y="1869424"/>
            <a:chExt cx="1941799" cy="1159526"/>
          </a:xfrm>
        </p:grpSpPr>
        <p:sp>
          <p:nvSpPr>
            <p:cNvPr id="147" name="矩形: 圓角 146">
              <a:extLst>
                <a:ext uri="{FF2B5EF4-FFF2-40B4-BE49-F238E27FC236}">
                  <a16:creationId xmlns:a16="http://schemas.microsoft.com/office/drawing/2014/main" id="{F7723F49-9BE4-40DB-B825-821F8FFED0F3}"/>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48" name="矩形: 圓角 147">
              <a:extLst>
                <a:ext uri="{FF2B5EF4-FFF2-40B4-BE49-F238E27FC236}">
                  <a16:creationId xmlns:a16="http://schemas.microsoft.com/office/drawing/2014/main" id="{C7E7E96A-A577-4ACD-A670-4DA098508D6E}"/>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49" name="文字方塊 148">
              <a:extLst>
                <a:ext uri="{FF2B5EF4-FFF2-40B4-BE49-F238E27FC236}">
                  <a16:creationId xmlns:a16="http://schemas.microsoft.com/office/drawing/2014/main" id="{6B0AB796-2DDD-44BA-8988-7A69316909A5}"/>
                </a:ext>
              </a:extLst>
            </p:cNvPr>
            <p:cNvSpPr txBox="1"/>
            <p:nvPr/>
          </p:nvSpPr>
          <p:spPr>
            <a:xfrm>
              <a:off x="5469856" y="2430913"/>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150" name="文字方塊 149">
              <a:extLst>
                <a:ext uri="{FF2B5EF4-FFF2-40B4-BE49-F238E27FC236}">
                  <a16:creationId xmlns:a16="http://schemas.microsoft.com/office/drawing/2014/main" id="{EDF4C1F3-3474-4CAA-A3F6-D4ED9BCE4549}"/>
                </a:ext>
              </a:extLst>
            </p:cNvPr>
            <p:cNvSpPr txBox="1"/>
            <p:nvPr/>
          </p:nvSpPr>
          <p:spPr>
            <a:xfrm>
              <a:off x="5462605" y="1869424"/>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151" name="群組 150">
            <a:extLst>
              <a:ext uri="{FF2B5EF4-FFF2-40B4-BE49-F238E27FC236}">
                <a16:creationId xmlns:a16="http://schemas.microsoft.com/office/drawing/2014/main" id="{28A2B163-E991-4645-B75E-1714CFB2B51A}"/>
              </a:ext>
            </a:extLst>
          </p:cNvPr>
          <p:cNvGrpSpPr/>
          <p:nvPr/>
        </p:nvGrpSpPr>
        <p:grpSpPr>
          <a:xfrm>
            <a:off x="9726754" y="36291600"/>
            <a:ext cx="1966513" cy="661888"/>
            <a:chOff x="10736168" y="22368269"/>
            <a:chExt cx="3059364" cy="661888"/>
          </a:xfrm>
        </p:grpSpPr>
        <p:sp>
          <p:nvSpPr>
            <p:cNvPr id="152" name="矩形: 圓角 151">
              <a:extLst>
                <a:ext uri="{FF2B5EF4-FFF2-40B4-BE49-F238E27FC236}">
                  <a16:creationId xmlns:a16="http://schemas.microsoft.com/office/drawing/2014/main" id="{02D5BCF9-85D8-4109-B578-B6B3242DC6DF}"/>
                </a:ext>
              </a:extLst>
            </p:cNvPr>
            <p:cNvSpPr/>
            <p:nvPr/>
          </p:nvSpPr>
          <p:spPr>
            <a:xfrm>
              <a:off x="10785696" y="22401162"/>
              <a:ext cx="2502121" cy="628995"/>
            </a:xfrm>
            <a:prstGeom prst="roundRect">
              <a:avLst/>
            </a:prstGeom>
            <a:solidFill>
              <a:sysClr val="window" lastClr="FFFFFF">
                <a:lumMod val="50000"/>
              </a:sys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53" name="文字方塊 152">
              <a:extLst>
                <a:ext uri="{FF2B5EF4-FFF2-40B4-BE49-F238E27FC236}">
                  <a16:creationId xmlns:a16="http://schemas.microsoft.com/office/drawing/2014/main" id="{35C7D994-ACC6-4733-BA3A-EB8404A8238C}"/>
                </a:ext>
              </a:extLst>
            </p:cNvPr>
            <p:cNvSpPr txBox="1"/>
            <p:nvPr/>
          </p:nvSpPr>
          <p:spPr>
            <a:xfrm>
              <a:off x="10736168" y="22368269"/>
              <a:ext cx="305936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Dropout</a:t>
              </a:r>
            </a:p>
          </p:txBody>
        </p:sp>
      </p:grpSp>
      <p:grpSp>
        <p:nvGrpSpPr>
          <p:cNvPr id="171" name="群組 170">
            <a:extLst>
              <a:ext uri="{FF2B5EF4-FFF2-40B4-BE49-F238E27FC236}">
                <a16:creationId xmlns:a16="http://schemas.microsoft.com/office/drawing/2014/main" id="{8111A1AF-D565-4487-86B0-F5984F8CB3C6}"/>
              </a:ext>
            </a:extLst>
          </p:cNvPr>
          <p:cNvGrpSpPr/>
          <p:nvPr/>
        </p:nvGrpSpPr>
        <p:grpSpPr>
          <a:xfrm>
            <a:off x="8119522" y="36038281"/>
            <a:ext cx="2357166" cy="1169891"/>
            <a:chOff x="5356857" y="1869424"/>
            <a:chExt cx="1941799" cy="1159526"/>
          </a:xfrm>
        </p:grpSpPr>
        <p:sp>
          <p:nvSpPr>
            <p:cNvPr id="172" name="矩形: 圓角 171">
              <a:extLst>
                <a:ext uri="{FF2B5EF4-FFF2-40B4-BE49-F238E27FC236}">
                  <a16:creationId xmlns:a16="http://schemas.microsoft.com/office/drawing/2014/main" id="{BEDEBC1F-F0D9-4BFC-A8E3-E9CB43A5A70C}"/>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73" name="矩形: 圓角 172">
              <a:extLst>
                <a:ext uri="{FF2B5EF4-FFF2-40B4-BE49-F238E27FC236}">
                  <a16:creationId xmlns:a16="http://schemas.microsoft.com/office/drawing/2014/main" id="{3FCD5669-7DF0-470E-A1AE-1318DAECB785}"/>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74" name="文字方塊 173">
              <a:extLst>
                <a:ext uri="{FF2B5EF4-FFF2-40B4-BE49-F238E27FC236}">
                  <a16:creationId xmlns:a16="http://schemas.microsoft.com/office/drawing/2014/main" id="{36137C46-9A90-40A7-99EC-E7CBBC5BA4DC}"/>
                </a:ext>
              </a:extLst>
            </p:cNvPr>
            <p:cNvSpPr txBox="1"/>
            <p:nvPr/>
          </p:nvSpPr>
          <p:spPr>
            <a:xfrm>
              <a:off x="5469856" y="2430913"/>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175" name="文字方塊 174">
              <a:extLst>
                <a:ext uri="{FF2B5EF4-FFF2-40B4-BE49-F238E27FC236}">
                  <a16:creationId xmlns:a16="http://schemas.microsoft.com/office/drawing/2014/main" id="{A7AF44E2-8D2D-47E1-BC03-3E0B1F5C1554}"/>
                </a:ext>
              </a:extLst>
            </p:cNvPr>
            <p:cNvSpPr txBox="1"/>
            <p:nvPr/>
          </p:nvSpPr>
          <p:spPr>
            <a:xfrm>
              <a:off x="5462605" y="1869424"/>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177" name="群組 176">
            <a:extLst>
              <a:ext uri="{FF2B5EF4-FFF2-40B4-BE49-F238E27FC236}">
                <a16:creationId xmlns:a16="http://schemas.microsoft.com/office/drawing/2014/main" id="{DFA02637-A506-48B0-9E13-AF28E925CF65}"/>
              </a:ext>
            </a:extLst>
          </p:cNvPr>
          <p:cNvGrpSpPr/>
          <p:nvPr/>
        </p:nvGrpSpPr>
        <p:grpSpPr>
          <a:xfrm>
            <a:off x="4634420" y="36029819"/>
            <a:ext cx="2357166" cy="1169891"/>
            <a:chOff x="5356857" y="1869424"/>
            <a:chExt cx="1941799" cy="1159526"/>
          </a:xfrm>
        </p:grpSpPr>
        <p:sp>
          <p:nvSpPr>
            <p:cNvPr id="178" name="矩形: 圓角 177">
              <a:extLst>
                <a:ext uri="{FF2B5EF4-FFF2-40B4-BE49-F238E27FC236}">
                  <a16:creationId xmlns:a16="http://schemas.microsoft.com/office/drawing/2014/main" id="{9931E96C-24AA-4051-BC31-E140D51A2384}"/>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79" name="矩形: 圓角 178">
              <a:extLst>
                <a:ext uri="{FF2B5EF4-FFF2-40B4-BE49-F238E27FC236}">
                  <a16:creationId xmlns:a16="http://schemas.microsoft.com/office/drawing/2014/main" id="{840C1E26-DDDB-47A0-B6AD-8A171153758C}"/>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80" name="文字方塊 179">
              <a:extLst>
                <a:ext uri="{FF2B5EF4-FFF2-40B4-BE49-F238E27FC236}">
                  <a16:creationId xmlns:a16="http://schemas.microsoft.com/office/drawing/2014/main" id="{FB4AA114-872B-4ACB-8791-1A45E328B8AF}"/>
                </a:ext>
              </a:extLst>
            </p:cNvPr>
            <p:cNvSpPr txBox="1"/>
            <p:nvPr/>
          </p:nvSpPr>
          <p:spPr>
            <a:xfrm>
              <a:off x="5469856" y="2430913"/>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ReLU</a:t>
              </a:r>
            </a:p>
          </p:txBody>
        </p:sp>
        <p:sp>
          <p:nvSpPr>
            <p:cNvPr id="181" name="文字方塊 180">
              <a:extLst>
                <a:ext uri="{FF2B5EF4-FFF2-40B4-BE49-F238E27FC236}">
                  <a16:creationId xmlns:a16="http://schemas.microsoft.com/office/drawing/2014/main" id="{FDAD0E33-79F5-4462-AB85-4B3915A93A71}"/>
                </a:ext>
              </a:extLst>
            </p:cNvPr>
            <p:cNvSpPr txBox="1"/>
            <p:nvPr/>
          </p:nvSpPr>
          <p:spPr>
            <a:xfrm>
              <a:off x="5462605" y="1869424"/>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182" name="群組 181">
            <a:extLst>
              <a:ext uri="{FF2B5EF4-FFF2-40B4-BE49-F238E27FC236}">
                <a16:creationId xmlns:a16="http://schemas.microsoft.com/office/drawing/2014/main" id="{8EF08E12-EA13-4095-BD3F-3931EF403B4F}"/>
              </a:ext>
            </a:extLst>
          </p:cNvPr>
          <p:cNvGrpSpPr/>
          <p:nvPr/>
        </p:nvGrpSpPr>
        <p:grpSpPr>
          <a:xfrm>
            <a:off x="6274261" y="36280076"/>
            <a:ext cx="1966513" cy="661888"/>
            <a:chOff x="10736168" y="22368269"/>
            <a:chExt cx="3059364" cy="661888"/>
          </a:xfrm>
        </p:grpSpPr>
        <p:sp>
          <p:nvSpPr>
            <p:cNvPr id="183" name="矩形: 圓角 182">
              <a:extLst>
                <a:ext uri="{FF2B5EF4-FFF2-40B4-BE49-F238E27FC236}">
                  <a16:creationId xmlns:a16="http://schemas.microsoft.com/office/drawing/2014/main" id="{2C19CF62-1DD8-4899-84CF-7ED44A763F57}"/>
                </a:ext>
              </a:extLst>
            </p:cNvPr>
            <p:cNvSpPr/>
            <p:nvPr/>
          </p:nvSpPr>
          <p:spPr>
            <a:xfrm>
              <a:off x="10785696" y="22401162"/>
              <a:ext cx="2502121" cy="628995"/>
            </a:xfrm>
            <a:prstGeom prst="roundRect">
              <a:avLst/>
            </a:prstGeom>
            <a:solidFill>
              <a:sysClr val="window" lastClr="FFFFFF">
                <a:lumMod val="50000"/>
              </a:sys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84" name="文字方塊 183">
              <a:extLst>
                <a:ext uri="{FF2B5EF4-FFF2-40B4-BE49-F238E27FC236}">
                  <a16:creationId xmlns:a16="http://schemas.microsoft.com/office/drawing/2014/main" id="{8793E018-AF5E-486E-904E-49D2171C48BB}"/>
                </a:ext>
              </a:extLst>
            </p:cNvPr>
            <p:cNvSpPr txBox="1"/>
            <p:nvPr/>
          </p:nvSpPr>
          <p:spPr>
            <a:xfrm>
              <a:off x="10736168" y="22368269"/>
              <a:ext cx="305936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Dropout</a:t>
              </a:r>
            </a:p>
          </p:txBody>
        </p:sp>
      </p:grpSp>
      <p:grpSp>
        <p:nvGrpSpPr>
          <p:cNvPr id="185" name="群組 184">
            <a:extLst>
              <a:ext uri="{FF2B5EF4-FFF2-40B4-BE49-F238E27FC236}">
                <a16:creationId xmlns:a16="http://schemas.microsoft.com/office/drawing/2014/main" id="{76A749CE-8A03-422A-8680-FC3A1A88102B}"/>
              </a:ext>
            </a:extLst>
          </p:cNvPr>
          <p:cNvGrpSpPr/>
          <p:nvPr/>
        </p:nvGrpSpPr>
        <p:grpSpPr>
          <a:xfrm>
            <a:off x="2847892" y="36268793"/>
            <a:ext cx="1966513" cy="661888"/>
            <a:chOff x="10736168" y="22368269"/>
            <a:chExt cx="3059364" cy="661888"/>
          </a:xfrm>
        </p:grpSpPr>
        <p:sp>
          <p:nvSpPr>
            <p:cNvPr id="186" name="矩形: 圓角 185">
              <a:extLst>
                <a:ext uri="{FF2B5EF4-FFF2-40B4-BE49-F238E27FC236}">
                  <a16:creationId xmlns:a16="http://schemas.microsoft.com/office/drawing/2014/main" id="{C53AF42D-3EEF-4819-AC24-E334FA5EA36D}"/>
                </a:ext>
              </a:extLst>
            </p:cNvPr>
            <p:cNvSpPr/>
            <p:nvPr/>
          </p:nvSpPr>
          <p:spPr>
            <a:xfrm>
              <a:off x="10785696" y="22401162"/>
              <a:ext cx="2502121" cy="628995"/>
            </a:xfrm>
            <a:prstGeom prst="roundRect">
              <a:avLst/>
            </a:prstGeom>
            <a:solidFill>
              <a:sysClr val="window" lastClr="FFFFFF">
                <a:lumMod val="50000"/>
              </a:sysClr>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87" name="文字方塊 186">
              <a:extLst>
                <a:ext uri="{FF2B5EF4-FFF2-40B4-BE49-F238E27FC236}">
                  <a16:creationId xmlns:a16="http://schemas.microsoft.com/office/drawing/2014/main" id="{0F06140A-9E73-402E-BF88-DDE0B2F5EB48}"/>
                </a:ext>
              </a:extLst>
            </p:cNvPr>
            <p:cNvSpPr txBox="1"/>
            <p:nvPr/>
          </p:nvSpPr>
          <p:spPr>
            <a:xfrm>
              <a:off x="10736168" y="22368269"/>
              <a:ext cx="305936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Dropout</a:t>
              </a:r>
            </a:p>
          </p:txBody>
        </p:sp>
      </p:grpSp>
      <p:grpSp>
        <p:nvGrpSpPr>
          <p:cNvPr id="188" name="群組 187">
            <a:extLst>
              <a:ext uri="{FF2B5EF4-FFF2-40B4-BE49-F238E27FC236}">
                <a16:creationId xmlns:a16="http://schemas.microsoft.com/office/drawing/2014/main" id="{C1B6082E-CEEA-4BD9-94C0-8F43F7FF2D9E}"/>
              </a:ext>
            </a:extLst>
          </p:cNvPr>
          <p:cNvGrpSpPr/>
          <p:nvPr/>
        </p:nvGrpSpPr>
        <p:grpSpPr>
          <a:xfrm>
            <a:off x="1169526" y="36005176"/>
            <a:ext cx="2357770" cy="1187798"/>
            <a:chOff x="5349109" y="1869424"/>
            <a:chExt cx="1942296" cy="1177274"/>
          </a:xfrm>
        </p:grpSpPr>
        <p:sp>
          <p:nvSpPr>
            <p:cNvPr id="189" name="矩形: 圓角 188">
              <a:extLst>
                <a:ext uri="{FF2B5EF4-FFF2-40B4-BE49-F238E27FC236}">
                  <a16:creationId xmlns:a16="http://schemas.microsoft.com/office/drawing/2014/main" id="{B7C3ABF7-17DD-42E3-B6B2-8520B0516191}"/>
                </a:ext>
              </a:extLst>
            </p:cNvPr>
            <p:cNvSpPr/>
            <p:nvPr/>
          </p:nvSpPr>
          <p:spPr>
            <a:xfrm>
              <a:off x="5356857" y="2500209"/>
              <a:ext cx="1225731" cy="528741"/>
            </a:xfrm>
            <a:prstGeom prst="roundRect">
              <a:avLst/>
            </a:prstGeom>
            <a:solidFill>
              <a:srgbClr val="FF0000"/>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90" name="矩形: 圓角 189">
              <a:extLst>
                <a:ext uri="{FF2B5EF4-FFF2-40B4-BE49-F238E27FC236}">
                  <a16:creationId xmlns:a16="http://schemas.microsoft.com/office/drawing/2014/main" id="{53839995-61C4-4D35-B4E7-C36287225B87}"/>
                </a:ext>
              </a:extLst>
            </p:cNvPr>
            <p:cNvSpPr/>
            <p:nvPr/>
          </p:nvSpPr>
          <p:spPr>
            <a:xfrm>
              <a:off x="5356858" y="1952958"/>
              <a:ext cx="1225731" cy="528741"/>
            </a:xfrm>
            <a:prstGeom prst="roundRect">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91" name="文字方塊 190">
              <a:extLst>
                <a:ext uri="{FF2B5EF4-FFF2-40B4-BE49-F238E27FC236}">
                  <a16:creationId xmlns:a16="http://schemas.microsoft.com/office/drawing/2014/main" id="{CD23BAE8-1E5B-48E9-9934-98827CC83320}"/>
                </a:ext>
              </a:extLst>
            </p:cNvPr>
            <p:cNvSpPr txBox="1"/>
            <p:nvPr/>
          </p:nvSpPr>
          <p:spPr>
            <a:xfrm>
              <a:off x="5349109" y="2467104"/>
              <a:ext cx="1828800" cy="57959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Softmax</a:t>
              </a:r>
            </a:p>
          </p:txBody>
        </p:sp>
        <p:sp>
          <p:nvSpPr>
            <p:cNvPr id="192" name="文字方塊 191">
              <a:extLst>
                <a:ext uri="{FF2B5EF4-FFF2-40B4-BE49-F238E27FC236}">
                  <a16:creationId xmlns:a16="http://schemas.microsoft.com/office/drawing/2014/main" id="{74D3EBEA-66DC-49D3-B1CD-A3472417001C}"/>
                </a:ext>
              </a:extLst>
            </p:cNvPr>
            <p:cNvSpPr txBox="1"/>
            <p:nvPr/>
          </p:nvSpPr>
          <p:spPr>
            <a:xfrm>
              <a:off x="5462605" y="1869424"/>
              <a:ext cx="1828800" cy="5797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Dense</a:t>
              </a:r>
            </a:p>
          </p:txBody>
        </p:sp>
      </p:grpSp>
      <p:grpSp>
        <p:nvGrpSpPr>
          <p:cNvPr id="14" name="群組 13">
            <a:extLst>
              <a:ext uri="{FF2B5EF4-FFF2-40B4-BE49-F238E27FC236}">
                <a16:creationId xmlns:a16="http://schemas.microsoft.com/office/drawing/2014/main" id="{70F7B181-9BBD-47C1-A85B-7EDD925E7957}"/>
              </a:ext>
            </a:extLst>
          </p:cNvPr>
          <p:cNvGrpSpPr/>
          <p:nvPr/>
        </p:nvGrpSpPr>
        <p:grpSpPr>
          <a:xfrm>
            <a:off x="10118529" y="22719245"/>
            <a:ext cx="4170696" cy="1334841"/>
            <a:chOff x="7404445" y="22625347"/>
            <a:chExt cx="7881059" cy="1858521"/>
          </a:xfrm>
        </p:grpSpPr>
        <p:pic>
          <p:nvPicPr>
            <p:cNvPr id="193" name="圖片 192">
              <a:extLst>
                <a:ext uri="{FF2B5EF4-FFF2-40B4-BE49-F238E27FC236}">
                  <a16:creationId xmlns:a16="http://schemas.microsoft.com/office/drawing/2014/main" id="{42E67E86-2DD9-43FF-9A92-661C0C7C6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4445" y="22625347"/>
              <a:ext cx="1945244" cy="1858521"/>
            </a:xfrm>
            <a:prstGeom prst="rect">
              <a:avLst/>
            </a:prstGeom>
          </p:spPr>
        </p:pic>
        <p:pic>
          <p:nvPicPr>
            <p:cNvPr id="194" name="圖片 193">
              <a:extLst>
                <a:ext uri="{FF2B5EF4-FFF2-40B4-BE49-F238E27FC236}">
                  <a16:creationId xmlns:a16="http://schemas.microsoft.com/office/drawing/2014/main" id="{60FABDFF-54A3-4145-BD22-468ED6430F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38402" y="22628478"/>
              <a:ext cx="1947102" cy="1848067"/>
            </a:xfrm>
            <a:prstGeom prst="rect">
              <a:avLst/>
            </a:prstGeom>
          </p:spPr>
        </p:pic>
        <p:pic>
          <p:nvPicPr>
            <p:cNvPr id="195" name="圖片 194">
              <a:extLst>
                <a:ext uri="{FF2B5EF4-FFF2-40B4-BE49-F238E27FC236}">
                  <a16:creationId xmlns:a16="http://schemas.microsoft.com/office/drawing/2014/main" id="{25792AFA-F964-4EA3-B5C4-6E58A2CD35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87900" y="22626914"/>
              <a:ext cx="2050502" cy="1854056"/>
            </a:xfrm>
            <a:prstGeom prst="rect">
              <a:avLst/>
            </a:prstGeom>
          </p:spPr>
        </p:pic>
        <p:pic>
          <p:nvPicPr>
            <p:cNvPr id="196" name="圖片 195">
              <a:extLst>
                <a:ext uri="{FF2B5EF4-FFF2-40B4-BE49-F238E27FC236}">
                  <a16:creationId xmlns:a16="http://schemas.microsoft.com/office/drawing/2014/main" id="{BA45CB38-4A0C-4540-81DF-2BDEC094BB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4102" y="22625347"/>
              <a:ext cx="1957379" cy="1854768"/>
            </a:xfrm>
            <a:prstGeom prst="rect">
              <a:avLst/>
            </a:prstGeom>
          </p:spPr>
        </p:pic>
      </p:grpSp>
      <p:sp>
        <p:nvSpPr>
          <p:cNvPr id="18" name="文字方塊 17">
            <a:extLst>
              <a:ext uri="{FF2B5EF4-FFF2-40B4-BE49-F238E27FC236}">
                <a16:creationId xmlns:a16="http://schemas.microsoft.com/office/drawing/2014/main" id="{8A0D30E3-B4BF-4364-8345-F969EACDED9A}"/>
              </a:ext>
            </a:extLst>
          </p:cNvPr>
          <p:cNvSpPr txBox="1"/>
          <p:nvPr/>
        </p:nvSpPr>
        <p:spPr>
          <a:xfrm>
            <a:off x="1010064" y="33642941"/>
            <a:ext cx="11649044" cy="2308324"/>
          </a:xfrm>
          <a:prstGeom prst="rect">
            <a:avLst/>
          </a:prstGeom>
          <a:noFill/>
        </p:spPr>
        <p:txBody>
          <a:bodyPr wrap="square" rtlCol="0">
            <a:spAutoFit/>
          </a:bodyPr>
          <a:lstStyle/>
          <a:p>
            <a:endParaRPr lang="en-US" sz="3600" dirty="0"/>
          </a:p>
          <a:p>
            <a:pPr algn="just"/>
            <a:r>
              <a:rPr lang="en-US" sz="3600" dirty="0">
                <a:latin typeface="Times New Roman" panose="02020603050405020304" pitchFamily="18" charset="0"/>
                <a:cs typeface="Times New Roman" panose="02020603050405020304" pitchFamily="18" charset="0"/>
              </a:rPr>
              <a:t>2. </a:t>
            </a:r>
            <a:r>
              <a:rPr lang="en-US" altLang="zh-TW" sz="3600" dirty="0">
                <a:latin typeface="Times New Roman" panose="02020603050405020304" pitchFamily="18" charset="0"/>
                <a:cs typeface="Times New Roman" panose="02020603050405020304" pitchFamily="18" charset="0"/>
              </a:rPr>
              <a:t>Enhance regularization ratios in convolutional layer and introduce dropout to each fully connected layer to mitigate overfitting.</a:t>
            </a:r>
            <a:endParaRPr lang="en-US" sz="360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302901BA-FC7E-4293-AC41-4FD09CC75FFB}"/>
              </a:ext>
            </a:extLst>
          </p:cNvPr>
          <p:cNvSpPr/>
          <p:nvPr/>
        </p:nvSpPr>
        <p:spPr>
          <a:xfrm>
            <a:off x="864451" y="29604212"/>
            <a:ext cx="12175128" cy="646331"/>
          </a:xfrm>
          <a:prstGeom prst="rect">
            <a:avLst/>
          </a:prstGeom>
        </p:spPr>
        <p:txBody>
          <a:bodyPr wrap="none">
            <a:spAutoFit/>
          </a:bodyPr>
          <a:lstStyle/>
          <a:p>
            <a:pPr marL="342900" indent="-342900">
              <a:buAutoNum type="arabicPeriod"/>
            </a:pPr>
            <a:r>
              <a:rPr lang="en-US" sz="3600" dirty="0">
                <a:latin typeface="Times New Roman" panose="02020603050405020304" pitchFamily="18" charset="0"/>
                <a:cs typeface="Times New Roman" panose="02020603050405020304" pitchFamily="18" charset="0"/>
              </a:rPr>
              <a:t>Noisy images were introduced into the original training dataset.</a:t>
            </a:r>
          </a:p>
        </p:txBody>
      </p:sp>
      <p:sp>
        <p:nvSpPr>
          <p:cNvPr id="209" name="矩形 208">
            <a:extLst>
              <a:ext uri="{FF2B5EF4-FFF2-40B4-BE49-F238E27FC236}">
                <a16:creationId xmlns:a16="http://schemas.microsoft.com/office/drawing/2014/main" id="{83CD11B3-103E-441C-8879-194AA8B75852}"/>
              </a:ext>
            </a:extLst>
          </p:cNvPr>
          <p:cNvSpPr/>
          <p:nvPr/>
        </p:nvSpPr>
        <p:spPr>
          <a:xfrm>
            <a:off x="19968740" y="25030334"/>
            <a:ext cx="12325268" cy="3970318"/>
          </a:xfrm>
          <a:prstGeom prst="rect">
            <a:avLst/>
          </a:prstGeom>
        </p:spPr>
        <p:txBody>
          <a:bodyPr wrap="square">
            <a:spAutoFit/>
          </a:bodyPr>
          <a:lstStyle/>
          <a:p>
            <a:pPr marL="342900" indent="-342900">
              <a:buAutoNum type="arabicPeriod"/>
            </a:pPr>
            <a:r>
              <a:rPr lang="en-US" sz="3600" dirty="0">
                <a:latin typeface="Times New Roman" panose="02020603050405020304" pitchFamily="18" charset="0"/>
                <a:cs typeface="Times New Roman" panose="02020603050405020304" pitchFamily="18" charset="0"/>
              </a:rPr>
              <a:t> Through Loss and accuracy curve, I could inspect C-model is overfitting or not.</a:t>
            </a:r>
          </a:p>
          <a:p>
            <a:pPr marL="342900" indent="-342900">
              <a:buAutoNum type="arabicPeriod"/>
            </a:pPr>
            <a:r>
              <a:rPr lang="en-US" sz="3600" dirty="0">
                <a:latin typeface="Times New Roman" panose="02020603050405020304" pitchFamily="18" charset="0"/>
                <a:cs typeface="Times New Roman" panose="02020603050405020304" pitchFamily="18" charset="0"/>
              </a:rPr>
              <a:t> C-model has desirable prediction on clean images. However, the result of prediction on noisy images is extremely terrible.</a:t>
            </a:r>
          </a:p>
          <a:p>
            <a:pPr marL="342900" indent="-342900">
              <a:buAutoNum type="arabicPeriod"/>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p:txBody>
      </p:sp>
      <p:pic>
        <p:nvPicPr>
          <p:cNvPr id="24" name="圖片 23">
            <a:extLst>
              <a:ext uri="{FF2B5EF4-FFF2-40B4-BE49-F238E27FC236}">
                <a16:creationId xmlns:a16="http://schemas.microsoft.com/office/drawing/2014/main" id="{8C1A58DD-6F44-473A-9C56-AFDB18B9485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019073" y="13572992"/>
            <a:ext cx="6050417" cy="5918226"/>
          </a:xfrm>
          <a:prstGeom prst="rect">
            <a:avLst/>
          </a:prstGeom>
        </p:spPr>
      </p:pic>
      <p:pic>
        <p:nvPicPr>
          <p:cNvPr id="27" name="圖片 26">
            <a:extLst>
              <a:ext uri="{FF2B5EF4-FFF2-40B4-BE49-F238E27FC236}">
                <a16:creationId xmlns:a16="http://schemas.microsoft.com/office/drawing/2014/main" id="{00C41F1D-BEDB-4248-8842-284C321076D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068001" y="13553524"/>
            <a:ext cx="6050416" cy="5917279"/>
          </a:xfrm>
          <a:prstGeom prst="rect">
            <a:avLst/>
          </a:prstGeom>
        </p:spPr>
      </p:pic>
      <p:pic>
        <p:nvPicPr>
          <p:cNvPr id="29" name="圖片 28">
            <a:extLst>
              <a:ext uri="{FF2B5EF4-FFF2-40B4-BE49-F238E27FC236}">
                <a16:creationId xmlns:a16="http://schemas.microsoft.com/office/drawing/2014/main" id="{2F892F91-6CF4-4ACA-9071-95AB30F5CFA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013916" y="19467214"/>
            <a:ext cx="6221687" cy="5234213"/>
          </a:xfrm>
          <a:prstGeom prst="rect">
            <a:avLst/>
          </a:prstGeom>
        </p:spPr>
      </p:pic>
      <p:pic>
        <p:nvPicPr>
          <p:cNvPr id="36" name="圖片 35">
            <a:extLst>
              <a:ext uri="{FF2B5EF4-FFF2-40B4-BE49-F238E27FC236}">
                <a16:creationId xmlns:a16="http://schemas.microsoft.com/office/drawing/2014/main" id="{C66C880B-2BCC-4191-9474-DA9C723D180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6224664" y="19443339"/>
            <a:ext cx="5879456" cy="5257039"/>
          </a:xfrm>
          <a:prstGeom prst="rect">
            <a:avLst/>
          </a:prstGeom>
        </p:spPr>
      </p:pic>
      <p:sp>
        <p:nvSpPr>
          <p:cNvPr id="223" name="矩形 222">
            <a:extLst>
              <a:ext uri="{FF2B5EF4-FFF2-40B4-BE49-F238E27FC236}">
                <a16:creationId xmlns:a16="http://schemas.microsoft.com/office/drawing/2014/main" id="{D49B5AB8-466F-46BF-9E0F-ED481D275491}"/>
              </a:ext>
            </a:extLst>
          </p:cNvPr>
          <p:cNvSpPr/>
          <p:nvPr/>
        </p:nvSpPr>
        <p:spPr>
          <a:xfrm>
            <a:off x="20039565" y="13552713"/>
            <a:ext cx="12117144" cy="1114766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37" name="文字方塊 36">
            <a:extLst>
              <a:ext uri="{FF2B5EF4-FFF2-40B4-BE49-F238E27FC236}">
                <a16:creationId xmlns:a16="http://schemas.microsoft.com/office/drawing/2014/main" id="{4CFBFE82-0B9A-47E1-9442-B2CFB7027E3A}"/>
              </a:ext>
            </a:extLst>
          </p:cNvPr>
          <p:cNvSpPr txBox="1"/>
          <p:nvPr/>
        </p:nvSpPr>
        <p:spPr>
          <a:xfrm>
            <a:off x="31310445" y="19938494"/>
            <a:ext cx="1183836" cy="461665"/>
          </a:xfrm>
          <a:prstGeom prst="rect">
            <a:avLst/>
          </a:prstGeom>
          <a:noFill/>
        </p:spPr>
        <p:txBody>
          <a:bodyPr wrap="square" rtlCol="0">
            <a:spAutoFit/>
          </a:bodyPr>
          <a:lstStyle/>
          <a:p>
            <a:r>
              <a:rPr lang="en-US" sz="2400" dirty="0"/>
              <a:t>-1000</a:t>
            </a:r>
          </a:p>
        </p:txBody>
      </p:sp>
      <p:sp>
        <p:nvSpPr>
          <p:cNvPr id="42" name="矩形 41">
            <a:extLst>
              <a:ext uri="{FF2B5EF4-FFF2-40B4-BE49-F238E27FC236}">
                <a16:creationId xmlns:a16="http://schemas.microsoft.com/office/drawing/2014/main" id="{DB78C828-6DA3-401D-ACE6-DB4E21EB732D}"/>
              </a:ext>
            </a:extLst>
          </p:cNvPr>
          <p:cNvSpPr/>
          <p:nvPr/>
        </p:nvSpPr>
        <p:spPr>
          <a:xfrm>
            <a:off x="11702047" y="31074172"/>
            <a:ext cx="1210588" cy="707886"/>
          </a:xfrm>
          <a:prstGeom prst="rect">
            <a:avLst/>
          </a:prstGeom>
          <a:noFill/>
        </p:spPr>
        <p:txBody>
          <a:bodyPr wrap="none" lIns="91440" tIns="45720" rIns="91440" bIns="45720">
            <a:spAutoFit/>
          </a:bodyPr>
          <a:lstStyle/>
          <a:p>
            <a:pPr algn="ctr"/>
            <a:r>
              <a:rPr lang="en-US" altLang="zh-TW" sz="4000" cap="none" spc="0" dirty="0">
                <a:ln w="0"/>
                <a:solidFill>
                  <a:schemeClr val="tx1"/>
                </a:solidFill>
                <a:latin typeface="Times New Roman" panose="02020603050405020304" pitchFamily="18" charset="0"/>
                <a:cs typeface="Times New Roman" panose="02020603050405020304" pitchFamily="18" charset="0"/>
              </a:rPr>
              <a:t>3200</a:t>
            </a:r>
            <a:endParaRPr lang="zh-TW" altLang="en-US" sz="4000" cap="none" spc="0" dirty="0">
              <a:ln w="0"/>
              <a:solidFill>
                <a:schemeClr val="tx1"/>
              </a:solidFill>
              <a:latin typeface="Times New Roman" panose="02020603050405020304" pitchFamily="18" charset="0"/>
              <a:cs typeface="Times New Roman" panose="02020603050405020304" pitchFamily="18" charset="0"/>
            </a:endParaRPr>
          </a:p>
        </p:txBody>
      </p:sp>
      <p:sp>
        <p:nvSpPr>
          <p:cNvPr id="43" name="箭號: 弧形上彎 42">
            <a:extLst>
              <a:ext uri="{FF2B5EF4-FFF2-40B4-BE49-F238E27FC236}">
                <a16:creationId xmlns:a16="http://schemas.microsoft.com/office/drawing/2014/main" id="{41EAAB88-7AD2-40B8-BE52-C7BA09F92584}"/>
              </a:ext>
            </a:extLst>
          </p:cNvPr>
          <p:cNvSpPr/>
          <p:nvPr/>
        </p:nvSpPr>
        <p:spPr>
          <a:xfrm rot="10800000">
            <a:off x="6412165" y="30214118"/>
            <a:ext cx="1216152" cy="46700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1" name="矩形 240">
            <a:extLst>
              <a:ext uri="{FF2B5EF4-FFF2-40B4-BE49-F238E27FC236}">
                <a16:creationId xmlns:a16="http://schemas.microsoft.com/office/drawing/2014/main" id="{66CFF003-D9DD-4219-8C41-29271C034AF1}"/>
              </a:ext>
            </a:extLst>
          </p:cNvPr>
          <p:cNvSpPr/>
          <p:nvPr/>
        </p:nvSpPr>
        <p:spPr>
          <a:xfrm>
            <a:off x="11825026" y="32903369"/>
            <a:ext cx="954107" cy="707886"/>
          </a:xfrm>
          <a:prstGeom prst="rect">
            <a:avLst/>
          </a:prstGeom>
          <a:noFill/>
        </p:spPr>
        <p:txBody>
          <a:bodyPr wrap="none" lIns="91440" tIns="45720" rIns="91440" bIns="45720">
            <a:spAutoFit/>
          </a:bodyPr>
          <a:lstStyle/>
          <a:p>
            <a:pPr algn="ctr"/>
            <a:r>
              <a:rPr lang="en-US" altLang="zh-TW" sz="4000" cap="none" spc="0" dirty="0">
                <a:ln w="0"/>
                <a:solidFill>
                  <a:schemeClr val="tx1"/>
                </a:solidFill>
                <a:latin typeface="Times New Roman" panose="02020603050405020304" pitchFamily="18" charset="0"/>
                <a:cs typeface="Times New Roman" panose="02020603050405020304" pitchFamily="18" charset="0"/>
              </a:rPr>
              <a:t>800</a:t>
            </a:r>
            <a:endParaRPr lang="zh-TW" altLang="en-US" sz="4000" cap="none" spc="0" dirty="0">
              <a:ln w="0"/>
              <a:solidFill>
                <a:schemeClr val="tx1"/>
              </a:solidFill>
              <a:latin typeface="Times New Roman" panose="02020603050405020304" pitchFamily="18" charset="0"/>
              <a:cs typeface="Times New Roman" panose="02020603050405020304" pitchFamily="18" charset="0"/>
            </a:endParaRPr>
          </a:p>
        </p:txBody>
      </p:sp>
      <p:grpSp>
        <p:nvGrpSpPr>
          <p:cNvPr id="44" name="群組 43">
            <a:extLst>
              <a:ext uri="{FF2B5EF4-FFF2-40B4-BE49-F238E27FC236}">
                <a16:creationId xmlns:a16="http://schemas.microsoft.com/office/drawing/2014/main" id="{D13DA751-9191-4FC4-8330-BA512A12E603}"/>
              </a:ext>
            </a:extLst>
          </p:cNvPr>
          <p:cNvGrpSpPr/>
          <p:nvPr/>
        </p:nvGrpSpPr>
        <p:grpSpPr>
          <a:xfrm>
            <a:off x="10471414" y="16612973"/>
            <a:ext cx="7133069" cy="3837512"/>
            <a:chOff x="10471414" y="16612973"/>
            <a:chExt cx="7133069" cy="3837512"/>
          </a:xfrm>
        </p:grpSpPr>
        <p:pic>
          <p:nvPicPr>
            <p:cNvPr id="1058" name="Picture 34" descr="https://documents.lucid.app/documents/47e6f60a-1049-41fc-b37e-b8619daba358/pages/0_0?a=481&amp;x=-18&amp;y=85&amp;w=403&amp;h=321&amp;store=1&amp;accept=image%2F*&amp;auth=LCA%208f6ad1da7812dcc040cd6de05c924a571aef6dc09980adaf044a0cbc1ddd6816-ts%3D1685481730">
              <a:extLst>
                <a:ext uri="{FF2B5EF4-FFF2-40B4-BE49-F238E27FC236}">
                  <a16:creationId xmlns:a16="http://schemas.microsoft.com/office/drawing/2014/main" id="{90BC4AC9-91C8-41A2-ADD1-9F190299BD52}"/>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71414" y="17000733"/>
              <a:ext cx="3650724" cy="2903711"/>
            </a:xfrm>
            <a:prstGeom prst="rect">
              <a:avLst/>
            </a:prstGeom>
            <a:noFill/>
            <a:extLst>
              <a:ext uri="{909E8E84-426E-40DD-AFC4-6F175D3DCCD1}">
                <a14:hiddenFill xmlns:a14="http://schemas.microsoft.com/office/drawing/2010/main">
                  <a:solidFill>
                    <a:srgbClr val="FFFFFF"/>
                  </a:solidFill>
                </a14:hiddenFill>
              </a:ext>
            </a:extLst>
          </p:spPr>
        </p:pic>
        <p:sp>
          <p:nvSpPr>
            <p:cNvPr id="243" name="文字方塊 242">
              <a:extLst>
                <a:ext uri="{FF2B5EF4-FFF2-40B4-BE49-F238E27FC236}">
                  <a16:creationId xmlns:a16="http://schemas.microsoft.com/office/drawing/2014/main" id="{EA87228D-7FE3-4B15-A614-1361F23F8934}"/>
                </a:ext>
              </a:extLst>
            </p:cNvPr>
            <p:cNvSpPr txBox="1"/>
            <p:nvPr/>
          </p:nvSpPr>
          <p:spPr>
            <a:xfrm>
              <a:off x="11286824" y="18841803"/>
              <a:ext cx="497438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4000</a:t>
              </a:r>
            </a:p>
          </p:txBody>
        </p:sp>
        <p:pic>
          <p:nvPicPr>
            <p:cNvPr id="1068" name="Picture 44" descr="https://documents.lucid.app/documents/47e6f60a-1049-41fc-b37e-b8619daba358/pages/0_0?a=553&amp;x=99&amp;y=568&amp;w=217&amp;h=332&amp;store=1&amp;accept=image%2F*&amp;auth=LCA%20ba404bec777cdd0e6da4da6cc043330993973ea986ce545e4d354f015171a324-ts%3D1685481730">
              <a:extLst>
                <a:ext uri="{FF2B5EF4-FFF2-40B4-BE49-F238E27FC236}">
                  <a16:creationId xmlns:a16="http://schemas.microsoft.com/office/drawing/2014/main" id="{95F52676-989B-4ACD-8237-4A15443E82D0}"/>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736451" y="17273339"/>
              <a:ext cx="155257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s://documents.lucid.app/documents/47e6f60a-1049-41fc-b37e-b8619daba358/pages/0_0?a=610&amp;x=690&amp;y=772&amp;w=220&amp;h=176&amp;store=1&amp;accept=image%2F*&amp;auth=LCA%201b18e08db86bf2c098cbe054e9fe6923d780d81488d5863ccaeeba663ee971e1-ts%3D1685481730">
              <a:extLst>
                <a:ext uri="{FF2B5EF4-FFF2-40B4-BE49-F238E27FC236}">
                  <a16:creationId xmlns:a16="http://schemas.microsoft.com/office/drawing/2014/main" id="{6F03761D-C42F-44C0-94ED-ECB3C0730758}"/>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940651" y="16612973"/>
              <a:ext cx="2663832" cy="2131066"/>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ttps://documents.lucid.app/documents/47e6f60a-1049-41fc-b37e-b8619daba358/pages/0_0?a=610&amp;x=993&amp;y=782&amp;w=220&amp;h=198&amp;store=1&amp;accept=image%2F*&amp;auth=LCA%2047a1933a806d391b5b45daf9a7603bda2ea68efe33ddbf31921dd4b13487cf36-ts%3D1685481730">
              <a:extLst>
                <a:ext uri="{FF2B5EF4-FFF2-40B4-BE49-F238E27FC236}">
                  <a16:creationId xmlns:a16="http://schemas.microsoft.com/office/drawing/2014/main" id="{7B3F4CA0-7F07-46F4-9F57-34A7927C7D6B}"/>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981654" y="18369053"/>
              <a:ext cx="2611699" cy="2081432"/>
            </a:xfrm>
            <a:prstGeom prst="rect">
              <a:avLst/>
            </a:prstGeom>
            <a:noFill/>
            <a:extLst>
              <a:ext uri="{909E8E84-426E-40DD-AFC4-6F175D3DCCD1}">
                <a14:hiddenFill xmlns:a14="http://schemas.microsoft.com/office/drawing/2010/main">
                  <a:solidFill>
                    <a:srgbClr val="FFFFFF"/>
                  </a:solidFill>
                </a14:hiddenFill>
              </a:ext>
            </a:extLst>
          </p:spPr>
        </p:pic>
        <p:sp>
          <p:nvSpPr>
            <p:cNvPr id="123" name="文字方塊 122">
              <a:extLst>
                <a:ext uri="{FF2B5EF4-FFF2-40B4-BE49-F238E27FC236}">
                  <a16:creationId xmlns:a16="http://schemas.microsoft.com/office/drawing/2014/main" id="{60CC548B-4565-4A42-A182-BAA502D65AE0}"/>
                </a:ext>
              </a:extLst>
            </p:cNvPr>
            <p:cNvSpPr txBox="1"/>
            <p:nvPr/>
          </p:nvSpPr>
          <p:spPr>
            <a:xfrm>
              <a:off x="15353681" y="17683653"/>
              <a:ext cx="109837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3200</a:t>
              </a:r>
            </a:p>
          </p:txBody>
        </p:sp>
        <p:sp>
          <p:nvSpPr>
            <p:cNvPr id="124" name="文字方塊 123">
              <a:extLst>
                <a:ext uri="{FF2B5EF4-FFF2-40B4-BE49-F238E27FC236}">
                  <a16:creationId xmlns:a16="http://schemas.microsoft.com/office/drawing/2014/main" id="{3808865B-784D-4EF1-954F-8F71A6080FAA}"/>
                </a:ext>
              </a:extLst>
            </p:cNvPr>
            <p:cNvSpPr txBox="1"/>
            <p:nvPr/>
          </p:nvSpPr>
          <p:spPr>
            <a:xfrm>
              <a:off x="15384690" y="19458153"/>
              <a:ext cx="109837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800</a:t>
              </a:r>
            </a:p>
          </p:txBody>
        </p:sp>
      </p:grpSp>
      <p:grpSp>
        <p:nvGrpSpPr>
          <p:cNvPr id="251" name="群組 250">
            <a:extLst>
              <a:ext uri="{FF2B5EF4-FFF2-40B4-BE49-F238E27FC236}">
                <a16:creationId xmlns:a16="http://schemas.microsoft.com/office/drawing/2014/main" id="{CB2564BC-76ED-4CA3-84DA-7A95FCCA1528}"/>
              </a:ext>
            </a:extLst>
          </p:cNvPr>
          <p:cNvGrpSpPr/>
          <p:nvPr/>
        </p:nvGrpSpPr>
        <p:grpSpPr>
          <a:xfrm>
            <a:off x="314850" y="30467441"/>
            <a:ext cx="7133069" cy="3837512"/>
            <a:chOff x="10471414" y="16612973"/>
            <a:chExt cx="7133069" cy="3837512"/>
          </a:xfrm>
        </p:grpSpPr>
        <p:pic>
          <p:nvPicPr>
            <p:cNvPr id="252" name="Picture 34" descr="https://documents.lucid.app/documents/47e6f60a-1049-41fc-b37e-b8619daba358/pages/0_0?a=481&amp;x=-18&amp;y=85&amp;w=403&amp;h=321&amp;store=1&amp;accept=image%2F*&amp;auth=LCA%208f6ad1da7812dcc040cd6de05c924a571aef6dc09980adaf044a0cbc1ddd6816-ts%3D1685481730">
              <a:extLst>
                <a:ext uri="{FF2B5EF4-FFF2-40B4-BE49-F238E27FC236}">
                  <a16:creationId xmlns:a16="http://schemas.microsoft.com/office/drawing/2014/main" id="{E10406C1-AD44-4B73-A8E8-42D77700449D}"/>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71414" y="17000733"/>
              <a:ext cx="3650724" cy="2903711"/>
            </a:xfrm>
            <a:prstGeom prst="rect">
              <a:avLst/>
            </a:prstGeom>
            <a:noFill/>
            <a:extLst>
              <a:ext uri="{909E8E84-426E-40DD-AFC4-6F175D3DCCD1}">
                <a14:hiddenFill xmlns:a14="http://schemas.microsoft.com/office/drawing/2010/main">
                  <a:solidFill>
                    <a:srgbClr val="FFFFFF"/>
                  </a:solidFill>
                </a14:hiddenFill>
              </a:ext>
            </a:extLst>
          </p:spPr>
        </p:pic>
        <p:sp>
          <p:nvSpPr>
            <p:cNvPr id="253" name="文字方塊 252">
              <a:extLst>
                <a:ext uri="{FF2B5EF4-FFF2-40B4-BE49-F238E27FC236}">
                  <a16:creationId xmlns:a16="http://schemas.microsoft.com/office/drawing/2014/main" id="{21932C34-DA49-471A-8FAA-85FBDB9E6F71}"/>
                </a:ext>
              </a:extLst>
            </p:cNvPr>
            <p:cNvSpPr txBox="1"/>
            <p:nvPr/>
          </p:nvSpPr>
          <p:spPr>
            <a:xfrm>
              <a:off x="11286824" y="18841803"/>
              <a:ext cx="497438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4000</a:t>
              </a:r>
            </a:p>
          </p:txBody>
        </p:sp>
        <p:pic>
          <p:nvPicPr>
            <p:cNvPr id="254" name="Picture 44" descr="https://documents.lucid.app/documents/47e6f60a-1049-41fc-b37e-b8619daba358/pages/0_0?a=553&amp;x=99&amp;y=568&amp;w=217&amp;h=332&amp;store=1&amp;accept=image%2F*&amp;auth=LCA%20ba404bec777cdd0e6da4da6cc043330993973ea986ce545e4d354f015171a324-ts%3D1685481730">
              <a:extLst>
                <a:ext uri="{FF2B5EF4-FFF2-40B4-BE49-F238E27FC236}">
                  <a16:creationId xmlns:a16="http://schemas.microsoft.com/office/drawing/2014/main" id="{720BA185-DC3B-4CEA-B9B1-7DDE94260C6C}"/>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736451" y="17273339"/>
              <a:ext cx="155257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48" descr="https://documents.lucid.app/documents/47e6f60a-1049-41fc-b37e-b8619daba358/pages/0_0?a=610&amp;x=690&amp;y=772&amp;w=220&amp;h=176&amp;store=1&amp;accept=image%2F*&amp;auth=LCA%201b18e08db86bf2c098cbe054e9fe6923d780d81488d5863ccaeeba663ee971e1-ts%3D1685481730">
              <a:extLst>
                <a:ext uri="{FF2B5EF4-FFF2-40B4-BE49-F238E27FC236}">
                  <a16:creationId xmlns:a16="http://schemas.microsoft.com/office/drawing/2014/main" id="{4E2A00A8-E231-41A0-99AB-76698628FD0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940651" y="16612973"/>
              <a:ext cx="2663832" cy="2131066"/>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50" descr="https://documents.lucid.app/documents/47e6f60a-1049-41fc-b37e-b8619daba358/pages/0_0?a=610&amp;x=993&amp;y=782&amp;w=220&amp;h=198&amp;store=1&amp;accept=image%2F*&amp;auth=LCA%2047a1933a806d391b5b45daf9a7603bda2ea68efe33ddbf31921dd4b13487cf36-ts%3D1685481730">
              <a:extLst>
                <a:ext uri="{FF2B5EF4-FFF2-40B4-BE49-F238E27FC236}">
                  <a16:creationId xmlns:a16="http://schemas.microsoft.com/office/drawing/2014/main" id="{2B87C021-2806-4472-B278-6F2CF56D111C}"/>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981654" y="18369053"/>
              <a:ext cx="2611699" cy="2081432"/>
            </a:xfrm>
            <a:prstGeom prst="rect">
              <a:avLst/>
            </a:prstGeom>
            <a:noFill/>
            <a:extLst>
              <a:ext uri="{909E8E84-426E-40DD-AFC4-6F175D3DCCD1}">
                <a14:hiddenFill xmlns:a14="http://schemas.microsoft.com/office/drawing/2010/main">
                  <a:solidFill>
                    <a:srgbClr val="FFFFFF"/>
                  </a:solidFill>
                </a14:hiddenFill>
              </a:ext>
            </a:extLst>
          </p:spPr>
        </p:pic>
        <p:sp>
          <p:nvSpPr>
            <p:cNvPr id="257" name="文字方塊 256">
              <a:extLst>
                <a:ext uri="{FF2B5EF4-FFF2-40B4-BE49-F238E27FC236}">
                  <a16:creationId xmlns:a16="http://schemas.microsoft.com/office/drawing/2014/main" id="{3967D893-B46A-4F87-A61C-BFD2793ACD97}"/>
                </a:ext>
              </a:extLst>
            </p:cNvPr>
            <p:cNvSpPr txBox="1"/>
            <p:nvPr/>
          </p:nvSpPr>
          <p:spPr>
            <a:xfrm>
              <a:off x="15353681" y="17683653"/>
              <a:ext cx="109837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3200</a:t>
              </a:r>
            </a:p>
          </p:txBody>
        </p:sp>
        <p:sp>
          <p:nvSpPr>
            <p:cNvPr id="258" name="文字方塊 257">
              <a:extLst>
                <a:ext uri="{FF2B5EF4-FFF2-40B4-BE49-F238E27FC236}">
                  <a16:creationId xmlns:a16="http://schemas.microsoft.com/office/drawing/2014/main" id="{91FE5F72-09FA-4F61-B70F-4E243C6D5313}"/>
                </a:ext>
              </a:extLst>
            </p:cNvPr>
            <p:cNvSpPr txBox="1"/>
            <p:nvPr/>
          </p:nvSpPr>
          <p:spPr>
            <a:xfrm>
              <a:off x="15384690" y="19458153"/>
              <a:ext cx="109837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800</a:t>
              </a:r>
            </a:p>
          </p:txBody>
        </p:sp>
      </p:grpSp>
      <p:sp>
        <p:nvSpPr>
          <p:cNvPr id="238" name="箭號: 弧形上彎 237">
            <a:extLst>
              <a:ext uri="{FF2B5EF4-FFF2-40B4-BE49-F238E27FC236}">
                <a16:creationId xmlns:a16="http://schemas.microsoft.com/office/drawing/2014/main" id="{73114153-5D7B-4F50-853A-901CD314A811}"/>
              </a:ext>
            </a:extLst>
          </p:cNvPr>
          <p:cNvSpPr/>
          <p:nvPr/>
        </p:nvSpPr>
        <p:spPr>
          <a:xfrm rot="11123457">
            <a:off x="6529359" y="32049746"/>
            <a:ext cx="1216152" cy="46700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矩形 44">
            <a:extLst>
              <a:ext uri="{FF2B5EF4-FFF2-40B4-BE49-F238E27FC236}">
                <a16:creationId xmlns:a16="http://schemas.microsoft.com/office/drawing/2014/main" id="{15182F0B-8A79-4CA5-8355-0C8268147093}"/>
              </a:ext>
            </a:extLst>
          </p:cNvPr>
          <p:cNvSpPr/>
          <p:nvPr/>
        </p:nvSpPr>
        <p:spPr>
          <a:xfrm>
            <a:off x="1197738" y="16976448"/>
            <a:ext cx="8503949" cy="3046988"/>
          </a:xfrm>
          <a:prstGeom prst="rect">
            <a:avLst/>
          </a:prstGeom>
        </p:spPr>
        <p:txBody>
          <a:bodyPr wrap="square">
            <a:spAutoFit/>
          </a:bodyPr>
          <a:lstStyle/>
          <a:p>
            <a:pPr lvl="0" algn="just" defTabSz="1325436"/>
            <a:r>
              <a:rPr lang="en-US" altLang="en-US" sz="48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There are 1000 clean images in each shape in the training dataset. Splitting them into training set and validation set.</a:t>
            </a:r>
          </a:p>
        </p:txBody>
      </p:sp>
      <p:sp>
        <p:nvSpPr>
          <p:cNvPr id="47" name="矩形 46">
            <a:extLst>
              <a:ext uri="{FF2B5EF4-FFF2-40B4-BE49-F238E27FC236}">
                <a16:creationId xmlns:a16="http://schemas.microsoft.com/office/drawing/2014/main" id="{78F7C95E-3025-45C4-AE7E-7B8FCA4A79D8}"/>
              </a:ext>
            </a:extLst>
          </p:cNvPr>
          <p:cNvSpPr/>
          <p:nvPr/>
        </p:nvSpPr>
        <p:spPr>
          <a:xfrm>
            <a:off x="1169526" y="13701252"/>
            <a:ext cx="7434460" cy="2308324"/>
          </a:xfrm>
          <a:prstGeom prst="rect">
            <a:avLst/>
          </a:prstGeom>
        </p:spPr>
        <p:txBody>
          <a:bodyPr wrap="square">
            <a:spAutoFit/>
          </a:bodyPr>
          <a:lstStyle/>
          <a:p>
            <a:pPr lvl="0" algn="just" defTabSz="1325436"/>
            <a:r>
              <a:rPr lang="en-US" altLang="en-US" sz="4800" dirty="0">
                <a:solidFill>
                  <a:prstClr val="black"/>
                </a:solidFill>
                <a:latin typeface="Times New Roman" panose="02020603050405020304" pitchFamily="18" charset="0"/>
                <a:ea typeface="新細明體" panose="02020500000000000000" pitchFamily="18" charset="-120"/>
                <a:cs typeface="Times New Roman" panose="02020603050405020304" pitchFamily="18" charset="0"/>
              </a:rPr>
              <a:t>Choose convolutional neural network(CNN) to build my artificial intelligence model. </a:t>
            </a:r>
          </a:p>
        </p:txBody>
      </p:sp>
      <p:pic>
        <p:nvPicPr>
          <p:cNvPr id="25" name="圖片 24">
            <a:extLst>
              <a:ext uri="{FF2B5EF4-FFF2-40B4-BE49-F238E27FC236}">
                <a16:creationId xmlns:a16="http://schemas.microsoft.com/office/drawing/2014/main" id="{2488272A-6E62-4079-8769-67FDC7C71F73}"/>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731593" y="13297502"/>
            <a:ext cx="1637531" cy="1631432"/>
          </a:xfrm>
          <a:prstGeom prst="rect">
            <a:avLst/>
          </a:prstGeom>
        </p:spPr>
      </p:pic>
      <p:pic>
        <p:nvPicPr>
          <p:cNvPr id="28" name="圖片 27">
            <a:extLst>
              <a:ext uri="{FF2B5EF4-FFF2-40B4-BE49-F238E27FC236}">
                <a16:creationId xmlns:a16="http://schemas.microsoft.com/office/drawing/2014/main" id="{E7E6B226-5A5C-46FE-BA7E-FF1F8202EFC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3347581" y="14923568"/>
            <a:ext cx="1678675" cy="1678675"/>
          </a:xfrm>
          <a:prstGeom prst="rect">
            <a:avLst/>
          </a:prstGeom>
        </p:spPr>
      </p:pic>
      <p:sp>
        <p:nvSpPr>
          <p:cNvPr id="204" name="矩形 203">
            <a:extLst>
              <a:ext uri="{FF2B5EF4-FFF2-40B4-BE49-F238E27FC236}">
                <a16:creationId xmlns:a16="http://schemas.microsoft.com/office/drawing/2014/main" id="{D716D016-3282-4473-A11F-41621096171B}"/>
              </a:ext>
            </a:extLst>
          </p:cNvPr>
          <p:cNvSpPr/>
          <p:nvPr/>
        </p:nvSpPr>
        <p:spPr>
          <a:xfrm>
            <a:off x="11752406" y="13263786"/>
            <a:ext cx="6669459" cy="3384038"/>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nvGrpSpPr>
          <p:cNvPr id="30" name="群組 29">
            <a:extLst>
              <a:ext uri="{FF2B5EF4-FFF2-40B4-BE49-F238E27FC236}">
                <a16:creationId xmlns:a16="http://schemas.microsoft.com/office/drawing/2014/main" id="{6CDC3077-2D80-4594-BC46-7A4683E80890}"/>
              </a:ext>
            </a:extLst>
          </p:cNvPr>
          <p:cNvGrpSpPr/>
          <p:nvPr/>
        </p:nvGrpSpPr>
        <p:grpSpPr>
          <a:xfrm>
            <a:off x="14454887" y="22710616"/>
            <a:ext cx="4142361" cy="1381406"/>
            <a:chOff x="16155234" y="11621255"/>
            <a:chExt cx="6570791" cy="1677384"/>
          </a:xfrm>
        </p:grpSpPr>
        <p:pic>
          <p:nvPicPr>
            <p:cNvPr id="206" name="圖片 205">
              <a:extLst>
                <a:ext uri="{FF2B5EF4-FFF2-40B4-BE49-F238E27FC236}">
                  <a16:creationId xmlns:a16="http://schemas.microsoft.com/office/drawing/2014/main" id="{CCDCBD61-4961-4A0D-9FBD-F87DA6FADD8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155234" y="11652006"/>
              <a:ext cx="1637531" cy="1631432"/>
            </a:xfrm>
            <a:prstGeom prst="rect">
              <a:avLst/>
            </a:prstGeom>
          </p:spPr>
        </p:pic>
        <p:pic>
          <p:nvPicPr>
            <p:cNvPr id="208" name="圖片 207">
              <a:extLst>
                <a:ext uri="{FF2B5EF4-FFF2-40B4-BE49-F238E27FC236}">
                  <a16:creationId xmlns:a16="http://schemas.microsoft.com/office/drawing/2014/main" id="{9A0E6412-6A00-4A1E-A2A5-53E3A44C6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8520" y="11631603"/>
              <a:ext cx="1678675" cy="1667036"/>
            </a:xfrm>
            <a:prstGeom prst="rect">
              <a:avLst/>
            </a:prstGeom>
          </p:spPr>
        </p:pic>
        <p:pic>
          <p:nvPicPr>
            <p:cNvPr id="215" name="圖片 214">
              <a:extLst>
                <a:ext uri="{FF2B5EF4-FFF2-40B4-BE49-F238E27FC236}">
                  <a16:creationId xmlns:a16="http://schemas.microsoft.com/office/drawing/2014/main" id="{1ABB498E-3CB2-4528-B599-76D32FA12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4653" y="11646155"/>
              <a:ext cx="1626897" cy="1615616"/>
            </a:xfrm>
            <a:prstGeom prst="rect">
              <a:avLst/>
            </a:prstGeom>
          </p:spPr>
        </p:pic>
        <p:pic>
          <p:nvPicPr>
            <p:cNvPr id="217" name="圖片 216">
              <a:extLst>
                <a:ext uri="{FF2B5EF4-FFF2-40B4-BE49-F238E27FC236}">
                  <a16:creationId xmlns:a16="http://schemas.microsoft.com/office/drawing/2014/main" id="{CF060F7A-645E-449C-AE5A-E914779D828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076296" y="11621255"/>
              <a:ext cx="1649729" cy="1649729"/>
            </a:xfrm>
            <a:prstGeom prst="rect">
              <a:avLst/>
            </a:prstGeom>
          </p:spPr>
        </p:pic>
      </p:grpSp>
      <p:grpSp>
        <p:nvGrpSpPr>
          <p:cNvPr id="218" name="群組 217">
            <a:extLst>
              <a:ext uri="{FF2B5EF4-FFF2-40B4-BE49-F238E27FC236}">
                <a16:creationId xmlns:a16="http://schemas.microsoft.com/office/drawing/2014/main" id="{F9FBB2CA-C726-42E1-ACFC-0BFBED398821}"/>
              </a:ext>
            </a:extLst>
          </p:cNvPr>
          <p:cNvGrpSpPr/>
          <p:nvPr/>
        </p:nvGrpSpPr>
        <p:grpSpPr>
          <a:xfrm>
            <a:off x="7580186" y="30714931"/>
            <a:ext cx="4142361" cy="1381406"/>
            <a:chOff x="16155234" y="11621255"/>
            <a:chExt cx="6570791" cy="1677384"/>
          </a:xfrm>
        </p:grpSpPr>
        <p:pic>
          <p:nvPicPr>
            <p:cNvPr id="219" name="圖片 218">
              <a:extLst>
                <a:ext uri="{FF2B5EF4-FFF2-40B4-BE49-F238E27FC236}">
                  <a16:creationId xmlns:a16="http://schemas.microsoft.com/office/drawing/2014/main" id="{CBF95885-5D24-43EE-B8EB-88226A0CD93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155234" y="11652006"/>
              <a:ext cx="1637531" cy="1631432"/>
            </a:xfrm>
            <a:prstGeom prst="rect">
              <a:avLst/>
            </a:prstGeom>
          </p:spPr>
        </p:pic>
        <p:pic>
          <p:nvPicPr>
            <p:cNvPr id="220" name="圖片 219">
              <a:extLst>
                <a:ext uri="{FF2B5EF4-FFF2-40B4-BE49-F238E27FC236}">
                  <a16:creationId xmlns:a16="http://schemas.microsoft.com/office/drawing/2014/main" id="{9B05C551-7CE1-4BFC-9862-5F864181F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8520" y="11631603"/>
              <a:ext cx="1678675" cy="1667036"/>
            </a:xfrm>
            <a:prstGeom prst="rect">
              <a:avLst/>
            </a:prstGeom>
          </p:spPr>
        </p:pic>
        <p:pic>
          <p:nvPicPr>
            <p:cNvPr id="221" name="圖片 220">
              <a:extLst>
                <a:ext uri="{FF2B5EF4-FFF2-40B4-BE49-F238E27FC236}">
                  <a16:creationId xmlns:a16="http://schemas.microsoft.com/office/drawing/2014/main" id="{6FAE25DA-05B8-4AC6-8FC2-328F0295C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4653" y="11646155"/>
              <a:ext cx="1626897" cy="1615616"/>
            </a:xfrm>
            <a:prstGeom prst="rect">
              <a:avLst/>
            </a:prstGeom>
          </p:spPr>
        </p:pic>
        <p:pic>
          <p:nvPicPr>
            <p:cNvPr id="222" name="圖片 221">
              <a:extLst>
                <a:ext uri="{FF2B5EF4-FFF2-40B4-BE49-F238E27FC236}">
                  <a16:creationId xmlns:a16="http://schemas.microsoft.com/office/drawing/2014/main" id="{EA0BF472-D499-457E-BEE1-A946B84534C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076296" y="11621255"/>
              <a:ext cx="1649729" cy="1649729"/>
            </a:xfrm>
            <a:prstGeom prst="rect">
              <a:avLst/>
            </a:prstGeom>
          </p:spPr>
        </p:pic>
      </p:grpSp>
      <p:grpSp>
        <p:nvGrpSpPr>
          <p:cNvPr id="224" name="群組 223">
            <a:extLst>
              <a:ext uri="{FF2B5EF4-FFF2-40B4-BE49-F238E27FC236}">
                <a16:creationId xmlns:a16="http://schemas.microsoft.com/office/drawing/2014/main" id="{01851156-EC4D-45AE-8487-72D4307C973A}"/>
              </a:ext>
            </a:extLst>
          </p:cNvPr>
          <p:cNvGrpSpPr/>
          <p:nvPr/>
        </p:nvGrpSpPr>
        <p:grpSpPr>
          <a:xfrm>
            <a:off x="7571652" y="32611684"/>
            <a:ext cx="4142361" cy="1381406"/>
            <a:chOff x="16155234" y="11621255"/>
            <a:chExt cx="6570791" cy="1677384"/>
          </a:xfrm>
        </p:grpSpPr>
        <p:pic>
          <p:nvPicPr>
            <p:cNvPr id="230" name="圖片 229">
              <a:extLst>
                <a:ext uri="{FF2B5EF4-FFF2-40B4-BE49-F238E27FC236}">
                  <a16:creationId xmlns:a16="http://schemas.microsoft.com/office/drawing/2014/main" id="{1AD0CD75-5BE8-4182-A8F3-A75612434D9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155234" y="11652006"/>
              <a:ext cx="1637531" cy="1631432"/>
            </a:xfrm>
            <a:prstGeom prst="rect">
              <a:avLst/>
            </a:prstGeom>
          </p:spPr>
        </p:pic>
        <p:pic>
          <p:nvPicPr>
            <p:cNvPr id="231" name="圖片 230">
              <a:extLst>
                <a:ext uri="{FF2B5EF4-FFF2-40B4-BE49-F238E27FC236}">
                  <a16:creationId xmlns:a16="http://schemas.microsoft.com/office/drawing/2014/main" id="{A8CDF9A7-DB61-430A-86E2-C4CFB8C65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8520" y="11631603"/>
              <a:ext cx="1678675" cy="1667036"/>
            </a:xfrm>
            <a:prstGeom prst="rect">
              <a:avLst/>
            </a:prstGeom>
          </p:spPr>
        </p:pic>
        <p:pic>
          <p:nvPicPr>
            <p:cNvPr id="232" name="圖片 231">
              <a:extLst>
                <a:ext uri="{FF2B5EF4-FFF2-40B4-BE49-F238E27FC236}">
                  <a16:creationId xmlns:a16="http://schemas.microsoft.com/office/drawing/2014/main" id="{6683C264-5F2C-4C07-B782-96AE7CC11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4653" y="11646155"/>
              <a:ext cx="1626897" cy="1615616"/>
            </a:xfrm>
            <a:prstGeom prst="rect">
              <a:avLst/>
            </a:prstGeom>
          </p:spPr>
        </p:pic>
        <p:pic>
          <p:nvPicPr>
            <p:cNvPr id="242" name="圖片 241">
              <a:extLst>
                <a:ext uri="{FF2B5EF4-FFF2-40B4-BE49-F238E27FC236}">
                  <a16:creationId xmlns:a16="http://schemas.microsoft.com/office/drawing/2014/main" id="{A3ECA35A-DF93-4381-916F-000186EAD4D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076296" y="11621255"/>
              <a:ext cx="1649729" cy="1649729"/>
            </a:xfrm>
            <a:prstGeom prst="rect">
              <a:avLst/>
            </a:prstGeom>
          </p:spPr>
        </p:pic>
      </p:grpSp>
      <p:grpSp>
        <p:nvGrpSpPr>
          <p:cNvPr id="32" name="群組 31">
            <a:extLst>
              <a:ext uri="{FF2B5EF4-FFF2-40B4-BE49-F238E27FC236}">
                <a16:creationId xmlns:a16="http://schemas.microsoft.com/office/drawing/2014/main" id="{3FF9EB90-9CF9-4D6E-922C-32B66BB1B000}"/>
              </a:ext>
            </a:extLst>
          </p:cNvPr>
          <p:cNvGrpSpPr/>
          <p:nvPr/>
        </p:nvGrpSpPr>
        <p:grpSpPr>
          <a:xfrm>
            <a:off x="15332913" y="30633217"/>
            <a:ext cx="15865399" cy="6828866"/>
            <a:chOff x="15703649" y="29622795"/>
            <a:chExt cx="15865399" cy="6828866"/>
          </a:xfrm>
        </p:grpSpPr>
        <p:pic>
          <p:nvPicPr>
            <p:cNvPr id="9" name="圖片 8">
              <a:extLst>
                <a:ext uri="{FF2B5EF4-FFF2-40B4-BE49-F238E27FC236}">
                  <a16:creationId xmlns:a16="http://schemas.microsoft.com/office/drawing/2014/main" id="{8A50E40E-D3BE-4E22-8E58-322ED991721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5720923" y="29642910"/>
              <a:ext cx="7952872" cy="6808751"/>
            </a:xfrm>
            <a:prstGeom prst="rect">
              <a:avLst/>
            </a:prstGeom>
          </p:spPr>
        </p:pic>
        <p:pic>
          <p:nvPicPr>
            <p:cNvPr id="20" name="圖片 19">
              <a:extLst>
                <a:ext uri="{FF2B5EF4-FFF2-40B4-BE49-F238E27FC236}">
                  <a16:creationId xmlns:a16="http://schemas.microsoft.com/office/drawing/2014/main" id="{DA2742C0-81A7-45B4-A262-69B96B0DE00A}"/>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3673795" y="29652164"/>
              <a:ext cx="7744271" cy="6780643"/>
            </a:xfrm>
            <a:prstGeom prst="rect">
              <a:avLst/>
            </a:prstGeom>
          </p:spPr>
        </p:pic>
        <p:sp>
          <p:nvSpPr>
            <p:cNvPr id="207" name="矩形 206">
              <a:extLst>
                <a:ext uri="{FF2B5EF4-FFF2-40B4-BE49-F238E27FC236}">
                  <a16:creationId xmlns:a16="http://schemas.microsoft.com/office/drawing/2014/main" id="{5DC391BC-3AA7-4482-86EE-DE4EC0E3789E}"/>
                </a:ext>
              </a:extLst>
            </p:cNvPr>
            <p:cNvSpPr/>
            <p:nvPr/>
          </p:nvSpPr>
          <p:spPr>
            <a:xfrm>
              <a:off x="15703649" y="29622795"/>
              <a:ext cx="15755798" cy="6785972"/>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sp>
          <p:nvSpPr>
            <p:cNvPr id="245" name="文字方塊 244">
              <a:extLst>
                <a:ext uri="{FF2B5EF4-FFF2-40B4-BE49-F238E27FC236}">
                  <a16:creationId xmlns:a16="http://schemas.microsoft.com/office/drawing/2014/main" id="{CC3A40AD-F954-41F5-AD16-E0C71E246E39}"/>
                </a:ext>
              </a:extLst>
            </p:cNvPr>
            <p:cNvSpPr txBox="1"/>
            <p:nvPr/>
          </p:nvSpPr>
          <p:spPr>
            <a:xfrm>
              <a:off x="30385212" y="30265814"/>
              <a:ext cx="1183836" cy="584775"/>
            </a:xfrm>
            <a:prstGeom prst="rect">
              <a:avLst/>
            </a:prstGeom>
            <a:noFill/>
          </p:spPr>
          <p:txBody>
            <a:bodyPr wrap="square" rtlCol="0">
              <a:spAutoFit/>
            </a:bodyPr>
            <a:lstStyle/>
            <a:p>
              <a:r>
                <a:rPr lang="en-US" sz="3200" dirty="0">
                  <a:cs typeface="Times New Roman" panose="02020603050405020304" pitchFamily="18" charset="0"/>
                </a:rPr>
                <a:t>-1000</a:t>
              </a:r>
            </a:p>
          </p:txBody>
        </p:sp>
      </p:grpSp>
      <p:sp>
        <p:nvSpPr>
          <p:cNvPr id="31" name="文字方塊 30">
            <a:extLst>
              <a:ext uri="{FF2B5EF4-FFF2-40B4-BE49-F238E27FC236}">
                <a16:creationId xmlns:a16="http://schemas.microsoft.com/office/drawing/2014/main" id="{D5476A78-22B1-4431-AA6A-1E156676B3F3}"/>
              </a:ext>
            </a:extLst>
          </p:cNvPr>
          <p:cNvSpPr txBox="1"/>
          <p:nvPr/>
        </p:nvSpPr>
        <p:spPr>
          <a:xfrm>
            <a:off x="14275561" y="29757671"/>
            <a:ext cx="1878634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Compared with C-model, M-model shows significant improvement in prediction of noisy images.</a:t>
            </a:r>
          </a:p>
        </p:txBody>
      </p:sp>
      <p:grpSp>
        <p:nvGrpSpPr>
          <p:cNvPr id="246" name="群組 245">
            <a:extLst>
              <a:ext uri="{FF2B5EF4-FFF2-40B4-BE49-F238E27FC236}">
                <a16:creationId xmlns:a16="http://schemas.microsoft.com/office/drawing/2014/main" id="{BED9050D-5A4D-4C01-8CC1-527F90A5B1A4}"/>
              </a:ext>
            </a:extLst>
          </p:cNvPr>
          <p:cNvGrpSpPr/>
          <p:nvPr/>
        </p:nvGrpSpPr>
        <p:grpSpPr>
          <a:xfrm>
            <a:off x="18829696" y="28461275"/>
            <a:ext cx="8762232" cy="862775"/>
            <a:chOff x="5165434" y="8478830"/>
            <a:chExt cx="8425928" cy="981211"/>
          </a:xfrm>
          <a:solidFill>
            <a:schemeClr val="accent2">
              <a:lumMod val="75000"/>
            </a:schemeClr>
          </a:solidFill>
        </p:grpSpPr>
        <p:sp>
          <p:nvSpPr>
            <p:cNvPr id="247" name="五邊形 1">
              <a:extLst>
                <a:ext uri="{FF2B5EF4-FFF2-40B4-BE49-F238E27FC236}">
                  <a16:creationId xmlns:a16="http://schemas.microsoft.com/office/drawing/2014/main" id="{C62B40DA-DF8F-4FF2-A487-7BB13AD63306}"/>
                </a:ext>
              </a:extLst>
            </p:cNvPr>
            <p:cNvSpPr/>
            <p:nvPr/>
          </p:nvSpPr>
          <p:spPr>
            <a:xfrm>
              <a:off x="9306745" y="8478831"/>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249" name="五邊形 21">
              <a:extLst>
                <a:ext uri="{FF2B5EF4-FFF2-40B4-BE49-F238E27FC236}">
                  <a16:creationId xmlns:a16="http://schemas.microsoft.com/office/drawing/2014/main" id="{BB804329-D178-43DF-B1EC-36A753230654}"/>
                </a:ext>
              </a:extLst>
            </p:cNvPr>
            <p:cNvSpPr/>
            <p:nvPr/>
          </p:nvSpPr>
          <p:spPr>
            <a:xfrm rot="10800000">
              <a:off x="5165434" y="8478830"/>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sp>
        <p:nvSpPr>
          <p:cNvPr id="131" name="矩形 130">
            <a:extLst>
              <a:ext uri="{FF2B5EF4-FFF2-40B4-BE49-F238E27FC236}">
                <a16:creationId xmlns:a16="http://schemas.microsoft.com/office/drawing/2014/main" id="{FD11F130-2460-4053-A493-CF8212CD68CA}"/>
              </a:ext>
            </a:extLst>
          </p:cNvPr>
          <p:cNvSpPr/>
          <p:nvPr/>
        </p:nvSpPr>
        <p:spPr>
          <a:xfrm>
            <a:off x="15576229" y="28399264"/>
            <a:ext cx="15418192" cy="924895"/>
          </a:xfrm>
          <a:prstGeom prst="rect">
            <a:avLst/>
          </a:prstGeom>
          <a:noFill/>
        </p:spPr>
        <p:txBody>
          <a:bodyPr wrap="square" lIns="92991" tIns="46495" rIns="92991" bIns="46495">
            <a:spAutoFit/>
          </a:bodyPr>
          <a:lstStyle/>
          <a:p>
            <a:pPr algn="ctr"/>
            <a:r>
              <a:rPr lang="en-US" altLang="zh-TW"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M-model performance</a:t>
            </a:r>
            <a:endParaRPr lang="zh-TW" altLang="en-US"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50" name="群組 249">
            <a:extLst>
              <a:ext uri="{FF2B5EF4-FFF2-40B4-BE49-F238E27FC236}">
                <a16:creationId xmlns:a16="http://schemas.microsoft.com/office/drawing/2014/main" id="{C1D78D27-0390-44E3-BECA-1F1D82095603}"/>
              </a:ext>
            </a:extLst>
          </p:cNvPr>
          <p:cNvGrpSpPr/>
          <p:nvPr/>
        </p:nvGrpSpPr>
        <p:grpSpPr>
          <a:xfrm>
            <a:off x="13175745" y="38096564"/>
            <a:ext cx="6095807" cy="862775"/>
            <a:chOff x="5165434" y="8478830"/>
            <a:chExt cx="8425928" cy="981211"/>
          </a:xfrm>
          <a:solidFill>
            <a:schemeClr val="accent2">
              <a:lumMod val="75000"/>
            </a:schemeClr>
          </a:solidFill>
        </p:grpSpPr>
        <p:sp>
          <p:nvSpPr>
            <p:cNvPr id="259" name="五邊形 1">
              <a:extLst>
                <a:ext uri="{FF2B5EF4-FFF2-40B4-BE49-F238E27FC236}">
                  <a16:creationId xmlns:a16="http://schemas.microsoft.com/office/drawing/2014/main" id="{CD10F4BB-FD11-4182-9E37-3261F5D73CCA}"/>
                </a:ext>
              </a:extLst>
            </p:cNvPr>
            <p:cNvSpPr/>
            <p:nvPr/>
          </p:nvSpPr>
          <p:spPr>
            <a:xfrm>
              <a:off x="9306745" y="8478831"/>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260" name="五邊形 21">
              <a:extLst>
                <a:ext uri="{FF2B5EF4-FFF2-40B4-BE49-F238E27FC236}">
                  <a16:creationId xmlns:a16="http://schemas.microsoft.com/office/drawing/2014/main" id="{8003E82E-F2CE-4BB9-B2D6-27F97B07734F}"/>
                </a:ext>
              </a:extLst>
            </p:cNvPr>
            <p:cNvSpPr/>
            <p:nvPr/>
          </p:nvSpPr>
          <p:spPr>
            <a:xfrm rot="10800000">
              <a:off x="5165434" y="8478830"/>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sp>
        <p:nvSpPr>
          <p:cNvPr id="134" name="矩形 133">
            <a:extLst>
              <a:ext uri="{FF2B5EF4-FFF2-40B4-BE49-F238E27FC236}">
                <a16:creationId xmlns:a16="http://schemas.microsoft.com/office/drawing/2014/main" id="{44D68089-EA37-4C6C-82A3-098766FFDC38}"/>
              </a:ext>
            </a:extLst>
          </p:cNvPr>
          <p:cNvSpPr/>
          <p:nvPr/>
        </p:nvSpPr>
        <p:spPr>
          <a:xfrm>
            <a:off x="8552113" y="38029739"/>
            <a:ext cx="15418192" cy="924895"/>
          </a:xfrm>
          <a:prstGeom prst="rect">
            <a:avLst/>
          </a:prstGeom>
          <a:noFill/>
        </p:spPr>
        <p:txBody>
          <a:bodyPr wrap="square" lIns="92991" tIns="46495" rIns="92991" bIns="46495">
            <a:spAutoFit/>
          </a:bodyPr>
          <a:lstStyle/>
          <a:p>
            <a:pPr algn="ctr"/>
            <a:r>
              <a:rPr lang="en-US" altLang="zh-TW"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endParaRPr lang="zh-TW" altLang="en-US"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61" name="群組 260">
            <a:extLst>
              <a:ext uri="{FF2B5EF4-FFF2-40B4-BE49-F238E27FC236}">
                <a16:creationId xmlns:a16="http://schemas.microsoft.com/office/drawing/2014/main" id="{3CF57CDB-4E89-4AC5-B155-E7177B17E024}"/>
              </a:ext>
            </a:extLst>
          </p:cNvPr>
          <p:cNvGrpSpPr/>
          <p:nvPr/>
        </p:nvGrpSpPr>
        <p:grpSpPr>
          <a:xfrm>
            <a:off x="5821070" y="12017001"/>
            <a:ext cx="7743842" cy="862775"/>
            <a:chOff x="5165434" y="8478830"/>
            <a:chExt cx="8425928" cy="981211"/>
          </a:xfrm>
          <a:solidFill>
            <a:schemeClr val="accent2">
              <a:lumMod val="75000"/>
            </a:schemeClr>
          </a:solidFill>
        </p:grpSpPr>
        <p:sp>
          <p:nvSpPr>
            <p:cNvPr id="262" name="五邊形 1">
              <a:extLst>
                <a:ext uri="{FF2B5EF4-FFF2-40B4-BE49-F238E27FC236}">
                  <a16:creationId xmlns:a16="http://schemas.microsoft.com/office/drawing/2014/main" id="{882C617F-9049-4056-98D2-2234B7173F1C}"/>
                </a:ext>
              </a:extLst>
            </p:cNvPr>
            <p:cNvSpPr/>
            <p:nvPr/>
          </p:nvSpPr>
          <p:spPr>
            <a:xfrm>
              <a:off x="9306745" y="8478831"/>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263" name="五邊形 21">
              <a:extLst>
                <a:ext uri="{FF2B5EF4-FFF2-40B4-BE49-F238E27FC236}">
                  <a16:creationId xmlns:a16="http://schemas.microsoft.com/office/drawing/2014/main" id="{23B93440-48F8-4E4F-BDFE-DB247DDD116F}"/>
                </a:ext>
              </a:extLst>
            </p:cNvPr>
            <p:cNvSpPr/>
            <p:nvPr/>
          </p:nvSpPr>
          <p:spPr>
            <a:xfrm rot="10800000">
              <a:off x="5165434" y="8478830"/>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sp>
        <p:nvSpPr>
          <p:cNvPr id="121" name="矩形 120">
            <a:extLst>
              <a:ext uri="{FF2B5EF4-FFF2-40B4-BE49-F238E27FC236}">
                <a16:creationId xmlns:a16="http://schemas.microsoft.com/office/drawing/2014/main" id="{DB80A287-605C-437F-8B61-C8D780BD8361}"/>
              </a:ext>
            </a:extLst>
          </p:cNvPr>
          <p:cNvSpPr/>
          <p:nvPr/>
        </p:nvSpPr>
        <p:spPr>
          <a:xfrm>
            <a:off x="5247928" y="11982071"/>
            <a:ext cx="8841043" cy="924895"/>
          </a:xfrm>
          <a:prstGeom prst="rect">
            <a:avLst/>
          </a:prstGeom>
          <a:noFill/>
        </p:spPr>
        <p:txBody>
          <a:bodyPr wrap="square" lIns="92991" tIns="46495" rIns="92991" bIns="46495">
            <a:spAutoFit/>
          </a:bodyPr>
          <a:lstStyle/>
          <a:p>
            <a:pPr algn="ctr"/>
            <a:r>
              <a:rPr lang="en-US" altLang="zh-TW"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 &amp; Dataset</a:t>
            </a:r>
            <a:endParaRPr lang="zh-TW" altLang="en-US"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64" name="群組 263">
            <a:extLst>
              <a:ext uri="{FF2B5EF4-FFF2-40B4-BE49-F238E27FC236}">
                <a16:creationId xmlns:a16="http://schemas.microsoft.com/office/drawing/2014/main" id="{83A2A1F7-6443-4679-8CFD-E3DCD0E454E3}"/>
              </a:ext>
            </a:extLst>
          </p:cNvPr>
          <p:cNvGrpSpPr/>
          <p:nvPr/>
        </p:nvGrpSpPr>
        <p:grpSpPr>
          <a:xfrm>
            <a:off x="21808728" y="11997233"/>
            <a:ext cx="8549352" cy="862775"/>
            <a:chOff x="5165434" y="8478830"/>
            <a:chExt cx="8425928" cy="981211"/>
          </a:xfrm>
          <a:solidFill>
            <a:schemeClr val="accent2">
              <a:lumMod val="75000"/>
            </a:schemeClr>
          </a:solidFill>
        </p:grpSpPr>
        <p:sp>
          <p:nvSpPr>
            <p:cNvPr id="265" name="五邊形 1">
              <a:extLst>
                <a:ext uri="{FF2B5EF4-FFF2-40B4-BE49-F238E27FC236}">
                  <a16:creationId xmlns:a16="http://schemas.microsoft.com/office/drawing/2014/main" id="{8E595595-CC4E-4D1B-A34D-E825EC90DA51}"/>
                </a:ext>
              </a:extLst>
            </p:cNvPr>
            <p:cNvSpPr/>
            <p:nvPr/>
          </p:nvSpPr>
          <p:spPr>
            <a:xfrm>
              <a:off x="9306745" y="8478831"/>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266" name="五邊形 21">
              <a:extLst>
                <a:ext uri="{FF2B5EF4-FFF2-40B4-BE49-F238E27FC236}">
                  <a16:creationId xmlns:a16="http://schemas.microsoft.com/office/drawing/2014/main" id="{684F0D28-8DF0-44C1-AF7B-9D8834FAEDBB}"/>
                </a:ext>
              </a:extLst>
            </p:cNvPr>
            <p:cNvSpPr/>
            <p:nvPr/>
          </p:nvSpPr>
          <p:spPr>
            <a:xfrm rot="10800000">
              <a:off x="5165434" y="8478830"/>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sp>
        <p:nvSpPr>
          <p:cNvPr id="298" name="矩形 297">
            <a:extLst>
              <a:ext uri="{FF2B5EF4-FFF2-40B4-BE49-F238E27FC236}">
                <a16:creationId xmlns:a16="http://schemas.microsoft.com/office/drawing/2014/main" id="{56FAAE28-C742-4C67-AF9E-C872C7FF7486}"/>
              </a:ext>
            </a:extLst>
          </p:cNvPr>
          <p:cNvSpPr/>
          <p:nvPr/>
        </p:nvSpPr>
        <p:spPr>
          <a:xfrm>
            <a:off x="18576209" y="11926049"/>
            <a:ext cx="14986561" cy="924895"/>
          </a:xfrm>
          <a:prstGeom prst="rect">
            <a:avLst/>
          </a:prstGeom>
          <a:noFill/>
        </p:spPr>
        <p:txBody>
          <a:bodyPr wrap="square" lIns="92991" tIns="46495" rIns="92991" bIns="46495">
            <a:spAutoFit/>
          </a:bodyPr>
          <a:lstStyle/>
          <a:p>
            <a:pPr algn="ctr"/>
            <a:r>
              <a:rPr lang="en-US" altLang="zh-TW"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C-model performance</a:t>
            </a:r>
            <a:endParaRPr lang="zh-TW" altLang="en-US"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267" name="群組 266">
            <a:extLst>
              <a:ext uri="{FF2B5EF4-FFF2-40B4-BE49-F238E27FC236}">
                <a16:creationId xmlns:a16="http://schemas.microsoft.com/office/drawing/2014/main" id="{6CE8F3D1-A416-4D8A-8088-75B90D32C915}"/>
              </a:ext>
            </a:extLst>
          </p:cNvPr>
          <p:cNvGrpSpPr/>
          <p:nvPr/>
        </p:nvGrpSpPr>
        <p:grpSpPr>
          <a:xfrm>
            <a:off x="13625848" y="4108570"/>
            <a:ext cx="6095807" cy="862775"/>
            <a:chOff x="5165434" y="8478830"/>
            <a:chExt cx="8425928" cy="981211"/>
          </a:xfrm>
          <a:solidFill>
            <a:schemeClr val="accent2">
              <a:lumMod val="75000"/>
            </a:schemeClr>
          </a:solidFill>
        </p:grpSpPr>
        <p:sp>
          <p:nvSpPr>
            <p:cNvPr id="268" name="五邊形 1">
              <a:extLst>
                <a:ext uri="{FF2B5EF4-FFF2-40B4-BE49-F238E27FC236}">
                  <a16:creationId xmlns:a16="http://schemas.microsoft.com/office/drawing/2014/main" id="{7458DE74-F916-4FB6-A721-A6D7184EEA73}"/>
                </a:ext>
              </a:extLst>
            </p:cNvPr>
            <p:cNvSpPr/>
            <p:nvPr/>
          </p:nvSpPr>
          <p:spPr>
            <a:xfrm>
              <a:off x="9306745" y="8478831"/>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dirty="0"/>
            </a:p>
          </p:txBody>
        </p:sp>
        <p:sp>
          <p:nvSpPr>
            <p:cNvPr id="269" name="五邊形 21">
              <a:extLst>
                <a:ext uri="{FF2B5EF4-FFF2-40B4-BE49-F238E27FC236}">
                  <a16:creationId xmlns:a16="http://schemas.microsoft.com/office/drawing/2014/main" id="{E4A2932A-373B-40C7-81E7-1F6992442328}"/>
                </a:ext>
              </a:extLst>
            </p:cNvPr>
            <p:cNvSpPr/>
            <p:nvPr/>
          </p:nvSpPr>
          <p:spPr>
            <a:xfrm rot="10800000">
              <a:off x="5165434" y="8478830"/>
              <a:ext cx="4284617" cy="981210"/>
            </a:xfrm>
            <a:prstGeom prst="homePlat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965"/>
            </a:p>
          </p:txBody>
        </p:sp>
      </p:grpSp>
      <p:sp>
        <p:nvSpPr>
          <p:cNvPr id="12" name="矩形 11"/>
          <p:cNvSpPr/>
          <p:nvPr/>
        </p:nvSpPr>
        <p:spPr>
          <a:xfrm>
            <a:off x="13800399" y="4054676"/>
            <a:ext cx="5723494" cy="924895"/>
          </a:xfrm>
          <a:prstGeom prst="rect">
            <a:avLst/>
          </a:prstGeom>
          <a:noFill/>
        </p:spPr>
        <p:txBody>
          <a:bodyPr wrap="square" lIns="92991" tIns="46495" rIns="92991" bIns="46495">
            <a:spAutoFit/>
          </a:bodyPr>
          <a:lstStyle/>
          <a:p>
            <a:pPr algn="ctr"/>
            <a:r>
              <a:rPr lang="en-US" altLang="zh-TW"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endParaRPr lang="zh-TW" altLang="en-US" sz="5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3652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14578</TotalTime>
  <Words>468</Words>
  <Application>Microsoft Office PowerPoint</Application>
  <PresentationFormat>自訂</PresentationFormat>
  <Paragraphs>72</Paragraphs>
  <Slides>1</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新細明體</vt:lpstr>
      <vt:lpstr>Arial</vt:lpstr>
      <vt:lpstr>Calibri</vt:lpstr>
      <vt:lpstr>Calibri Light</vt:lpstr>
      <vt:lpstr>Century Gothic</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hanyu</cp:lastModifiedBy>
  <cp:revision>229</cp:revision>
  <dcterms:created xsi:type="dcterms:W3CDTF">2021-10-28T05:09:29Z</dcterms:created>
  <dcterms:modified xsi:type="dcterms:W3CDTF">2023-06-06T05:07:58Z</dcterms:modified>
</cp:coreProperties>
</file>