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7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6919-1E0A-4280-9105-A2221B85C2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0980-FC13-4F4D-BFC5-88CA1BD1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3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1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0518BE-0796-4846-A8A9-0580EC7FFE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A16F8E-208C-4B7A-BB41-735F396D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3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78D0F1-89BF-4588-B872-1BC13749410C}"/>
              </a:ext>
            </a:extLst>
          </p:cNvPr>
          <p:cNvSpPr txBox="1"/>
          <p:nvPr/>
        </p:nvSpPr>
        <p:spPr>
          <a:xfrm>
            <a:off x="5181600" y="3209365"/>
            <a:ext cx="3101789" cy="141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C40C7D-E414-44A7-BF10-8DBE7439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17" y="2505670"/>
            <a:ext cx="953844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Söhne"/>
                <a:cs typeface="Times New Roman" panose="02020603050405020304" pitchFamily="18" charset="0"/>
              </a:rPr>
              <a:t>Understanding sorted algorithm with data visualization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2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C80F3-EFC5-4B71-9130-F8EEDD59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03"/>
            <a:ext cx="10762129" cy="464129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algorithm explanations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in selection sort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6BC33C3-BE06-4146-A937-6186867AC038}"/>
              </a:ext>
            </a:extLst>
          </p:cNvPr>
          <p:cNvSpPr txBox="1">
            <a:spLocks/>
          </p:cNvSpPr>
          <p:nvPr/>
        </p:nvSpPr>
        <p:spPr bwMode="black">
          <a:xfrm>
            <a:off x="838200" y="171122"/>
            <a:ext cx="10515600" cy="13255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0751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F5C08C-947B-4B56-9C85-2EC41098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algorithm explanations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F308F-208C-4649-B93E-D4BAEF1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sorting means arranging a list with ascending or descending order.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necessarily to be a list of numbers, it could also be the letters of the alphabet.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take list which only numerical elements in it to illustrate and visualize how the sorted algorithm work in the process.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sorted algorithm. In this case, take “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example.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C80F3-EFC5-4B71-9130-F8EEDD59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25" y="2010515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take a list as shown below for example:</a:t>
            </a:r>
            <a:endParaRPr lang="en-US" sz="28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6BC33C3-BE06-4146-A937-6186867AC038}"/>
              </a:ext>
            </a:extLst>
          </p:cNvPr>
          <p:cNvSpPr txBox="1">
            <a:spLocks/>
          </p:cNvSpPr>
          <p:nvPr/>
        </p:nvSpPr>
        <p:spPr bwMode="black">
          <a:xfrm>
            <a:off x="838200" y="171122"/>
            <a:ext cx="10515600" cy="13255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in selection sort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5D66283-C8EF-4052-BE74-DDA0E7163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06979"/>
              </p:ext>
            </p:extLst>
          </p:nvPr>
        </p:nvGraphicFramePr>
        <p:xfrm>
          <a:off x="972672" y="2780555"/>
          <a:ext cx="67235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4A7CBCC5-419D-4A88-82D5-F58A89D48163}"/>
              </a:ext>
            </a:extLst>
          </p:cNvPr>
          <p:cNvSpPr/>
          <p:nvPr/>
        </p:nvSpPr>
        <p:spPr>
          <a:xfrm>
            <a:off x="8374112" y="3201112"/>
            <a:ext cx="3114160" cy="1645445"/>
          </a:xfrm>
          <a:prstGeom prst="wedgeRectCallout">
            <a:avLst>
              <a:gd name="adj1" fmla="val -68609"/>
              <a:gd name="adj2" fmla="val -436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A81B79-2F34-41B7-B6A6-6A163507BF36}"/>
              </a:ext>
            </a:extLst>
          </p:cNvPr>
          <p:cNvSpPr txBox="1"/>
          <p:nvPr/>
        </p:nvSpPr>
        <p:spPr>
          <a:xfrm>
            <a:off x="8508584" y="3285170"/>
            <a:ext cx="2979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background to represent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un-sorted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to represent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0006991-F349-4E2C-AF54-93E98B5E3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88248"/>
              </p:ext>
            </p:extLst>
          </p:nvPr>
        </p:nvGraphicFramePr>
        <p:xfrm>
          <a:off x="972672" y="5562498"/>
          <a:ext cx="67235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1ECF6E6F-35FD-480A-B882-D2F7BCB57D83}"/>
              </a:ext>
            </a:extLst>
          </p:cNvPr>
          <p:cNvSpPr/>
          <p:nvPr/>
        </p:nvSpPr>
        <p:spPr>
          <a:xfrm>
            <a:off x="1065725" y="3672944"/>
            <a:ext cx="6410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value in the unsorted list and exchange it with the element at the leftmost position of unsorted list.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3C5A62-51FA-4417-A3B5-5C359EBDB5E0}"/>
              </a:ext>
            </a:extLst>
          </p:cNvPr>
          <p:cNvSpPr/>
          <p:nvPr/>
        </p:nvSpPr>
        <p:spPr>
          <a:xfrm>
            <a:off x="5020235" y="5562498"/>
            <a:ext cx="1344706" cy="64008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BA85E1-ABB6-4BF0-B920-9829561615A3}"/>
              </a:ext>
            </a:extLst>
          </p:cNvPr>
          <p:cNvSpPr/>
          <p:nvPr/>
        </p:nvSpPr>
        <p:spPr>
          <a:xfrm>
            <a:off x="979395" y="5562498"/>
            <a:ext cx="1344706" cy="64008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號: 弧形下彎 17">
            <a:extLst>
              <a:ext uri="{FF2B5EF4-FFF2-40B4-BE49-F238E27FC236}">
                <a16:creationId xmlns:a16="http://schemas.microsoft.com/office/drawing/2014/main" id="{B55D15BA-E87D-4560-8890-F93B267DBE77}"/>
              </a:ext>
            </a:extLst>
          </p:cNvPr>
          <p:cNvSpPr/>
          <p:nvPr/>
        </p:nvSpPr>
        <p:spPr>
          <a:xfrm>
            <a:off x="1615889" y="4873273"/>
            <a:ext cx="4255993" cy="6049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D0C1C538-4376-40D7-A7C2-BF00662100D8}"/>
              </a:ext>
            </a:extLst>
          </p:cNvPr>
          <p:cNvSpPr/>
          <p:nvPr/>
        </p:nvSpPr>
        <p:spPr>
          <a:xfrm rot="10800000">
            <a:off x="1535206" y="6253015"/>
            <a:ext cx="4255993" cy="6049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C80F3-EFC5-4B71-9130-F8EEDD59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25" y="2010515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we get new list like: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6BC33C3-BE06-4146-A937-6186867AC038}"/>
              </a:ext>
            </a:extLst>
          </p:cNvPr>
          <p:cNvSpPr txBox="1">
            <a:spLocks/>
          </p:cNvSpPr>
          <p:nvPr/>
        </p:nvSpPr>
        <p:spPr bwMode="black">
          <a:xfrm>
            <a:off x="838200" y="171122"/>
            <a:ext cx="10515600" cy="13255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in selection sort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5D66283-C8EF-4052-BE74-DDA0E7163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12673"/>
              </p:ext>
            </p:extLst>
          </p:nvPr>
        </p:nvGraphicFramePr>
        <p:xfrm>
          <a:off x="972672" y="2780555"/>
          <a:ext cx="67235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4A7CBCC5-419D-4A88-82D5-F58A89D48163}"/>
              </a:ext>
            </a:extLst>
          </p:cNvPr>
          <p:cNvSpPr/>
          <p:nvPr/>
        </p:nvSpPr>
        <p:spPr>
          <a:xfrm>
            <a:off x="8374112" y="3201112"/>
            <a:ext cx="3114160" cy="1645445"/>
          </a:xfrm>
          <a:prstGeom prst="wedgeRectCallout">
            <a:avLst>
              <a:gd name="adj1" fmla="val -68609"/>
              <a:gd name="adj2" fmla="val -436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A81B79-2F34-41B7-B6A6-6A163507BF36}"/>
              </a:ext>
            </a:extLst>
          </p:cNvPr>
          <p:cNvSpPr txBox="1"/>
          <p:nvPr/>
        </p:nvSpPr>
        <p:spPr>
          <a:xfrm>
            <a:off x="8508584" y="3285170"/>
            <a:ext cx="2979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background to represent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un-sorted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to represent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CF6E6F-35FD-480A-B882-D2F7BCB57D83}"/>
              </a:ext>
            </a:extLst>
          </p:cNvPr>
          <p:cNvSpPr/>
          <p:nvPr/>
        </p:nvSpPr>
        <p:spPr>
          <a:xfrm>
            <a:off x="972673" y="4142548"/>
            <a:ext cx="67235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first step, the list will be divided into sorted list(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)and sorted list(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Repeating the step and the result will be like as shown at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6533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6BC33C3-BE06-4146-A937-6186867AC038}"/>
              </a:ext>
            </a:extLst>
          </p:cNvPr>
          <p:cNvSpPr txBox="1">
            <a:spLocks/>
          </p:cNvSpPr>
          <p:nvPr/>
        </p:nvSpPr>
        <p:spPr bwMode="black">
          <a:xfrm>
            <a:off x="838200" y="171122"/>
            <a:ext cx="10515600" cy="13255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 in selection sort</a:t>
            </a:r>
          </a:p>
        </p:txBody>
      </p:sp>
      <p:sp>
        <p:nvSpPr>
          <p:cNvPr id="8" name="箭號: 弧形下彎 7">
            <a:extLst>
              <a:ext uri="{FF2B5EF4-FFF2-40B4-BE49-F238E27FC236}">
                <a16:creationId xmlns:a16="http://schemas.microsoft.com/office/drawing/2014/main" id="{5F9C34AD-85B1-4D3F-9C34-4059B4A704AA}"/>
              </a:ext>
            </a:extLst>
          </p:cNvPr>
          <p:cNvSpPr/>
          <p:nvPr/>
        </p:nvSpPr>
        <p:spPr>
          <a:xfrm>
            <a:off x="1965509" y="1701176"/>
            <a:ext cx="1246094" cy="373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6CD43875-9D79-4E1E-B66E-D127E5B71C3C}"/>
              </a:ext>
            </a:extLst>
          </p:cNvPr>
          <p:cNvSpPr/>
          <p:nvPr/>
        </p:nvSpPr>
        <p:spPr>
          <a:xfrm rot="10800000">
            <a:off x="1965509" y="2879103"/>
            <a:ext cx="1181101" cy="3506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B49420B-0C2D-4F49-A782-64BC288DF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92889"/>
              </p:ext>
            </p:extLst>
          </p:nvPr>
        </p:nvGraphicFramePr>
        <p:xfrm>
          <a:off x="847165" y="2131418"/>
          <a:ext cx="42559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99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B4C66B3-0941-4D1D-88FA-155A1A09FDA8}"/>
              </a:ext>
            </a:extLst>
          </p:cNvPr>
          <p:cNvSpPr/>
          <p:nvPr/>
        </p:nvSpPr>
        <p:spPr>
          <a:xfrm>
            <a:off x="1694330" y="2131418"/>
            <a:ext cx="871815" cy="64007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3917E1-47D4-43C9-AFFB-EFE8E5E69686}"/>
              </a:ext>
            </a:extLst>
          </p:cNvPr>
          <p:cNvCxnSpPr/>
          <p:nvPr/>
        </p:nvCxnSpPr>
        <p:spPr>
          <a:xfrm>
            <a:off x="5392270" y="2451457"/>
            <a:ext cx="14074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1D8FFC-13AD-4B62-B3C6-A2555999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42700"/>
              </p:ext>
            </p:extLst>
          </p:nvPr>
        </p:nvGraphicFramePr>
        <p:xfrm>
          <a:off x="6954370" y="2131418"/>
          <a:ext cx="42559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99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6D8B34A-7089-48D1-A233-3C1C628EB7D4}"/>
              </a:ext>
            </a:extLst>
          </p:cNvPr>
          <p:cNvSpPr/>
          <p:nvPr/>
        </p:nvSpPr>
        <p:spPr>
          <a:xfrm>
            <a:off x="2568385" y="2131418"/>
            <a:ext cx="844926" cy="64007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3EBB98-6A72-45AD-BD8E-95AA9EB75B44}"/>
              </a:ext>
            </a:extLst>
          </p:cNvPr>
          <p:cNvCxnSpPr>
            <a:cxnSpLocks/>
          </p:cNvCxnSpPr>
          <p:nvPr/>
        </p:nvCxnSpPr>
        <p:spPr>
          <a:xfrm>
            <a:off x="9082367" y="2967168"/>
            <a:ext cx="0" cy="591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083DD02-ED2D-48EE-B444-8DDCC8E1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90153"/>
              </p:ext>
            </p:extLst>
          </p:nvPr>
        </p:nvGraphicFramePr>
        <p:xfrm>
          <a:off x="6998073" y="4034657"/>
          <a:ext cx="42559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99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18" name="箭號: 弧形下彎 17">
            <a:extLst>
              <a:ext uri="{FF2B5EF4-FFF2-40B4-BE49-F238E27FC236}">
                <a16:creationId xmlns:a16="http://schemas.microsoft.com/office/drawing/2014/main" id="{CD89D4D7-E3A0-4DA9-AFB0-DBBF5CADD023}"/>
              </a:ext>
            </a:extLst>
          </p:cNvPr>
          <p:cNvSpPr/>
          <p:nvPr/>
        </p:nvSpPr>
        <p:spPr>
          <a:xfrm>
            <a:off x="8938930" y="3576624"/>
            <a:ext cx="1246094" cy="373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754DEB39-9782-4034-BDE4-0B0623009087}"/>
              </a:ext>
            </a:extLst>
          </p:cNvPr>
          <p:cNvSpPr/>
          <p:nvPr/>
        </p:nvSpPr>
        <p:spPr>
          <a:xfrm rot="10800000">
            <a:off x="3619498" y="6347050"/>
            <a:ext cx="1181101" cy="3506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219C1B-49A5-4A33-966B-1803F0F2E345}"/>
              </a:ext>
            </a:extLst>
          </p:cNvPr>
          <p:cNvSpPr/>
          <p:nvPr/>
        </p:nvSpPr>
        <p:spPr>
          <a:xfrm>
            <a:off x="8717051" y="4034656"/>
            <a:ext cx="844926" cy="64007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E117C7-0E58-4407-910B-17D713843B45}"/>
              </a:ext>
            </a:extLst>
          </p:cNvPr>
          <p:cNvSpPr/>
          <p:nvPr/>
        </p:nvSpPr>
        <p:spPr>
          <a:xfrm>
            <a:off x="9561977" y="4034654"/>
            <a:ext cx="844926" cy="64007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D808DA1-67E9-49E2-A76C-A3C21CA1AF79}"/>
              </a:ext>
            </a:extLst>
          </p:cNvPr>
          <p:cNvCxnSpPr>
            <a:cxnSpLocks/>
          </p:cNvCxnSpPr>
          <p:nvPr/>
        </p:nvCxnSpPr>
        <p:spPr>
          <a:xfrm flipH="1">
            <a:off x="5348569" y="4352601"/>
            <a:ext cx="14948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2F2BF0A-650B-444C-8192-D98FFC03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52584"/>
              </p:ext>
            </p:extLst>
          </p:nvPr>
        </p:nvGraphicFramePr>
        <p:xfrm>
          <a:off x="802342" y="4032561"/>
          <a:ext cx="42559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99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AAD774C-3ACE-4603-BA01-27DBAE67F78E}"/>
              </a:ext>
            </a:extLst>
          </p:cNvPr>
          <p:cNvCxnSpPr>
            <a:cxnSpLocks/>
          </p:cNvCxnSpPr>
          <p:nvPr/>
        </p:nvCxnSpPr>
        <p:spPr>
          <a:xfrm>
            <a:off x="2851896" y="4775062"/>
            <a:ext cx="0" cy="7287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032E8D6-70E0-4BD0-90B6-78904388B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8952"/>
              </p:ext>
            </p:extLst>
          </p:nvPr>
        </p:nvGraphicFramePr>
        <p:xfrm>
          <a:off x="802342" y="5665170"/>
          <a:ext cx="42559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99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7ED894E5-78F9-4DF5-AC3B-26E49DAEE375}"/>
              </a:ext>
            </a:extLst>
          </p:cNvPr>
          <p:cNvSpPr/>
          <p:nvPr/>
        </p:nvSpPr>
        <p:spPr>
          <a:xfrm>
            <a:off x="3355036" y="5665170"/>
            <a:ext cx="844926" cy="64007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4752D1-35DA-4862-BD56-B76A6EE10478}"/>
              </a:ext>
            </a:extLst>
          </p:cNvPr>
          <p:cNvSpPr/>
          <p:nvPr/>
        </p:nvSpPr>
        <p:spPr>
          <a:xfrm>
            <a:off x="4193239" y="5665170"/>
            <a:ext cx="844926" cy="64007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箭號: 弧形下彎 29">
            <a:extLst>
              <a:ext uri="{FF2B5EF4-FFF2-40B4-BE49-F238E27FC236}">
                <a16:creationId xmlns:a16="http://schemas.microsoft.com/office/drawing/2014/main" id="{8D8B0FEF-922F-42DE-A715-EF38C6E78E18}"/>
              </a:ext>
            </a:extLst>
          </p:cNvPr>
          <p:cNvSpPr/>
          <p:nvPr/>
        </p:nvSpPr>
        <p:spPr>
          <a:xfrm>
            <a:off x="3576915" y="5156824"/>
            <a:ext cx="1246094" cy="373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86655AD-C09A-4398-AFB4-23C059F7E60B}"/>
              </a:ext>
            </a:extLst>
          </p:cNvPr>
          <p:cNvCxnSpPr/>
          <p:nvPr/>
        </p:nvCxnSpPr>
        <p:spPr>
          <a:xfrm>
            <a:off x="5435972" y="5966264"/>
            <a:ext cx="14074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B770958-127D-4DED-8493-494FF31F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33074"/>
              </p:ext>
            </p:extLst>
          </p:nvPr>
        </p:nvGraphicFramePr>
        <p:xfrm>
          <a:off x="7011516" y="5646224"/>
          <a:ext cx="425599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199">
                  <a:extLst>
                    <a:ext uri="{9D8B030D-6E8A-4147-A177-3AD203B41FA5}">
                      <a16:colId xmlns:a16="http://schemas.microsoft.com/office/drawing/2014/main" val="3860271304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797773688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274451872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4017404280"/>
                    </a:ext>
                  </a:extLst>
                </a:gridCol>
                <a:gridCol w="851199">
                  <a:extLst>
                    <a:ext uri="{9D8B030D-6E8A-4147-A177-3AD203B41FA5}">
                      <a16:colId xmlns:a16="http://schemas.microsoft.com/office/drawing/2014/main" val="3558377283"/>
                    </a:ext>
                  </a:extLst>
                </a:gridCol>
              </a:tblGrid>
              <a:tr h="50849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9006"/>
                  </a:ext>
                </a:extLst>
              </a:tr>
            </a:tbl>
          </a:graphicData>
        </a:graphic>
      </p:graphicFrame>
      <p:sp>
        <p:nvSpPr>
          <p:cNvPr id="33" name="箭號: 弧形下彎 32">
            <a:extLst>
              <a:ext uri="{FF2B5EF4-FFF2-40B4-BE49-F238E27FC236}">
                <a16:creationId xmlns:a16="http://schemas.microsoft.com/office/drawing/2014/main" id="{95AD12DB-DFE8-4E52-82F7-E611CDDA2620}"/>
              </a:ext>
            </a:extLst>
          </p:cNvPr>
          <p:cNvSpPr/>
          <p:nvPr/>
        </p:nvSpPr>
        <p:spPr>
          <a:xfrm rot="10800000">
            <a:off x="8938930" y="4809546"/>
            <a:ext cx="1181101" cy="3506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orted_al">
            <a:hlinkClick r:id="" action="ppaction://media"/>
            <a:extLst>
              <a:ext uri="{FF2B5EF4-FFF2-40B4-BE49-F238E27FC236}">
                <a16:creationId xmlns:a16="http://schemas.microsoft.com/office/drawing/2014/main" id="{D9E2D8C1-2901-4339-8D91-670EC9FFC0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71129" y="1997916"/>
            <a:ext cx="4876800" cy="3597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C82967-007F-4CF3-A483-3E6E16122ACF}"/>
              </a:ext>
            </a:extLst>
          </p:cNvPr>
          <p:cNvSpPr/>
          <p:nvPr/>
        </p:nvSpPr>
        <p:spPr>
          <a:xfrm>
            <a:off x="6571129" y="2024811"/>
            <a:ext cx="4876800" cy="3597274"/>
          </a:xfrm>
          <a:prstGeom prst="rect">
            <a:avLst/>
          </a:prstGeom>
          <a:noFill/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7A05F4B-905D-44B3-A897-E652DFFDC9AB}"/>
              </a:ext>
            </a:extLst>
          </p:cNvPr>
          <p:cNvSpPr txBox="1">
            <a:spLocks/>
          </p:cNvSpPr>
          <p:nvPr/>
        </p:nvSpPr>
        <p:spPr bwMode="black">
          <a:xfrm>
            <a:off x="838200" y="180088"/>
            <a:ext cx="10515600" cy="13255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47EA2F-8065-4AD8-92AD-D890D0255085}"/>
              </a:ext>
            </a:extLst>
          </p:cNvPr>
          <p:cNvSpPr txBox="1"/>
          <p:nvPr/>
        </p:nvSpPr>
        <p:spPr>
          <a:xfrm>
            <a:off x="923366" y="1765227"/>
            <a:ext cx="526228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length 60 with non-repeating numbers.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bar chart to represent the list at each step after exchanging the numbers.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the images as a video to visualize the process of the sorting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426</TotalTime>
  <Words>304</Words>
  <Application>Microsoft Office PowerPoint</Application>
  <PresentationFormat>寬螢幕</PresentationFormat>
  <Paragraphs>81</Paragraphs>
  <Slides>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Söhne</vt:lpstr>
      <vt:lpstr>微軟正黑體</vt:lpstr>
      <vt:lpstr>新細明體</vt:lpstr>
      <vt:lpstr>Arial</vt:lpstr>
      <vt:lpstr>Calibri</vt:lpstr>
      <vt:lpstr>Gill Sans MT</vt:lpstr>
      <vt:lpstr>Times New Roman</vt:lpstr>
      <vt:lpstr>包裹</vt:lpstr>
      <vt:lpstr>PowerPoint 簡報</vt:lpstr>
      <vt:lpstr>PowerPoint 簡報</vt:lpstr>
      <vt:lpstr>Sorted algorithm explanations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hanyu</dc:creator>
  <cp:lastModifiedBy>hanyu</cp:lastModifiedBy>
  <cp:revision>34</cp:revision>
  <dcterms:created xsi:type="dcterms:W3CDTF">2023-05-10T21:44:14Z</dcterms:created>
  <dcterms:modified xsi:type="dcterms:W3CDTF">2023-05-14T18:31:49Z</dcterms:modified>
</cp:coreProperties>
</file>