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3" r:id="rId3"/>
    <p:sldId id="257" r:id="rId4"/>
    <p:sldId id="260" r:id="rId5"/>
    <p:sldId id="258" r:id="rId6"/>
    <p:sldId id="259"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75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8" d="100"/>
          <a:sy n="68" d="100"/>
        </p:scale>
        <p:origin x="653" y="62"/>
      </p:cViewPr>
      <p:guideLst>
        <p:guide orient="horz" pos="2160"/>
        <p:guide pos="75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0D6919-1E0A-4280-9105-A2221B85C26C}" type="datetimeFigureOut">
              <a:rPr lang="en-US" smtClean="0"/>
              <a:t>5/14/2023</a:t>
            </a:fld>
            <a:endParaRPr 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EE0980-FC13-4F4D-BFC5-88CA1BD113F9}" type="slidenum">
              <a:rPr lang="en-US" smtClean="0"/>
              <a:t>‹#›</a:t>
            </a:fld>
            <a:endParaRPr lang="en-US"/>
          </a:p>
        </p:txBody>
      </p:sp>
    </p:spTree>
    <p:extLst>
      <p:ext uri="{BB962C8B-B14F-4D97-AF65-F5344CB8AC3E}">
        <p14:creationId xmlns:p14="http://schemas.microsoft.com/office/powerpoint/2010/main" val="4092409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7" name="Date Placeholder 6"/>
          <p:cNvSpPr>
            <a:spLocks noGrp="1"/>
          </p:cNvSpPr>
          <p:nvPr>
            <p:ph type="dt" sz="half" idx="10"/>
          </p:nvPr>
        </p:nvSpPr>
        <p:spPr/>
        <p:txBody>
          <a:bodyPr/>
          <a:lstStyle/>
          <a:p>
            <a:fld id="{F00518BE-0796-4846-A8A9-0580EC7FFE99}" type="datetimeFigureOut">
              <a:rPr lang="en-US" smtClean="0"/>
              <a:t>5/14/2023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16F8E-208C-4B7A-BB41-735F396D0CE8}" type="slidenum">
              <a:rPr lang="en-US" smtClean="0"/>
              <a:t>‹#›</a:t>
            </a:fld>
            <a:endParaRPr lang="en-US"/>
          </a:p>
        </p:txBody>
      </p:sp>
    </p:spTree>
    <p:extLst>
      <p:ext uri="{BB962C8B-B14F-4D97-AF65-F5344CB8AC3E}">
        <p14:creationId xmlns:p14="http://schemas.microsoft.com/office/powerpoint/2010/main" val="16924315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00518BE-0796-4846-A8A9-0580EC7FFE99}"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16F8E-208C-4B7A-BB41-735F396D0CE8}" type="slidenum">
              <a:rPr lang="en-US" smtClean="0"/>
              <a:t>‹#›</a:t>
            </a:fld>
            <a:endParaRPr lang="en-US"/>
          </a:p>
        </p:txBody>
      </p:sp>
    </p:spTree>
    <p:extLst>
      <p:ext uri="{BB962C8B-B14F-4D97-AF65-F5344CB8AC3E}">
        <p14:creationId xmlns:p14="http://schemas.microsoft.com/office/powerpoint/2010/main" val="1587479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00518BE-0796-4846-A8A9-0580EC7FFE99}"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16F8E-208C-4B7A-BB41-735F396D0CE8}" type="slidenum">
              <a:rPr lang="en-US" smtClean="0"/>
              <a:t>‹#›</a:t>
            </a:fld>
            <a:endParaRPr lang="en-US"/>
          </a:p>
        </p:txBody>
      </p:sp>
    </p:spTree>
    <p:extLst>
      <p:ext uri="{BB962C8B-B14F-4D97-AF65-F5344CB8AC3E}">
        <p14:creationId xmlns:p14="http://schemas.microsoft.com/office/powerpoint/2010/main" val="137025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F00518BE-0796-4846-A8A9-0580EC7FFE99}" type="datetimeFigureOut">
              <a:rPr lang="en-US" smtClean="0"/>
              <a:t>5/14/2023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16F8E-208C-4B7A-BB41-735F396D0CE8}" type="slidenum">
              <a:rPr lang="en-US" smtClean="0"/>
              <a:t>‹#›</a:t>
            </a:fld>
            <a:endParaRPr lang="en-US"/>
          </a:p>
        </p:txBody>
      </p:sp>
    </p:spTree>
    <p:extLst>
      <p:ext uri="{BB962C8B-B14F-4D97-AF65-F5344CB8AC3E}">
        <p14:creationId xmlns:p14="http://schemas.microsoft.com/office/powerpoint/2010/main" val="4098089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7" name="Date Placeholder 6"/>
          <p:cNvSpPr>
            <a:spLocks noGrp="1"/>
          </p:cNvSpPr>
          <p:nvPr>
            <p:ph type="dt" sz="half" idx="10"/>
          </p:nvPr>
        </p:nvSpPr>
        <p:spPr/>
        <p:txBody>
          <a:bodyPr/>
          <a:lstStyle/>
          <a:p>
            <a:fld id="{F00518BE-0796-4846-A8A9-0580EC7FFE99}" type="datetimeFigureOut">
              <a:rPr lang="en-US" smtClean="0"/>
              <a:t>5/14/2023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16F8E-208C-4B7A-BB41-735F396D0CE8}" type="slidenum">
              <a:rPr lang="en-US" smtClean="0"/>
              <a:t>‹#›</a:t>
            </a:fld>
            <a:endParaRPr lang="en-US"/>
          </a:p>
        </p:txBody>
      </p:sp>
    </p:spTree>
    <p:extLst>
      <p:ext uri="{BB962C8B-B14F-4D97-AF65-F5344CB8AC3E}">
        <p14:creationId xmlns:p14="http://schemas.microsoft.com/office/powerpoint/2010/main" val="37609326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8" name="Date Placeholder 7"/>
          <p:cNvSpPr>
            <a:spLocks noGrp="1"/>
          </p:cNvSpPr>
          <p:nvPr>
            <p:ph type="dt" sz="half" idx="10"/>
          </p:nvPr>
        </p:nvSpPr>
        <p:spPr/>
        <p:txBody>
          <a:bodyPr/>
          <a:lstStyle/>
          <a:p>
            <a:fld id="{F00518BE-0796-4846-A8A9-0580EC7FFE99}" type="datetimeFigureOut">
              <a:rPr lang="en-US" smtClean="0"/>
              <a:t>5/14/2023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0A16F8E-208C-4B7A-BB41-735F396D0CE8}" type="slidenum">
              <a:rPr lang="en-US" smtClean="0"/>
              <a:t>‹#›</a:t>
            </a:fld>
            <a:endParaRPr lang="en-US"/>
          </a:p>
        </p:txBody>
      </p:sp>
    </p:spTree>
    <p:extLst>
      <p:ext uri="{BB962C8B-B14F-4D97-AF65-F5344CB8AC3E}">
        <p14:creationId xmlns:p14="http://schemas.microsoft.com/office/powerpoint/2010/main" val="3861653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583436" y="3143250"/>
            <a:ext cx="4270248" cy="2596776"/>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7" name="Date Placeholder 6"/>
          <p:cNvSpPr>
            <a:spLocks noGrp="1"/>
          </p:cNvSpPr>
          <p:nvPr>
            <p:ph type="dt" sz="half" idx="10"/>
          </p:nvPr>
        </p:nvSpPr>
        <p:spPr/>
        <p:txBody>
          <a:bodyPr/>
          <a:lstStyle/>
          <a:p>
            <a:fld id="{F00518BE-0796-4846-A8A9-0580EC7FFE99}" type="datetimeFigureOut">
              <a:rPr lang="en-US" smtClean="0"/>
              <a:t>5/14/2023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16F8E-208C-4B7A-BB41-735F396D0CE8}" type="slidenum">
              <a:rPr lang="en-US" smtClean="0"/>
              <a:t>‹#›</a:t>
            </a:fld>
            <a:endParaRPr 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263010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F00518BE-0796-4846-A8A9-0580EC7FFE99}" type="datetimeFigureOut">
              <a:rPr lang="en-US" smtClean="0"/>
              <a:t>5/14/2023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16F8E-208C-4B7A-BB41-735F396D0CE8}" type="slidenum">
              <a:rPr lang="en-US" smtClean="0"/>
              <a:t>‹#›</a:t>
            </a:fld>
            <a:endParaRPr lang="en-US"/>
          </a:p>
        </p:txBody>
      </p:sp>
    </p:spTree>
    <p:extLst>
      <p:ext uri="{BB962C8B-B14F-4D97-AF65-F5344CB8AC3E}">
        <p14:creationId xmlns:p14="http://schemas.microsoft.com/office/powerpoint/2010/main" val="2622385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0518BE-0796-4846-A8A9-0580EC7FFE99}" type="datetimeFigureOut">
              <a:rPr lang="en-US" smtClean="0"/>
              <a:t>5/14/2023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16F8E-208C-4B7A-BB41-735F396D0CE8}" type="slidenum">
              <a:rPr lang="en-US" smtClean="0"/>
              <a:t>‹#›</a:t>
            </a:fld>
            <a:endParaRPr lang="en-US"/>
          </a:p>
        </p:txBody>
      </p:sp>
    </p:spTree>
    <p:extLst>
      <p:ext uri="{BB962C8B-B14F-4D97-AF65-F5344CB8AC3E}">
        <p14:creationId xmlns:p14="http://schemas.microsoft.com/office/powerpoint/2010/main" val="39188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9" name="Date Placeholder 8"/>
          <p:cNvSpPr>
            <a:spLocks noGrp="1"/>
          </p:cNvSpPr>
          <p:nvPr>
            <p:ph type="dt" sz="half" idx="10"/>
          </p:nvPr>
        </p:nvSpPr>
        <p:spPr/>
        <p:txBody>
          <a:bodyPr/>
          <a:lstStyle/>
          <a:p>
            <a:fld id="{F00518BE-0796-4846-A8A9-0580EC7FFE99}" type="datetimeFigureOut">
              <a:rPr lang="en-US" smtClean="0"/>
              <a:t>5/14/2023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0A16F8E-208C-4B7A-BB41-735F396D0CE8}" type="slidenum">
              <a:rPr lang="en-US" smtClean="0"/>
              <a:t>‹#›</a:t>
            </a:fld>
            <a:endParaRPr lang="en-US"/>
          </a:p>
        </p:txBody>
      </p:sp>
    </p:spTree>
    <p:extLst>
      <p:ext uri="{BB962C8B-B14F-4D97-AF65-F5344CB8AC3E}">
        <p14:creationId xmlns:p14="http://schemas.microsoft.com/office/powerpoint/2010/main" val="434086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00518BE-0796-4846-A8A9-0580EC7FFE99}" type="datetimeFigureOut">
              <a:rPr lang="en-US" smtClean="0"/>
              <a:t>5/14/2023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0A16F8E-208C-4B7A-BB41-735F396D0CE8}" type="slidenum">
              <a:rPr lang="en-US" smtClean="0"/>
              <a:t>‹#›</a:t>
            </a:fld>
            <a:endParaRPr lang="en-US"/>
          </a:p>
        </p:txBody>
      </p:sp>
    </p:spTree>
    <p:extLst>
      <p:ext uri="{BB962C8B-B14F-4D97-AF65-F5344CB8AC3E}">
        <p14:creationId xmlns:p14="http://schemas.microsoft.com/office/powerpoint/2010/main" val="3460941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00518BE-0796-4846-A8A9-0580EC7FFE99}" type="datetimeFigureOut">
              <a:rPr lang="en-US" smtClean="0"/>
              <a:t>5/14/2023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0A16F8E-208C-4B7A-BB41-735F396D0CE8}" type="slidenum">
              <a:rPr lang="en-US" smtClean="0"/>
              <a:t>‹#›</a:t>
            </a:fld>
            <a:endParaRPr lang="en-US"/>
          </a:p>
        </p:txBody>
      </p:sp>
    </p:spTree>
    <p:extLst>
      <p:ext uri="{BB962C8B-B14F-4D97-AF65-F5344CB8AC3E}">
        <p14:creationId xmlns:p14="http://schemas.microsoft.com/office/powerpoint/2010/main" val="22882360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E378D0F1-89BF-4588-B872-1BC13749410C}"/>
              </a:ext>
            </a:extLst>
          </p:cNvPr>
          <p:cNvSpPr txBox="1"/>
          <p:nvPr/>
        </p:nvSpPr>
        <p:spPr>
          <a:xfrm>
            <a:off x="5181600" y="3209365"/>
            <a:ext cx="3101789" cy="1411941"/>
          </a:xfrm>
          <a:prstGeom prst="rect">
            <a:avLst/>
          </a:prstGeom>
          <a:noFill/>
        </p:spPr>
        <p:txBody>
          <a:bodyPr wrap="square" rtlCol="0">
            <a:spAutoFit/>
          </a:bodyPr>
          <a:lstStyle/>
          <a:p>
            <a:endParaRPr lang="en-US" dirty="0"/>
          </a:p>
        </p:txBody>
      </p:sp>
      <p:sp>
        <p:nvSpPr>
          <p:cNvPr id="5" name="Rectangle 1">
            <a:extLst>
              <a:ext uri="{FF2B5EF4-FFF2-40B4-BE49-F238E27FC236}">
                <a16:creationId xmlns:a16="http://schemas.microsoft.com/office/drawing/2014/main" id="{4FC40C7D-E414-44A7-BF10-8DBE7439084B}"/>
              </a:ext>
            </a:extLst>
          </p:cNvPr>
          <p:cNvSpPr>
            <a:spLocks noChangeArrowheads="1"/>
          </p:cNvSpPr>
          <p:nvPr/>
        </p:nvSpPr>
        <p:spPr bwMode="auto">
          <a:xfrm>
            <a:off x="1443317" y="2505670"/>
            <a:ext cx="9538448"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800" b="1" i="0" u="none" strike="noStrike"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ea typeface="Söhne"/>
                <a:cs typeface="Times New Roman" panose="02020603050405020304" pitchFamily="18" charset="0"/>
              </a:rPr>
              <a:t>The principles of convolutional layers and max pooling in CNN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8024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C05C71-E375-4AD2-80AE-DEB0EF7707F3}"/>
              </a:ext>
            </a:extLst>
          </p:cNvPr>
          <p:cNvSpPr>
            <a:spLocks noGrp="1"/>
          </p:cNvSpPr>
          <p:nvPr>
            <p:ph type="title"/>
          </p:nvPr>
        </p:nvSpPr>
        <p:spPr>
          <a:xfrm>
            <a:off x="744071" y="101889"/>
            <a:ext cx="10807359" cy="1325563"/>
          </a:xfrm>
        </p:spPr>
        <p:txBody>
          <a:bodyPr>
            <a:normAutofit/>
          </a:bodyPr>
          <a:lstStyle/>
          <a:p>
            <a:pPr algn="ctr"/>
            <a:r>
              <a:rPr lang="en-US" sz="3200" b="1" cap="none" dirty="0">
                <a:latin typeface="Times New Roman" panose="02020603050405020304" pitchFamily="18" charset="0"/>
                <a:cs typeface="Times New Roman" panose="02020603050405020304" pitchFamily="18" charset="0"/>
              </a:rPr>
              <a:t>Introduction</a:t>
            </a:r>
          </a:p>
        </p:txBody>
      </p:sp>
      <p:sp>
        <p:nvSpPr>
          <p:cNvPr id="3" name="內容版面配置區 2">
            <a:extLst>
              <a:ext uri="{FF2B5EF4-FFF2-40B4-BE49-F238E27FC236}">
                <a16:creationId xmlns:a16="http://schemas.microsoft.com/office/drawing/2014/main" id="{96A8ED5E-A44B-4770-B830-717545CAED96}"/>
              </a:ext>
            </a:extLst>
          </p:cNvPr>
          <p:cNvSpPr>
            <a:spLocks noGrp="1"/>
          </p:cNvSpPr>
          <p:nvPr>
            <p:ph idx="1"/>
          </p:nvPr>
        </p:nvSpPr>
        <p:spPr>
          <a:xfrm>
            <a:off x="1035830" y="1630363"/>
            <a:ext cx="10542495" cy="5125748"/>
          </a:xfrm>
        </p:spPr>
        <p:txBody>
          <a:bodyPr>
            <a:normAutofit/>
          </a:bodyPr>
          <a:lstStyle/>
          <a:p>
            <a:pPr algn="just"/>
            <a:r>
              <a:rPr lang="en-US" sz="2800" dirty="0">
                <a:latin typeface="Times New Roman" panose="02020603050405020304" pitchFamily="18" charset="0"/>
                <a:cs typeface="Times New Roman" panose="02020603050405020304" pitchFamily="18" charset="0"/>
              </a:rPr>
              <a:t>Convolutional </a:t>
            </a:r>
          </a:p>
        </p:txBody>
      </p:sp>
    </p:spTree>
    <p:extLst>
      <p:ext uri="{BB962C8B-B14F-4D97-AF65-F5344CB8AC3E}">
        <p14:creationId xmlns:p14="http://schemas.microsoft.com/office/powerpoint/2010/main" val="1408389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F5C08C-947B-4B56-9C85-2EC41098DDF3}"/>
              </a:ext>
            </a:extLst>
          </p:cNvPr>
          <p:cNvSpPr>
            <a:spLocks noGrp="1"/>
          </p:cNvSpPr>
          <p:nvPr>
            <p:ph type="title"/>
          </p:nvPr>
        </p:nvSpPr>
        <p:spPr>
          <a:xfrm>
            <a:off x="838200" y="153192"/>
            <a:ext cx="10515600" cy="1325563"/>
          </a:xfrm>
        </p:spPr>
        <p:txBody>
          <a:bodyPr>
            <a:normAutofit/>
          </a:bodyPr>
          <a:lstStyle/>
          <a:p>
            <a:pPr algn="ctr"/>
            <a:r>
              <a:rPr lang="en-US" sz="3200" b="1" cap="none" dirty="0">
                <a:latin typeface="Times New Roman" panose="02020603050405020304" pitchFamily="18" charset="0"/>
                <a:cs typeface="Times New Roman" panose="02020603050405020304" pitchFamily="18" charset="0"/>
              </a:rPr>
              <a:t>The principle of convolutional layer</a:t>
            </a:r>
          </a:p>
        </p:txBody>
      </p:sp>
      <p:sp>
        <p:nvSpPr>
          <p:cNvPr id="3" name="內容版面配置區 2">
            <a:extLst>
              <a:ext uri="{FF2B5EF4-FFF2-40B4-BE49-F238E27FC236}">
                <a16:creationId xmlns:a16="http://schemas.microsoft.com/office/drawing/2014/main" id="{468F308F-208C-4649-B93E-D4BAEF180DE5}"/>
              </a:ext>
            </a:extLst>
          </p:cNvPr>
          <p:cNvSpPr>
            <a:spLocks noGrp="1"/>
          </p:cNvSpPr>
          <p:nvPr>
            <p:ph idx="1"/>
          </p:nvPr>
        </p:nvSpPr>
        <p:spPr>
          <a:xfrm>
            <a:off x="838200" y="1690688"/>
            <a:ext cx="10515600" cy="4351338"/>
          </a:xfrm>
        </p:spPr>
        <p:txBody>
          <a:bodyPr/>
          <a:lstStyle/>
          <a:p>
            <a:r>
              <a:rPr lang="en-US" dirty="0"/>
              <a:t>We need to convert the images into matrix, since computer only knows the numbers</a:t>
            </a:r>
          </a:p>
          <a:p>
            <a:endParaRPr lang="en-US" dirty="0"/>
          </a:p>
        </p:txBody>
      </p:sp>
      <mc:AlternateContent xmlns:mc="http://schemas.openxmlformats.org/markup-compatibility/2006">
        <mc:Choice xmlns:a14="http://schemas.microsoft.com/office/drawing/2010/main" Requires="a14">
          <p:sp>
            <p:nvSpPr>
              <p:cNvPr id="4" name="文字方塊 3">
                <a:extLst>
                  <a:ext uri="{FF2B5EF4-FFF2-40B4-BE49-F238E27FC236}">
                    <a16:creationId xmlns:a16="http://schemas.microsoft.com/office/drawing/2014/main" id="{626C5957-06CB-4626-93A6-48E770BF6C6D}"/>
                  </a:ext>
                </a:extLst>
              </p:cNvPr>
              <p:cNvSpPr txBox="1"/>
              <p:nvPr/>
            </p:nvSpPr>
            <p:spPr>
              <a:xfrm>
                <a:off x="7189695" y="4451667"/>
                <a:ext cx="3657600" cy="715645"/>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𝑓𝑖𝑙𝑡𝑒𝑟</m:t>
                      </m:r>
                      <m:r>
                        <a:rPr lang="en-US" sz="2800" b="0" i="1" smtClean="0">
                          <a:latin typeface="Cambria Math" panose="02040503050406030204" pitchFamily="18" charset="0"/>
                        </a:rPr>
                        <m:t> =  </m:t>
                      </m:r>
                      <m:m>
                        <m:mPr>
                          <m:mcs>
                            <m:mc>
                              <m:mcPr>
                                <m:count m:val="2"/>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1</m:t>
                            </m:r>
                          </m:e>
                          <m:e>
                            <m:r>
                              <a:rPr lang="en-US" sz="2800" b="0" i="1" smtClean="0">
                                <a:latin typeface="Cambria Math" panose="02040503050406030204" pitchFamily="18" charset="0"/>
                              </a:rPr>
                              <m:t>−1</m:t>
                            </m:r>
                          </m:e>
                        </m:mr>
                        <m:mr>
                          <m:e>
                            <m:r>
                              <a:rPr lang="en-US" sz="2800" b="0" i="1" smtClean="0">
                                <a:latin typeface="Cambria Math" panose="02040503050406030204" pitchFamily="18" charset="0"/>
                              </a:rPr>
                              <m:t>−1</m:t>
                            </m:r>
                          </m:e>
                          <m:e>
                            <m:r>
                              <a:rPr lang="en-US" sz="2800" b="0" i="1" smtClean="0">
                                <a:latin typeface="Cambria Math" panose="02040503050406030204" pitchFamily="18" charset="0"/>
                              </a:rPr>
                              <m:t>1</m:t>
                            </m:r>
                          </m:e>
                        </m:mr>
                      </m:m>
                    </m:oMath>
                  </m:oMathPara>
                </a14:m>
                <a:endParaRPr lang="en-US" sz="2800" dirty="0">
                  <a:latin typeface="Times New Roman" panose="02020603050405020304" pitchFamily="18" charset="0"/>
                  <a:cs typeface="Times New Roman" panose="02020603050405020304" pitchFamily="18" charset="0"/>
                </a:endParaRPr>
              </a:p>
            </p:txBody>
          </p:sp>
        </mc:Choice>
        <mc:Fallback>
          <p:sp>
            <p:nvSpPr>
              <p:cNvPr id="4" name="文字方塊 3">
                <a:extLst>
                  <a:ext uri="{FF2B5EF4-FFF2-40B4-BE49-F238E27FC236}">
                    <a16:creationId xmlns:a16="http://schemas.microsoft.com/office/drawing/2014/main" id="{626C5957-06CB-4626-93A6-48E770BF6C6D}"/>
                  </a:ext>
                </a:extLst>
              </p:cNvPr>
              <p:cNvSpPr txBox="1">
                <a:spLocks noRot="1" noChangeAspect="1" noMove="1" noResize="1" noEditPoints="1" noAdjustHandles="1" noChangeArrowheads="1" noChangeShapeType="1" noTextEdit="1"/>
              </p:cNvSpPr>
              <p:nvPr/>
            </p:nvSpPr>
            <p:spPr>
              <a:xfrm>
                <a:off x="7189695" y="4451667"/>
                <a:ext cx="3657600" cy="715645"/>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3105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D2554D-EC33-41A5-911D-3A6AEBE3DAD0}"/>
              </a:ext>
            </a:extLst>
          </p:cNvPr>
          <p:cNvSpPr>
            <a:spLocks noGrp="1"/>
          </p:cNvSpPr>
          <p:nvPr>
            <p:ph type="title"/>
          </p:nvPr>
        </p:nvSpPr>
        <p:spPr>
          <a:xfrm>
            <a:off x="2231136" y="184762"/>
            <a:ext cx="7729728" cy="1188720"/>
          </a:xfrm>
        </p:spPr>
        <p:txBody>
          <a:bodyPr>
            <a:normAutofit/>
          </a:bodyPr>
          <a:lstStyle/>
          <a:p>
            <a:pPr algn="ctr"/>
            <a:r>
              <a:rPr lang="en-US" sz="3200" b="1" cap="none" dirty="0">
                <a:latin typeface="Times New Roman" panose="02020603050405020304" pitchFamily="18" charset="0"/>
                <a:cs typeface="Times New Roman" panose="02020603050405020304" pitchFamily="18" charset="0"/>
              </a:rPr>
              <a:t>The principle of max pooling</a:t>
            </a:r>
          </a:p>
        </p:txBody>
      </p:sp>
      <p:sp>
        <p:nvSpPr>
          <p:cNvPr id="3" name="內容版面配置區 2">
            <a:extLst>
              <a:ext uri="{FF2B5EF4-FFF2-40B4-BE49-F238E27FC236}">
                <a16:creationId xmlns:a16="http://schemas.microsoft.com/office/drawing/2014/main" id="{55CC80F3-EFC5-4B71-9130-F8EEDD5912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24873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C05C71-E375-4AD2-80AE-DEB0EF7707F3}"/>
              </a:ext>
            </a:extLst>
          </p:cNvPr>
          <p:cNvSpPr>
            <a:spLocks noGrp="1"/>
          </p:cNvSpPr>
          <p:nvPr>
            <p:ph type="title"/>
          </p:nvPr>
        </p:nvSpPr>
        <p:spPr>
          <a:xfrm>
            <a:off x="744071" y="101889"/>
            <a:ext cx="10807359" cy="1325563"/>
          </a:xfrm>
        </p:spPr>
        <p:txBody>
          <a:bodyPr>
            <a:normAutofit/>
          </a:bodyPr>
          <a:lstStyle/>
          <a:p>
            <a:pPr algn="ctr"/>
            <a:r>
              <a:rPr lang="en-US" sz="3200" b="1" cap="none" dirty="0">
                <a:latin typeface="Times New Roman" panose="02020603050405020304" pitchFamily="18" charset="0"/>
                <a:cs typeface="Times New Roman" panose="02020603050405020304" pitchFamily="18" charset="0"/>
              </a:rPr>
              <a:t>The benefits of convolutional layer and Max pooling</a:t>
            </a:r>
          </a:p>
        </p:txBody>
      </p:sp>
      <p:sp>
        <p:nvSpPr>
          <p:cNvPr id="3" name="內容版面配置區 2">
            <a:extLst>
              <a:ext uri="{FF2B5EF4-FFF2-40B4-BE49-F238E27FC236}">
                <a16:creationId xmlns:a16="http://schemas.microsoft.com/office/drawing/2014/main" id="{96A8ED5E-A44B-4770-B830-717545CAED96}"/>
              </a:ext>
            </a:extLst>
          </p:cNvPr>
          <p:cNvSpPr>
            <a:spLocks noGrp="1"/>
          </p:cNvSpPr>
          <p:nvPr>
            <p:ph idx="1"/>
          </p:nvPr>
        </p:nvSpPr>
        <p:spPr>
          <a:xfrm>
            <a:off x="1035830" y="1630363"/>
            <a:ext cx="10542495" cy="5125748"/>
          </a:xfrm>
        </p:spPr>
        <p:txBody>
          <a:bodyPr>
            <a:normAutofit/>
          </a:bodyPr>
          <a:lstStyle/>
          <a:p>
            <a:pPr algn="just"/>
            <a:r>
              <a:rPr lang="en-US" sz="2800" dirty="0">
                <a:latin typeface="Times New Roman" panose="02020603050405020304" pitchFamily="18" charset="0"/>
                <a:cs typeface="Times New Roman" panose="02020603050405020304" pitchFamily="18" charset="0"/>
              </a:rPr>
              <a:t>Convolutional  layer could extract features from the images and it will increase the accuracy of image classification</a:t>
            </a:r>
          </a:p>
          <a:p>
            <a:pPr marL="0" indent="0" algn="just">
              <a:buNone/>
            </a:pP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Through Max pooling, it could decrease the number of pixel in dimension. Moreover, max pooling could prevent overfitting by reducing the sensitivity of the network to small shifts in the input.</a:t>
            </a:r>
          </a:p>
          <a:p>
            <a:pPr marL="0" indent="0" algn="just">
              <a:buNone/>
            </a:pP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 Above all, It can significantly reduce the input matrix. As a result, it will decrease the computational loading and the required temporary memory.</a:t>
            </a:r>
          </a:p>
        </p:txBody>
      </p:sp>
    </p:spTree>
    <p:extLst>
      <p:ext uri="{BB962C8B-B14F-4D97-AF65-F5344CB8AC3E}">
        <p14:creationId xmlns:p14="http://schemas.microsoft.com/office/powerpoint/2010/main" val="2421628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05F75A-8A07-49BA-B621-2F92367750B9}"/>
              </a:ext>
            </a:extLst>
          </p:cNvPr>
          <p:cNvSpPr>
            <a:spLocks noGrp="1"/>
          </p:cNvSpPr>
          <p:nvPr>
            <p:ph type="title"/>
          </p:nvPr>
        </p:nvSpPr>
        <p:spPr>
          <a:xfrm>
            <a:off x="838200" y="149971"/>
            <a:ext cx="10515600" cy="1325563"/>
          </a:xfrm>
        </p:spPr>
        <p:txBody>
          <a:bodyPr>
            <a:normAutofit/>
          </a:bodyPr>
          <a:lstStyle/>
          <a:p>
            <a:pPr algn="ctr"/>
            <a:r>
              <a:rPr lang="en-US" sz="3200" b="1" cap="none" dirty="0">
                <a:latin typeface="Times New Roman" panose="02020603050405020304" pitchFamily="18" charset="0"/>
                <a:cs typeface="Times New Roman" panose="02020603050405020304" pitchFamily="18" charset="0"/>
              </a:rPr>
              <a:t>The purposes in the project</a:t>
            </a:r>
          </a:p>
        </p:txBody>
      </p:sp>
      <p:sp>
        <p:nvSpPr>
          <p:cNvPr id="3" name="內容版面配置區 2">
            <a:extLst>
              <a:ext uri="{FF2B5EF4-FFF2-40B4-BE49-F238E27FC236}">
                <a16:creationId xmlns:a16="http://schemas.microsoft.com/office/drawing/2014/main" id="{89539C7D-989E-477E-B6C3-6A5C160E458D}"/>
              </a:ext>
            </a:extLst>
          </p:cNvPr>
          <p:cNvSpPr>
            <a:spLocks noGrp="1"/>
          </p:cNvSpPr>
          <p:nvPr>
            <p:ph idx="1"/>
          </p:nvPr>
        </p:nvSpPr>
        <p:spPr>
          <a:xfrm>
            <a:off x="838200" y="1775012"/>
            <a:ext cx="10515600" cy="4778469"/>
          </a:xfrm>
        </p:spPr>
        <p:txBody>
          <a:bodyPr>
            <a:normAutofit lnSpcReduction="10000"/>
          </a:bodyPr>
          <a:lstStyle/>
          <a:p>
            <a:pPr marL="0" indent="0" algn="just">
              <a:buNone/>
            </a:pPr>
            <a:r>
              <a:rPr lang="en-US" sz="2800" dirty="0">
                <a:latin typeface="Times New Roman" panose="02020603050405020304" pitchFamily="18" charset="0"/>
                <a:cs typeface="Times New Roman" panose="02020603050405020304" pitchFamily="18" charset="0"/>
              </a:rPr>
              <a:t>1.  Actually understanding the background knowledge of convolutional layer and Max pooling.</a:t>
            </a: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2. Without importing machine learning-related modules, only consider basic mathematical logic to improve my algorithmic skills.</a:t>
            </a:r>
          </a:p>
          <a:p>
            <a:pPr algn="just"/>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3. Generally speaking, when we do our ML research, we usually care  about whether the machine model could predict successfully or not. Through this project, we could browse what the image will be look like after pre-processing.</a:t>
            </a:r>
          </a:p>
          <a:p>
            <a:pPr marL="0" indent="0">
              <a:buNone/>
            </a:pPr>
            <a:endParaRPr lang="en-US" dirty="0"/>
          </a:p>
        </p:txBody>
      </p:sp>
    </p:spTree>
    <p:extLst>
      <p:ext uri="{BB962C8B-B14F-4D97-AF65-F5344CB8AC3E}">
        <p14:creationId xmlns:p14="http://schemas.microsoft.com/office/powerpoint/2010/main" val="427034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CAEF10-03A6-4A1B-B6AB-A4AF4FFC4E6D}"/>
              </a:ext>
            </a:extLst>
          </p:cNvPr>
          <p:cNvSpPr>
            <a:spLocks noGrp="1"/>
          </p:cNvSpPr>
          <p:nvPr>
            <p:ph type="title"/>
          </p:nvPr>
        </p:nvSpPr>
        <p:spPr>
          <a:xfrm>
            <a:off x="766482" y="0"/>
            <a:ext cx="10515600" cy="1325563"/>
          </a:xfrm>
        </p:spPr>
        <p:txBody>
          <a:bodyPr>
            <a:normAutofit/>
          </a:bodyPr>
          <a:lstStyle/>
          <a:p>
            <a:pPr algn="ctr"/>
            <a:r>
              <a:rPr lang="en-US" sz="3200" b="1" cap="none" dirty="0">
                <a:latin typeface="Times New Roman" panose="02020603050405020304" pitchFamily="18" charset="0"/>
                <a:cs typeface="Times New Roman" panose="02020603050405020304" pitchFamily="18" charset="0"/>
              </a:rPr>
              <a:t>Assumption in the programming</a:t>
            </a:r>
          </a:p>
        </p:txBody>
      </p:sp>
      <p:sp>
        <p:nvSpPr>
          <p:cNvPr id="4" name="文字方塊 3">
            <a:extLst>
              <a:ext uri="{FF2B5EF4-FFF2-40B4-BE49-F238E27FC236}">
                <a16:creationId xmlns:a16="http://schemas.microsoft.com/office/drawing/2014/main" id="{77FAB11C-E3DF-45ED-A6E3-FD7EBC863F59}"/>
              </a:ext>
            </a:extLst>
          </p:cNvPr>
          <p:cNvSpPr txBox="1"/>
          <p:nvPr/>
        </p:nvSpPr>
        <p:spPr>
          <a:xfrm>
            <a:off x="667871" y="2012168"/>
            <a:ext cx="6773471" cy="3970318"/>
          </a:xfrm>
          <a:prstGeom prst="rect">
            <a:avLst/>
          </a:prstGeom>
          <a:noFill/>
        </p:spPr>
        <p:txBody>
          <a:bodyPr wrap="square" rtlCol="0">
            <a:spAutoFit/>
          </a:bodyPr>
          <a:lstStyle/>
          <a:p>
            <a:pPr marL="342900" indent="-342900" algn="just">
              <a:buAutoNum type="arabicPeriod"/>
            </a:pPr>
            <a:r>
              <a:rPr lang="en-US" dirty="0">
                <a:latin typeface="Times New Roman" panose="02020603050405020304" pitchFamily="18" charset="0"/>
                <a:cs typeface="Times New Roman" panose="02020603050405020304" pitchFamily="18" charset="0"/>
              </a:rPr>
              <a:t>The shape of the image is square as shown at the right hand side.</a:t>
            </a:r>
          </a:p>
          <a:p>
            <a:pPr marL="342900" indent="-342900" algn="jus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Tx/>
              <a:buAutoNum type="arabicPeriod"/>
            </a:pPr>
            <a:r>
              <a:rPr lang="en-US" dirty="0">
                <a:latin typeface="Times New Roman" panose="02020603050405020304" pitchFamily="18" charset="0"/>
                <a:cs typeface="Times New Roman" panose="02020603050405020304" pitchFamily="18" charset="0"/>
              </a:rPr>
              <a:t>Create only one filter, which is a 2x2 matrix, will scan the entire image to extract the features.</a:t>
            </a:r>
          </a:p>
          <a:p>
            <a:pPr marL="342900" indent="-342900" algn="just">
              <a:buFontTx/>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AutoNum type="arabicPeriod"/>
            </a:pPr>
            <a:r>
              <a:rPr lang="en-US" dirty="0">
                <a:latin typeface="Times New Roman" panose="02020603050405020304" pitchFamily="18" charset="0"/>
                <a:cs typeface="Times New Roman" panose="02020603050405020304" pitchFamily="18" charset="0"/>
              </a:rPr>
              <a:t>The “stride” parameter is equal to one, which means the filter moves only one pixel to right or down after each scanning.</a:t>
            </a:r>
          </a:p>
          <a:p>
            <a:pPr marL="342900" indent="-342900" algn="jus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AutoNum type="arabicPeriod"/>
            </a:pPr>
            <a:r>
              <a:rPr lang="en-US" dirty="0">
                <a:latin typeface="Times New Roman" panose="02020603050405020304" pitchFamily="18" charset="0"/>
                <a:cs typeface="Times New Roman" panose="02020603050405020304" pitchFamily="18" charset="0"/>
              </a:rPr>
              <a:t>The max pooling has a scope of 2x2</a:t>
            </a:r>
          </a:p>
          <a:p>
            <a:pPr marL="342900" indent="-342900" algn="jus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AutoNum type="arabicPeriod"/>
            </a:pPr>
            <a:r>
              <a:rPr lang="en-US" dirty="0">
                <a:latin typeface="Times New Roman" panose="02020603050405020304" pitchFamily="18" charset="0"/>
                <a:cs typeface="Times New Roman" panose="02020603050405020304" pitchFamily="18" charset="0"/>
              </a:rPr>
              <a:t>The image undergoes only one round of convolutional layer and max pooling.</a:t>
            </a:r>
          </a:p>
          <a:p>
            <a:pPr marL="342900" indent="-342900">
              <a:buAutoNum type="arabicPeriod"/>
            </a:pPr>
            <a:endParaRPr lang="en-US" dirty="0"/>
          </a:p>
          <a:p>
            <a:r>
              <a:rPr lang="en-US" dirty="0"/>
              <a:t> </a:t>
            </a:r>
          </a:p>
        </p:txBody>
      </p:sp>
      <p:pic>
        <p:nvPicPr>
          <p:cNvPr id="5" name="圖片 4">
            <a:extLst>
              <a:ext uri="{FF2B5EF4-FFF2-40B4-BE49-F238E27FC236}">
                <a16:creationId xmlns:a16="http://schemas.microsoft.com/office/drawing/2014/main" id="{ABF1BF6B-085D-4600-8830-4F2A8DEBC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4584" y="1786284"/>
            <a:ext cx="3639216" cy="3774279"/>
          </a:xfrm>
          <a:prstGeom prst="rect">
            <a:avLst/>
          </a:prstGeom>
        </p:spPr>
      </p:pic>
    </p:spTree>
    <p:extLst>
      <p:ext uri="{BB962C8B-B14F-4D97-AF65-F5344CB8AC3E}">
        <p14:creationId xmlns:p14="http://schemas.microsoft.com/office/powerpoint/2010/main" val="716859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21B522-6196-4249-A993-1CA72168C20C}"/>
              </a:ext>
            </a:extLst>
          </p:cNvPr>
          <p:cNvSpPr>
            <a:spLocks noGrp="1"/>
          </p:cNvSpPr>
          <p:nvPr>
            <p:ph type="title"/>
          </p:nvPr>
        </p:nvSpPr>
        <p:spPr>
          <a:xfrm>
            <a:off x="838200" y="70248"/>
            <a:ext cx="10515600" cy="1325563"/>
          </a:xfrm>
        </p:spPr>
        <p:txBody>
          <a:bodyPr/>
          <a:lstStyle/>
          <a:p>
            <a:pPr algn="ctr"/>
            <a:r>
              <a:rPr lang="en-US" b="1" dirty="0">
                <a:latin typeface="Times New Roman" panose="02020603050405020304" pitchFamily="18" charset="0"/>
                <a:cs typeface="Times New Roman" panose="02020603050405020304" pitchFamily="18" charset="0"/>
              </a:rPr>
              <a:t>Result</a:t>
            </a:r>
          </a:p>
        </p:txBody>
      </p:sp>
      <p:pic>
        <p:nvPicPr>
          <p:cNvPr id="13" name="圖片 12">
            <a:extLst>
              <a:ext uri="{FF2B5EF4-FFF2-40B4-BE49-F238E27FC236}">
                <a16:creationId xmlns:a16="http://schemas.microsoft.com/office/drawing/2014/main" id="{108489EE-5E75-40D6-908D-8921698D49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953" y="1504857"/>
            <a:ext cx="2817913" cy="2922494"/>
          </a:xfrm>
          <a:prstGeom prst="rect">
            <a:avLst/>
          </a:prstGeom>
        </p:spPr>
      </p:pic>
      <p:pic>
        <p:nvPicPr>
          <p:cNvPr id="15" name="圖片 14">
            <a:extLst>
              <a:ext uri="{FF2B5EF4-FFF2-40B4-BE49-F238E27FC236}">
                <a16:creationId xmlns:a16="http://schemas.microsoft.com/office/drawing/2014/main" id="{A312FD4D-377D-42D8-A17C-F86DAB7E9C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486" y="1504857"/>
            <a:ext cx="2765620" cy="2922493"/>
          </a:xfrm>
          <a:prstGeom prst="rect">
            <a:avLst/>
          </a:prstGeom>
        </p:spPr>
      </p:pic>
      <p:sp>
        <p:nvSpPr>
          <p:cNvPr id="16" name="箭號: 向左 15">
            <a:extLst>
              <a:ext uri="{FF2B5EF4-FFF2-40B4-BE49-F238E27FC236}">
                <a16:creationId xmlns:a16="http://schemas.microsoft.com/office/drawing/2014/main" id="{DC3C9F60-184F-4217-BAC9-6D1D2B348ECA}"/>
              </a:ext>
            </a:extLst>
          </p:cNvPr>
          <p:cNvSpPr/>
          <p:nvPr/>
        </p:nvSpPr>
        <p:spPr>
          <a:xfrm rot="10800000">
            <a:off x="5199529" y="2649656"/>
            <a:ext cx="1610708" cy="484632"/>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文字方塊 17">
            <a:extLst>
              <a:ext uri="{FF2B5EF4-FFF2-40B4-BE49-F238E27FC236}">
                <a16:creationId xmlns:a16="http://schemas.microsoft.com/office/drawing/2014/main" id="{2728F79A-8E5E-4814-8E6F-505243713790}"/>
              </a:ext>
            </a:extLst>
          </p:cNvPr>
          <p:cNvSpPr txBox="1"/>
          <p:nvPr/>
        </p:nvSpPr>
        <p:spPr>
          <a:xfrm>
            <a:off x="5381766" y="2291806"/>
            <a:ext cx="3001849"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Through</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processing</a:t>
            </a:r>
          </a:p>
        </p:txBody>
      </p:sp>
      <p:sp>
        <p:nvSpPr>
          <p:cNvPr id="19" name="文字方塊 18">
            <a:extLst>
              <a:ext uri="{FF2B5EF4-FFF2-40B4-BE49-F238E27FC236}">
                <a16:creationId xmlns:a16="http://schemas.microsoft.com/office/drawing/2014/main" id="{C99115C3-4670-4223-BF57-0F365C838C6E}"/>
              </a:ext>
            </a:extLst>
          </p:cNvPr>
          <p:cNvSpPr txBox="1"/>
          <p:nvPr/>
        </p:nvSpPr>
        <p:spPr>
          <a:xfrm>
            <a:off x="1105883" y="4634753"/>
            <a:ext cx="10108964" cy="1938992"/>
          </a:xfrm>
          <a:prstGeom prst="rect">
            <a:avLst/>
          </a:prstGeom>
          <a:noFill/>
        </p:spPr>
        <p:txBody>
          <a:bodyPr wrap="square" rtlCol="0">
            <a:spAutoFit/>
          </a:bodyPr>
          <a:lstStyle/>
          <a:p>
            <a:pPr marL="342900" indent="-342900" algn="just">
              <a:buAutoNum type="arabicPeriod"/>
            </a:pPr>
            <a:r>
              <a:rPr lang="en-US" sz="2000" dirty="0">
                <a:latin typeface="Times New Roman" panose="02020603050405020304" pitchFamily="18" charset="0"/>
                <a:cs typeface="Times New Roman" panose="02020603050405020304" pitchFamily="18" charset="0"/>
              </a:rPr>
              <a:t>Through the operation of convolutional layer and max pooling, we obtained a lower resolution image. </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The convolutioned image still retains the features of the original image and we could know that is number 8.</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The pixels in the dimension of the images decrease by factor two. It will effectively reduce the computational loading.</a:t>
            </a:r>
          </a:p>
        </p:txBody>
      </p:sp>
    </p:spTree>
    <p:extLst>
      <p:ext uri="{BB962C8B-B14F-4D97-AF65-F5344CB8AC3E}">
        <p14:creationId xmlns:p14="http://schemas.microsoft.com/office/powerpoint/2010/main" val="164322"/>
      </p:ext>
    </p:extLst>
  </p:cSld>
  <p:clrMapOvr>
    <a:masterClrMapping/>
  </p:clrMapOvr>
</p:sld>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包裹">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包裹</Template>
  <TotalTime>1290</TotalTime>
  <Words>358</Words>
  <Application>Microsoft Office PowerPoint</Application>
  <PresentationFormat>寬螢幕</PresentationFormat>
  <Paragraphs>39</Paragraphs>
  <Slides>8</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8</vt:i4>
      </vt:variant>
    </vt:vector>
  </HeadingPairs>
  <TitlesOfParts>
    <vt:vector size="17" baseType="lpstr">
      <vt:lpstr>Söhne</vt:lpstr>
      <vt:lpstr>微軟正黑體</vt:lpstr>
      <vt:lpstr>新細明體</vt:lpstr>
      <vt:lpstr>Arial</vt:lpstr>
      <vt:lpstr>Calibri</vt:lpstr>
      <vt:lpstr>Cambria Math</vt:lpstr>
      <vt:lpstr>Gill Sans MT</vt:lpstr>
      <vt:lpstr>Times New Roman</vt:lpstr>
      <vt:lpstr>包裹</vt:lpstr>
      <vt:lpstr>PowerPoint 簡報</vt:lpstr>
      <vt:lpstr>Introduction</vt:lpstr>
      <vt:lpstr>The principle of convolutional layer</vt:lpstr>
      <vt:lpstr>The principle of max pooling</vt:lpstr>
      <vt:lpstr>The benefits of convolutional layer and Max pooling</vt:lpstr>
      <vt:lpstr>The purposes in the project</vt:lpstr>
      <vt:lpstr>Assumption in the programming</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hanyu</dc:creator>
  <cp:lastModifiedBy>hanyu</cp:lastModifiedBy>
  <cp:revision>20</cp:revision>
  <dcterms:created xsi:type="dcterms:W3CDTF">2023-05-10T21:44:14Z</dcterms:created>
  <dcterms:modified xsi:type="dcterms:W3CDTF">2023-05-15T19:11:52Z</dcterms:modified>
</cp:coreProperties>
</file>