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Oswald Medium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  <p:embeddedFont>
      <p:font typeface="Source Code Pro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194722-E096-4E8F-812A-083E9B9949F8}">
  <a:tblStyle styleId="{1E194722-E096-4E8F-812A-083E9B994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Medium-bold.fntdata"/><Relationship Id="rId27" Type="http://schemas.openxmlformats.org/officeDocument/2006/relationships/font" Target="fonts/Oswal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Medium-regular.fnt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Medium-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CodePr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6a7ef7db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6a7ef7db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b70ff66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b70ff66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b70ff66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b70ff66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rating: There are not too much people done the rating. One person’s decision can affect everybody else’s.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b70ff66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b70ff66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a7ef7db2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a7ef7db2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adbd21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adbd21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adbd211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adbd211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a7ef7db2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6a7ef7db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29afade2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29afade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a7ef7db2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6a7ef7db2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29afade2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29afade2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b70ff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b70ff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6a7ef7db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6a7ef7db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9afad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9afad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aa8b4a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aa8b4a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b70ff6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b70ff6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a7ef7db2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a7ef7db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adbd2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adbd2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adbd21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adbd21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b70ff66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b70ff66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-100" y="11800"/>
            <a:ext cx="9144000" cy="31032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3969" r="2842" t="0"/>
          <a:stretch/>
        </p:blipFill>
        <p:spPr>
          <a:xfrm>
            <a:off x="7987725" y="4003225"/>
            <a:ext cx="1156275" cy="11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377200" y="2914275"/>
            <a:ext cx="389400" cy="34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32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OneQuesh:</a:t>
            </a:r>
            <a:endParaRPr sz="6432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How To Find Good Questions?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11175" y="34175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Team B3</a:t>
            </a:r>
            <a:endParaRPr sz="36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3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Luke Hong</a:t>
            </a:r>
            <a:r>
              <a:rPr lang="en" sz="273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, Ann Lu, Caroline Guo, Mona Ma, Hanyu Chen</a:t>
            </a:r>
            <a:endParaRPr sz="273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0"/>
            <a:ext cx="45366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245700" y="124625"/>
            <a:ext cx="4045200" cy="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1 - K-Means</a:t>
            </a:r>
            <a:endParaRPr/>
          </a:p>
        </p:txBody>
      </p:sp>
      <p:sp>
        <p:nvSpPr>
          <p:cNvPr id="153" name="Google Shape;153;p22"/>
          <p:cNvSpPr txBox="1"/>
          <p:nvPr>
            <p:ph idx="4294967295" type="subTitle"/>
          </p:nvPr>
        </p:nvSpPr>
        <p:spPr>
          <a:xfrm>
            <a:off x="245700" y="3954725"/>
            <a:ext cx="4335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3 Clusters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Cluster results do not fit our business problem as well as h-clustering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4846725" y="124625"/>
            <a:ext cx="4045200" cy="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2 - HCluster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00" y="987413"/>
            <a:ext cx="3061825" cy="29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713" y="1180026"/>
            <a:ext cx="3693775" cy="24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4294967295" type="subTitle"/>
          </p:nvPr>
        </p:nvSpPr>
        <p:spPr>
          <a:xfrm>
            <a:off x="4701375" y="3595500"/>
            <a:ext cx="4536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4</a:t>
            </a:r>
            <a:r>
              <a:rPr lang="en" sz="7200"/>
              <a:t> Clusters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>
                <a:solidFill>
                  <a:srgbClr val="2C316B"/>
                </a:solidFill>
              </a:rPr>
              <a:t>Group of cases (observations/rows) based on similarities in input values</a:t>
            </a:r>
            <a:endParaRPr sz="7200">
              <a:solidFill>
                <a:srgbClr val="2C31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ct val="100000"/>
              <a:buChar char="●"/>
            </a:pPr>
            <a:r>
              <a:rPr lang="en" sz="7200">
                <a:solidFill>
                  <a:srgbClr val="2C316B"/>
                </a:solidFill>
              </a:rPr>
              <a:t>See the clusters clearly</a:t>
            </a:r>
            <a:endParaRPr sz="7200">
              <a:solidFill>
                <a:srgbClr val="2C316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0" y="113275"/>
            <a:ext cx="8520600" cy="18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2 - </a:t>
            </a:r>
            <a:r>
              <a:rPr lang="en"/>
              <a:t>P</a:t>
            </a:r>
            <a:r>
              <a:rPr lang="en"/>
              <a:t>rofile questions into groups to find common traits of ‘good’ questions - HCluster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13700" y="3486300"/>
            <a:ext cx="83166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500">
                <a:solidFill>
                  <a:srgbClr val="000000"/>
                </a:solidFill>
              </a:rPr>
              <a:t>Cluster 1</a:t>
            </a:r>
            <a:r>
              <a:rPr lang="en" sz="1500">
                <a:solidFill>
                  <a:srgbClr val="000000"/>
                </a:solidFill>
              </a:rPr>
              <a:t>: Second highest rating, second total response, highest sentiment score and character count.</a:t>
            </a:r>
            <a:endParaRPr sz="1500">
              <a:solidFill>
                <a:srgbClr val="000000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We want to generate questions like ones in this group the most.</a:t>
            </a:r>
            <a:endParaRPr sz="1500">
              <a:solidFill>
                <a:srgbClr val="000000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500">
                <a:solidFill>
                  <a:srgbClr val="000000"/>
                </a:solidFill>
              </a:rPr>
              <a:t>Example</a:t>
            </a:r>
            <a:r>
              <a:rPr lang="en" sz="1500">
                <a:solidFill>
                  <a:srgbClr val="000000"/>
                </a:solidFill>
              </a:rPr>
              <a:t>: 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What was your most </a:t>
            </a:r>
            <a:r>
              <a:rPr lang="en" sz="1500">
                <a:solidFill>
                  <a:srgbClr val="000000"/>
                </a:solidFill>
              </a:rPr>
              <a:t>memorable</a:t>
            </a:r>
            <a:r>
              <a:rPr lang="en" sz="1500">
                <a:solidFill>
                  <a:srgbClr val="000000"/>
                </a:solidFill>
              </a:rPr>
              <a:t> birthday? </a:t>
            </a:r>
            <a:endParaRPr sz="1500">
              <a:solidFill>
                <a:srgbClr val="000000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If you had the world’s attention for 10 seconds, what would you say?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165" name="Google Shape;165;p23"/>
          <p:cNvGraphicFramePr/>
          <p:nvPr/>
        </p:nvGraphicFramePr>
        <p:xfrm>
          <a:off x="929700" y="154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{1E194722-E096-4E8F-812A-083E9B9949F8}</a:tableStyleId>
              </a:tblPr>
              <a:tblGrid>
                <a:gridCol w="849600"/>
                <a:gridCol w="1101475"/>
                <a:gridCol w="1072400"/>
                <a:gridCol w="1430800"/>
                <a:gridCol w="1440475"/>
                <a:gridCol w="1178950"/>
              </a:tblGrid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Cluster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Average rating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response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Sentiment score of answers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Sentiment score of questions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Character count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4.31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15.11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5.37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2.44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139.53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4.60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8.28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1.75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58.83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15.84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1.49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63.38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3.98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21.21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3.06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67.19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305900" y="521950"/>
            <a:ext cx="87237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Key Findings &amp; EDA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Part b. How to Relate Popularity With 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Marketing Activities?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852125" y="2910775"/>
            <a:ext cx="7930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User’s Perspective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 : Users Data Analysis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662025"/>
            <a:ext cx="8520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contains information on </a:t>
            </a:r>
            <a:r>
              <a:rPr lang="en"/>
              <a:t>multiple</a:t>
            </a:r>
            <a:r>
              <a:rPr lang="en"/>
              <a:t> </a:t>
            </a:r>
            <a:r>
              <a:rPr lang="en"/>
              <a:t>users</a:t>
            </a:r>
            <a:endParaRPr/>
          </a:p>
          <a:p>
            <a:pPr indent="-3289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8"/>
              <a:t>6 </a:t>
            </a:r>
            <a:r>
              <a:rPr lang="en" sz="1708"/>
              <a:t>columns</a:t>
            </a:r>
            <a:r>
              <a:rPr lang="en" sz="1708"/>
              <a:t> includes:</a:t>
            </a:r>
            <a:r>
              <a:rPr lang="en" sz="1708"/>
              <a:t> User status, join-in date, date of birth, whether the profile is complete, and whether the users are active or not</a:t>
            </a:r>
            <a:endParaRPr sz="170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8"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Analysis Focusing on : </a:t>
            </a:r>
            <a:endParaRPr/>
          </a:p>
          <a:p>
            <a:pPr indent="-32845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New sign-ups data distribution</a:t>
            </a:r>
            <a:r>
              <a:rPr lang="en" sz="1700"/>
              <a:t> - finding the </a:t>
            </a:r>
            <a:r>
              <a:rPr lang="en" sz="1700"/>
              <a:t>relationship with the frequency of marketing activities</a:t>
            </a:r>
            <a:endParaRPr sz="1700"/>
          </a:p>
          <a:p>
            <a:pPr indent="-32845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Age distribution</a:t>
            </a:r>
            <a:r>
              <a:rPr lang="en" sz="1700"/>
              <a:t>- finding the target users age group.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307925" y="540950"/>
            <a:ext cx="85242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3 - We assume that  that marketing activities will coincide with  more new users joining the app than usual.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925" y="1668875"/>
            <a:ext cx="5168043" cy="3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371925" y="1847925"/>
            <a:ext cx="309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The spikes appeared in the end of S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eptember, early of October, and the mid of February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Networking is the main marketing activity include in-person networking events, social media collaboration, and different types of virtual events</a:t>
            </a:r>
            <a:r>
              <a:rPr lang="en" sz="9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Networking during this time of period is highly effective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26"/>
          <p:cNvSpPr/>
          <p:nvPr/>
        </p:nvSpPr>
        <p:spPr>
          <a:xfrm rot="-2954402">
            <a:off x="4347452" y="4237955"/>
            <a:ext cx="740245" cy="144443"/>
          </a:xfrm>
          <a:prstGeom prst="rect">
            <a:avLst/>
          </a:prstGeom>
          <a:solidFill>
            <a:srgbClr val="E8953D">
              <a:alpha val="36520"/>
            </a:srgbClr>
          </a:solidFill>
          <a:ln cap="flat" cmpd="sng" w="9525">
            <a:solidFill>
              <a:srgbClr val="F28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 rot="-2954402">
            <a:off x="4662502" y="4237955"/>
            <a:ext cx="740245" cy="144443"/>
          </a:xfrm>
          <a:prstGeom prst="rect">
            <a:avLst/>
          </a:prstGeom>
          <a:solidFill>
            <a:srgbClr val="E8953D">
              <a:alpha val="36520"/>
            </a:srgbClr>
          </a:solidFill>
          <a:ln cap="flat" cmpd="sng" w="9525">
            <a:solidFill>
              <a:srgbClr val="F28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-2954402">
            <a:off x="7543977" y="4237955"/>
            <a:ext cx="740245" cy="144443"/>
          </a:xfrm>
          <a:prstGeom prst="rect">
            <a:avLst/>
          </a:prstGeom>
          <a:solidFill>
            <a:srgbClr val="E8953D">
              <a:alpha val="36520"/>
            </a:srgbClr>
          </a:solidFill>
          <a:ln cap="flat" cmpd="sng" w="9525">
            <a:solidFill>
              <a:srgbClr val="F28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-33875" y="-40650"/>
            <a:ext cx="9144000" cy="13308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0" y="0"/>
            <a:ext cx="8520600" cy="18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4 - </a:t>
            </a:r>
            <a:r>
              <a:rPr lang="en"/>
              <a:t>We assume the majority of the users are in the 20-30 year old age group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30475" y="1463575"/>
            <a:ext cx="473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solidFill>
                  <a:srgbClr val="000000"/>
                </a:solidFill>
              </a:rPr>
              <a:t>Finding: </a:t>
            </a:r>
            <a:endParaRPr sz="15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500">
                <a:solidFill>
                  <a:srgbClr val="000000"/>
                </a:solidFill>
              </a:rPr>
              <a:t>61%  of users are between the ages of 18 and 33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21% of users are between 33-47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Next step: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Target these age groups and tailor questions to them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Fo</a:t>
            </a:r>
            <a:r>
              <a:rPr lang="en" sz="1500">
                <a:solidFill>
                  <a:srgbClr val="000000"/>
                </a:solidFill>
              </a:rPr>
              <a:t>cusing on networking with these age groups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50" y="1838700"/>
            <a:ext cx="3988425" cy="272478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5170500" y="2638025"/>
            <a:ext cx="848100" cy="476400"/>
          </a:xfrm>
          <a:prstGeom prst="roundRect">
            <a:avLst>
              <a:gd fmla="val 16667" name="adj"/>
            </a:avLst>
          </a:prstGeom>
          <a:solidFill>
            <a:srgbClr val="E8953D">
              <a:alpha val="3652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6018600" y="3417850"/>
            <a:ext cx="848100" cy="476400"/>
          </a:xfrm>
          <a:prstGeom prst="roundRect">
            <a:avLst>
              <a:gd fmla="val 16667" name="adj"/>
            </a:avLst>
          </a:prstGeom>
          <a:solidFill>
            <a:srgbClr val="E8953D">
              <a:alpha val="36520"/>
            </a:srgbClr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5298300" y="2676125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61%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181200" y="3455950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21%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692450" y="1624475"/>
            <a:ext cx="26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Age Group Distribution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-83975" y="0"/>
            <a:ext cx="24537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265500" y="1078750"/>
            <a:ext cx="19695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Summary</a:t>
            </a:r>
            <a:endParaRPr sz="2900"/>
          </a:p>
        </p:txBody>
      </p:sp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2369725" y="-50"/>
            <a:ext cx="6774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Features and Clustering Analysis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Sentiment Score</a:t>
            </a:r>
            <a:r>
              <a:rPr lang="en" sz="1600"/>
              <a:t>:</a:t>
            </a:r>
            <a:r>
              <a:rPr lang="en"/>
              <a:t> </a:t>
            </a:r>
            <a:r>
              <a:rPr lang="en" sz="1500"/>
              <a:t>Gives a score to quantify the emotional tone of each Quesh and response.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Character Counts:</a:t>
            </a:r>
            <a:r>
              <a:rPr lang="en"/>
              <a:t> </a:t>
            </a:r>
            <a:r>
              <a:rPr lang="en" sz="1500"/>
              <a:t>Count the characters for each Quesh and response. A popular question tends to have a higher character count.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Clustering:</a:t>
            </a:r>
            <a:r>
              <a:rPr b="1" lang="en" sz="1800"/>
              <a:t> </a:t>
            </a:r>
            <a:r>
              <a:rPr lang="en" sz="1500"/>
              <a:t>Segment the questions into groups based on their key features, and our best model is H-cluster with 4 clusters, and our cluster 1 has the best performance.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Predictive Model:</a:t>
            </a:r>
            <a:r>
              <a:rPr b="1" lang="en"/>
              <a:t> </a:t>
            </a:r>
            <a:r>
              <a:rPr lang="en" sz="1500"/>
              <a:t>NLP, KNN,and BERT models for prediction. 100 created questions used to test the models. 91% accuracy in predicting the type of questions and predicted that the average rating of the 100 questions has a mean of 4.38.</a:t>
            </a:r>
            <a:endParaRPr sz="1500"/>
          </a:p>
        </p:txBody>
      </p:sp>
      <p:grpSp>
        <p:nvGrpSpPr>
          <p:cNvPr id="211" name="Google Shape;211;p28"/>
          <p:cNvGrpSpPr/>
          <p:nvPr/>
        </p:nvGrpSpPr>
        <p:grpSpPr>
          <a:xfrm>
            <a:off x="2730254" y="678292"/>
            <a:ext cx="356176" cy="355051"/>
            <a:chOff x="-47524975" y="3569100"/>
            <a:chExt cx="300875" cy="299925"/>
          </a:xfrm>
        </p:grpSpPr>
        <p:sp>
          <p:nvSpPr>
            <p:cNvPr id="212" name="Google Shape;212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8"/>
          <p:cNvGrpSpPr/>
          <p:nvPr/>
        </p:nvGrpSpPr>
        <p:grpSpPr>
          <a:xfrm>
            <a:off x="2730254" y="1396942"/>
            <a:ext cx="356176" cy="355051"/>
            <a:chOff x="-47524975" y="3569100"/>
            <a:chExt cx="300875" cy="299925"/>
          </a:xfrm>
        </p:grpSpPr>
        <p:sp>
          <p:nvSpPr>
            <p:cNvPr id="218" name="Google Shape;218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8"/>
          <p:cNvGrpSpPr/>
          <p:nvPr/>
        </p:nvGrpSpPr>
        <p:grpSpPr>
          <a:xfrm>
            <a:off x="2730254" y="2394167"/>
            <a:ext cx="356176" cy="355051"/>
            <a:chOff x="-47524975" y="3569100"/>
            <a:chExt cx="300875" cy="299925"/>
          </a:xfrm>
        </p:grpSpPr>
        <p:sp>
          <p:nvSpPr>
            <p:cNvPr id="224" name="Google Shape;224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2730254" y="3296042"/>
            <a:ext cx="356176" cy="355051"/>
            <a:chOff x="-47524975" y="3569100"/>
            <a:chExt cx="300875" cy="299925"/>
          </a:xfrm>
        </p:grpSpPr>
        <p:sp>
          <p:nvSpPr>
            <p:cNvPr id="230" name="Google Shape;230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-83975" y="0"/>
            <a:ext cx="24537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265500" y="1078750"/>
            <a:ext cx="19695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Summary</a:t>
            </a:r>
            <a:endParaRPr sz="2900"/>
          </a:p>
        </p:txBody>
      </p:sp>
      <p:sp>
        <p:nvSpPr>
          <p:cNvPr id="241" name="Google Shape;241;p29"/>
          <p:cNvSpPr txBox="1"/>
          <p:nvPr>
            <p:ph idx="4294967295" type="body"/>
          </p:nvPr>
        </p:nvSpPr>
        <p:spPr>
          <a:xfrm>
            <a:off x="2369725" y="-50"/>
            <a:ext cx="6774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User Data Analysis</a:t>
            </a:r>
            <a:endParaRPr sz="24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Join-in data distribution: </a:t>
            </a:r>
            <a:r>
              <a:rPr lang="en" sz="1700"/>
              <a:t>Networking is important way of gaining new users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Age Distribution: </a:t>
            </a:r>
            <a:r>
              <a:rPr lang="en" sz="1700"/>
              <a:t>Until now, most of the users are in the age group of 18-33 and 33-47 years old.  </a:t>
            </a:r>
            <a:endParaRPr b="1" sz="1700"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2811054" y="1195867"/>
            <a:ext cx="356176" cy="355051"/>
            <a:chOff x="-47524975" y="3569100"/>
            <a:chExt cx="300875" cy="299925"/>
          </a:xfrm>
        </p:grpSpPr>
        <p:sp>
          <p:nvSpPr>
            <p:cNvPr id="243" name="Google Shape;243;p29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2811054" y="2394217"/>
            <a:ext cx="356176" cy="355051"/>
            <a:chOff x="-47524975" y="3569100"/>
            <a:chExt cx="300875" cy="299925"/>
          </a:xfrm>
        </p:grpSpPr>
        <p:sp>
          <p:nvSpPr>
            <p:cNvPr id="249" name="Google Shape;249;p29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0" y="0"/>
            <a:ext cx="35547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265500" y="1911975"/>
            <a:ext cx="3087300" cy="11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Limitation &amp; Challenge</a:t>
            </a:r>
            <a:endParaRPr sz="3400"/>
          </a:p>
        </p:txBody>
      </p:sp>
      <p:sp>
        <p:nvSpPr>
          <p:cNvPr id="260" name="Google Shape;260;p30"/>
          <p:cNvSpPr txBox="1"/>
          <p:nvPr>
            <p:ph idx="4294967295" type="body"/>
          </p:nvPr>
        </p:nvSpPr>
        <p:spPr>
          <a:xfrm>
            <a:off x="3554675" y="0"/>
            <a:ext cx="5589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Model:</a:t>
            </a:r>
            <a:r>
              <a:rPr lang="en"/>
              <a:t> Limitation in data challenged us to build an effective predictive model to predict if a question has a higher popularity.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Bank</a:t>
            </a:r>
            <a:r>
              <a:rPr lang="en"/>
              <a:t>: Due to the privacy of the un-published questions, we used 100 question that created to test the performance of the analysis. If more questions to train are given, we can get a more practical results.</a:t>
            </a:r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3945144" y="583019"/>
            <a:ext cx="483304" cy="504902"/>
            <a:chOff x="1825800" y="1651625"/>
            <a:chExt cx="568125" cy="591775"/>
          </a:xfrm>
        </p:grpSpPr>
        <p:sp>
          <p:nvSpPr>
            <p:cNvPr id="262" name="Google Shape;262;p30"/>
            <p:cNvSpPr/>
            <p:nvPr/>
          </p:nvSpPr>
          <p:spPr>
            <a:xfrm>
              <a:off x="1898925" y="1777225"/>
              <a:ext cx="370875" cy="370500"/>
            </a:xfrm>
            <a:custGeom>
              <a:rect b="b" l="l" r="r" t="t"/>
              <a:pathLst>
                <a:path extrusionOk="0" h="14820" w="14835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2121325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825800" y="198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121325" y="198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956875" y="1835225"/>
              <a:ext cx="254975" cy="254475"/>
            </a:xfrm>
            <a:custGeom>
              <a:rect b="b" l="l" r="r" t="t"/>
              <a:pathLst>
                <a:path extrusionOk="0" h="10179" w="10199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0"/>
          <p:cNvGrpSpPr/>
          <p:nvPr/>
        </p:nvGrpSpPr>
        <p:grpSpPr>
          <a:xfrm>
            <a:off x="3945144" y="2538069"/>
            <a:ext cx="483304" cy="504902"/>
            <a:chOff x="1825800" y="1651625"/>
            <a:chExt cx="568125" cy="591775"/>
          </a:xfrm>
        </p:grpSpPr>
        <p:sp>
          <p:nvSpPr>
            <p:cNvPr id="269" name="Google Shape;269;p30"/>
            <p:cNvSpPr/>
            <p:nvPr/>
          </p:nvSpPr>
          <p:spPr>
            <a:xfrm>
              <a:off x="1898925" y="1777225"/>
              <a:ext cx="370875" cy="370500"/>
            </a:xfrm>
            <a:custGeom>
              <a:rect b="b" l="l" r="r" t="t"/>
              <a:pathLst>
                <a:path extrusionOk="0" h="14820" w="14835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121325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825800" y="198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2121325" y="198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1956875" y="1835225"/>
              <a:ext cx="254975" cy="254475"/>
            </a:xfrm>
            <a:custGeom>
              <a:rect b="b" l="l" r="r" t="t"/>
              <a:pathLst>
                <a:path extrusionOk="0" h="10179" w="10199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0" y="858875"/>
            <a:ext cx="9144000" cy="42846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159000" y="182575"/>
            <a:ext cx="282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Next Steps</a:t>
            </a:r>
            <a:endParaRPr b="1" sz="25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473325" y="3211025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4990150" y="1063850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473325" y="3826625"/>
            <a:ext cx="37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4990150" y="1679450"/>
            <a:ext cx="37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481125" y="1144500"/>
            <a:ext cx="7176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Create an algorithmic model to predict “will-be” popular 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questions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 by getting more data.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Add more features to evaluate the performance of questions: 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e.g. gather information of user’s mood based on emojis.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Add age factor in our analysis and see if tailoring questions to different age groups would affect the response rate.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86" name="Google Shape;286;p31"/>
          <p:cNvGrpSpPr/>
          <p:nvPr/>
        </p:nvGrpSpPr>
        <p:grpSpPr>
          <a:xfrm>
            <a:off x="933728" y="1202018"/>
            <a:ext cx="339200" cy="339271"/>
            <a:chOff x="5049725" y="2027900"/>
            <a:chExt cx="481750" cy="481850"/>
          </a:xfrm>
        </p:grpSpPr>
        <p:sp>
          <p:nvSpPr>
            <p:cNvPr id="287" name="Google Shape;287;p3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5" name="Google Shape;295;p31"/>
          <p:cNvGrpSpPr/>
          <p:nvPr/>
        </p:nvGrpSpPr>
        <p:grpSpPr>
          <a:xfrm>
            <a:off x="933728" y="2206518"/>
            <a:ext cx="339200" cy="339271"/>
            <a:chOff x="5049725" y="2027900"/>
            <a:chExt cx="481750" cy="481850"/>
          </a:xfrm>
        </p:grpSpPr>
        <p:sp>
          <p:nvSpPr>
            <p:cNvPr id="296" name="Google Shape;296;p3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4" name="Google Shape;304;p31"/>
          <p:cNvGrpSpPr/>
          <p:nvPr/>
        </p:nvGrpSpPr>
        <p:grpSpPr>
          <a:xfrm>
            <a:off x="933728" y="3578430"/>
            <a:ext cx="339200" cy="339271"/>
            <a:chOff x="5049725" y="2027900"/>
            <a:chExt cx="481750" cy="481850"/>
          </a:xfrm>
        </p:grpSpPr>
        <p:sp>
          <p:nvSpPr>
            <p:cNvPr id="305" name="Google Shape;305;p3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45366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Table of Contents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4939500" y="724200"/>
            <a:ext cx="3874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Key Findings &amp; EDA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How to find a ‘good’ question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How to relate popularity with marketing activities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Summary &amp; 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-17700" y="1663600"/>
            <a:ext cx="9179400" cy="16401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2220" r="-2219" t="0"/>
          <a:stretch/>
        </p:blipFill>
        <p:spPr>
          <a:xfrm>
            <a:off x="6850650" y="3872425"/>
            <a:ext cx="2311050" cy="1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18600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45200" y="823400"/>
            <a:ext cx="76536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Problem Statement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606750" y="2451825"/>
            <a:ext cx="7930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goal of our business analysis is to help OneQuesh increase user engagement by analyzing and creating effective questions and identifying marketing activities that could attract more new users.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‘good’ question?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35200" y="1228850"/>
            <a:ext cx="4534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Quantitative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Higher responses per user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Higher average character count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More positive responses than negative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Higher </a:t>
            </a:r>
            <a:r>
              <a:rPr lang="en" sz="1500">
                <a:solidFill>
                  <a:srgbClr val="000000"/>
                </a:solidFill>
              </a:rPr>
              <a:t>average </a:t>
            </a:r>
            <a:r>
              <a:rPr lang="en" sz="1500">
                <a:solidFill>
                  <a:srgbClr val="000000"/>
                </a:solidFill>
              </a:rPr>
              <a:t>rated questions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Qualitative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Thought provoking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Fosters real human </a:t>
            </a:r>
            <a:r>
              <a:rPr lang="en" sz="1500">
                <a:solidFill>
                  <a:srgbClr val="000000"/>
                </a:solidFill>
              </a:rPr>
              <a:t>interaction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Probing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Non-triggering wording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75" y="1228850"/>
            <a:ext cx="3673002" cy="23023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00750" y="968350"/>
            <a:ext cx="199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Hypothesis 1:</a:t>
            </a:r>
            <a:endParaRPr b="1" sz="19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990575" y="340700"/>
            <a:ext cx="76536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Key Findings &amp; EDA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Part a. How to Find Good Questions?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852125" y="3415675"/>
            <a:ext cx="7930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Sentiment Analysis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Character Count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 Clustering Based on Features</a:t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852125" y="2786278"/>
            <a:ext cx="79305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Data</a:t>
            </a:r>
            <a:r>
              <a:rPr lang="en" sz="2000"/>
              <a:t> Perspective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12475" y="808800"/>
            <a:ext cx="167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Sentiment Analysis</a:t>
            </a:r>
            <a:endParaRPr b="1"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12475" y="3401175"/>
            <a:ext cx="1747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  <a:r>
              <a:rPr b="1" lang="en" sz="2500">
                <a:solidFill>
                  <a:srgbClr val="F28410"/>
                </a:solidFill>
                <a:latin typeface="Oswald"/>
                <a:ea typeface="Oswald"/>
                <a:cs typeface="Oswald"/>
                <a:sym typeface="Oswald"/>
              </a:rPr>
              <a:t> Counts</a:t>
            </a:r>
            <a:endParaRPr b="1" sz="2500">
              <a:solidFill>
                <a:srgbClr val="F2841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937800" y="3488175"/>
            <a:ext cx="5094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Using the average character length of a question or response, we explored if there is a higher response rate.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937800" y="577200"/>
            <a:ext cx="5094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Sentiment analysis is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enabled by algorithms that assess the tone of a transcript on a spectrum of positive to negative, and is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used to understand the emotion behind verbatim comments from open-ended questionnaires.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86419" y="1108376"/>
            <a:ext cx="357720" cy="355148"/>
            <a:chOff x="2496894" y="3680964"/>
            <a:chExt cx="357720" cy="355148"/>
          </a:xfrm>
        </p:grpSpPr>
        <p:sp>
          <p:nvSpPr>
            <p:cNvPr id="107" name="Google Shape;107;p18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293655" y="3707071"/>
            <a:ext cx="343269" cy="342505"/>
            <a:chOff x="1745217" y="1515471"/>
            <a:chExt cx="343269" cy="342505"/>
          </a:xfrm>
        </p:grpSpPr>
        <p:sp>
          <p:nvSpPr>
            <p:cNvPr id="113" name="Google Shape;113;p18"/>
            <p:cNvSpPr/>
            <p:nvPr/>
          </p:nvSpPr>
          <p:spPr>
            <a:xfrm>
              <a:off x="1854448" y="1647096"/>
              <a:ext cx="22012" cy="21630"/>
            </a:xfrm>
            <a:custGeom>
              <a:rect b="b" l="l" r="r" t="t"/>
              <a:pathLst>
                <a:path extrusionOk="0" h="679" w="691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906021" y="1647096"/>
              <a:ext cx="21661" cy="21630"/>
            </a:xfrm>
            <a:custGeom>
              <a:rect b="b" l="l" r="r" t="t"/>
              <a:pathLst>
                <a:path extrusionOk="0" h="679" w="68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956830" y="1647096"/>
              <a:ext cx="22044" cy="21630"/>
            </a:xfrm>
            <a:custGeom>
              <a:rect b="b" l="l" r="r" t="t"/>
              <a:pathLst>
                <a:path extrusionOk="0" h="679" w="692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745217" y="1515471"/>
              <a:ext cx="343269" cy="342505"/>
            </a:xfrm>
            <a:custGeom>
              <a:rect b="b" l="l" r="r" t="t"/>
              <a:pathLst>
                <a:path extrusionOk="0" h="10752" w="10776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0"/>
            <a:ext cx="4536600" cy="51435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45700" y="346750"/>
            <a:ext cx="40452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Score Top 10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4939500" y="346750"/>
            <a:ext cx="4045200" cy="58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8410"/>
                </a:solidFill>
              </a:rPr>
              <a:t>Sentiment Score Bottom 10</a:t>
            </a:r>
            <a:endParaRPr>
              <a:solidFill>
                <a:srgbClr val="F28410"/>
              </a:solidFill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4939500" y="11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{1E194722-E096-4E8F-812A-083E9B9949F8}</a:tableStyleId>
              </a:tblPr>
              <a:tblGrid>
                <a:gridCol w="2022600"/>
                <a:gridCol w="2022600"/>
              </a:tblGrid>
              <a:tr h="45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Questions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Avg Score on Responses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do you need to leave behind this year?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-1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What’s the scariest movie you’ve seen?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-0.5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Which movie is the most quotable?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-0.375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If you could know the truth behind any one secret or mystery, what would it be?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-0.2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song have you listened to most this year?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-0.2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95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19"/>
          <p:cNvGraphicFramePr/>
          <p:nvPr/>
        </p:nvGraphicFramePr>
        <p:xfrm>
          <a:off x="245700" y="11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{1E194722-E096-4E8F-812A-083E9B9949F8}</a:tableStyleId>
              </a:tblPr>
              <a:tblGrid>
                <a:gridCol w="2022600"/>
                <a:gridCol w="2022600"/>
              </a:tblGrid>
              <a:tr h="45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Questions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Avg Score on Responses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company inspires you most?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Who has been your best teacher and why?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5.94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How has November been for you so far?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5.11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has been the highlight of your week?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4.38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was the highlight of your weekend?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4.21</a:t>
                      </a:r>
                      <a:endParaRPr sz="1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858875"/>
            <a:ext cx="9144000" cy="42846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159000" y="182575"/>
            <a:ext cx="282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Medium"/>
                <a:ea typeface="Oswald Medium"/>
                <a:cs typeface="Oswald Medium"/>
                <a:sym typeface="Oswald Medium"/>
              </a:rPr>
              <a:t>Character Counts</a:t>
            </a:r>
            <a:endParaRPr sz="24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13" y="1297000"/>
            <a:ext cx="2771019" cy="1750112"/>
          </a:xfrm>
          <a:prstGeom prst="rect">
            <a:avLst/>
          </a:prstGeom>
          <a:noFill/>
          <a:ln cap="flat" cmpd="sng" w="28575">
            <a:solidFill>
              <a:srgbClr val="2C31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350" y="2810850"/>
            <a:ext cx="2870000" cy="1942100"/>
          </a:xfrm>
          <a:prstGeom prst="rect">
            <a:avLst/>
          </a:prstGeom>
          <a:noFill/>
          <a:ln cap="flat" cmpd="sng" w="28575">
            <a:solidFill>
              <a:srgbClr val="2C31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0"/>
          <p:cNvSpPr txBox="1"/>
          <p:nvPr/>
        </p:nvSpPr>
        <p:spPr>
          <a:xfrm>
            <a:off x="473325" y="3211025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Average Character Counts of Responses for Each Question</a:t>
            </a:r>
            <a:endParaRPr sz="1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90150" y="1063850"/>
            <a:ext cx="32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The</a:t>
            </a:r>
            <a:r>
              <a:rPr lang="en" sz="1500">
                <a:latin typeface="Oswald Medium"/>
                <a:ea typeface="Oswald Medium"/>
                <a:cs typeface="Oswald Medium"/>
                <a:sym typeface="Oswald Medium"/>
              </a:rPr>
              <a:t> Relationship between Response Rating and Character Counts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3325" y="3826625"/>
            <a:ext cx="37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Most of them are around 40-60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990150" y="1679450"/>
            <a:ext cx="372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Most of the questions have around 70-80 characters and have a response rating of 4.0 to 4.5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9144000" cy="1412700"/>
          </a:xfrm>
          <a:prstGeom prst="rect">
            <a:avLst/>
          </a:prstGeom>
          <a:solidFill>
            <a:srgbClr val="EBA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0" y="0"/>
            <a:ext cx="8520600" cy="18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Segment the questions into groups based on their key features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0" y="1656175"/>
            <a:ext cx="473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b="1" lang="en" sz="1500">
                <a:solidFill>
                  <a:srgbClr val="000000"/>
                </a:solidFill>
              </a:rPr>
              <a:t>data</a:t>
            </a:r>
            <a:r>
              <a:rPr lang="en" sz="1500">
                <a:solidFill>
                  <a:srgbClr val="000000"/>
                </a:solidFill>
              </a:rPr>
              <a:t> we deal with has the following features: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Average rating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Total response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Sentiment score of answers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Sentiment score of quesh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Character count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4327700" y="16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{1E194722-E096-4E8F-812A-083E9B9949F8}</a:tableStyleId>
              </a:tblPr>
              <a:tblGrid>
                <a:gridCol w="403300"/>
                <a:gridCol w="721725"/>
                <a:gridCol w="778900"/>
                <a:gridCol w="881050"/>
                <a:gridCol w="897750"/>
                <a:gridCol w="897775"/>
              </a:tblGrid>
              <a:tr h="5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Average rating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response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entiment score of answers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entiment score of questions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Character</a:t>
                      </a: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count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4.75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4.375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0.0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94.875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3.86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2.045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5.0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76.227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3.94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1.647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7.0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53.941</a:t>
                      </a:r>
                      <a:endParaRPr sz="9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0" y="3875600"/>
            <a:ext cx="8908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We want to segment those questions into groups so that we can clearly see </a:t>
            </a: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which group is the ‘best’ group with higher rating, response etc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