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A891A9-D276-4742-874C-67C3C158ECC2}">
  <a:tblStyle styleId="{DDA891A9-D276-4742-874C-67C3C158EC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1a536d7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11a536d7d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b69ec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17b69ec86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60660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1460660a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112b57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2112b57b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2/2021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-5/10/2022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 sz="1100">
                          <a:solidFill>
                            <a:schemeClr val="dk1"/>
                          </a:solidFill>
                        </a:rPr>
                        <a:t>PMO: Hanyu Chen</a:t>
                      </a:r>
                      <a:endParaRPr b="0" i="1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3"/>
          <p:cNvSpPr/>
          <p:nvPr/>
        </p:nvSpPr>
        <p:spPr>
          <a:xfrm>
            <a:off x="7179656" y="812009"/>
            <a:ext cx="4410241" cy="314678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8838073" y="872178"/>
            <a:ext cx="1124700" cy="200054"/>
            <a:chOff x="5412843" y="390173"/>
            <a:chExt cx="938322" cy="199408"/>
          </a:xfrm>
        </p:grpSpPr>
        <p:sp>
          <p:nvSpPr>
            <p:cNvPr id="87" name="Google Shape;87;p13"/>
            <p:cNvSpPr/>
            <p:nvPr/>
          </p:nvSpPr>
          <p:spPr>
            <a:xfrm>
              <a:off x="5412843" y="398239"/>
              <a:ext cx="182584" cy="181973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5619244" y="390173"/>
              <a:ext cx="731921" cy="19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9766154" y="872325"/>
            <a:ext cx="1610449" cy="200054"/>
            <a:chOff x="6200869" y="390319"/>
            <a:chExt cx="1343577" cy="199408"/>
          </a:xfrm>
        </p:grpSpPr>
        <p:sp>
          <p:nvSpPr>
            <p:cNvPr id="90" name="Google Shape;90;p13"/>
            <p:cNvSpPr/>
            <p:nvPr/>
          </p:nvSpPr>
          <p:spPr>
            <a:xfrm>
              <a:off x="6200869" y="398239"/>
              <a:ext cx="182583" cy="18197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6407665" y="390319"/>
              <a:ext cx="1136781" cy="19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10640810" y="818910"/>
            <a:ext cx="1443459" cy="307777"/>
            <a:chOff x="7369404" y="337078"/>
            <a:chExt cx="1204258" cy="306782"/>
          </a:xfrm>
        </p:grpSpPr>
        <p:sp>
          <p:nvSpPr>
            <p:cNvPr id="93" name="Google Shape;93;p13"/>
            <p:cNvSpPr/>
            <p:nvPr/>
          </p:nvSpPr>
          <p:spPr>
            <a:xfrm>
              <a:off x="7369404" y="398239"/>
              <a:ext cx="182583" cy="181973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7568659" y="337078"/>
              <a:ext cx="1005003" cy="306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95" name="Google Shape;95;p13"/>
          <p:cNvGraphicFramePr/>
          <p:nvPr/>
        </p:nvGraphicFramePr>
        <p:xfrm>
          <a:off x="714440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2267700"/>
                <a:gridCol w="1463050"/>
                <a:gridCol w="731525"/>
              </a:tblGrid>
              <a:tr h="24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15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Midterm presentation and status report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Mid-</a:t>
                      </a:r>
                      <a:r>
                        <a:rPr lang="en-US" sz="1100"/>
                        <a:t>February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35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65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5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/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p13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Elgar / set up meeting for this week (PMO)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larify with Elgar if we meet with BA with Elgar or not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biweekly meeting time with Elgar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data from BA and set up meeting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3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98" name="Google Shape;98;p13"/>
          <p:cNvGrpSpPr/>
          <p:nvPr/>
        </p:nvGrpSpPr>
        <p:grpSpPr>
          <a:xfrm>
            <a:off x="7875811" y="872930"/>
            <a:ext cx="1124700" cy="200054"/>
            <a:chOff x="5412843" y="390173"/>
            <a:chExt cx="938322" cy="199408"/>
          </a:xfrm>
        </p:grpSpPr>
        <p:sp>
          <p:nvSpPr>
            <p:cNvPr id="99" name="Google Shape;99;p13"/>
            <p:cNvSpPr/>
            <p:nvPr/>
          </p:nvSpPr>
          <p:spPr>
            <a:xfrm>
              <a:off x="5412843" y="398239"/>
              <a:ext cx="182584" cy="181973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5619244" y="390173"/>
              <a:ext cx="731921" cy="19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01" name="Google Shape;101;p13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3"/>
          <p:cNvSpPr txBox="1"/>
          <p:nvPr/>
        </p:nvSpPr>
        <p:spPr>
          <a:xfrm>
            <a:off x="609600" y="337229"/>
            <a:ext cx="8534400" cy="474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4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/202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- 02/03/2022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>
                          <a:solidFill>
                            <a:schemeClr val="dk1"/>
                          </a:solidFill>
                        </a:rPr>
                        <a:t>PMO: Yipeng Guo</a:t>
                      </a:r>
                      <a:endParaRPr b="0" i="1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4"/>
          <p:cNvSpPr/>
          <p:nvPr/>
        </p:nvSpPr>
        <p:spPr>
          <a:xfrm>
            <a:off x="7179656" y="812009"/>
            <a:ext cx="4410300" cy="314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8837916" y="872163"/>
            <a:ext cx="1124768" cy="200138"/>
            <a:chOff x="5412843" y="390173"/>
            <a:chExt cx="938401" cy="199500"/>
          </a:xfrm>
        </p:grpSpPr>
        <p:sp>
          <p:nvSpPr>
            <p:cNvPr id="110" name="Google Shape;110;p14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9765981" y="872310"/>
            <a:ext cx="1610314" cy="200138"/>
            <a:chOff x="6200869" y="390319"/>
            <a:chExt cx="1343496" cy="199500"/>
          </a:xfrm>
        </p:grpSpPr>
        <p:sp>
          <p:nvSpPr>
            <p:cNvPr id="113" name="Google Shape;113;p14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10640600" y="818895"/>
            <a:ext cx="1443421" cy="307882"/>
            <a:chOff x="7369404" y="337078"/>
            <a:chExt cx="1204255" cy="306900"/>
          </a:xfrm>
        </p:grpSpPr>
        <p:sp>
          <p:nvSpPr>
            <p:cNvPr id="116" name="Google Shape;116;p14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118" name="Google Shape;118;p14"/>
          <p:cNvGraphicFramePr/>
          <p:nvPr/>
        </p:nvGraphicFramePr>
        <p:xfrm>
          <a:off x="717965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2267700"/>
                <a:gridCol w="1359575"/>
                <a:gridCol w="835000"/>
              </a:tblGrid>
              <a:tr h="24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2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Dataset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</a:t>
                      </a: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highlight>
                          <a:srgbClr val="3C78D8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7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 Analysis &amp; Prediction Model Building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</a:t>
                      </a: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6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Report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March 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/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p14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data from BA and set up meeting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 - EDA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distribution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Wordcloud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H-Clustering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 the questions by category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Analyze the detailed personal response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the most recent Quesh pool so we can update our cluster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out what characteristics would contribute to be the most popular Quesh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Spacy to predict the popularity of questions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14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21" name="Google Shape;121;p14"/>
          <p:cNvGrpSpPr/>
          <p:nvPr/>
        </p:nvGrpSpPr>
        <p:grpSpPr>
          <a:xfrm>
            <a:off x="7875654" y="872915"/>
            <a:ext cx="1124768" cy="200138"/>
            <a:chOff x="5412843" y="390173"/>
            <a:chExt cx="938401" cy="199500"/>
          </a:xfrm>
        </p:grpSpPr>
        <p:sp>
          <p:nvSpPr>
            <p:cNvPr id="122" name="Google Shape;122;p14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24" name="Google Shape;124;p14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14"/>
          <p:cNvSpPr txBox="1"/>
          <p:nvPr/>
        </p:nvSpPr>
        <p:spPr>
          <a:xfrm>
            <a:off x="609600" y="337229"/>
            <a:ext cx="853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(Feb 3rd)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15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/2021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- 02/17/2022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>
                          <a:solidFill>
                            <a:schemeClr val="dk1"/>
                          </a:solidFill>
                        </a:rPr>
                        <a:t>PMO: Yipeng Guo</a:t>
                      </a:r>
                      <a:endParaRPr b="0" i="1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15"/>
          <p:cNvSpPr/>
          <p:nvPr/>
        </p:nvSpPr>
        <p:spPr>
          <a:xfrm>
            <a:off x="7179656" y="812009"/>
            <a:ext cx="4410300" cy="314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132" name="Google Shape;132;p15"/>
          <p:cNvGrpSpPr/>
          <p:nvPr/>
        </p:nvGrpSpPr>
        <p:grpSpPr>
          <a:xfrm>
            <a:off x="8837916" y="872163"/>
            <a:ext cx="1124768" cy="200138"/>
            <a:chOff x="5412843" y="390173"/>
            <a:chExt cx="938401" cy="199500"/>
          </a:xfrm>
        </p:grpSpPr>
        <p:sp>
          <p:nvSpPr>
            <p:cNvPr id="133" name="Google Shape;133;p15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9765981" y="872310"/>
            <a:ext cx="1610314" cy="200138"/>
            <a:chOff x="6200869" y="390319"/>
            <a:chExt cx="1343496" cy="199500"/>
          </a:xfrm>
        </p:grpSpPr>
        <p:sp>
          <p:nvSpPr>
            <p:cNvPr id="136" name="Google Shape;136;p15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10640600" y="818895"/>
            <a:ext cx="1443421" cy="307882"/>
            <a:chOff x="7369404" y="337078"/>
            <a:chExt cx="1204255" cy="306900"/>
          </a:xfrm>
        </p:grpSpPr>
        <p:sp>
          <p:nvSpPr>
            <p:cNvPr id="139" name="Google Shape;139;p15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141" name="Google Shape;141;p15"/>
          <p:cNvGraphicFramePr/>
          <p:nvPr/>
        </p:nvGraphicFramePr>
        <p:xfrm>
          <a:off x="717965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2267700"/>
                <a:gridCol w="1359575"/>
                <a:gridCol w="835000"/>
              </a:tblGrid>
              <a:tr h="22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Dataset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January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highlight>
                          <a:srgbClr val="3C78D8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1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Breakdown of detailed response and expand our datasets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 17th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Model Building Using Spacy &amp; NN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 24th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presentation slides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 28th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Report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March 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86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/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15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data from BA and set up meeting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 - EDA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H-Cluster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K-means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 towards personal responses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WordCloud 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Sentimental Analysis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 clustering adding average word count and sentimental score (Interesting findings!)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out what characteristics would contribute to be the most popular Quesh (continuously dig deeper)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Spacy to predict the popularity of questions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the most recent Quesh pool so we can update our cluster (</a:t>
                      </a:r>
                      <a:r>
                        <a:rPr lang="en-US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updated once per month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5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4" name="Google Shape;144;p15"/>
          <p:cNvGrpSpPr/>
          <p:nvPr/>
        </p:nvGrpSpPr>
        <p:grpSpPr>
          <a:xfrm>
            <a:off x="7875654" y="872915"/>
            <a:ext cx="1124768" cy="200138"/>
            <a:chOff x="5412843" y="390173"/>
            <a:chExt cx="938401" cy="199500"/>
          </a:xfrm>
        </p:grpSpPr>
        <p:sp>
          <p:nvSpPr>
            <p:cNvPr id="145" name="Google Shape;145;p15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47" name="Google Shape;147;p15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15"/>
          <p:cNvSpPr txBox="1"/>
          <p:nvPr/>
        </p:nvSpPr>
        <p:spPr>
          <a:xfrm>
            <a:off x="609600" y="337229"/>
            <a:ext cx="853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(Feb 16th)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16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/2021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- 03/04/2022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>
                          <a:solidFill>
                            <a:schemeClr val="dk1"/>
                          </a:solidFill>
                        </a:rPr>
                        <a:t>PMO: Yipeng Guo</a:t>
                      </a:r>
                      <a:endParaRPr b="0" i="1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16"/>
          <p:cNvSpPr/>
          <p:nvPr/>
        </p:nvSpPr>
        <p:spPr>
          <a:xfrm>
            <a:off x="7179656" y="812009"/>
            <a:ext cx="4410300" cy="314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837916" y="872163"/>
            <a:ext cx="1124768" cy="200138"/>
            <a:chOff x="5412843" y="390173"/>
            <a:chExt cx="938401" cy="199500"/>
          </a:xfrm>
        </p:grpSpPr>
        <p:sp>
          <p:nvSpPr>
            <p:cNvPr id="156" name="Google Shape;156;p16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9765981" y="872310"/>
            <a:ext cx="1610314" cy="200138"/>
            <a:chOff x="6200869" y="390319"/>
            <a:chExt cx="1343496" cy="199500"/>
          </a:xfrm>
        </p:grpSpPr>
        <p:sp>
          <p:nvSpPr>
            <p:cNvPr id="159" name="Google Shape;159;p16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10640600" y="818895"/>
            <a:ext cx="1443421" cy="307882"/>
            <a:chOff x="7369404" y="337078"/>
            <a:chExt cx="1204255" cy="306900"/>
          </a:xfrm>
        </p:grpSpPr>
        <p:sp>
          <p:nvSpPr>
            <p:cNvPr id="162" name="Google Shape;162;p16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164" name="Google Shape;164;p16"/>
          <p:cNvGraphicFramePr/>
          <p:nvPr/>
        </p:nvGraphicFramePr>
        <p:xfrm>
          <a:off x="717965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2267700"/>
                <a:gridCol w="1359575"/>
                <a:gridCol w="835000"/>
              </a:tblGrid>
              <a:tr h="22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Dataset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January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highlight>
                          <a:srgbClr val="3C78D8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1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Breakdown of detailed response and expand our datasets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17th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 analysis &amp; new analysis towards users aspect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4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presentation slides &amp; report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28th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571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Model Building Using Spacy &amp; NN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March 18th (after spring break)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84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100">
                          <a:solidFill>
                            <a:schemeClr val="dk1"/>
                          </a:solidFill>
                        </a:rPr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16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 - EDA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H-Cluster &amp;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K-Means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 towards personal responses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 Count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Sentimental Analysis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Updated clustering adding average word count and sentimental score (Interesting findings!)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Insights of users’ aspects (like how often they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respond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the age range of our users)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out what characteristics would contribute to be the most popular Quesh (continuously dig deeper)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Spacy to predict the popularity of questions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Continuously update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 most recent Quesh pool so we can update our cluster (</a:t>
                      </a:r>
                      <a:r>
                        <a:rPr lang="en-US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updated once per month!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16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7" name="Google Shape;167;p16"/>
          <p:cNvGrpSpPr/>
          <p:nvPr/>
        </p:nvGrpSpPr>
        <p:grpSpPr>
          <a:xfrm>
            <a:off x="7875654" y="872915"/>
            <a:ext cx="1124768" cy="200138"/>
            <a:chOff x="5412843" y="390173"/>
            <a:chExt cx="938401" cy="199500"/>
          </a:xfrm>
        </p:grpSpPr>
        <p:sp>
          <p:nvSpPr>
            <p:cNvPr id="168" name="Google Shape;168;p16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70" name="Google Shape;170;p16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16"/>
          <p:cNvSpPr txBox="1"/>
          <p:nvPr/>
        </p:nvSpPr>
        <p:spPr>
          <a:xfrm>
            <a:off x="609600" y="337229"/>
            <a:ext cx="853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(Mar 1st)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17"/>
          <p:cNvGraphicFramePr/>
          <p:nvPr/>
        </p:nvGraphicFramePr>
        <p:xfrm>
          <a:off x="465999" y="1173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3552325"/>
                <a:gridCol w="2425450"/>
                <a:gridCol w="734000"/>
                <a:gridCol w="4428900"/>
              </a:tblGrid>
              <a:tr h="31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No &amp; 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Ending Date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4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Verdana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OneQuesh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r>
                        <a:rPr b="0" i="0" lang="en-US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/2021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- 03/31/2022</a:t>
                      </a:r>
                      <a:endParaRPr/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1" i="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45725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1" marL="225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en-US">
                          <a:solidFill>
                            <a:schemeClr val="dk1"/>
                          </a:solidFill>
                        </a:rPr>
                        <a:t>PMO: Yipeng Guo</a:t>
                      </a:r>
                      <a:endParaRPr b="0" i="1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457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17"/>
          <p:cNvSpPr/>
          <p:nvPr/>
        </p:nvSpPr>
        <p:spPr>
          <a:xfrm>
            <a:off x="7179656" y="812009"/>
            <a:ext cx="4410300" cy="314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endParaRPr/>
          </a:p>
        </p:txBody>
      </p:sp>
      <p:grpSp>
        <p:nvGrpSpPr>
          <p:cNvPr id="178" name="Google Shape;178;p17"/>
          <p:cNvGrpSpPr/>
          <p:nvPr/>
        </p:nvGrpSpPr>
        <p:grpSpPr>
          <a:xfrm>
            <a:off x="8837916" y="872163"/>
            <a:ext cx="1124768" cy="200138"/>
            <a:chOff x="5412843" y="390173"/>
            <a:chExt cx="938401" cy="199500"/>
          </a:xfrm>
        </p:grpSpPr>
        <p:sp>
          <p:nvSpPr>
            <p:cNvPr id="179" name="Google Shape;179;p17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43B02A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Track</a:t>
              </a:r>
              <a:endParaRPr/>
            </a:p>
          </p:txBody>
        </p:sp>
      </p:grpSp>
      <p:grpSp>
        <p:nvGrpSpPr>
          <p:cNvPr id="181" name="Google Shape;181;p17"/>
          <p:cNvGrpSpPr/>
          <p:nvPr/>
        </p:nvGrpSpPr>
        <p:grpSpPr>
          <a:xfrm>
            <a:off x="9765981" y="872310"/>
            <a:ext cx="1610314" cy="200138"/>
            <a:chOff x="6200869" y="390319"/>
            <a:chExt cx="1343496" cy="199500"/>
          </a:xfrm>
        </p:grpSpPr>
        <p:sp>
          <p:nvSpPr>
            <p:cNvPr id="182" name="Google Shape;182;p17"/>
            <p:cNvSpPr/>
            <p:nvPr/>
          </p:nvSpPr>
          <p:spPr>
            <a:xfrm>
              <a:off x="6200869" y="398239"/>
              <a:ext cx="182700" cy="1821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6407665" y="390319"/>
              <a:ext cx="11367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 Risk</a:t>
              </a:r>
              <a:endParaRPr/>
            </a:p>
          </p:txBody>
        </p:sp>
      </p:grpSp>
      <p:grpSp>
        <p:nvGrpSpPr>
          <p:cNvPr id="184" name="Google Shape;184;p17"/>
          <p:cNvGrpSpPr/>
          <p:nvPr/>
        </p:nvGrpSpPr>
        <p:grpSpPr>
          <a:xfrm>
            <a:off x="10640600" y="818895"/>
            <a:ext cx="1443421" cy="307882"/>
            <a:chOff x="7369404" y="337078"/>
            <a:chExt cx="1204255" cy="306900"/>
          </a:xfrm>
        </p:grpSpPr>
        <p:sp>
          <p:nvSpPr>
            <p:cNvPr id="185" name="Google Shape;185;p17"/>
            <p:cNvSpPr/>
            <p:nvPr/>
          </p:nvSpPr>
          <p:spPr>
            <a:xfrm>
              <a:off x="7369404" y="398239"/>
              <a:ext cx="182700" cy="1821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7568659" y="337078"/>
              <a:ext cx="10050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Significant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Issues</a:t>
              </a:r>
              <a:endParaRPr/>
            </a:p>
          </p:txBody>
        </p:sp>
      </p:grpSp>
      <p:graphicFrame>
        <p:nvGraphicFramePr>
          <p:cNvPr id="187" name="Google Shape;187;p17"/>
          <p:cNvGraphicFramePr/>
          <p:nvPr/>
        </p:nvGraphicFramePr>
        <p:xfrm>
          <a:off x="717965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2267700"/>
                <a:gridCol w="1359575"/>
                <a:gridCol w="835000"/>
              </a:tblGrid>
              <a:tr h="22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Milestones</a:t>
                      </a:r>
                      <a:endParaRPr/>
                    </a:p>
                  </a:txBody>
                  <a:tcPr marT="18300" marB="18300" marR="18300" marL="1830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 Date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Calibri"/>
                        <a:buNone/>
                      </a:pPr>
                      <a:r>
                        <a:rPr b="1" i="0" lang="en-US" sz="105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/>
                    </a:p>
                  </a:txBody>
                  <a:tcPr marT="18300" marB="18300" marR="18300" marL="18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Dataset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 January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highlight>
                          <a:srgbClr val="3C78D8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1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Breakdown of detailed response and expand our datasets; Also get updated with users’ aspects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February 24th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presentation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4th</a:t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Model Building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March 24th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571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Meeting &amp; Another 100 quesh, also discuss our next steps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7th</a:t>
                      </a:r>
                      <a:endParaRPr i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B02A"/>
                    </a:solidFill>
                  </a:tcPr>
                </a:tc>
              </a:tr>
              <a:tr h="86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100">
                          <a:solidFill>
                            <a:schemeClr val="dk1"/>
                          </a:solidFill>
                        </a:rPr>
                        <a:t>(these are the milestones of the whole project, to show us the way throughout the project, not only the milestones that are reached during the project.)</a:t>
                      </a:r>
                      <a:endParaRPr i="1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425" marB="18425" marR="73025" marL="7302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17"/>
          <p:cNvGraphicFramePr/>
          <p:nvPr/>
        </p:nvGraphicFramePr>
        <p:xfrm>
          <a:off x="465997" y="187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3567125"/>
                <a:gridCol w="31112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(Past 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Steps (</a:t>
                      </a:r>
                      <a:r>
                        <a:rPr b="1" lang="en-US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Ahead)</a:t>
                      </a:r>
                      <a:endParaRPr/>
                    </a:p>
                  </a:txBody>
                  <a:tcPr marT="18300" marB="18300" marR="18275" marL="182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31638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initial proposal and ideas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Meet with our BA and get insights of OneQuesh App and their database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analysis of data - EDA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Clustering &lt;- H-Cluster &amp; K-Means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 towards personal responses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 Count 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Sentimental Analysis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Insights of users’ aspects (like how often they respond and the age range of our users)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 out characteristics make a question popular.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 using features we have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 up meeting with OneQuesh to discuss our next steps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100 questions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Combine and try to organize &amp; link all the technical results we have for now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Continuously update the most recent Quesh pool so we can update our cluster (</a:t>
                      </a:r>
                      <a:r>
                        <a:rPr lang="en-US">
                          <a:solidFill>
                            <a:schemeClr val="accent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updated once per month!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17"/>
          <p:cNvGraphicFramePr/>
          <p:nvPr/>
        </p:nvGraphicFramePr>
        <p:xfrm>
          <a:off x="465997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59942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Risks / Issues / Constraints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90" name="Google Shape;190;p17"/>
          <p:cNvGrpSpPr/>
          <p:nvPr/>
        </p:nvGrpSpPr>
        <p:grpSpPr>
          <a:xfrm>
            <a:off x="7875654" y="872915"/>
            <a:ext cx="1124768" cy="200138"/>
            <a:chOff x="5412843" y="390173"/>
            <a:chExt cx="938401" cy="199500"/>
          </a:xfrm>
        </p:grpSpPr>
        <p:sp>
          <p:nvSpPr>
            <p:cNvPr id="191" name="Google Shape;191;p17"/>
            <p:cNvSpPr/>
            <p:nvPr/>
          </p:nvSpPr>
          <p:spPr>
            <a:xfrm>
              <a:off x="5412843" y="398239"/>
              <a:ext cx="182700" cy="182100"/>
            </a:xfrm>
            <a:prstGeom prst="rect">
              <a:avLst/>
            </a:prstGeom>
            <a:solidFill>
              <a:srgbClr val="0099CC"/>
            </a:solidFill>
            <a:ln cap="flat" cmpd="sng" w="12700">
              <a:solidFill>
                <a:srgbClr val="0099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t/>
              </a:r>
              <a:endParaRPr b="1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5619244" y="390173"/>
              <a:ext cx="7320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Complete</a:t>
              </a:r>
              <a:endParaRPr/>
            </a:p>
          </p:txBody>
        </p:sp>
      </p:grpSp>
      <p:graphicFrame>
        <p:nvGraphicFramePr>
          <p:cNvPr id="193" name="Google Shape;193;p17"/>
          <p:cNvGraphicFramePr/>
          <p:nvPr/>
        </p:nvGraphicFramePr>
        <p:xfrm>
          <a:off x="6460190" y="5457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{DDA891A9-D276-4742-874C-67C3C158ECC2}</a:tableStyleId>
              </a:tblPr>
              <a:tblGrid>
                <a:gridCol w="514650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Approach</a:t>
                      </a:r>
                      <a:endParaRPr/>
                    </a:p>
                  </a:txBody>
                  <a:tcPr marT="18300" marB="18300" marR="18275" marL="182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9ADD4"/>
                    </a:solidFill>
                  </a:tcPr>
                </a:tc>
              </a:tr>
              <a:tr h="734725">
                <a:tc>
                  <a:txBody>
                    <a:bodyPr/>
                    <a:lstStyle/>
                    <a:p>
                      <a:pPr indent="-1206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17"/>
          <p:cNvSpPr txBox="1"/>
          <p:nvPr/>
        </p:nvSpPr>
        <p:spPr>
          <a:xfrm>
            <a:off x="609600" y="337229"/>
            <a:ext cx="853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rPr b="1" lang="en-US" sz="2489"/>
              <a:t>PROGRESS REPORT (Mar 31st) - TEAM B3</a:t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