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78" r:id="rId3"/>
    <p:sldId id="257" r:id="rId4"/>
    <p:sldId id="269" r:id="rId5"/>
    <p:sldId id="266" r:id="rId6"/>
    <p:sldId id="281" r:id="rId7"/>
    <p:sldId id="284" r:id="rId8"/>
    <p:sldId id="285" r:id="rId9"/>
    <p:sldId id="286" r:id="rId10"/>
    <p:sldId id="274" r:id="rId11"/>
  </p:sldIdLst>
  <p:sldSz cx="12192000" cy="6858000"/>
  <p:notesSz cx="6858000" cy="9144000"/>
  <p:embeddedFontLs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Didact Gothic" panose="00000500000000000000" pitchFamily="2" charset="0"/>
      <p:regular r:id="rId17"/>
    </p:embeddedFont>
    <p:embeddedFont>
      <p:font typeface="Impact" panose="020B0806030902050204" pitchFamily="34" charset="0"/>
      <p:regular r:id="rId18"/>
    </p:embeddedFont>
    <p:embeddedFont>
      <p:font typeface="Meiryo UI" panose="020B0604030504040204" pitchFamily="34" charset="-12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3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1C742-1817-4C0A-B16B-733E97AF0F0F}" v="4" dt="2024-08-14T20:07:11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84"/>
      </p:cViewPr>
      <p:guideLst>
        <p:guide pos="48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yu Chen" userId="2e25990b506002c4" providerId="LiveId" clId="{F231C742-1817-4C0A-B16B-733E97AF0F0F}"/>
    <pc:docChg chg="undo custSel delSld modSld">
      <pc:chgData name="Hanyu Chen" userId="2e25990b506002c4" providerId="LiveId" clId="{F231C742-1817-4C0A-B16B-733E97AF0F0F}" dt="2024-08-14T20:06:39.329" v="1183" actId="2696"/>
      <pc:docMkLst>
        <pc:docMk/>
      </pc:docMkLst>
      <pc:sldChg chg="modSp mod">
        <pc:chgData name="Hanyu Chen" userId="2e25990b506002c4" providerId="LiveId" clId="{F231C742-1817-4C0A-B16B-733E97AF0F0F}" dt="2024-08-14T19:42:02.809" v="12" actId="120"/>
        <pc:sldMkLst>
          <pc:docMk/>
          <pc:sldMk cId="0" sldId="257"/>
        </pc:sldMkLst>
        <pc:spChg chg="mod">
          <ac:chgData name="Hanyu Chen" userId="2e25990b506002c4" providerId="LiveId" clId="{F231C742-1817-4C0A-B16B-733E97AF0F0F}" dt="2024-08-14T19:41:58.763" v="11" actId="120"/>
          <ac:spMkLst>
            <pc:docMk/>
            <pc:sldMk cId="0" sldId="257"/>
            <ac:spMk id="2" creationId="{16CBD162-1E07-1AB1-AD9A-ED0C22452D39}"/>
          </ac:spMkLst>
        </pc:spChg>
        <pc:spChg chg="mod">
          <ac:chgData name="Hanyu Chen" userId="2e25990b506002c4" providerId="LiveId" clId="{F231C742-1817-4C0A-B16B-733E97AF0F0F}" dt="2024-08-14T19:42:02.809" v="12" actId="120"/>
          <ac:spMkLst>
            <pc:docMk/>
            <pc:sldMk cId="0" sldId="257"/>
            <ac:spMk id="3" creationId="{D2E10CEC-530B-FEAE-C843-56ABCB331B99}"/>
          </ac:spMkLst>
        </pc:spChg>
        <pc:spChg chg="mod">
          <ac:chgData name="Hanyu Chen" userId="2e25990b506002c4" providerId="LiveId" clId="{F231C742-1817-4C0A-B16B-733E97AF0F0F}" dt="2024-08-14T19:41:53.984" v="10" actId="120"/>
          <ac:spMkLst>
            <pc:docMk/>
            <pc:sldMk cId="0" sldId="257"/>
            <ac:spMk id="226" creationId="{00000000-0000-0000-0000-000000000000}"/>
          </ac:spMkLst>
        </pc:spChg>
      </pc:sldChg>
      <pc:sldChg chg="del">
        <pc:chgData name="Hanyu Chen" userId="2e25990b506002c4" providerId="LiveId" clId="{F231C742-1817-4C0A-B16B-733E97AF0F0F}" dt="2024-08-14T20:06:39.329" v="1183" actId="2696"/>
        <pc:sldMkLst>
          <pc:docMk/>
          <pc:sldMk cId="0" sldId="259"/>
        </pc:sldMkLst>
      </pc:sldChg>
      <pc:sldChg chg="modSp mod">
        <pc:chgData name="Hanyu Chen" userId="2e25990b506002c4" providerId="LiveId" clId="{F231C742-1817-4C0A-B16B-733E97AF0F0F}" dt="2024-08-14T19:58:23.507" v="896" actId="20577"/>
        <pc:sldMkLst>
          <pc:docMk/>
          <pc:sldMk cId="0" sldId="266"/>
        </pc:sldMkLst>
        <pc:spChg chg="mod">
          <ac:chgData name="Hanyu Chen" userId="2e25990b506002c4" providerId="LiveId" clId="{F231C742-1817-4C0A-B16B-733E97AF0F0F}" dt="2024-08-14T19:58:23.507" v="896" actId="20577"/>
          <ac:spMkLst>
            <pc:docMk/>
            <pc:sldMk cId="0" sldId="266"/>
            <ac:spMk id="2" creationId="{2AA0019D-A1A6-20E5-D982-4CFEEFB6DB20}"/>
          </ac:spMkLst>
        </pc:spChg>
      </pc:sldChg>
      <pc:sldChg chg="addSp delSp modSp mod">
        <pc:chgData name="Hanyu Chen" userId="2e25990b506002c4" providerId="LiveId" clId="{F231C742-1817-4C0A-B16B-733E97AF0F0F}" dt="2024-08-14T19:44:31.427" v="118" actId="20577"/>
        <pc:sldMkLst>
          <pc:docMk/>
          <pc:sldMk cId="1913658658" sldId="269"/>
        </pc:sldMkLst>
        <pc:spChg chg="add mod">
          <ac:chgData name="Hanyu Chen" userId="2e25990b506002c4" providerId="LiveId" clId="{F231C742-1817-4C0A-B16B-733E97AF0F0F}" dt="2024-08-14T19:44:07.166" v="111"/>
          <ac:spMkLst>
            <pc:docMk/>
            <pc:sldMk cId="1913658658" sldId="269"/>
            <ac:spMk id="2" creationId="{1D373662-ED31-B12C-20CB-AB3DB0AC292C}"/>
          </ac:spMkLst>
        </pc:spChg>
        <pc:spChg chg="mod">
          <ac:chgData name="Hanyu Chen" userId="2e25990b506002c4" providerId="LiveId" clId="{F231C742-1817-4C0A-B16B-733E97AF0F0F}" dt="2024-08-14T19:44:31.427" v="118" actId="20577"/>
          <ac:spMkLst>
            <pc:docMk/>
            <pc:sldMk cId="1913658658" sldId="269"/>
            <ac:spMk id="656" creationId="{00000000-0000-0000-0000-000000000000}"/>
          </ac:spMkLst>
        </pc:spChg>
        <pc:spChg chg="mod">
          <ac:chgData name="Hanyu Chen" userId="2e25990b506002c4" providerId="LiveId" clId="{F231C742-1817-4C0A-B16B-733E97AF0F0F}" dt="2024-08-14T19:43:32.569" v="104" actId="5793"/>
          <ac:spMkLst>
            <pc:docMk/>
            <pc:sldMk cId="1913658658" sldId="269"/>
            <ac:spMk id="658" creationId="{00000000-0000-0000-0000-000000000000}"/>
          </ac:spMkLst>
        </pc:spChg>
        <pc:spChg chg="del mod">
          <ac:chgData name="Hanyu Chen" userId="2e25990b506002c4" providerId="LiveId" clId="{F231C742-1817-4C0A-B16B-733E97AF0F0F}" dt="2024-08-14T19:43:50.233" v="107" actId="21"/>
          <ac:spMkLst>
            <pc:docMk/>
            <pc:sldMk cId="1913658658" sldId="269"/>
            <ac:spMk id="660" creationId="{00000000-0000-0000-0000-000000000000}"/>
          </ac:spMkLst>
        </pc:spChg>
        <pc:spChg chg="mod">
          <ac:chgData name="Hanyu Chen" userId="2e25990b506002c4" providerId="LiveId" clId="{F231C742-1817-4C0A-B16B-733E97AF0F0F}" dt="2024-08-14T19:44:24.720" v="115" actId="1076"/>
          <ac:spMkLst>
            <pc:docMk/>
            <pc:sldMk cId="1913658658" sldId="269"/>
            <ac:spMk id="662" creationId="{00000000-0000-0000-0000-000000000000}"/>
          </ac:spMkLst>
        </pc:spChg>
        <pc:spChg chg="del">
          <ac:chgData name="Hanyu Chen" userId="2e25990b506002c4" providerId="LiveId" clId="{F231C742-1817-4C0A-B16B-733E97AF0F0F}" dt="2024-08-14T19:44:26.538" v="116" actId="478"/>
          <ac:spMkLst>
            <pc:docMk/>
            <pc:sldMk cId="1913658658" sldId="269"/>
            <ac:spMk id="663" creationId="{00000000-0000-0000-0000-000000000000}"/>
          </ac:spMkLst>
        </pc:spChg>
      </pc:sldChg>
      <pc:sldChg chg="addSp delSp modSp mod">
        <pc:chgData name="Hanyu Chen" userId="2e25990b506002c4" providerId="LiveId" clId="{F231C742-1817-4C0A-B16B-733E97AF0F0F}" dt="2024-08-14T19:41:26.677" v="7" actId="14100"/>
        <pc:sldMkLst>
          <pc:docMk/>
          <pc:sldMk cId="3205334312" sldId="278"/>
        </pc:sldMkLst>
        <pc:picChg chg="del mod">
          <ac:chgData name="Hanyu Chen" userId="2e25990b506002c4" providerId="LiveId" clId="{F231C742-1817-4C0A-B16B-733E97AF0F0F}" dt="2024-08-14T19:40:12.204" v="1" actId="478"/>
          <ac:picMkLst>
            <pc:docMk/>
            <pc:sldMk cId="3205334312" sldId="278"/>
            <ac:picMk id="8" creationId="{5281553D-2AAB-34C7-3BE9-1A55E1D5B893}"/>
          </ac:picMkLst>
        </pc:picChg>
        <pc:picChg chg="add mod">
          <ac:chgData name="Hanyu Chen" userId="2e25990b506002c4" providerId="LiveId" clId="{F231C742-1817-4C0A-B16B-733E97AF0F0F}" dt="2024-08-14T19:41:26.677" v="7" actId="14100"/>
          <ac:picMkLst>
            <pc:docMk/>
            <pc:sldMk cId="3205334312" sldId="278"/>
            <ac:picMk id="32" creationId="{CBD4A7EB-3265-1328-F819-33193D11A928}"/>
          </ac:picMkLst>
        </pc:picChg>
      </pc:sldChg>
      <pc:sldChg chg="modSp mod">
        <pc:chgData name="Hanyu Chen" userId="2e25990b506002c4" providerId="LiveId" clId="{F231C742-1817-4C0A-B16B-733E97AF0F0F}" dt="2024-08-14T20:06:05.338" v="1182" actId="14100"/>
        <pc:sldMkLst>
          <pc:docMk/>
          <pc:sldMk cId="1916352011" sldId="281"/>
        </pc:sldMkLst>
        <pc:spChg chg="mod">
          <ac:chgData name="Hanyu Chen" userId="2e25990b506002c4" providerId="LiveId" clId="{F231C742-1817-4C0A-B16B-733E97AF0F0F}" dt="2024-08-14T20:06:05.338" v="1182" actId="14100"/>
          <ac:spMkLst>
            <pc:docMk/>
            <pc:sldMk cId="1916352011" sldId="281"/>
            <ac:spMk id="274" creationId="{00000000-0000-0000-0000-000000000000}"/>
          </ac:spMkLst>
        </pc:spChg>
      </pc:sldChg>
      <pc:sldMasterChg chg="delSldLayout">
        <pc:chgData name="Hanyu Chen" userId="2e25990b506002c4" providerId="LiveId" clId="{F231C742-1817-4C0A-B16B-733E97AF0F0F}" dt="2024-08-14T20:06:39.329" v="1183" actId="2696"/>
        <pc:sldMasterMkLst>
          <pc:docMk/>
          <pc:sldMasterMk cId="0" sldId="2147483657"/>
        </pc:sldMasterMkLst>
        <pc:sldLayoutChg chg="del">
          <pc:chgData name="Hanyu Chen" userId="2e25990b506002c4" providerId="LiveId" clId="{F231C742-1817-4C0A-B16B-733E97AF0F0F}" dt="2024-08-14T20:06:39.329" v="1183" actId="2696"/>
          <pc:sldLayoutMkLst>
            <pc:docMk/>
            <pc:sldMasterMk cId="0" sldId="2147483657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3dec36752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3dec36752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91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dec364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63dec364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3dec36752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3dec36752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9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dec3675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3dec36752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dec36752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dec36752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3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3dec36752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3dec36752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429" y="-7354"/>
            <a:ext cx="759000" cy="686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4217" y="15"/>
            <a:ext cx="796517" cy="1078254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9504" y="992211"/>
            <a:ext cx="787485" cy="874973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7613" y="2043382"/>
            <a:ext cx="795521" cy="814144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24217" y="2885386"/>
            <a:ext cx="804873" cy="1049835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6165" y="3685230"/>
            <a:ext cx="800797" cy="1307183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64878" y="553059"/>
            <a:ext cx="9903600" cy="530700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74065" y="1321133"/>
            <a:ext cx="8117700" cy="546000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64878" y="2104500"/>
            <a:ext cx="6401700" cy="546000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74066" y="2887866"/>
            <a:ext cx="4588500" cy="546000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5841" y="3685955"/>
            <a:ext cx="2875500" cy="546000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3518942" y="3814381"/>
            <a:ext cx="548400" cy="290100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5400000">
            <a:off x="5230265" y="3013335"/>
            <a:ext cx="546000" cy="290100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5400000">
            <a:off x="7032560" y="2229305"/>
            <a:ext cx="546000" cy="290100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 rot="5400000">
            <a:off x="8760860" y="1452545"/>
            <a:ext cx="545400" cy="290100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5400000">
            <a:off x="10545710" y="671167"/>
            <a:ext cx="525300" cy="290100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5385075" y="2271150"/>
            <a:ext cx="6381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954900" y="4750805"/>
            <a:ext cx="681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2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5791800" y="454275"/>
            <a:ext cx="611100" cy="1219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 rot="-5400000">
            <a:off x="290824" y="5978564"/>
            <a:ext cx="633470" cy="1200025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 rot="-5400000">
            <a:off x="1285125" y="6083963"/>
            <a:ext cx="626287" cy="973008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 rot="-5400000">
            <a:off x="2418426" y="6112618"/>
            <a:ext cx="632678" cy="906299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 rot="-5400000">
            <a:off x="3482691" y="5991189"/>
            <a:ext cx="640116" cy="1168129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 rot="-5400000">
            <a:off x="4518654" y="5842215"/>
            <a:ext cx="636874" cy="1456512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 rot="-5400000">
            <a:off x="248736" y="5303087"/>
            <a:ext cx="1338967" cy="590378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 rot="-5400000">
            <a:off x="1232739" y="5408022"/>
            <a:ext cx="1097514" cy="607347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 rot="-5400000">
            <a:off x="2220625" y="5531403"/>
            <a:ext cx="865366" cy="607347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 rot="-5400000">
            <a:off x="3214951" y="5646611"/>
            <a:ext cx="620334" cy="607347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 rot="-5400000">
            <a:off x="4218983" y="5761036"/>
            <a:ext cx="388663" cy="607347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4105249" y="5641283"/>
            <a:ext cx="610176" cy="230717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218684" y="5414204"/>
            <a:ext cx="607819" cy="230717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346134" y="5176568"/>
            <a:ext cx="607347" cy="230717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482009" y="4936069"/>
            <a:ext cx="606876" cy="230717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623031" y="4701297"/>
            <a:ext cx="584486" cy="230717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/>
          <p:nvPr/>
        </p:nvSpPr>
        <p:spPr>
          <a:xfrm rot="-5400000">
            <a:off x="5791800" y="454275"/>
            <a:ext cx="611100" cy="1219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 rot="-5400000">
            <a:off x="671907" y="5979219"/>
            <a:ext cx="632731" cy="1199453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 rot="-5400000">
            <a:off x="3038343" y="6084075"/>
            <a:ext cx="625556" cy="973514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-5400000">
            <a:off x="5695173" y="6113208"/>
            <a:ext cx="631940" cy="905856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8217174" y="5984553"/>
            <a:ext cx="639369" cy="1168299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-5400000">
            <a:off x="10775048" y="5846689"/>
            <a:ext cx="636131" cy="1455608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rot="-5400000">
            <a:off x="629781" y="5303109"/>
            <a:ext cx="1338900" cy="590400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5400000">
            <a:off x="2985323" y="5408153"/>
            <a:ext cx="1097400" cy="607200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5400000">
            <a:off x="5497084" y="5531409"/>
            <a:ext cx="865500" cy="607200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rot="-5400000">
            <a:off x="7948870" y="5639727"/>
            <a:ext cx="620400" cy="607200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 rot="-5400000">
            <a:off x="10475316" y="5764691"/>
            <a:ext cx="388800" cy="607200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0361724" y="5644933"/>
            <a:ext cx="610200" cy="230700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7952709" y="5407279"/>
            <a:ext cx="607800" cy="230700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22734" y="5176568"/>
            <a:ext cx="607200" cy="230700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234609" y="4936069"/>
            <a:ext cx="606900" cy="230700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004031" y="4701297"/>
            <a:ext cx="584400" cy="230700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527275" y="277675"/>
            <a:ext cx="11346300" cy="93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flipH="1">
            <a:off x="11450925" y="-750"/>
            <a:ext cx="759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 flipH="1">
            <a:off x="11430213" y="1784947"/>
            <a:ext cx="796517" cy="1095542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 flipH="1">
            <a:off x="11424532" y="2793024"/>
            <a:ext cx="787485" cy="888291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 flipH="1">
            <a:off x="11414604" y="3861020"/>
            <a:ext cx="795521" cy="827390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 flipH="1">
            <a:off x="11421856" y="4716501"/>
            <a:ext cx="804873" cy="1066423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 flipH="1">
            <a:off x="11417881" y="5529148"/>
            <a:ext cx="800797" cy="1329698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 flipH="1">
            <a:off x="9754053" y="2346843"/>
            <a:ext cx="1683600" cy="538976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 flipH="1">
            <a:off x="10048466" y="3127211"/>
            <a:ext cx="1380000" cy="554467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 flipH="1">
            <a:off x="10349553" y="3923116"/>
            <a:ext cx="1088100" cy="554467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 flipH="1">
            <a:off x="10648465" y="4719021"/>
            <a:ext cx="780000" cy="554467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 flipH="1">
            <a:off x="10937991" y="5529884"/>
            <a:ext cx="488700" cy="554467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 rot="-5400000" flipH="1">
            <a:off x="10517655" y="5662622"/>
            <a:ext cx="557049" cy="290100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 rot="-5400000" flipH="1">
            <a:off x="10232005" y="4848899"/>
            <a:ext cx="554898" cy="290100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 rot="-5400000" flipH="1">
            <a:off x="9933420" y="4052104"/>
            <a:ext cx="554467" cy="290100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 rot="-5400000" flipH="1">
            <a:off x="9631235" y="3263001"/>
            <a:ext cx="554037" cy="290100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 rot="-5400000" flipH="1">
            <a:off x="9346255" y="2468592"/>
            <a:ext cx="533597" cy="290100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2525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2"/>
          </p:nvPr>
        </p:nvSpPr>
        <p:spPr>
          <a:xfrm>
            <a:off x="5215635" y="1825625"/>
            <a:ext cx="42525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7" name="Google Shape;127;p6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 rot="-5400000">
            <a:off x="5700750" y="545325"/>
            <a:ext cx="611100" cy="1201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 rot="-5400000">
            <a:off x="290824" y="5978564"/>
            <a:ext cx="633470" cy="1200025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 rot="-5400000">
            <a:off x="1285125" y="6083963"/>
            <a:ext cx="626287" cy="973008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 rot="-5400000">
            <a:off x="2418426" y="6112618"/>
            <a:ext cx="632678" cy="906299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 rot="-5400000">
            <a:off x="3482691" y="5991189"/>
            <a:ext cx="640116" cy="1168129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 rot="-5400000">
            <a:off x="4518654" y="5842215"/>
            <a:ext cx="636874" cy="1456512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 rot="-5400000">
            <a:off x="248736" y="5303087"/>
            <a:ext cx="1338967" cy="590378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 rot="-5400000">
            <a:off x="1232739" y="5408022"/>
            <a:ext cx="1097514" cy="607347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 rot="-5400000">
            <a:off x="2220625" y="5531403"/>
            <a:ext cx="865366" cy="607347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 rot="-5400000">
            <a:off x="3214951" y="5646611"/>
            <a:ext cx="620334" cy="607347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 rot="-5400000">
            <a:off x="4218983" y="5761036"/>
            <a:ext cx="388663" cy="607347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4105249" y="5641283"/>
            <a:ext cx="610176" cy="230717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3218684" y="5414204"/>
            <a:ext cx="607819" cy="230717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2346134" y="5176568"/>
            <a:ext cx="607347" cy="230717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1482009" y="4936069"/>
            <a:ext cx="606876" cy="230717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23031" y="4701297"/>
            <a:ext cx="584486" cy="230717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flipH="1">
            <a:off x="11609644" y="-21"/>
            <a:ext cx="600574" cy="1095542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 flipH="1">
            <a:off x="11605361" y="1008056"/>
            <a:ext cx="593764" cy="888291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 flipH="1">
            <a:off x="11597876" y="2076052"/>
            <a:ext cx="599823" cy="827390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11603344" y="2931533"/>
            <a:ext cx="606874" cy="1066423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11600346" y="3744180"/>
            <a:ext cx="603801" cy="1329698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flipH="1">
            <a:off x="10345820" y="561875"/>
            <a:ext cx="1269434" cy="538976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 flipH="1">
            <a:off x="10567808" y="1342243"/>
            <a:ext cx="1040520" cy="554467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10794827" y="2138148"/>
            <a:ext cx="820427" cy="554467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 flipH="1">
            <a:off x="11020207" y="2934053"/>
            <a:ext cx="588120" cy="554467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flipH="1">
            <a:off x="11238510" y="3744916"/>
            <a:ext cx="368480" cy="554467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rot="-5400000" flipH="1">
            <a:off x="10853059" y="3913337"/>
            <a:ext cx="557049" cy="218735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rot="-5400000" flipH="1">
            <a:off x="10637943" y="3099613"/>
            <a:ext cx="554898" cy="218735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 flipH="1">
            <a:off x="10412863" y="2302818"/>
            <a:ext cx="554467" cy="218735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rot="-5400000" flipH="1">
            <a:off x="10185069" y="1513716"/>
            <a:ext cx="554037" cy="218735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5400000" flipH="1">
            <a:off x="9972708" y="719306"/>
            <a:ext cx="533597" cy="218735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39799" y="365125"/>
            <a:ext cx="9290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4972238" y="182352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-10175" y="-3750"/>
            <a:ext cx="920700" cy="686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1346426" y="-7500"/>
            <a:ext cx="897300" cy="686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 flipH="1">
            <a:off x="11333460" y="-456631"/>
            <a:ext cx="910305" cy="1755298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11326952" y="1158762"/>
            <a:ext cx="899983" cy="1423743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11315604" y="2870173"/>
            <a:ext cx="909167" cy="1325800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 flipH="1">
            <a:off x="11323910" y="4241040"/>
            <a:ext cx="919855" cy="1709556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11319358" y="5543267"/>
            <a:ext cx="915197" cy="2127427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21825" y="443775"/>
            <a:ext cx="10419300" cy="864000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flipH="1">
            <a:off x="912162" y="1694266"/>
            <a:ext cx="10419300" cy="888900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 flipH="1">
            <a:off x="12519" y="2969687"/>
            <a:ext cx="11328600" cy="888900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flipH="1">
            <a:off x="912166" y="4245065"/>
            <a:ext cx="10419300" cy="888900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flipH="1">
            <a:off x="910290" y="5544450"/>
            <a:ext cx="10419300" cy="888900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-21353" y="-454525"/>
            <a:ext cx="967199" cy="1755298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-41885" y="1160868"/>
            <a:ext cx="956232" cy="1423743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-39586" y="2872279"/>
            <a:ext cx="965990" cy="1325800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-59775" y="4243146"/>
            <a:ext cx="977346" cy="1709556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-49985" y="5545373"/>
            <a:ext cx="972397" cy="2127427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1625325" y="1694275"/>
            <a:ext cx="90546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p8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-7425" y="-7350"/>
            <a:ext cx="759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-24223" y="214"/>
            <a:ext cx="796517" cy="1173446"/>
          </a:xfrm>
          <a:custGeom>
            <a:avLst/>
            <a:gdLst/>
            <a:ahLst/>
            <a:cxnLst/>
            <a:rect l="l" t="t" r="r" b="b"/>
            <a:pathLst>
              <a:path w="689625" h="835856" extrusionOk="0">
                <a:moveTo>
                  <a:pt x="0" y="0"/>
                </a:moveTo>
                <a:lnTo>
                  <a:pt x="689625" y="431745"/>
                </a:lnTo>
                <a:lnTo>
                  <a:pt x="681706" y="835856"/>
                </a:lnTo>
                <a:lnTo>
                  <a:pt x="1560" y="578681"/>
                </a:lnTo>
                <a:lnTo>
                  <a:pt x="0" y="0"/>
                </a:lnTo>
                <a:close/>
              </a:path>
            </a:pathLst>
          </a:custGeom>
          <a:solidFill>
            <a:srgbClr val="566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-9510" y="1079975"/>
            <a:ext cx="787485" cy="951458"/>
          </a:xfrm>
          <a:custGeom>
            <a:avLst/>
            <a:gdLst/>
            <a:ahLst/>
            <a:cxnLst/>
            <a:rect l="l" t="t" r="r" b="b"/>
            <a:pathLst>
              <a:path w="681805" h="679591" extrusionOk="0">
                <a:moveTo>
                  <a:pt x="408" y="0"/>
                </a:moveTo>
                <a:lnTo>
                  <a:pt x="681747" y="257175"/>
                </a:lnTo>
                <a:cubicBezTo>
                  <a:pt x="681244" y="396099"/>
                  <a:pt x="682151" y="540667"/>
                  <a:pt x="681648" y="679591"/>
                </a:cubicBezTo>
                <a:lnTo>
                  <a:pt x="408" y="626845"/>
                </a:lnTo>
                <a:cubicBezTo>
                  <a:pt x="1819" y="417897"/>
                  <a:pt x="-1003" y="208948"/>
                  <a:pt x="408" y="0"/>
                </a:cubicBezTo>
                <a:close/>
              </a:path>
            </a:pathLst>
          </a:custGeom>
          <a:solidFill>
            <a:srgbClr val="7EB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-7619" y="2223916"/>
            <a:ext cx="795521" cy="886225"/>
          </a:xfrm>
          <a:custGeom>
            <a:avLst/>
            <a:gdLst/>
            <a:ahLst/>
            <a:cxnLst/>
            <a:rect l="l" t="t" r="r" b="b"/>
            <a:pathLst>
              <a:path w="688763" h="643592" extrusionOk="0">
                <a:moveTo>
                  <a:pt x="0" y="0"/>
                </a:moveTo>
                <a:lnTo>
                  <a:pt x="686803" y="50745"/>
                </a:lnTo>
                <a:cubicBezTo>
                  <a:pt x="684634" y="311978"/>
                  <a:pt x="683876" y="56745"/>
                  <a:pt x="688763" y="473200"/>
                </a:cubicBezTo>
                <a:lnTo>
                  <a:pt x="149" y="643592"/>
                </a:lnTo>
                <a:cubicBezTo>
                  <a:pt x="99" y="429061"/>
                  <a:pt x="50" y="214531"/>
                  <a:pt x="0" y="0"/>
                </a:cubicBezTo>
                <a:close/>
              </a:path>
            </a:pathLst>
          </a:custGeom>
          <a:solidFill>
            <a:srgbClr val="9A6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-24223" y="3140230"/>
            <a:ext cx="804873" cy="1142256"/>
          </a:xfrm>
          <a:custGeom>
            <a:avLst/>
            <a:gdLst/>
            <a:ahLst/>
            <a:cxnLst/>
            <a:rect l="l" t="t" r="r" b="b"/>
            <a:pathLst>
              <a:path w="696860" h="816992" extrusionOk="0">
                <a:moveTo>
                  <a:pt x="2821" y="173214"/>
                </a:moveTo>
                <a:lnTo>
                  <a:pt x="696860" y="0"/>
                </a:lnTo>
                <a:cubicBezTo>
                  <a:pt x="696357" y="138924"/>
                  <a:pt x="693031" y="287725"/>
                  <a:pt x="692528" y="426649"/>
                </a:cubicBezTo>
                <a:lnTo>
                  <a:pt x="0" y="816992"/>
                </a:lnTo>
                <a:cubicBezTo>
                  <a:pt x="1411" y="608044"/>
                  <a:pt x="1410" y="382162"/>
                  <a:pt x="2821" y="173214"/>
                </a:cubicBezTo>
                <a:close/>
              </a:path>
            </a:pathLst>
          </a:custGeom>
          <a:solidFill>
            <a:srgbClr val="6521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-16172" y="4010664"/>
            <a:ext cx="800797" cy="1424252"/>
          </a:xfrm>
          <a:custGeom>
            <a:avLst/>
            <a:gdLst/>
            <a:ahLst/>
            <a:cxnLst/>
            <a:rect l="l" t="t" r="r" b="b"/>
            <a:pathLst>
              <a:path w="693331" h="1041580" extrusionOk="0">
                <a:moveTo>
                  <a:pt x="0" y="388110"/>
                </a:moveTo>
                <a:lnTo>
                  <a:pt x="688214" y="0"/>
                </a:lnTo>
                <a:cubicBezTo>
                  <a:pt x="686045" y="407989"/>
                  <a:pt x="695164" y="27165"/>
                  <a:pt x="692995" y="435154"/>
                </a:cubicBezTo>
                <a:lnTo>
                  <a:pt x="149" y="1041580"/>
                </a:lnTo>
                <a:cubicBezTo>
                  <a:pt x="99" y="823757"/>
                  <a:pt x="50" y="605933"/>
                  <a:pt x="0" y="388110"/>
                </a:cubicBezTo>
                <a:close/>
              </a:path>
            </a:pathLst>
          </a:custGeom>
          <a:solidFill>
            <a:srgbClr val="250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764853" y="602066"/>
            <a:ext cx="1683600" cy="577302"/>
          </a:xfrm>
          <a:prstGeom prst="rect">
            <a:avLst/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774040" y="1437926"/>
            <a:ext cx="1380000" cy="593895"/>
          </a:xfrm>
          <a:prstGeom prst="rect">
            <a:avLst/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764853" y="2290428"/>
            <a:ext cx="1088100" cy="593895"/>
          </a:xfrm>
          <a:prstGeom prst="rect">
            <a:avLst/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774041" y="3142929"/>
            <a:ext cx="780000" cy="593895"/>
          </a:xfrm>
          <a:prstGeom prst="rect">
            <a:avLst/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775815" y="4011453"/>
            <a:ext cx="488700" cy="593895"/>
          </a:xfrm>
          <a:prstGeom prst="rect">
            <a:avLst/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 rot="5400000">
            <a:off x="1106720" y="4163945"/>
            <a:ext cx="596661" cy="290100"/>
          </a:xfrm>
          <a:prstGeom prst="triangle">
            <a:avLst>
              <a:gd name="adj" fmla="val 50000"/>
            </a:avLst>
          </a:prstGeom>
          <a:solidFill>
            <a:srgbClr val="3F0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 rot="5400000">
            <a:off x="1395875" y="3292357"/>
            <a:ext cx="594356" cy="290100"/>
          </a:xfrm>
          <a:prstGeom prst="triangle">
            <a:avLst>
              <a:gd name="adj" fmla="val 50000"/>
            </a:avLst>
          </a:prstGeom>
          <a:solidFill>
            <a:srgbClr val="882C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 rot="5400000">
            <a:off x="1694905" y="2438903"/>
            <a:ext cx="593895" cy="290100"/>
          </a:xfrm>
          <a:prstGeom prst="triangle">
            <a:avLst>
              <a:gd name="adj" fmla="val 50000"/>
            </a:avLst>
          </a:prstGeom>
          <a:solidFill>
            <a:srgbClr val="B28C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 rot="5400000">
            <a:off x="1997536" y="1593687"/>
            <a:ext cx="593435" cy="290100"/>
          </a:xfrm>
          <a:prstGeom prst="triangle">
            <a:avLst>
              <a:gd name="adj" fmla="val 50000"/>
            </a:avLst>
          </a:prstGeom>
          <a:solidFill>
            <a:srgbClr val="A7CB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 rot="5400000">
            <a:off x="2303683" y="742787"/>
            <a:ext cx="571541" cy="290100"/>
          </a:xfrm>
          <a:prstGeom prst="triangle">
            <a:avLst>
              <a:gd name="adj" fmla="val 50000"/>
            </a:avLst>
          </a:prstGeom>
          <a:solidFill>
            <a:srgbClr val="7083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2810300" y="457200"/>
            <a:ext cx="854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2810300" y="2176350"/>
            <a:ext cx="8545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10"/>
          <p:cNvSpPr txBox="1"/>
          <p:nvPr/>
        </p:nvSpPr>
        <p:spPr>
          <a:xfrm rot="5400000">
            <a:off x="-691975" y="63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48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idact Gothic"/>
              <a:buChar char="•"/>
              <a:defRPr sz="240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ctrTitle"/>
          </p:nvPr>
        </p:nvSpPr>
        <p:spPr>
          <a:xfrm>
            <a:off x="4971059" y="2948620"/>
            <a:ext cx="7617388" cy="277923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7200" dirty="0"/>
              <a:t>Social </a:t>
            </a:r>
            <a:r>
              <a:rPr lang="es-ES" sz="7200" dirty="0" err="1"/>
              <a:t>Buzz</a:t>
            </a:r>
            <a:r>
              <a:rPr lang="es-ES" sz="7200" dirty="0"/>
              <a:t> </a:t>
            </a:r>
            <a:br>
              <a:rPr lang="es-ES" sz="7200" dirty="0"/>
            </a:br>
            <a:r>
              <a:rPr lang="es-ES" sz="7200" dirty="0" err="1"/>
              <a:t>Contents</a:t>
            </a:r>
            <a:r>
              <a:rPr lang="es-ES" sz="7200" dirty="0"/>
              <a:t> </a:t>
            </a:r>
            <a:r>
              <a:rPr lang="es-ES" sz="7200" dirty="0" err="1"/>
              <a:t>Engagement</a:t>
            </a:r>
            <a:r>
              <a:rPr lang="es-ES" sz="7200" dirty="0"/>
              <a:t> </a:t>
            </a:r>
            <a:r>
              <a:rPr lang="es-ES" sz="7200" dirty="0" err="1"/>
              <a:t>Analysis</a:t>
            </a:r>
            <a:br>
              <a:rPr lang="es-ES" sz="7200" dirty="0"/>
            </a:br>
            <a:r>
              <a:rPr lang="es-ES" sz="3200" dirty="0">
                <a:latin typeface="Meiryo UI" panose="020B0400000000000000" pitchFamily="34" charset="-128"/>
                <a:ea typeface="Meiryo UI" panose="020B0400000000000000" pitchFamily="34" charset="-128"/>
              </a:rPr>
              <a:t>Hanyu Chen</a:t>
            </a:r>
            <a:endParaRPr sz="3200" dirty="0">
              <a:latin typeface="Meiryo UI" panose="020B0400000000000000" pitchFamily="34" charset="-128"/>
              <a:ea typeface="Meiryo UI" panose="020B04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9"/>
          <p:cNvSpPr txBox="1">
            <a:spLocks noGrp="1"/>
          </p:cNvSpPr>
          <p:nvPr>
            <p:ph type="title"/>
          </p:nvPr>
        </p:nvSpPr>
        <p:spPr>
          <a:xfrm>
            <a:off x="1625325" y="1465675"/>
            <a:ext cx="9054600" cy="38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Agen</a:t>
            </a:r>
            <a:r>
              <a:rPr lang="es-ES" dirty="0">
                <a:solidFill>
                  <a:srgbClr val="7030A0"/>
                </a:solidFill>
              </a:rPr>
              <a:t>d</a:t>
            </a:r>
            <a:r>
              <a:rPr lang="es-ES" dirty="0"/>
              <a:t>a</a:t>
            </a:r>
            <a:endParaRPr dirty="0"/>
          </a:p>
        </p:txBody>
      </p:sp>
      <p:sp>
        <p:nvSpPr>
          <p:cNvPr id="669" name="Google Shape;669;p25"/>
          <p:cNvSpPr txBox="1">
            <a:spLocks noGrp="1"/>
          </p:cNvSpPr>
          <p:nvPr>
            <p:ph type="body" idx="2"/>
          </p:nvPr>
        </p:nvSpPr>
        <p:spPr>
          <a:xfrm>
            <a:off x="1184183" y="1690825"/>
            <a:ext cx="3253179" cy="409415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Analysis Process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Analysis Summary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Key Insights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Dashboard Demo</a:t>
            </a:r>
          </a:p>
        </p:txBody>
      </p:sp>
      <p:grpSp>
        <p:nvGrpSpPr>
          <p:cNvPr id="2" name="Google Shape;799;p30">
            <a:extLst>
              <a:ext uri="{FF2B5EF4-FFF2-40B4-BE49-F238E27FC236}">
                <a16:creationId xmlns:a16="http://schemas.microsoft.com/office/drawing/2014/main" id="{98DE3DF0-D626-302D-853E-1246766D4AF6}"/>
              </a:ext>
            </a:extLst>
          </p:cNvPr>
          <p:cNvGrpSpPr/>
          <p:nvPr/>
        </p:nvGrpSpPr>
        <p:grpSpPr>
          <a:xfrm>
            <a:off x="906756" y="2056571"/>
            <a:ext cx="236906" cy="312747"/>
            <a:chOff x="3741075" y="1171575"/>
            <a:chExt cx="172650" cy="279725"/>
          </a:xfrm>
        </p:grpSpPr>
        <p:sp>
          <p:nvSpPr>
            <p:cNvPr id="3" name="Google Shape;800;p30">
              <a:extLst>
                <a:ext uri="{FF2B5EF4-FFF2-40B4-BE49-F238E27FC236}">
                  <a16:creationId xmlns:a16="http://schemas.microsoft.com/office/drawing/2014/main" id="{5C3BE8E2-F90B-680A-8B4C-4F1EF5A8D8EC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01;p30">
              <a:extLst>
                <a:ext uri="{FF2B5EF4-FFF2-40B4-BE49-F238E27FC236}">
                  <a16:creationId xmlns:a16="http://schemas.microsoft.com/office/drawing/2014/main" id="{B91CD336-500D-5935-8BA9-BFBA70D79AD7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2;p30">
              <a:extLst>
                <a:ext uri="{FF2B5EF4-FFF2-40B4-BE49-F238E27FC236}">
                  <a16:creationId xmlns:a16="http://schemas.microsoft.com/office/drawing/2014/main" id="{8150B67A-8DDD-0B27-5FB5-AC76F936BA36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3;p30">
              <a:extLst>
                <a:ext uri="{FF2B5EF4-FFF2-40B4-BE49-F238E27FC236}">
                  <a16:creationId xmlns:a16="http://schemas.microsoft.com/office/drawing/2014/main" id="{EEE1537B-EC01-CF88-5708-6AB3D0A6E474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799;p30">
            <a:extLst>
              <a:ext uri="{FF2B5EF4-FFF2-40B4-BE49-F238E27FC236}">
                <a16:creationId xmlns:a16="http://schemas.microsoft.com/office/drawing/2014/main" id="{57DC4DF0-734F-157F-63E3-CB3450095499}"/>
              </a:ext>
            </a:extLst>
          </p:cNvPr>
          <p:cNvGrpSpPr/>
          <p:nvPr/>
        </p:nvGrpSpPr>
        <p:grpSpPr>
          <a:xfrm>
            <a:off x="906756" y="2645098"/>
            <a:ext cx="236906" cy="312747"/>
            <a:chOff x="3741075" y="1171575"/>
            <a:chExt cx="172650" cy="279725"/>
          </a:xfrm>
        </p:grpSpPr>
        <p:sp>
          <p:nvSpPr>
            <p:cNvPr id="13" name="Google Shape;800;p30">
              <a:extLst>
                <a:ext uri="{FF2B5EF4-FFF2-40B4-BE49-F238E27FC236}">
                  <a16:creationId xmlns:a16="http://schemas.microsoft.com/office/drawing/2014/main" id="{FFDA0823-B368-1C45-CD6A-C5B230C31EC5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1;p30">
              <a:extLst>
                <a:ext uri="{FF2B5EF4-FFF2-40B4-BE49-F238E27FC236}">
                  <a16:creationId xmlns:a16="http://schemas.microsoft.com/office/drawing/2014/main" id="{4BCAC539-C067-638E-E62F-34592406005E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;p30">
              <a:extLst>
                <a:ext uri="{FF2B5EF4-FFF2-40B4-BE49-F238E27FC236}">
                  <a16:creationId xmlns:a16="http://schemas.microsoft.com/office/drawing/2014/main" id="{23CDCA05-337C-D854-1878-34503630046F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3;p30">
              <a:extLst>
                <a:ext uri="{FF2B5EF4-FFF2-40B4-BE49-F238E27FC236}">
                  <a16:creationId xmlns:a16="http://schemas.microsoft.com/office/drawing/2014/main" id="{37249FD1-22CA-1FDB-D7BE-1AE2D2190B15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799;p30">
            <a:extLst>
              <a:ext uri="{FF2B5EF4-FFF2-40B4-BE49-F238E27FC236}">
                <a16:creationId xmlns:a16="http://schemas.microsoft.com/office/drawing/2014/main" id="{CDD1E982-5167-2D58-3552-AC3BFD606D1F}"/>
              </a:ext>
            </a:extLst>
          </p:cNvPr>
          <p:cNvGrpSpPr/>
          <p:nvPr/>
        </p:nvGrpSpPr>
        <p:grpSpPr>
          <a:xfrm>
            <a:off x="906756" y="3368986"/>
            <a:ext cx="236906" cy="312747"/>
            <a:chOff x="3741075" y="1171575"/>
            <a:chExt cx="172650" cy="279725"/>
          </a:xfrm>
        </p:grpSpPr>
        <p:sp>
          <p:nvSpPr>
            <p:cNvPr id="18" name="Google Shape;800;p30">
              <a:extLst>
                <a:ext uri="{FF2B5EF4-FFF2-40B4-BE49-F238E27FC236}">
                  <a16:creationId xmlns:a16="http://schemas.microsoft.com/office/drawing/2014/main" id="{7467144D-4568-7497-1421-EE6239677470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1;p30">
              <a:extLst>
                <a:ext uri="{FF2B5EF4-FFF2-40B4-BE49-F238E27FC236}">
                  <a16:creationId xmlns:a16="http://schemas.microsoft.com/office/drawing/2014/main" id="{C3B8B526-66DF-6A07-5BA7-F60046001BFF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2;p30">
              <a:extLst>
                <a:ext uri="{FF2B5EF4-FFF2-40B4-BE49-F238E27FC236}">
                  <a16:creationId xmlns:a16="http://schemas.microsoft.com/office/drawing/2014/main" id="{58009F92-7982-2346-2652-F4CEF7946B81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;p30">
              <a:extLst>
                <a:ext uri="{FF2B5EF4-FFF2-40B4-BE49-F238E27FC236}">
                  <a16:creationId xmlns:a16="http://schemas.microsoft.com/office/drawing/2014/main" id="{A182398F-51AF-515C-9D46-B5AD06500CEE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799;p30">
            <a:extLst>
              <a:ext uri="{FF2B5EF4-FFF2-40B4-BE49-F238E27FC236}">
                <a16:creationId xmlns:a16="http://schemas.microsoft.com/office/drawing/2014/main" id="{DA28873B-8556-8032-F2F5-854135B3297B}"/>
              </a:ext>
            </a:extLst>
          </p:cNvPr>
          <p:cNvGrpSpPr/>
          <p:nvPr/>
        </p:nvGrpSpPr>
        <p:grpSpPr>
          <a:xfrm>
            <a:off x="902683" y="4018580"/>
            <a:ext cx="236906" cy="312747"/>
            <a:chOff x="3741075" y="1171575"/>
            <a:chExt cx="172650" cy="279725"/>
          </a:xfrm>
        </p:grpSpPr>
        <p:sp>
          <p:nvSpPr>
            <p:cNvPr id="23" name="Google Shape;800;p30">
              <a:extLst>
                <a:ext uri="{FF2B5EF4-FFF2-40B4-BE49-F238E27FC236}">
                  <a16:creationId xmlns:a16="http://schemas.microsoft.com/office/drawing/2014/main" id="{6EE957B4-0ADA-885F-35CC-3D0753AB4C98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1;p30">
              <a:extLst>
                <a:ext uri="{FF2B5EF4-FFF2-40B4-BE49-F238E27FC236}">
                  <a16:creationId xmlns:a16="http://schemas.microsoft.com/office/drawing/2014/main" id="{A8116AAC-EA20-BA59-BE7F-738D6864860F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2;p30">
              <a:extLst>
                <a:ext uri="{FF2B5EF4-FFF2-40B4-BE49-F238E27FC236}">
                  <a16:creationId xmlns:a16="http://schemas.microsoft.com/office/drawing/2014/main" id="{2E1C646D-4B83-6B18-2FC8-37151482F121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3;p30">
              <a:extLst>
                <a:ext uri="{FF2B5EF4-FFF2-40B4-BE49-F238E27FC236}">
                  <a16:creationId xmlns:a16="http://schemas.microsoft.com/office/drawing/2014/main" id="{80040DB4-3211-E05F-4265-6E2EA7FE6A0E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799;p30">
            <a:extLst>
              <a:ext uri="{FF2B5EF4-FFF2-40B4-BE49-F238E27FC236}">
                <a16:creationId xmlns:a16="http://schemas.microsoft.com/office/drawing/2014/main" id="{25F1AECE-E4C4-A107-1572-B116A6B22312}"/>
              </a:ext>
            </a:extLst>
          </p:cNvPr>
          <p:cNvGrpSpPr/>
          <p:nvPr/>
        </p:nvGrpSpPr>
        <p:grpSpPr>
          <a:xfrm>
            <a:off x="910131" y="4718828"/>
            <a:ext cx="236906" cy="312747"/>
            <a:chOff x="3741075" y="1171575"/>
            <a:chExt cx="172650" cy="279725"/>
          </a:xfrm>
        </p:grpSpPr>
        <p:sp>
          <p:nvSpPr>
            <p:cNvPr id="28" name="Google Shape;800;p30">
              <a:extLst>
                <a:ext uri="{FF2B5EF4-FFF2-40B4-BE49-F238E27FC236}">
                  <a16:creationId xmlns:a16="http://schemas.microsoft.com/office/drawing/2014/main" id="{7A49704B-4136-AA46-5487-708D1259FC7F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1;p30">
              <a:extLst>
                <a:ext uri="{FF2B5EF4-FFF2-40B4-BE49-F238E27FC236}">
                  <a16:creationId xmlns:a16="http://schemas.microsoft.com/office/drawing/2014/main" id="{D7A3BFAD-5230-936C-ABE4-82F9378868B1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2;p30">
              <a:extLst>
                <a:ext uri="{FF2B5EF4-FFF2-40B4-BE49-F238E27FC236}">
                  <a16:creationId xmlns:a16="http://schemas.microsoft.com/office/drawing/2014/main" id="{E90346DB-4FEE-62A3-AC14-8F4C7240216D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3;p30">
              <a:extLst>
                <a:ext uri="{FF2B5EF4-FFF2-40B4-BE49-F238E27FC236}">
                  <a16:creationId xmlns:a16="http://schemas.microsoft.com/office/drawing/2014/main" id="{7044B85A-EBE0-7D6D-D186-850600FC2B8F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oogle Shape;799;p30">
            <a:extLst>
              <a:ext uri="{FF2B5EF4-FFF2-40B4-BE49-F238E27FC236}">
                <a16:creationId xmlns:a16="http://schemas.microsoft.com/office/drawing/2014/main" id="{D205035B-8095-7FE3-04EC-A769A40EB081}"/>
              </a:ext>
            </a:extLst>
          </p:cNvPr>
          <p:cNvGrpSpPr/>
          <p:nvPr/>
        </p:nvGrpSpPr>
        <p:grpSpPr>
          <a:xfrm>
            <a:off x="910130" y="5405289"/>
            <a:ext cx="236906" cy="312747"/>
            <a:chOff x="3741075" y="1171575"/>
            <a:chExt cx="172650" cy="279725"/>
          </a:xfrm>
        </p:grpSpPr>
        <p:sp>
          <p:nvSpPr>
            <p:cNvPr id="10" name="Google Shape;800;p30">
              <a:extLst>
                <a:ext uri="{FF2B5EF4-FFF2-40B4-BE49-F238E27FC236}">
                  <a16:creationId xmlns:a16="http://schemas.microsoft.com/office/drawing/2014/main" id="{E5DB7EFE-DD9C-82E2-9C4C-D1F658721B33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;p30">
              <a:extLst>
                <a:ext uri="{FF2B5EF4-FFF2-40B4-BE49-F238E27FC236}">
                  <a16:creationId xmlns:a16="http://schemas.microsoft.com/office/drawing/2014/main" id="{34C8D05D-5245-ED61-C19C-9C6EB076AA58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2;p30">
              <a:extLst>
                <a:ext uri="{FF2B5EF4-FFF2-40B4-BE49-F238E27FC236}">
                  <a16:creationId xmlns:a16="http://schemas.microsoft.com/office/drawing/2014/main" id="{4279D458-A9D9-E9FE-8EF8-72A582B37A5D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3;p30">
              <a:extLst>
                <a:ext uri="{FF2B5EF4-FFF2-40B4-BE49-F238E27FC236}">
                  <a16:creationId xmlns:a16="http://schemas.microsoft.com/office/drawing/2014/main" id="{E9ED49E8-A012-075B-027C-2DA41225F8C6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CBD4A7EB-3265-1328-F819-33193D11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88" y="1249329"/>
            <a:ext cx="6692067" cy="37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357051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Proj</a:t>
            </a:r>
            <a:r>
              <a:rPr lang="es-ES" dirty="0">
                <a:solidFill>
                  <a:srgbClr val="7030A0"/>
                </a:solidFill>
              </a:rPr>
              <a:t>e</a:t>
            </a:r>
            <a:r>
              <a:rPr lang="es-ES" dirty="0"/>
              <a:t>ct </a:t>
            </a:r>
            <a:r>
              <a:rPr lang="es-ES" dirty="0" err="1"/>
              <a:t>Overview</a:t>
            </a:r>
            <a:endParaRPr dirty="0"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1"/>
          </p:nvPr>
        </p:nvSpPr>
        <p:spPr>
          <a:xfrm>
            <a:off x="269966" y="1586702"/>
            <a:ext cx="3492137" cy="3246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cap="none" spc="80" dirty="0">
                <a:solidFill>
                  <a:schemeClr val="tx1"/>
                </a:solidFill>
              </a:rPr>
              <a:t>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spc="80" dirty="0">
                <a:solidFill>
                  <a:srgbClr val="7030A0"/>
                </a:solidFill>
              </a:rPr>
              <a:t>Social Buzz, a rapidly expanding social media platform, is seeking a detailed analysis to enhance </a:t>
            </a:r>
            <a:r>
              <a:rPr lang="en-US" sz="1800" b="1" cap="none" spc="80" dirty="0">
                <a:solidFill>
                  <a:srgbClr val="7030A0"/>
                </a:solidFill>
              </a:rPr>
              <a:t>content performance</a:t>
            </a:r>
            <a:r>
              <a:rPr lang="en-US" sz="1800" cap="none" spc="80" dirty="0">
                <a:solidFill>
                  <a:srgbClr val="7030A0"/>
                </a:solidFill>
              </a:rPr>
              <a:t> and </a:t>
            </a:r>
            <a:r>
              <a:rPr lang="en-US" sz="1800" b="1" cap="none" spc="80" dirty="0">
                <a:solidFill>
                  <a:srgbClr val="7030A0"/>
                </a:solidFill>
              </a:rPr>
              <a:t>user experienc</a:t>
            </a:r>
            <a:r>
              <a:rPr lang="en-US" sz="1800" cap="none" spc="80" dirty="0">
                <a:solidFill>
                  <a:srgbClr val="7030A0"/>
                </a:solidFill>
              </a:rPr>
              <a:t>e based on user behavior data collected over the last 12 months.</a:t>
            </a:r>
            <a:endParaRPr lang="en-US" dirty="0"/>
          </a:p>
        </p:txBody>
      </p:sp>
      <p:sp>
        <p:nvSpPr>
          <p:cNvPr id="2" name="Google Shape;226;p12">
            <a:extLst>
              <a:ext uri="{FF2B5EF4-FFF2-40B4-BE49-F238E27FC236}">
                <a16:creationId xmlns:a16="http://schemas.microsoft.com/office/drawing/2014/main" id="{16CBD162-1E07-1AB1-AD9A-ED0C22452D39}"/>
              </a:ext>
            </a:extLst>
          </p:cNvPr>
          <p:cNvSpPr txBox="1">
            <a:spLocks/>
          </p:cNvSpPr>
          <p:nvPr/>
        </p:nvSpPr>
        <p:spPr>
          <a:xfrm>
            <a:off x="4235119" y="1497055"/>
            <a:ext cx="3259184" cy="458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lnSpc>
                <a:spcPct val="100000"/>
              </a:lnSpc>
              <a:buFont typeface="Didact Gothic"/>
              <a:buNone/>
            </a:pPr>
            <a:r>
              <a:rPr lang="en-US" sz="2000" b="1" spc="80" dirty="0">
                <a:solidFill>
                  <a:schemeClr val="tx1"/>
                </a:solidFill>
              </a:rPr>
              <a:t>Solutions</a:t>
            </a:r>
          </a:p>
          <a:p>
            <a:pPr marL="0" indent="0">
              <a:lnSpc>
                <a:spcPct val="100000"/>
              </a:lnSpc>
              <a:buFont typeface="Didact Gothic"/>
              <a:buNone/>
            </a:pPr>
            <a:r>
              <a:rPr lang="en-US" sz="1800" spc="80" dirty="0">
                <a:solidFill>
                  <a:srgbClr val="7030A0"/>
                </a:solidFill>
              </a:rPr>
              <a:t>The Data Analytics team spearheaded a three-month pilot project, leveraging </a:t>
            </a:r>
            <a:r>
              <a:rPr lang="en-US" sz="1800" b="1" spc="80" dirty="0">
                <a:solidFill>
                  <a:srgbClr val="7030A0"/>
                </a:solidFill>
              </a:rPr>
              <a:t>SQL</a:t>
            </a:r>
            <a:r>
              <a:rPr lang="en-US" sz="1800" spc="80" dirty="0">
                <a:solidFill>
                  <a:srgbClr val="7030A0"/>
                </a:solidFill>
              </a:rPr>
              <a:t> and </a:t>
            </a:r>
            <a:r>
              <a:rPr lang="en-US" sz="1800" b="1" spc="80" dirty="0">
                <a:solidFill>
                  <a:srgbClr val="7030A0"/>
                </a:solidFill>
              </a:rPr>
              <a:t>Tableau</a:t>
            </a:r>
            <a:r>
              <a:rPr lang="en-US" sz="1800" spc="80" dirty="0">
                <a:solidFill>
                  <a:srgbClr val="7030A0"/>
                </a:solidFill>
              </a:rPr>
              <a:t> to analyze content distribution trends month-over-month and perform sentiment analysis. This </a:t>
            </a:r>
            <a:r>
              <a:rPr lang="en-US" sz="1800" b="1" spc="80" dirty="0">
                <a:solidFill>
                  <a:srgbClr val="7030A0"/>
                </a:solidFill>
              </a:rPr>
              <a:t>foundational analysis </a:t>
            </a:r>
            <a:r>
              <a:rPr lang="en-US" sz="1800" spc="80" dirty="0">
                <a:solidFill>
                  <a:srgbClr val="7030A0"/>
                </a:solidFill>
              </a:rPr>
              <a:t>will guide strategic planning for future initiatives.</a:t>
            </a:r>
            <a:endParaRPr lang="en-US" dirty="0"/>
          </a:p>
        </p:txBody>
      </p:sp>
      <p:sp>
        <p:nvSpPr>
          <p:cNvPr id="3" name="Google Shape;226;p12">
            <a:extLst>
              <a:ext uri="{FF2B5EF4-FFF2-40B4-BE49-F238E27FC236}">
                <a16:creationId xmlns:a16="http://schemas.microsoft.com/office/drawing/2014/main" id="{D2E10CEC-530B-FEAE-C843-56ABCB331B99}"/>
              </a:ext>
            </a:extLst>
          </p:cNvPr>
          <p:cNvSpPr txBox="1">
            <a:spLocks/>
          </p:cNvSpPr>
          <p:nvPr/>
        </p:nvSpPr>
        <p:spPr>
          <a:xfrm>
            <a:off x="8142515" y="1605861"/>
            <a:ext cx="3387633" cy="465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•"/>
              <a:defRPr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lnSpc>
                <a:spcPct val="100000"/>
              </a:lnSpc>
              <a:buFont typeface="Didact Gothic"/>
              <a:buNone/>
            </a:pPr>
            <a:r>
              <a:rPr lang="en-US" sz="2000" b="1" spc="80" dirty="0">
                <a:solidFill>
                  <a:schemeClr val="tx1"/>
                </a:solidFill>
              </a:rPr>
              <a:t>Values</a:t>
            </a:r>
          </a:p>
          <a:p>
            <a:pPr marL="0" indent="0">
              <a:lnSpc>
                <a:spcPct val="100000"/>
              </a:lnSpc>
              <a:buFont typeface="Didact Gothic"/>
              <a:buNone/>
            </a:pPr>
            <a:r>
              <a:rPr lang="en-US" sz="1800" spc="80" dirty="0">
                <a:solidFill>
                  <a:srgbClr val="7030A0"/>
                </a:solidFill>
              </a:rPr>
              <a:t>The analysis is pivotal for refining best data practices, understanding </a:t>
            </a:r>
            <a:r>
              <a:rPr lang="en-US" sz="1800" b="1" spc="80" dirty="0">
                <a:solidFill>
                  <a:srgbClr val="7030A0"/>
                </a:solidFill>
              </a:rPr>
              <a:t>company growth</a:t>
            </a:r>
            <a:r>
              <a:rPr lang="en-US" sz="1800" spc="80" dirty="0">
                <a:solidFill>
                  <a:srgbClr val="7030A0"/>
                </a:solidFill>
              </a:rPr>
              <a:t>, </a:t>
            </a:r>
            <a:r>
              <a:rPr lang="en-US" sz="1800" b="1" spc="80" dirty="0">
                <a:solidFill>
                  <a:srgbClr val="7030A0"/>
                </a:solidFill>
              </a:rPr>
              <a:t>user engagement</a:t>
            </a:r>
            <a:r>
              <a:rPr lang="en-US" sz="1800" spc="80" dirty="0">
                <a:solidFill>
                  <a:srgbClr val="7030A0"/>
                </a:solidFill>
              </a:rPr>
              <a:t>, and </a:t>
            </a:r>
            <a:r>
              <a:rPr lang="en-US" sz="1800" b="1" spc="80" dirty="0">
                <a:solidFill>
                  <a:srgbClr val="7030A0"/>
                </a:solidFill>
              </a:rPr>
              <a:t>product categories</a:t>
            </a:r>
            <a:r>
              <a:rPr lang="en-US" sz="1800" spc="80" dirty="0">
                <a:solidFill>
                  <a:srgbClr val="7030A0"/>
                </a:solidFill>
              </a:rPr>
              <a:t>, all of which are crucial as the company prepares for an upcoming IPO.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4"/>
          <p:cNvSpPr txBox="1">
            <a:spLocks noGrp="1"/>
          </p:cNvSpPr>
          <p:nvPr>
            <p:ph type="title"/>
          </p:nvPr>
        </p:nvSpPr>
        <p:spPr>
          <a:xfrm>
            <a:off x="450277" y="544286"/>
            <a:ext cx="8545200" cy="16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Pro</a:t>
            </a:r>
            <a:r>
              <a:rPr lang="es-ES" dirty="0" err="1">
                <a:solidFill>
                  <a:srgbClr val="660066"/>
                </a:solidFill>
              </a:rPr>
              <a:t>c</a:t>
            </a:r>
            <a:r>
              <a:rPr lang="es-ES" dirty="0" err="1"/>
              <a:t>ess</a:t>
            </a:r>
            <a:endParaRPr dirty="0"/>
          </a:p>
        </p:txBody>
      </p:sp>
      <p:sp>
        <p:nvSpPr>
          <p:cNvPr id="656" name="Google Shape;656;p24"/>
          <p:cNvSpPr txBox="1"/>
          <p:nvPr/>
        </p:nvSpPr>
        <p:spPr>
          <a:xfrm>
            <a:off x="688782" y="2702399"/>
            <a:ext cx="1848900" cy="16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</a:t>
            </a:r>
            <a:r>
              <a:rPr lang="es-ES" sz="1400" b="1" dirty="0" err="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Understanding</a:t>
            </a:r>
            <a:endParaRPr lang="es-ES" sz="1400" b="1" dirty="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- </a:t>
            </a:r>
            <a:r>
              <a:rPr lang="en-US" sz="1400" b="1" kern="1200" dirty="0">
                <a:solidFill>
                  <a:srgbClr val="7030A0"/>
                </a:solidFill>
              </a:rPr>
              <a:t>500 Million </a:t>
            </a:r>
            <a:r>
              <a:rPr lang="en-US" sz="1400" kern="1200" dirty="0"/>
              <a:t>active users 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>
                <a:solidFill>
                  <a:srgbClr val="7030A0"/>
                </a:solidFill>
              </a:rPr>
              <a:t>- </a:t>
            </a:r>
            <a:r>
              <a:rPr lang="en-US" sz="1400" b="1" kern="1200" dirty="0">
                <a:solidFill>
                  <a:srgbClr val="7030A0"/>
                </a:solidFill>
              </a:rPr>
              <a:t>100,000</a:t>
            </a:r>
            <a:r>
              <a:rPr lang="en-US" sz="1400" kern="1200" dirty="0"/>
              <a:t> pieces of contents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- 1 year timeframe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7" name="Google Shape;657;p24"/>
          <p:cNvSpPr txBox="1"/>
          <p:nvPr/>
        </p:nvSpPr>
        <p:spPr>
          <a:xfrm>
            <a:off x="688447" y="240977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660066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dirty="0">
              <a:solidFill>
                <a:srgbClr val="6600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8" name="Google Shape;658;p24"/>
          <p:cNvSpPr txBox="1"/>
          <p:nvPr/>
        </p:nvSpPr>
        <p:spPr>
          <a:xfrm>
            <a:off x="3464309" y="2717277"/>
            <a:ext cx="2004673" cy="199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</a:t>
            </a:r>
            <a:r>
              <a:rPr lang="es-ES" sz="1400" b="1" dirty="0" err="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Cleaning</a:t>
            </a:r>
            <a:endParaRPr lang="es-ES" sz="1400" b="1" dirty="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US" kern="1200" dirty="0">
                <a:solidFill>
                  <a:schemeClr val="tx1"/>
                </a:solidFill>
              </a:rPr>
              <a:t>F</a:t>
            </a:r>
            <a:r>
              <a:rPr lang="en-US" sz="1400" kern="1200" dirty="0">
                <a:solidFill>
                  <a:schemeClr val="tx1"/>
                </a:solidFill>
              </a:rPr>
              <a:t>eatures: </a:t>
            </a:r>
          </a:p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>
                <a:solidFill>
                  <a:srgbClr val="7030A0"/>
                </a:solidFill>
              </a:rPr>
              <a:t>Content + Reactions</a:t>
            </a:r>
          </a:p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</a:rPr>
              <a:t>- EDA &amp; Data quality check process</a:t>
            </a:r>
          </a:p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</a:rPr>
              <a:t>- Distribution, Null values, imputation, etc.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en-US" kern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3541683" y="240977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660066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dirty="0">
              <a:solidFill>
                <a:srgbClr val="6600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6313691" y="2394899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660066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dirty="0">
              <a:solidFill>
                <a:srgbClr val="6600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5962299" y="2698697"/>
            <a:ext cx="1848900" cy="199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</a:t>
            </a:r>
            <a:r>
              <a:rPr lang="es-ES" sz="1400" b="1" dirty="0" err="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Analysis</a:t>
            </a:r>
            <a:r>
              <a:rPr lang="es-ES" sz="1400" b="1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</a:t>
            </a:r>
            <a:r>
              <a:rPr lang="es-ES" sz="1400" b="1" dirty="0" err="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Visualization</a:t>
            </a:r>
            <a:endParaRPr lang="es-ES" sz="1400" b="1" dirty="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- Data analysis </a:t>
            </a:r>
            <a:r>
              <a:rPr lang="en-US" kern="1200" dirty="0">
                <a:solidFill>
                  <a:schemeClr val="tx1"/>
                </a:solidFill>
              </a:rPr>
              <a:t>using </a:t>
            </a:r>
            <a:r>
              <a:rPr lang="en-US" sz="1400" kern="1200" dirty="0">
                <a:solidFill>
                  <a:schemeClr val="tx1"/>
                </a:solidFill>
              </a:rPr>
              <a:t>SQL</a:t>
            </a:r>
          </a:p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</a:rPr>
              <a:t>- Performance monitoring using Tableau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36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653143" y="371475"/>
            <a:ext cx="7102200" cy="93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0019D-A1A6-20E5-D982-4CFEEFB6DB20}"/>
              </a:ext>
            </a:extLst>
          </p:cNvPr>
          <p:cNvSpPr txBox="1"/>
          <p:nvPr/>
        </p:nvSpPr>
        <p:spPr>
          <a:xfrm>
            <a:off x="653142" y="1305375"/>
            <a:ext cx="10365378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Didact Gothic"/>
                <a:ea typeface="Didact Gothic"/>
                <a:cs typeface="Didact Gothic"/>
                <a:sym typeface="Didact Gothic"/>
              </a:rPr>
              <a:t>Stable contents </a:t>
            </a:r>
            <a:r>
              <a:rPr lang="en-US" sz="1400" b="1" dirty="0">
                <a:latin typeface="Didact Gothic"/>
                <a:ea typeface="Didact Gothic"/>
                <a:cs typeface="Didact Gothic"/>
                <a:sym typeface="Didact Gothic"/>
              </a:rPr>
              <a:t>growth of Social Buzz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idact Gothic"/>
                <a:ea typeface="Didact Gothic"/>
                <a:cs typeface="Didact Gothic"/>
                <a:sym typeface="Didact Gothic"/>
              </a:rPr>
              <a:t>Social Buzz </a:t>
            </a: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produced</a:t>
            </a:r>
            <a:r>
              <a:rPr lang="en-US" sz="1400" dirty="0">
                <a:latin typeface="Didact Gothic"/>
                <a:ea typeface="Didact Gothic"/>
                <a:cs typeface="Didact Gothic"/>
                <a:sym typeface="Didact Gothic"/>
              </a:rPr>
              <a:t> avg 2K posting each month </a:t>
            </a:r>
            <a:r>
              <a:rPr lang="en-US" altLang="zh-CN" sz="1400" dirty="0">
                <a:latin typeface="Didact Gothic"/>
                <a:ea typeface="Didact Gothic"/>
                <a:cs typeface="Didact Gothic"/>
                <a:sym typeface="Didact Gothic"/>
              </a:rPr>
              <a:t>without notable fluctuation, indicating a stable engagement of the app by users.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idact Gothic"/>
                <a:ea typeface="Didact Gothic"/>
                <a:cs typeface="Didact Gothic"/>
                <a:sym typeface="Didact Gothic"/>
              </a:rPr>
              <a:t>Sentiment analysis shows 56.2% of users reacted positively, 12.5% neutrally, and 31.3% negatively to the content.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400" b="1" dirty="0">
                <a:latin typeface="Didact Gothic"/>
                <a:ea typeface="Didact Gothic"/>
                <a:cs typeface="Didact Gothic"/>
                <a:sym typeface="Didact Gothic"/>
              </a:rPr>
              <a:t>User Engagement shows particular interested time window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idact Gothic"/>
                <a:ea typeface="Didact Gothic"/>
                <a:cs typeface="Didact Gothic"/>
                <a:sym typeface="Didact Gothic"/>
              </a:rPr>
              <a:t>Content posting peaks during late-night hours (10 PM-1 AM) and morning to lunchtime (</a:t>
            </a: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6</a:t>
            </a:r>
            <a:r>
              <a:rPr lang="en-US" sz="1400" dirty="0">
                <a:latin typeface="Didact Gothic"/>
                <a:ea typeface="Didact Gothic"/>
                <a:cs typeface="Didact Gothic"/>
                <a:sym typeface="Didact Gothic"/>
              </a:rPr>
              <a:t>AM &amp; 1 PM), indicating key active periods and young demographic users.</a:t>
            </a: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400" b="1" dirty="0">
                <a:latin typeface="Didact Gothic"/>
                <a:ea typeface="Didact Gothic"/>
                <a:cs typeface="Didact Gothic"/>
                <a:sym typeface="Didact Gothic"/>
              </a:rPr>
              <a:t>Dominant Top 3  Popular Contents Categories</a:t>
            </a:r>
            <a:r>
              <a:rPr lang="en-US" b="1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marL="2857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Animal: had 1897 contents with an average of 39.5 sentiment score and 55.35%  were positive.</a:t>
            </a:r>
          </a:p>
          <a:p>
            <a:pPr marL="285750" lvl="3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Science: had 1796 contents with an average of 39.6 sentiment score and 56.5% were positive.</a:t>
            </a:r>
          </a:p>
          <a:p>
            <a:pPr marL="285750" lvl="3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Healthy Eating: had 1717 contents with an average of 40.4 sentiment score and 57.4% were positive.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idact Gothic"/>
                <a:ea typeface="Didact Gothic"/>
                <a:cs typeface="Didact Gothic"/>
                <a:sym typeface="Didact Gothic"/>
              </a:rPr>
              <a:t>Opportunities also remain in the contents diversity to promote other topics and audience </a:t>
            </a:r>
            <a:endParaRPr lang="en-US" sz="1400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7421880" cy="76261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</a:t>
            </a:r>
            <a:r>
              <a:rPr lang="es-ES" dirty="0" err="1">
                <a:solidFill>
                  <a:srgbClr val="660066"/>
                </a:solidFill>
              </a:rPr>
              <a:t>h</a:t>
            </a:r>
            <a:r>
              <a:rPr lang="es-ES" dirty="0" err="1"/>
              <a:t>e</a:t>
            </a:r>
            <a:r>
              <a:rPr lang="es-ES" dirty="0"/>
              <a:t> </a:t>
            </a:r>
            <a:r>
              <a:rPr lang="es-ES" dirty="0" err="1"/>
              <a:t>Gr</a:t>
            </a:r>
            <a:r>
              <a:rPr lang="es-ES" dirty="0" err="1">
                <a:solidFill>
                  <a:srgbClr val="660066"/>
                </a:solidFill>
              </a:rPr>
              <a:t>o</a:t>
            </a:r>
            <a:r>
              <a:rPr lang="es-ES" dirty="0" err="1"/>
              <a:t>wth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n-US" altLang="zh-CN" dirty="0"/>
              <a:t>So</a:t>
            </a:r>
            <a:r>
              <a:rPr lang="en-US" altLang="zh-CN" dirty="0">
                <a:solidFill>
                  <a:srgbClr val="660066"/>
                </a:solidFill>
              </a:rPr>
              <a:t>c</a:t>
            </a:r>
            <a:r>
              <a:rPr lang="en-US" altLang="zh-CN" dirty="0"/>
              <a:t>ial B</a:t>
            </a:r>
            <a:r>
              <a:rPr lang="en-US" altLang="zh-CN" dirty="0">
                <a:solidFill>
                  <a:srgbClr val="660066"/>
                </a:solidFill>
              </a:rPr>
              <a:t>u</a:t>
            </a:r>
            <a:r>
              <a:rPr lang="en-US" altLang="zh-CN" dirty="0"/>
              <a:t>zz</a:t>
            </a:r>
            <a:endParaRPr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body" idx="1"/>
          </p:nvPr>
        </p:nvSpPr>
        <p:spPr>
          <a:xfrm>
            <a:off x="1783080" y="2194558"/>
            <a:ext cx="3877205" cy="437083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/>
              <a:t>Social Buzz has been steadily growing through out the year.</a:t>
            </a:r>
          </a:p>
          <a:p>
            <a:pPr marL="285750" indent="-285750"/>
            <a:r>
              <a:rPr lang="en-US" sz="1600" dirty="0"/>
              <a:t>User engagement remained robust with minimal fluctuations in monthly content volumes, highlighting a stable user base actively interacting with the platform. </a:t>
            </a:r>
          </a:p>
          <a:p>
            <a:pPr marL="285750" indent="-285750"/>
            <a:r>
              <a:rPr lang="en-US" sz="1600" dirty="0"/>
              <a:t>Content posting trends show significant seasonal variation, with peak activity in January, May, and August, and lower activity during February and April.</a:t>
            </a:r>
          </a:p>
          <a:p>
            <a:pPr marL="285750" indent="-285750"/>
            <a:r>
              <a:rPr lang="en-US" sz="1600" dirty="0"/>
              <a:t>The distribution of sentiment types remained consistent: 56% positive, 12.5% neutral, and 31% negative, indicating a predominant positive engagement across the platform.</a:t>
            </a:r>
          </a:p>
        </p:txBody>
      </p:sp>
      <p:pic>
        <p:nvPicPr>
          <p:cNvPr id="5" name="Picture 4" descr="A purple pie chart with text and numbers&#10;&#10;Description automatically generated">
            <a:extLst>
              <a:ext uri="{FF2B5EF4-FFF2-40B4-BE49-F238E27FC236}">
                <a16:creationId xmlns:a16="http://schemas.microsoft.com/office/drawing/2014/main" id="{81C25B3E-A855-53B1-A7E8-119ACE79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31" y="1751745"/>
            <a:ext cx="3177698" cy="1633848"/>
          </a:xfrm>
          <a:prstGeom prst="rect">
            <a:avLst/>
          </a:prstGeom>
        </p:spPr>
      </p:pic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1782FE2-10D1-190C-2361-D2B2D3147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285" y="3514837"/>
            <a:ext cx="6220994" cy="2423312"/>
          </a:xfrm>
          <a:prstGeom prst="rect">
            <a:avLst/>
          </a:prstGeom>
        </p:spPr>
      </p:pic>
      <p:pic>
        <p:nvPicPr>
          <p:cNvPr id="9" name="Picture 8" descr="A graph with purple lines and white text&#10;&#10;Description automatically generated">
            <a:extLst>
              <a:ext uri="{FF2B5EF4-FFF2-40B4-BE49-F238E27FC236}">
                <a16:creationId xmlns:a16="http://schemas.microsoft.com/office/drawing/2014/main" id="{100D215B-B0FF-7E53-4B15-9A61C199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285" y="1751745"/>
            <a:ext cx="3109246" cy="16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87A-04D0-2E54-6120-7DA5BC7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User Engagement Peak Times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26C9-C6AA-AC5B-0887-E623464C2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4186" y="1610732"/>
            <a:ext cx="5194479" cy="4972947"/>
          </a:xfrm>
        </p:spPr>
        <p:txBody>
          <a:bodyPr/>
          <a:lstStyle/>
          <a:p>
            <a:r>
              <a:rPr lang="en-US" sz="1800" dirty="0"/>
              <a:t>Multiple peak times were identified, with late-night being the most active period for user postings</a:t>
            </a:r>
          </a:p>
          <a:p>
            <a:r>
              <a:rPr lang="en-US" sz="1800" dirty="0"/>
              <a:t>Content categories were evenly distributed during the peak hours.</a:t>
            </a:r>
          </a:p>
          <a:p>
            <a:r>
              <a:rPr lang="en-US" sz="1800" dirty="0"/>
              <a:t>Strategic Implications:</a:t>
            </a:r>
          </a:p>
          <a:p>
            <a:pPr lvl="1"/>
            <a:r>
              <a:rPr lang="en-US" sz="1600" dirty="0"/>
              <a:t>Marketing Strategies: Suggest increasing marketing efforts during late-night hours to maximize user impressions and engagement.</a:t>
            </a:r>
          </a:p>
          <a:p>
            <a:pPr lvl="1"/>
            <a:r>
              <a:rPr lang="en-US" sz="1600" dirty="0"/>
              <a:t>Customer Service Enhancements: Recommend adding customer service capabilities during peak times to enhance user experience and support sustained engagement levels.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4C7D-F0DD-8311-C423-2C763D0F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79" y="1852267"/>
            <a:ext cx="3724795" cy="168616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85E4BD-E4C3-F9CF-D6BA-439D11ED56FD}"/>
              </a:ext>
            </a:extLst>
          </p:cNvPr>
          <p:cNvSpPr/>
          <p:nvPr/>
        </p:nvSpPr>
        <p:spPr>
          <a:xfrm>
            <a:off x="11473522" y="2140611"/>
            <a:ext cx="179879" cy="2011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F13AA6-14B2-67D2-FC34-5335FD7CDCD5}"/>
              </a:ext>
            </a:extLst>
          </p:cNvPr>
          <p:cNvSpPr/>
          <p:nvPr/>
        </p:nvSpPr>
        <p:spPr>
          <a:xfrm>
            <a:off x="11383582" y="2341779"/>
            <a:ext cx="179879" cy="2011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ED77-851B-9ED1-3190-47ED98B62E68}"/>
              </a:ext>
            </a:extLst>
          </p:cNvPr>
          <p:cNvSpPr/>
          <p:nvPr/>
        </p:nvSpPr>
        <p:spPr>
          <a:xfrm>
            <a:off x="9109064" y="2306072"/>
            <a:ext cx="179879" cy="2011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A6BAD-471E-6A06-BA2C-125644C68323}"/>
              </a:ext>
            </a:extLst>
          </p:cNvPr>
          <p:cNvSpPr/>
          <p:nvPr/>
        </p:nvSpPr>
        <p:spPr>
          <a:xfrm>
            <a:off x="8377042" y="2341779"/>
            <a:ext cx="179879" cy="2011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F6ED77-851B-9ED1-3190-47ED98B62E68}"/>
              </a:ext>
            </a:extLst>
          </p:cNvPr>
          <p:cNvSpPr/>
          <p:nvPr/>
        </p:nvSpPr>
        <p:spPr>
          <a:xfrm>
            <a:off x="10066444" y="2432350"/>
            <a:ext cx="179879" cy="2011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C97D-5374-B821-3879-C86BE10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atin typeface="Didact Gothic"/>
                <a:ea typeface="Didact Gothic"/>
                <a:cs typeface="Didact Gothic"/>
                <a:sym typeface="Didact Gothic"/>
              </a:rPr>
              <a:t>Popular Contents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12EE-A3CC-7290-1D63-DE466FFF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0300" y="1828007"/>
            <a:ext cx="4679071" cy="3553891"/>
          </a:xfrm>
        </p:spPr>
        <p:txBody>
          <a:bodyPr/>
          <a:lstStyle/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B28CCB"/>
              </a:buClr>
              <a:buSzPts val="3000"/>
            </a:pPr>
            <a:r>
              <a:rPr lang="en-US" sz="1800" dirty="0"/>
              <a:t>Animal is the top 1 most popular category by total sentiment score. Adjusting the strategies based on the data observation on “animal” of other top popular categories helps company targeting customers and retaining current customers.</a:t>
            </a: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B28CCB"/>
              </a:buClr>
              <a:buSzPts val="3000"/>
            </a:pPr>
            <a:r>
              <a:rPr lang="en-US" sz="1800" dirty="0"/>
              <a:t>For example, 32.6% of the reactions were negative. Filtering the contexts with negative elements helps improving the user experience.</a:t>
            </a:r>
          </a:p>
          <a:p>
            <a:pPr marL="495300" indent="-457200">
              <a:lnSpc>
                <a:spcPct val="115000"/>
              </a:lnSpc>
              <a:spcBef>
                <a:spcPts val="0"/>
              </a:spcBef>
              <a:buClr>
                <a:srgbClr val="B28CCB"/>
              </a:buClr>
              <a:buSzPts val="3000"/>
            </a:pPr>
            <a:r>
              <a:rPr lang="en-US" sz="1800" dirty="0"/>
              <a:t>Reduce contents that contains horror elements and get better understand user’s content taste to reduce the hateful interactions.</a:t>
            </a:r>
          </a:p>
          <a:p>
            <a:endParaRPr lang="en-US" sz="18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730111E-D9F9-5BFC-CC4D-9BF35241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2" y="2176349"/>
            <a:ext cx="3172268" cy="2362530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66EBDF-34A1-A50E-4174-4528FA52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7617"/>
              </p:ext>
            </p:extLst>
          </p:nvPr>
        </p:nvGraphicFramePr>
        <p:xfrm>
          <a:off x="8391389" y="4988823"/>
          <a:ext cx="1662202" cy="124881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62202">
                  <a:extLst>
                    <a:ext uri="{9D8B030D-6E8A-4147-A177-3AD203B41FA5}">
                      <a16:colId xmlns:a16="http://schemas.microsoft.com/office/drawing/2014/main" val="4120501767"/>
                    </a:ext>
                  </a:extLst>
                </a:gridCol>
              </a:tblGrid>
              <a:tr h="4485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3 Negative Sentiment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54141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r>
                        <a:rPr lang="en-US" sz="1100" dirty="0"/>
                        <a:t>Scared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57981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r>
                        <a:rPr lang="en-US" sz="1100" dirty="0"/>
                        <a:t>Hate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67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r>
                        <a:rPr lang="en-US" sz="1100" dirty="0"/>
                        <a:t>Dislike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3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0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71C5-419B-A555-5BA9-1C054E3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240A-5F94-B616-47E1-5060A634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0300" y="2176350"/>
            <a:ext cx="9268490" cy="4024153"/>
          </a:xfrm>
        </p:spPr>
        <p:txBody>
          <a:bodyPr/>
          <a:lstStyle/>
          <a:p>
            <a:r>
              <a:rPr lang="en-US" sz="1800" dirty="0"/>
              <a:t>Content Growth &amp; Seasonality</a:t>
            </a:r>
          </a:p>
          <a:p>
            <a:pPr lvl="1"/>
            <a:r>
              <a:rPr lang="en-US" sz="1400" dirty="0"/>
              <a:t>Social Buzz consistently demonstrates growth in content engagement, marked by distinct seasonality patterns. Market efforts should be developed to capitalize on peak and off-peak seasons effectively.</a:t>
            </a:r>
          </a:p>
          <a:p>
            <a:r>
              <a:rPr lang="en-US" sz="1800" dirty="0"/>
              <a:t>User Demographics &amp; Engagement</a:t>
            </a:r>
          </a:p>
          <a:p>
            <a:pPr lvl="1"/>
            <a:r>
              <a:rPr lang="en-US" sz="1400" dirty="0"/>
              <a:t>Data suggests a predominantly young user base, characterized by significant late-night activity. Marketing efforts should be specifically tailored to engage this demographic, supported by enhanced late-night customer service to maximize user interaction.</a:t>
            </a:r>
          </a:p>
          <a:p>
            <a:r>
              <a:rPr lang="en-US" sz="1800" dirty="0"/>
              <a:t>Content Diversity</a:t>
            </a:r>
          </a:p>
          <a:p>
            <a:pPr lvl="1"/>
            <a:r>
              <a:rPr lang="en-US" sz="1400" dirty="0"/>
              <a:t>While the top three content categories currently dominate, there is potential to diversify offerings. Exploring a wider variety of content could engage a broader audience and foster new areas of growth.</a:t>
            </a:r>
          </a:p>
          <a:p>
            <a:r>
              <a:rPr lang="en-US" sz="1800" dirty="0"/>
              <a:t>Sentiment Management</a:t>
            </a:r>
          </a:p>
          <a:p>
            <a:pPr lvl="1"/>
            <a:r>
              <a:rPr lang="en-US" sz="1400" dirty="0"/>
              <a:t>Efforts to amplify positive sentiment will be prioritized, including the strategic filtering of content to reduce negative expressions and enhance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364145485"/>
      </p:ext>
    </p:extLst>
  </p:cSld>
  <p:clrMapOvr>
    <a:masterClrMapping/>
  </p:clrMapOvr>
</p:sld>
</file>

<file path=ppt/theme/theme1.xml><?xml version="1.0" encoding="utf-8"?>
<a:theme xmlns:a="http://schemas.openxmlformats.org/drawingml/2006/main" name="0137_Alban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756</Words>
  <Application>Microsoft Office PowerPoint</Application>
  <PresentationFormat>Widescreen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Meiryo UI</vt:lpstr>
      <vt:lpstr>Didact Gothic</vt:lpstr>
      <vt:lpstr>Barlow Condensed</vt:lpstr>
      <vt:lpstr>Impact</vt:lpstr>
      <vt:lpstr>0137_Alban_Template_SlidesMania</vt:lpstr>
      <vt:lpstr>Social Buzz  Contents Engagement Analysis Hanyu Chen</vt:lpstr>
      <vt:lpstr>Agenda</vt:lpstr>
      <vt:lpstr>Project Overview</vt:lpstr>
      <vt:lpstr>Data Analysis Process</vt:lpstr>
      <vt:lpstr>Analysis Summary</vt:lpstr>
      <vt:lpstr>The Growth of Social Buzz</vt:lpstr>
      <vt:lpstr>User Engagement Peak Times </vt:lpstr>
      <vt:lpstr>Popular Contents Categories</vt:lpstr>
      <vt:lpstr>Recommendations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Cheng Qian</dc:creator>
  <cp:lastModifiedBy>Hanyu Chen</cp:lastModifiedBy>
  <cp:revision>8</cp:revision>
  <dcterms:modified xsi:type="dcterms:W3CDTF">2024-08-14T20:07:22Z</dcterms:modified>
</cp:coreProperties>
</file>