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85" r:id="rId4"/>
    <p:sldId id="259" r:id="rId5"/>
    <p:sldId id="288" r:id="rId6"/>
    <p:sldId id="289" r:id="rId7"/>
    <p:sldId id="295" r:id="rId8"/>
    <p:sldId id="292" r:id="rId9"/>
    <p:sldId id="293" r:id="rId10"/>
    <p:sldId id="290" r:id="rId11"/>
    <p:sldId id="312" r:id="rId12"/>
    <p:sldId id="298" r:id="rId13"/>
    <p:sldId id="319" r:id="rId14"/>
    <p:sldId id="313" r:id="rId15"/>
    <p:sldId id="302" r:id="rId16"/>
    <p:sldId id="260" r:id="rId17"/>
  </p:sldIdLst>
  <p:sldSz cx="9144000" cy="5143500" type="screen16x9"/>
  <p:notesSz cx="6858000" cy="9144000"/>
  <p:embeddedFontLst>
    <p:embeddedFont>
      <p:font typeface="Roboto Slab" panose="020B0604020202020204" charset="0"/>
      <p:regular r:id="rId19"/>
      <p:bold r:id="rId20"/>
    </p:embeddedFont>
    <p:embeddedFont>
      <p:font typeface="Impact" panose="020B0806030902050204" pitchFamily="34" charset="0"/>
      <p:regular r:id="rId21"/>
    </p:embeddedFont>
    <p:embeddedFont>
      <p:font typeface="Nixie On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C4B8218-6BB8-4165-B03F-9412BE7078E9}">
  <a:tblStyle styleId="{6C4B8218-6BB8-4165-B03F-9412BE7078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>
        <p:scale>
          <a:sx n="86" d="100"/>
          <a:sy n="86" d="100"/>
        </p:scale>
        <p:origin x="-912" y="-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50206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68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781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054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253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230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952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812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050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14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044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046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07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38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8" name="Google Shape;28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▪"/>
              <a:defRPr sz="2000">
                <a:solidFill>
                  <a:srgbClr val="FFFFFF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▫"/>
              <a:defRPr sz="2000">
                <a:solidFill>
                  <a:srgbClr val="FFFFFF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3"/>
          <p:cNvGrpSpPr/>
          <p:nvPr/>
        </p:nvGrpSpPr>
        <p:grpSpPr>
          <a:xfrm>
            <a:off x="211007" y="604482"/>
            <a:ext cx="862882" cy="820281"/>
            <a:chOff x="5961125" y="1623900"/>
            <a:chExt cx="427450" cy="448175"/>
          </a:xfrm>
        </p:grpSpPr>
        <p:sp>
          <p:nvSpPr>
            <p:cNvPr id="111" name="Google Shape;111;p1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64ACA26-862F-4DDF-8797-9AF09468EF88}"/>
              </a:ext>
            </a:extLst>
          </p:cNvPr>
          <p:cNvSpPr txBox="1"/>
          <p:nvPr/>
        </p:nvSpPr>
        <p:spPr>
          <a:xfrm>
            <a:off x="591425" y="1862901"/>
            <a:ext cx="8650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Combinatorial Optimization by Shortest Path Algorithms</a:t>
            </a:r>
            <a:endParaRPr lang="en-US" sz="4800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142787-D8F1-499F-87C5-22A550BEEE7F}"/>
              </a:ext>
            </a:extLst>
          </p:cNvPr>
          <p:cNvSpPr txBox="1"/>
          <p:nvPr/>
        </p:nvSpPr>
        <p:spPr>
          <a:xfrm>
            <a:off x="255618" y="10630"/>
            <a:ext cx="3097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II. Approaches</a:t>
            </a:r>
            <a:r>
              <a:rPr lang="en-US" altLang="en-US" sz="32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 </a:t>
            </a:r>
            <a:endParaRPr lang="en-US" sz="32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3"/>
          <a:srcRect l="15224" t="25640" r="36859" b="19659"/>
          <a:stretch/>
        </p:blipFill>
        <p:spPr bwMode="auto">
          <a:xfrm>
            <a:off x="802941" y="759540"/>
            <a:ext cx="6066155" cy="3895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73174" y="3825540"/>
            <a:ext cx="2170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Pseudocode of </a:t>
            </a:r>
            <a:r>
              <a:rPr lang="en-US" sz="2000" dirty="0" err="1"/>
              <a:t>Dijkstra’s</a:t>
            </a:r>
            <a:r>
              <a:rPr lang="en-US" sz="2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9700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3902937" y="1479651"/>
            <a:ext cx="4505700" cy="2376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Experiments and Results</a:t>
            </a:r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758531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II</a:t>
            </a:r>
            <a:r>
              <a:rPr lang="en-US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I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" name="Google Shape;133;p14">
            <a:extLst>
              <a:ext uri="{FF2B5EF4-FFF2-40B4-BE49-F238E27FC236}">
                <a16:creationId xmlns:a16="http://schemas.microsoft.com/office/drawing/2014/main" xmlns="" id="{C2093B5B-45B6-415C-ADFC-65228D0D6E9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8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57D51F-FECD-498E-8D07-02D0A54193A3}"/>
              </a:ext>
            </a:extLst>
          </p:cNvPr>
          <p:cNvSpPr txBox="1"/>
          <p:nvPr/>
        </p:nvSpPr>
        <p:spPr>
          <a:xfrm>
            <a:off x="255618" y="10630"/>
            <a:ext cx="5444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III.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and Results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 </a:t>
            </a:r>
            <a:endParaRPr lang="en-US" sz="32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12" y="595405"/>
            <a:ext cx="3819525" cy="44449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229" y="595405"/>
            <a:ext cx="3924300" cy="15010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228" y="2096429"/>
            <a:ext cx="3924300" cy="11522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8228" y="3248722"/>
            <a:ext cx="4543425" cy="179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2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57D51F-FECD-498E-8D07-02D0A54193A3}"/>
              </a:ext>
            </a:extLst>
          </p:cNvPr>
          <p:cNvSpPr txBox="1"/>
          <p:nvPr/>
        </p:nvSpPr>
        <p:spPr>
          <a:xfrm>
            <a:off x="255618" y="10630"/>
            <a:ext cx="5444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III.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and Results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 </a:t>
            </a:r>
            <a:endParaRPr lang="en-US" sz="32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4B52D1F-0B2F-4CD5-B863-F9F49540D10B}"/>
              </a:ext>
            </a:extLst>
          </p:cNvPr>
          <p:cNvSpPr txBox="1"/>
          <p:nvPr/>
        </p:nvSpPr>
        <p:spPr>
          <a:xfrm>
            <a:off x="1278899" y="98420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i="1" u="sng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F3299D-D6D2-4883-BFF1-80F0D6FFBCD6}"/>
              </a:ext>
            </a:extLst>
          </p:cNvPr>
          <p:cNvSpPr txBox="1"/>
          <p:nvPr/>
        </p:nvSpPr>
        <p:spPr>
          <a:xfrm>
            <a:off x="1138071" y="2147776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8071" y="3289385"/>
            <a:ext cx="8482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n </a:t>
            </a:r>
            <a:r>
              <a:rPr lang="en-US" sz="2800" dirty="0"/>
              <a:t>represents the total number </a:t>
            </a:r>
            <a:r>
              <a:rPr lang="en-US" sz="2800"/>
              <a:t>of </a:t>
            </a:r>
            <a:r>
              <a:rPr lang="en-US" sz="2800" smtClean="0"/>
              <a:t>vertices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m </a:t>
            </a:r>
            <a:r>
              <a:rPr lang="en-US" sz="2800" dirty="0"/>
              <a:t>is the total number of edges.  </a:t>
            </a:r>
          </a:p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277" y="891307"/>
            <a:ext cx="64198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0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3769122" y="2087981"/>
            <a:ext cx="527494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Conclusion</a:t>
            </a:r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758531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I</a:t>
            </a:r>
            <a:r>
              <a:rPr lang="en-US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V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" name="Google Shape;133;p14">
            <a:extLst>
              <a:ext uri="{FF2B5EF4-FFF2-40B4-BE49-F238E27FC236}">
                <a16:creationId xmlns:a16="http://schemas.microsoft.com/office/drawing/2014/main" xmlns="" id="{C2093B5B-45B6-415C-ADFC-65228D0D6E9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A33C7C9-0F4E-4539-8C0C-44B59C6F4B72}"/>
              </a:ext>
            </a:extLst>
          </p:cNvPr>
          <p:cNvSpPr txBox="1"/>
          <p:nvPr/>
        </p:nvSpPr>
        <p:spPr>
          <a:xfrm>
            <a:off x="298150" y="0"/>
            <a:ext cx="2585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IV. MARKET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2230" y="940735"/>
            <a:ext cx="79551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The computed time complexity for each of the </a:t>
            </a:r>
            <a:r>
              <a:rPr lang="en-US" sz="2800" dirty="0" err="1"/>
              <a:t>Dijkstra’s</a:t>
            </a:r>
            <a:r>
              <a:rPr lang="en-US" sz="2800" dirty="0"/>
              <a:t> algorithm show that the algorithm is acceptable in terms of the overall performance in solving the shortest path problem</a:t>
            </a:r>
            <a:r>
              <a:rPr lang="en-US" sz="2800"/>
              <a:t>. </a:t>
            </a:r>
            <a:endParaRPr lang="en-US" sz="280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smtClean="0"/>
              <a:t>Nowadays</a:t>
            </a:r>
            <a:r>
              <a:rPr lang="en-US" sz="2800" dirty="0"/>
              <a:t>, there are also many intelligent shortest path algorithms that have been introduced in several past research papers.</a:t>
            </a:r>
          </a:p>
        </p:txBody>
      </p:sp>
    </p:spTree>
    <p:extLst>
      <p:ext uri="{BB962C8B-B14F-4D97-AF65-F5344CB8AC3E}">
        <p14:creationId xmlns:p14="http://schemas.microsoft.com/office/powerpoint/2010/main" val="41641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LISTENING</a:t>
            </a:r>
            <a:endParaRPr sz="66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" name="Google Shape;155;p1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850603" y="515359"/>
            <a:ext cx="3744952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Roboto Slab" panose="020B0604020202020204" charset="0"/>
                <a:ea typeface="Roboto Slab" panose="020B0604020202020204" charset="0"/>
              </a:rPr>
              <a:t>Group Members</a:t>
            </a:r>
            <a:endParaRPr sz="36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grpSp>
        <p:nvGrpSpPr>
          <p:cNvPr id="123" name="Google Shape;123;p14"/>
          <p:cNvGrpSpPr/>
          <p:nvPr/>
        </p:nvGrpSpPr>
        <p:grpSpPr>
          <a:xfrm>
            <a:off x="460590" y="854171"/>
            <a:ext cx="366458" cy="366437"/>
            <a:chOff x="1923675" y="1633650"/>
            <a:chExt cx="436000" cy="435975"/>
          </a:xfrm>
        </p:grpSpPr>
        <p:sp>
          <p:nvSpPr>
            <p:cNvPr id="124" name="Google Shape;124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" panose="020B0604020202020204" charset="0"/>
                <a:ea typeface="Roboto Slab" panose="020B0604020202020204" charset="0"/>
              </a:endParaRPr>
            </a:p>
          </p:txBody>
        </p:sp>
      </p:grpSp>
      <p:sp>
        <p:nvSpPr>
          <p:cNvPr id="133" name="Google Shape;133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2</a:t>
            </a:fld>
            <a:endParaRPr sz="1400" dirty="0"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637C65-45CE-4A49-A44C-4EFA44B75C21}"/>
              </a:ext>
            </a:extLst>
          </p:cNvPr>
          <p:cNvSpPr txBox="1"/>
          <p:nvPr/>
        </p:nvSpPr>
        <p:spPr>
          <a:xfrm>
            <a:off x="1026870" y="1987449"/>
            <a:ext cx="666079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800" smtClean="0">
                <a:latin typeface="Roboto Slab" panose="020B0604020202020204" charset="0"/>
                <a:ea typeface="Roboto Slab" panose="020B0604020202020204" charset="0"/>
              </a:rPr>
              <a:t>Nguyễn </a:t>
            </a:r>
            <a:r>
              <a:rPr lang="en-US" sz="2800" dirty="0" smtClean="0">
                <a:latin typeface="Roboto Slab" panose="020B0604020202020204" charset="0"/>
                <a:ea typeface="Roboto Slab" panose="020B0604020202020204" charset="0"/>
              </a:rPr>
              <a:t>Kim </a:t>
            </a:r>
            <a:r>
              <a:rPr lang="en-US" sz="2800" dirty="0" err="1" smtClean="0">
                <a:latin typeface="Roboto Slab" panose="020B0604020202020204" charset="0"/>
                <a:ea typeface="Roboto Slab" panose="020B0604020202020204" charset="0"/>
              </a:rPr>
              <a:t>Huệ</a:t>
            </a:r>
            <a:r>
              <a:rPr lang="en-US" sz="28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800" smtClean="0">
                <a:latin typeface="Roboto Slab" panose="020B0604020202020204" charset="0"/>
                <a:ea typeface="Roboto Slab" panose="020B0604020202020204" charset="0"/>
              </a:rPr>
              <a:t>- </a:t>
            </a:r>
            <a:r>
              <a:rPr lang="en-US" sz="2800" smtClean="0">
                <a:latin typeface="Roboto Slab" panose="020B0604020202020204" charset="0"/>
                <a:ea typeface="Roboto Slab" panose="020B0604020202020204" charset="0"/>
              </a:rPr>
              <a:t>MSSV : 51702108</a:t>
            </a:r>
          </a:p>
          <a:p>
            <a:pPr marL="514350" indent="-514350" algn="just">
              <a:lnSpc>
                <a:spcPct val="150000"/>
              </a:lnSpc>
              <a:buFont typeface="Arial"/>
              <a:buAutoNum type="arabicPeriod"/>
            </a:pPr>
            <a:r>
              <a:rPr lang="en-US" sz="2800">
                <a:latin typeface="Roboto Slab" panose="020B0604020202020204" charset="0"/>
                <a:ea typeface="Roboto Slab" panose="020B0604020202020204" charset="0"/>
              </a:rPr>
              <a:t>Đặng Ngọc Lịch – MSSV: 51702129</a:t>
            </a:r>
          </a:p>
          <a:p>
            <a:pPr marL="514350" indent="-514350" algn="just">
              <a:lnSpc>
                <a:spcPct val="150000"/>
              </a:lnSpc>
              <a:buFont typeface="Arial"/>
              <a:buAutoNum type="arabicPeriod"/>
            </a:pPr>
            <a:r>
              <a:rPr lang="en-US" sz="2800">
                <a:latin typeface="Roboto Slab" panose="020B0604020202020204" charset="0"/>
                <a:ea typeface="Roboto Slab" panose="020B0604020202020204" charset="0"/>
              </a:rPr>
              <a:t>Nguyễn Hữu Lợi – MSSV: 51702143</a:t>
            </a:r>
          </a:p>
          <a:p>
            <a:pPr marL="514350" indent="-514350">
              <a:buAutoNum type="arabicPeriod"/>
            </a:pPr>
            <a:endParaRPr lang="en-US" sz="2800" smtClean="0">
              <a:latin typeface="Roboto Slab" panose="020B0604020202020204" charset="0"/>
              <a:ea typeface="Roboto Slab" panose="020B0604020202020204" charset="0"/>
            </a:endParaRPr>
          </a:p>
          <a:p>
            <a:pPr marL="514350" indent="-514350">
              <a:buAutoNum type="arabicPeriod"/>
            </a:pPr>
            <a:endParaRPr lang="en-US" sz="2800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992919" y="530725"/>
            <a:ext cx="395122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Roboto Slab" panose="020B0604020202020204" charset="0"/>
                <a:ea typeface="Roboto Slab" panose="020B0604020202020204" charset="0"/>
              </a:rPr>
              <a:t>CONTENTS</a:t>
            </a:r>
            <a:endParaRPr sz="48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grpSp>
        <p:nvGrpSpPr>
          <p:cNvPr id="123" name="Google Shape;123;p14"/>
          <p:cNvGrpSpPr/>
          <p:nvPr/>
        </p:nvGrpSpPr>
        <p:grpSpPr>
          <a:xfrm>
            <a:off x="338457" y="861852"/>
            <a:ext cx="361624" cy="366437"/>
            <a:chOff x="1923675" y="1633650"/>
            <a:chExt cx="436000" cy="435975"/>
          </a:xfrm>
        </p:grpSpPr>
        <p:sp>
          <p:nvSpPr>
            <p:cNvPr id="124" name="Google Shape;124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" panose="020B0604020202020204" charset="0"/>
                <a:ea typeface="Roboto Slab" panose="020B060402020202020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AE4659-CC25-4147-9C20-0C0C84F1EB2E}"/>
              </a:ext>
            </a:extLst>
          </p:cNvPr>
          <p:cNvSpPr txBox="1"/>
          <p:nvPr/>
        </p:nvSpPr>
        <p:spPr>
          <a:xfrm>
            <a:off x="1541721" y="1808522"/>
            <a:ext cx="3593805" cy="653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1. </a:t>
            </a:r>
            <a:r>
              <a:rPr lang="en-US" sz="3600" dirty="0">
                <a:solidFill>
                  <a:srgbClr val="212121"/>
                </a:solidFill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I</a:t>
            </a:r>
            <a:r>
              <a:rPr lang="en-US" altLang="en-US" sz="3600" dirty="0">
                <a:solidFill>
                  <a:srgbClr val="212121"/>
                </a:solidFill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ntroduction</a:t>
            </a:r>
            <a:r>
              <a:rPr lang="en-US" altLang="en-US" sz="3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C22BF2-ADA6-41EE-A357-CEC5A08EDDCE}"/>
              </a:ext>
            </a:extLst>
          </p:cNvPr>
          <p:cNvSpPr txBox="1"/>
          <p:nvPr/>
        </p:nvSpPr>
        <p:spPr>
          <a:xfrm>
            <a:off x="1552354" y="2581053"/>
            <a:ext cx="4564452" cy="653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oboto Slab" panose="020B0604020202020204" charset="0"/>
                <a:ea typeface="Roboto Slab" panose="020B0604020202020204" charset="0"/>
              </a:rPr>
              <a:t>2. </a:t>
            </a:r>
            <a:r>
              <a:rPr lang="en-US" sz="3600" dirty="0">
                <a:solidFill>
                  <a:srgbClr val="212121"/>
                </a:solidFill>
                <a:latin typeface="Roboto Slab" panose="020B0604020202020204" charset="0"/>
                <a:ea typeface="Roboto Slab" panose="020B0604020202020204" charset="0"/>
              </a:rPr>
              <a:t>Approaches</a:t>
            </a:r>
            <a:r>
              <a:rPr lang="en-US" altLang="en-US" sz="3600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endParaRPr lang="en-US" altLang="en-US" sz="36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F0A6073B-E18A-45C7-AAF1-CE4C91EC7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720" y="3386933"/>
            <a:ext cx="6286435" cy="4866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-6665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3</a:t>
            </a:r>
            <a:r>
              <a:rPr lang="en-US" altLang="en-US" sz="3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. </a:t>
            </a:r>
            <a:r>
              <a:rPr lang="en-US" altLang="en-US" sz="3600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Experiments and Results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553EA77-01C7-4553-9962-3D431A2F7E29}"/>
              </a:ext>
            </a:extLst>
          </p:cNvPr>
          <p:cNvSpPr/>
          <p:nvPr/>
        </p:nvSpPr>
        <p:spPr>
          <a:xfrm>
            <a:off x="1552354" y="4074941"/>
            <a:ext cx="4401191" cy="653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Roboto Slab" panose="020B0604020202020204" charset="0"/>
                <a:ea typeface="Roboto Slab" panose="020B0604020202020204" charset="0"/>
              </a:rPr>
              <a:t>4</a:t>
            </a:r>
            <a:r>
              <a:rPr lang="en-US" sz="3600" dirty="0">
                <a:latin typeface="Roboto Slab" panose="020B0604020202020204" charset="0"/>
                <a:ea typeface="Roboto Slab" panose="020B0604020202020204" charset="0"/>
              </a:rPr>
              <a:t>. </a:t>
            </a:r>
            <a:r>
              <a:rPr lang="en-US" sz="3600" dirty="0" smtClean="0">
                <a:latin typeface="Roboto Slab" panose="020B0604020202020204" charset="0"/>
                <a:ea typeface="Roboto Slab" panose="020B0604020202020204" charset="0"/>
              </a:rPr>
              <a:t>Conclusion</a:t>
            </a:r>
            <a:endParaRPr lang="en-US" sz="36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9" name="Google Shape;133;p14">
            <a:extLst>
              <a:ext uri="{FF2B5EF4-FFF2-40B4-BE49-F238E27FC236}">
                <a16:creationId xmlns:a16="http://schemas.microsoft.com/office/drawing/2014/main" xmlns="" id="{A73BCC46-66F3-45FC-89C3-68B632589E7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46444" y="4819400"/>
            <a:ext cx="344594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3</a:t>
            </a:fld>
            <a:endParaRPr sz="1400" dirty="0"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32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3471300" y="1961637"/>
            <a:ext cx="588535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en-US" sz="5400" dirty="0" smtClean="0">
                <a:solidFill>
                  <a:schemeClr val="accent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INTRODUCTION</a:t>
            </a:r>
            <a:endParaRPr lang="en-US" altLang="en-US" sz="5400" dirty="0">
              <a:solidFill>
                <a:schemeClr val="accent1">
                  <a:lumMod val="50000"/>
                </a:schemeClr>
              </a:solidFill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758531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I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" name="Google Shape;133;p14">
            <a:extLst>
              <a:ext uri="{FF2B5EF4-FFF2-40B4-BE49-F238E27FC236}">
                <a16:creationId xmlns:a16="http://schemas.microsoft.com/office/drawing/2014/main" xmlns="" id="{C2093B5B-45B6-415C-ADFC-65228D0D6E9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F1EE045-CC9F-4A91-BAEB-85956A926D35}"/>
              </a:ext>
            </a:extLst>
          </p:cNvPr>
          <p:cNvSpPr txBox="1"/>
          <p:nvPr/>
        </p:nvSpPr>
        <p:spPr>
          <a:xfrm>
            <a:off x="298150" y="0"/>
            <a:ext cx="3671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I. INTRODUCTION</a:t>
            </a:r>
          </a:p>
        </p:txBody>
      </p:sp>
      <p:pic>
        <p:nvPicPr>
          <p:cNvPr id="1026" name="Picture 2" descr="Káº¿t quáº£ hÃ¬nh áº£nh cho ÄÆ°á»ng Äi ngáº¯n nháº¥t dijkst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29" y="1110127"/>
            <a:ext cx="353377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84804" y="1110127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Where is the shortest </a:t>
            </a:r>
            <a:r>
              <a:rPr lang="en-US" sz="2800" dirty="0" smtClean="0">
                <a:solidFill>
                  <a:schemeClr val="tx1"/>
                </a:solidFill>
              </a:rPr>
              <a:t>path from 4 to 2?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84804" y="2141744"/>
            <a:ext cx="40813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Because in fact there will be no such peaks, we need to develop an algorithm to solve this </a:t>
            </a:r>
            <a:r>
              <a:rPr lang="en-US" sz="2800" dirty="0" smtClean="0"/>
              <a:t>problem.</a:t>
            </a:r>
            <a:endParaRPr lang="en-US" sz="2800" dirty="0"/>
          </a:p>
          <a:p>
            <a:r>
              <a:rPr lang="en-US" dirty="0"/>
              <a:t> 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1DBB05-8AA0-4F7B-A517-0C3090E7F768}"/>
              </a:ext>
            </a:extLst>
          </p:cNvPr>
          <p:cNvSpPr txBox="1"/>
          <p:nvPr/>
        </p:nvSpPr>
        <p:spPr>
          <a:xfrm>
            <a:off x="298150" y="0"/>
            <a:ext cx="3671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I. INTRODUCTION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1864" y="726137"/>
            <a:ext cx="7917366" cy="428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smtClean="0"/>
              <a:t>Dijkstra’s </a:t>
            </a:r>
            <a:r>
              <a:rPr lang="en-US" sz="3000" dirty="0"/>
              <a:t>Algorithm</a:t>
            </a:r>
            <a:r>
              <a:rPr lang="en-US" sz="3000"/>
              <a:t>, </a:t>
            </a:r>
            <a:endParaRPr lang="en-US" sz="300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smtClean="0"/>
              <a:t>Floyd-Warshall </a:t>
            </a:r>
            <a:r>
              <a:rPr lang="en-US" sz="3000" dirty="0"/>
              <a:t>Algorithm</a:t>
            </a:r>
            <a:r>
              <a:rPr lang="en-US" sz="3000"/>
              <a:t>, </a:t>
            </a:r>
            <a:endParaRPr lang="en-US" sz="300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smtClean="0"/>
              <a:t>Bellman-Ford </a:t>
            </a:r>
            <a:r>
              <a:rPr lang="en-US" sz="3000" dirty="0"/>
              <a:t>Algorithm</a:t>
            </a:r>
            <a:r>
              <a:rPr lang="en-US" sz="3000"/>
              <a:t>, </a:t>
            </a:r>
            <a:endParaRPr lang="en-US" sz="300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smtClean="0"/>
              <a:t>Genetic Algorithm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smtClean="0"/>
              <a:t>…</a:t>
            </a:r>
            <a:endParaRPr lang="en-US" sz="3000" dirty="0"/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787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3724518" y="2087981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dirty="0" smtClean="0">
                <a:solidFill>
                  <a:srgbClr val="212121"/>
                </a:solidFill>
                <a:latin typeface="Roboto Slab" panose="020B0604020202020204" charset="0"/>
                <a:ea typeface="Roboto Slab" panose="020B0604020202020204" charset="0"/>
              </a:rPr>
              <a:t>Approaches</a:t>
            </a:r>
            <a:r>
              <a:rPr lang="en-US" altLang="en-US" sz="6000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endParaRPr lang="en-US" altLang="en-US" sz="60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758531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II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" name="Google Shape;133;p14">
            <a:extLst>
              <a:ext uri="{FF2B5EF4-FFF2-40B4-BE49-F238E27FC236}">
                <a16:creationId xmlns:a16="http://schemas.microsoft.com/office/drawing/2014/main" xmlns="" id="{C2093B5B-45B6-415C-ADFC-65228D0D6E9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75F8785-6FE4-4F97-83FD-2F6D94EAC702}"/>
              </a:ext>
            </a:extLst>
          </p:cNvPr>
          <p:cNvSpPr txBox="1"/>
          <p:nvPr/>
        </p:nvSpPr>
        <p:spPr>
          <a:xfrm>
            <a:off x="255618" y="10630"/>
            <a:ext cx="3097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II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.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 Approaches</a:t>
            </a:r>
            <a:r>
              <a:rPr lang="en-US" altLang="en-US" sz="32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 </a:t>
            </a:r>
            <a:endParaRPr lang="en-US" sz="32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1639" y="763568"/>
            <a:ext cx="78355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The objective is to find the shortest possible path </a:t>
            </a:r>
            <a:r>
              <a:rPr lang="en-US" sz="2200" dirty="0" smtClean="0"/>
              <a:t>that connects </a:t>
            </a:r>
            <a:r>
              <a:rPr lang="en-US" sz="2200" dirty="0"/>
              <a:t>the source and the target. For each vertex within a graph we assign a label that determines the minimal length from the starting point </a:t>
            </a:r>
            <a:r>
              <a:rPr lang="en-US" sz="2200" i="1" dirty="0"/>
              <a:t>s</a:t>
            </a:r>
            <a:r>
              <a:rPr lang="en-US" sz="2200" dirty="0"/>
              <a:t> to other vertices </a:t>
            </a:r>
            <a:r>
              <a:rPr lang="en-US" sz="2200" i="1" dirty="0"/>
              <a:t>v</a:t>
            </a:r>
            <a:r>
              <a:rPr lang="en-US" sz="2200" dirty="0"/>
              <a:t> of the </a:t>
            </a:r>
            <a:r>
              <a:rPr lang="en-US" sz="2200" smtClean="0"/>
              <a:t>graph</a:t>
            </a:r>
            <a:r>
              <a:rPr lang="en-US" sz="220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The algorithm works sequentially and in each step it tries to decrease the value of the label of the vertices. The algorithm stops when all vertices have been </a:t>
            </a:r>
            <a:r>
              <a:rPr lang="en-US" sz="2200" smtClean="0"/>
              <a:t>visited</a:t>
            </a:r>
            <a:r>
              <a:rPr lang="en-US" sz="220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In addition, for each vertex </a:t>
            </a:r>
            <a:r>
              <a:rPr lang="en-US" sz="2200" i="1" dirty="0"/>
              <a:t>v</a:t>
            </a:r>
            <a:r>
              <a:rPr lang="en-US" sz="2200" dirty="0"/>
              <a:t> we have to identify whether it has been visited or not</a:t>
            </a:r>
            <a:r>
              <a:rPr lang="en-US" sz="2200"/>
              <a:t>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897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9470089-B3B1-424F-A3D0-3F3071279FF7}"/>
              </a:ext>
            </a:extLst>
          </p:cNvPr>
          <p:cNvSpPr txBox="1"/>
          <p:nvPr/>
        </p:nvSpPr>
        <p:spPr>
          <a:xfrm>
            <a:off x="255618" y="10630"/>
            <a:ext cx="3097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II. Approaches</a:t>
            </a:r>
            <a:r>
              <a:rPr lang="en-US" altLang="en-US" sz="32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 </a:t>
            </a:r>
            <a:endParaRPr lang="en-US" sz="32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926" y="793676"/>
            <a:ext cx="85767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/>
              <a:t>The </a:t>
            </a:r>
            <a:r>
              <a:rPr lang="en-US" sz="2200" smtClean="0"/>
              <a:t>algorithm </a:t>
            </a:r>
            <a:r>
              <a:rPr lang="en-US" sz="2200" dirty="0"/>
              <a:t>consists of n iterations. If all vertices have been visited</a:t>
            </a:r>
            <a:r>
              <a:rPr lang="en-US" sz="2200"/>
              <a:t>, </a:t>
            </a:r>
            <a:r>
              <a:rPr lang="en-US" sz="2200" smtClean="0"/>
              <a:t>the </a:t>
            </a:r>
            <a:r>
              <a:rPr lang="en-US" sz="2200" dirty="0"/>
              <a:t>algorithm finishes; otherwise</a:t>
            </a:r>
            <a:r>
              <a:rPr lang="en-US" sz="2200"/>
              <a:t>, </a:t>
            </a:r>
            <a:r>
              <a:rPr lang="en-US" sz="2200" smtClean="0"/>
              <a:t>choose </a:t>
            </a:r>
            <a:r>
              <a:rPr lang="en-US" sz="2200" dirty="0"/>
              <a:t>the vertex which has the minimum </a:t>
            </a:r>
            <a:r>
              <a:rPr lang="en-US" sz="2200" dirty="0" smtClean="0"/>
              <a:t>value </a:t>
            </a:r>
            <a:r>
              <a:rPr lang="en-US" sz="2200" dirty="0"/>
              <a:t>at its </a:t>
            </a:r>
            <a:r>
              <a:rPr lang="en-US" sz="2200"/>
              <a:t>label </a:t>
            </a:r>
            <a:endParaRPr lang="en-US" sz="220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smtClean="0"/>
              <a:t>After </a:t>
            </a:r>
            <a:r>
              <a:rPr lang="en-US" sz="2200" dirty="0"/>
              <a:t>that</a:t>
            </a:r>
            <a:r>
              <a:rPr lang="en-US" sz="2200"/>
              <a:t>, </a:t>
            </a:r>
            <a:r>
              <a:rPr lang="en-US" sz="2200" smtClean="0"/>
              <a:t>consider </a:t>
            </a:r>
            <a:r>
              <a:rPr lang="en-US" sz="2200" dirty="0"/>
              <a:t>all neighbors of </a:t>
            </a:r>
            <a:r>
              <a:rPr lang="en-US" sz="2200"/>
              <a:t>this </a:t>
            </a:r>
            <a:r>
              <a:rPr lang="en-US" sz="2200" smtClean="0"/>
              <a:t>vertex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smtClean="0"/>
              <a:t>For </a:t>
            </a:r>
            <a:r>
              <a:rPr lang="en-US" sz="2200" dirty="0"/>
              <a:t>each  </a:t>
            </a:r>
            <a:r>
              <a:rPr lang="en-US" sz="2200"/>
              <a:t>unvisited </a:t>
            </a:r>
            <a:r>
              <a:rPr lang="en-US" sz="2200" smtClean="0"/>
              <a:t>neighbor, consider </a:t>
            </a:r>
            <a:r>
              <a:rPr lang="en-US" sz="2200" dirty="0"/>
              <a:t>a new length, which is equal to the sum of the label’s value at the initial vertex </a:t>
            </a:r>
            <a:r>
              <a:rPr lang="en-US" sz="2200" i="1" dirty="0"/>
              <a:t>v</a:t>
            </a:r>
            <a:r>
              <a:rPr lang="en-US" sz="2200" dirty="0"/>
              <a:t> (</a:t>
            </a:r>
            <a:r>
              <a:rPr lang="en-US" sz="2200" i="1" dirty="0"/>
              <a:t>d[v]</a:t>
            </a:r>
            <a:r>
              <a:rPr lang="en-US" sz="2200" dirty="0"/>
              <a:t>) and the length of edge l that connects them. If the resulting value is less than the value at the label</a:t>
            </a:r>
            <a:r>
              <a:rPr lang="en-US" sz="2200"/>
              <a:t>, </a:t>
            </a:r>
            <a:r>
              <a:rPr lang="en-US" sz="2200" smtClean="0"/>
              <a:t>change </a:t>
            </a:r>
            <a:r>
              <a:rPr lang="en-US" sz="2200" dirty="0"/>
              <a:t>the value in that label with the newly </a:t>
            </a:r>
            <a:r>
              <a:rPr lang="en-US" sz="2200"/>
              <a:t>obtained </a:t>
            </a:r>
            <a:r>
              <a:rPr lang="en-US" sz="2200" smtClean="0"/>
              <a:t>value.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2001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412</Words>
  <Application>Microsoft Office PowerPoint</Application>
  <PresentationFormat>On-screen Show (16:9)</PresentationFormat>
  <Paragraphs>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Roboto Slab</vt:lpstr>
      <vt:lpstr>Impact</vt:lpstr>
      <vt:lpstr>Nixie One</vt:lpstr>
      <vt:lpstr>Warwick template</vt:lpstr>
      <vt:lpstr>PowerPoint Presentation</vt:lpstr>
      <vt:lpstr>Group Members</vt:lpstr>
      <vt:lpstr>CONTENTS</vt:lpstr>
      <vt:lpstr>INTRODUCTION</vt:lpstr>
      <vt:lpstr>PowerPoint Presentation</vt:lpstr>
      <vt:lpstr>PowerPoint Presentation</vt:lpstr>
      <vt:lpstr>Approaches </vt:lpstr>
      <vt:lpstr>PowerPoint Presentation</vt:lpstr>
      <vt:lpstr>PowerPoint Presentation</vt:lpstr>
      <vt:lpstr>PowerPoint Presentation</vt:lpstr>
      <vt:lpstr>Experiments and Results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ORII - The Fastest Way to Send Messages Without a Screen</dc:title>
  <dc:creator>nhu huynh</dc:creator>
  <cp:lastModifiedBy>dfghj</cp:lastModifiedBy>
  <cp:revision>66</cp:revision>
  <dcterms:modified xsi:type="dcterms:W3CDTF">2019-04-27T04:29:02Z</dcterms:modified>
</cp:coreProperties>
</file>