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3" r:id="rId4"/>
    <p:sldId id="258" r:id="rId5"/>
    <p:sldId id="269" r:id="rId6"/>
    <p:sldId id="271" r:id="rId7"/>
    <p:sldId id="272" r:id="rId8"/>
    <p:sldId id="268" r:id="rId9"/>
    <p:sldId id="26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828"/>
    <a:srgbClr val="005B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D8D57C7-A04B-432C-A0BB-6778F0155589}"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2469852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8D57C7-A04B-432C-A0BB-6778F0155589}"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257585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8D57C7-A04B-432C-A0BB-6778F0155589}"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396947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8D57C7-A04B-432C-A0BB-6778F0155589}"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326339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D8D57C7-A04B-432C-A0BB-6778F0155589}" type="datetimeFigureOut">
              <a:rPr lang="zh-CN" altLang="en-US" smtClean="0"/>
              <a:t>2021/9/27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3608321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8D57C7-A04B-432C-A0BB-6778F0155589}"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383832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8D57C7-A04B-432C-A0BB-6778F0155589}" type="datetimeFigureOut">
              <a:rPr lang="zh-CN" altLang="en-US" smtClean="0"/>
              <a:t>2021/9/27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283537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8D57C7-A04B-432C-A0BB-6778F0155589}" type="datetimeFigureOut">
              <a:rPr lang="zh-CN" altLang="en-US" smtClean="0"/>
              <a:t>2021/9/27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418935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8D57C7-A04B-432C-A0BB-6778F0155589}" type="datetimeFigureOut">
              <a:rPr lang="zh-CN" altLang="en-US" smtClean="0"/>
              <a:t>2021/9/27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1734119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D8D57C7-A04B-432C-A0BB-6778F0155589}"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408551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D8D57C7-A04B-432C-A0BB-6778F0155589}" type="datetimeFigureOut">
              <a:rPr lang="zh-CN" altLang="en-US" smtClean="0"/>
              <a:t>2021/9/27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248258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8D57C7-A04B-432C-A0BB-6778F0155589}" type="datetimeFigureOut">
              <a:rPr lang="zh-CN" altLang="en-US" smtClean="0"/>
              <a:t>2021/9/27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83A53-CF4F-46E2-9F6C-84530458853E}" type="slidenum">
              <a:rPr lang="zh-CN" altLang="en-US" smtClean="0"/>
              <a:t>‹#›</a:t>
            </a:fld>
            <a:endParaRPr lang="zh-CN" altLang="en-US"/>
          </a:p>
        </p:txBody>
      </p:sp>
    </p:spTree>
    <p:extLst>
      <p:ext uri="{BB962C8B-B14F-4D97-AF65-F5344CB8AC3E}">
        <p14:creationId xmlns:p14="http://schemas.microsoft.com/office/powerpoint/2010/main" val="215827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4265125" y="547119"/>
            <a:ext cx="3489491" cy="903008"/>
            <a:chOff x="4061110" y="1006025"/>
            <a:chExt cx="4379686" cy="1133370"/>
          </a:xfrm>
        </p:grpSpPr>
        <p:sp>
          <p:nvSpPr>
            <p:cNvPr id="2" name="文本框 1"/>
            <p:cNvSpPr txBox="1"/>
            <p:nvPr/>
          </p:nvSpPr>
          <p:spPr>
            <a:xfrm>
              <a:off x="4077316" y="1006025"/>
              <a:ext cx="3969458" cy="888471"/>
            </a:xfrm>
            <a:prstGeom prst="rect">
              <a:avLst/>
            </a:prstGeom>
            <a:noFill/>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0E0W</a:t>
              </a:r>
              <a:endParaRPr lang="zh-CN" altLang="en-US" sz="4000" b="1"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4061110" y="1925657"/>
              <a:ext cx="11457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206874" y="1714474"/>
              <a:ext cx="2045501" cy="424921"/>
            </a:xfrm>
            <a:prstGeom prst="rect">
              <a:avLst/>
            </a:prstGeom>
            <a:noFill/>
          </p:spPr>
          <p:txBody>
            <a:bodyPr wrap="none" rtlCol="0">
              <a:spAutoFit/>
            </a:bodyPr>
            <a:lstStyle/>
            <a:p>
              <a:r>
                <a:rPr lang="en-US" altLang="zh-CN" sz="1600" dirty="0"/>
                <a:t>0 error 0 warning</a:t>
              </a:r>
              <a:endParaRPr lang="zh-CN" altLang="en-US" sz="1600" dirty="0"/>
            </a:p>
          </p:txBody>
        </p:sp>
        <p:cxnSp>
          <p:nvCxnSpPr>
            <p:cNvPr id="19" name="直接连接符 18"/>
            <p:cNvCxnSpPr/>
            <p:nvPr/>
          </p:nvCxnSpPr>
          <p:spPr>
            <a:xfrm>
              <a:off x="7295032" y="1925657"/>
              <a:ext cx="11457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1208" y="2404596"/>
            <a:ext cx="5157793" cy="4186704"/>
          </a:xfrm>
          <a:prstGeom prst="rect">
            <a:avLst/>
          </a:prstGeom>
        </p:spPr>
      </p:pic>
      <p:sp>
        <p:nvSpPr>
          <p:cNvPr id="13" name="矩形 12"/>
          <p:cNvSpPr/>
          <p:nvPr/>
        </p:nvSpPr>
        <p:spPr>
          <a:xfrm>
            <a:off x="3634904" y="2689126"/>
            <a:ext cx="4470400" cy="25019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1772" y="3950127"/>
            <a:ext cx="1814439" cy="2462946"/>
          </a:xfrm>
          <a:prstGeom prst="rect">
            <a:avLst/>
          </a:prstGeom>
        </p:spPr>
      </p:pic>
      <p:sp>
        <p:nvSpPr>
          <p:cNvPr id="14" name="文本框 13"/>
          <p:cNvSpPr txBox="1"/>
          <p:nvPr/>
        </p:nvSpPr>
        <p:spPr>
          <a:xfrm>
            <a:off x="4414805" y="3638262"/>
            <a:ext cx="3057247" cy="584775"/>
          </a:xfrm>
          <a:prstGeom prst="rect">
            <a:avLst/>
          </a:prstGeom>
          <a:noFill/>
        </p:spPr>
        <p:txBody>
          <a:bodyPr wrap="non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帮你赚钱计算器</a:t>
            </a:r>
          </a:p>
        </p:txBody>
      </p:sp>
      <p:sp>
        <p:nvSpPr>
          <p:cNvPr id="15" name="矩形 14"/>
          <p:cNvSpPr/>
          <p:nvPr/>
        </p:nvSpPr>
        <p:spPr>
          <a:xfrm>
            <a:off x="7754616" y="4223037"/>
            <a:ext cx="1428750" cy="18983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895002" y="4875197"/>
            <a:ext cx="1107996" cy="461665"/>
          </a:xfrm>
          <a:prstGeom prst="rect">
            <a:avLst/>
          </a:prstGeom>
          <a:noFill/>
        </p:spPr>
        <p:txBody>
          <a:bodyPr wrap="none" rtlCol="0">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组员：石念娟</a:t>
            </a:r>
            <a:endParaRPr lang="en-US" altLang="zh-CN" sz="1200" b="1" dirty="0">
              <a:solidFill>
                <a:schemeClr val="bg1"/>
              </a:solidFill>
              <a:latin typeface="微软雅黑" panose="020B0503020204020204" pitchFamily="34" charset="-122"/>
              <a:ea typeface="微软雅黑" panose="020B0503020204020204" pitchFamily="34" charset="-122"/>
            </a:endParaRPr>
          </a:p>
          <a:p>
            <a:r>
              <a:rPr lang="zh-CN" altLang="en-US" sz="1200" b="1" dirty="0">
                <a:solidFill>
                  <a:schemeClr val="bg1"/>
                </a:solidFill>
                <a:latin typeface="微软雅黑" panose="020B0503020204020204" pitchFamily="34" charset="-122"/>
                <a:ea typeface="微软雅黑" panose="020B0503020204020204" pitchFamily="34" charset="-122"/>
              </a:rPr>
              <a:t>          韩羽颀</a:t>
            </a:r>
          </a:p>
        </p:txBody>
      </p:sp>
      <p:grpSp>
        <p:nvGrpSpPr>
          <p:cNvPr id="23" name="组合 22"/>
          <p:cNvGrpSpPr/>
          <p:nvPr/>
        </p:nvGrpSpPr>
        <p:grpSpPr>
          <a:xfrm>
            <a:off x="5801743" y="1690743"/>
            <a:ext cx="283372" cy="283372"/>
            <a:chOff x="9956115" y="1144931"/>
            <a:chExt cx="712898" cy="712898"/>
          </a:xfrm>
        </p:grpSpPr>
        <p:sp>
          <p:nvSpPr>
            <p:cNvPr id="17" name="椭圆 16"/>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10066506" y="1456447"/>
              <a:ext cx="493486" cy="246058"/>
              <a:chOff x="9956800" y="2525486"/>
              <a:chExt cx="1222596" cy="609600"/>
            </a:xfrm>
          </p:grpSpPr>
          <p:cxnSp>
            <p:nvCxnSpPr>
              <p:cNvPr id="20" name="直接连接符 19"/>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2084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202595" y="1341218"/>
            <a:ext cx="3564643" cy="3983744"/>
            <a:chOff x="5692137" y="1315208"/>
            <a:chExt cx="3564643" cy="3983744"/>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2137" y="1315208"/>
              <a:ext cx="3002286" cy="3983744"/>
            </a:xfrm>
            <a:prstGeom prst="rect">
              <a:avLst/>
            </a:prstGeom>
          </p:spPr>
        </p:pic>
        <p:sp>
          <p:nvSpPr>
            <p:cNvPr id="5" name="矩形 4"/>
            <p:cNvSpPr/>
            <p:nvPr/>
          </p:nvSpPr>
          <p:spPr>
            <a:xfrm>
              <a:off x="6038850" y="1781175"/>
              <a:ext cx="2295525" cy="30575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2066" y="3250692"/>
              <a:ext cx="1124714" cy="2048260"/>
            </a:xfrm>
            <a:prstGeom prst="rect">
              <a:avLst/>
            </a:prstGeom>
          </p:spPr>
        </p:pic>
        <p:sp>
          <p:nvSpPr>
            <p:cNvPr id="6" name="矩形 5"/>
            <p:cNvSpPr/>
            <p:nvPr/>
          </p:nvSpPr>
          <p:spPr>
            <a:xfrm>
              <a:off x="8283231" y="3560447"/>
              <a:ext cx="809970" cy="14287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02336" y="1655101"/>
            <a:ext cx="2224673" cy="1397512"/>
            <a:chOff x="2354797" y="1935578"/>
            <a:chExt cx="2224673" cy="1397512"/>
          </a:xfrm>
        </p:grpSpPr>
        <p:sp>
          <p:nvSpPr>
            <p:cNvPr id="7" name="矩形 6"/>
            <p:cNvSpPr/>
            <p:nvPr/>
          </p:nvSpPr>
          <p:spPr>
            <a:xfrm>
              <a:off x="2354797" y="1935578"/>
              <a:ext cx="732662" cy="13975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59230" y="2273153"/>
              <a:ext cx="192024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2606769" y="2073966"/>
            <a:ext cx="1627369" cy="523220"/>
          </a:xfrm>
          <a:prstGeom prst="rect">
            <a:avLst/>
          </a:prstGeom>
          <a:noFill/>
        </p:spPr>
        <p:txBody>
          <a:bodyPr wrap="none" rtlCol="0">
            <a:spAutoFit/>
          </a:bodyPr>
          <a:lstStyle/>
          <a:p>
            <a:r>
              <a:rPr lang="zh-CN" altLang="en-US" sz="2800" b="1" dirty="0"/>
              <a:t>项目背景</a:t>
            </a:r>
          </a:p>
        </p:txBody>
      </p:sp>
      <p:sp>
        <p:nvSpPr>
          <p:cNvPr id="12" name="文本框 11"/>
          <p:cNvSpPr txBox="1"/>
          <p:nvPr/>
        </p:nvSpPr>
        <p:spPr>
          <a:xfrm>
            <a:off x="6830805" y="2723720"/>
            <a:ext cx="1832553" cy="1077218"/>
          </a:xfrm>
          <a:prstGeom prst="rect">
            <a:avLst/>
          </a:prstGeom>
          <a:noFill/>
        </p:spPr>
        <p:txBody>
          <a:bodyPr wrap="none" rtlCol="0">
            <a:spAutoFit/>
          </a:bodyPr>
          <a:lstStyle/>
          <a:p>
            <a:pPr algn="ctr"/>
            <a:r>
              <a:rPr lang="zh-CN" altLang="en-US" sz="3200" b="1" dirty="0">
                <a:solidFill>
                  <a:schemeClr val="bg1"/>
                </a:solidFill>
              </a:rPr>
              <a:t>股票量化</a:t>
            </a:r>
            <a:endParaRPr lang="en-US" altLang="zh-CN" sz="3200" b="1" dirty="0">
              <a:solidFill>
                <a:schemeClr val="bg1"/>
              </a:solidFill>
            </a:endParaRPr>
          </a:p>
          <a:p>
            <a:pPr algn="ctr"/>
            <a:r>
              <a:rPr lang="zh-CN" altLang="en-US" sz="3200" b="1" dirty="0">
                <a:solidFill>
                  <a:schemeClr val="bg1"/>
                </a:solidFill>
              </a:rPr>
              <a:t>交易</a:t>
            </a:r>
            <a:endParaRPr lang="en-US" altLang="zh-CN" sz="3200" b="1" dirty="0">
              <a:solidFill>
                <a:schemeClr val="bg1"/>
              </a:solidFill>
            </a:endParaRPr>
          </a:p>
        </p:txBody>
      </p:sp>
      <p:sp>
        <p:nvSpPr>
          <p:cNvPr id="15" name="文本框 14"/>
          <p:cNvSpPr txBox="1"/>
          <p:nvPr/>
        </p:nvSpPr>
        <p:spPr>
          <a:xfrm>
            <a:off x="2173616" y="3516299"/>
            <a:ext cx="3668931" cy="1815882"/>
          </a:xfrm>
          <a:prstGeom prst="rect">
            <a:avLst/>
          </a:prstGeom>
          <a:noFill/>
        </p:spPr>
        <p:txBody>
          <a:bodyPr wrap="square" rtlCol="0">
            <a:spAutoFit/>
          </a:bodyPr>
          <a:lstStyle/>
          <a:p>
            <a:pPr algn="just"/>
            <a:r>
              <a:rPr lang="zh-CN" altLang="en-US" sz="1200" dirty="0"/>
              <a:t>           </a:t>
            </a:r>
            <a:r>
              <a:rPr lang="zh-CN" altLang="en-US" sz="1600" dirty="0"/>
              <a:t>量化交易是指以先进的数学模型替代人为的主观判断，利用计算机技术从庞大的历史数据中海选能带来超额收益的多种“大概率”事件以制定策略，极大地减少了投资者情绪波动的影响，避免在市场极度狂热或悲观的情况下作出非理性的投资决策。</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532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120101" y="2078522"/>
            <a:ext cx="1620957" cy="523220"/>
          </a:xfrm>
          <a:prstGeom prst="rect">
            <a:avLst/>
          </a:prstGeom>
          <a:noFill/>
        </p:spPr>
        <p:txBody>
          <a:bodyPr wrap="none" rtlCol="0">
            <a:spAutoFit/>
          </a:bodyPr>
          <a:lstStyle/>
          <a:p>
            <a:r>
              <a:rPr lang="zh-CN" altLang="en-US" sz="2800" b="1" dirty="0">
                <a:latin typeface="+mn-ea"/>
              </a:rPr>
              <a:t>项目目的</a:t>
            </a:r>
          </a:p>
        </p:txBody>
      </p:sp>
      <p:sp>
        <p:nvSpPr>
          <p:cNvPr id="12" name="文本框 11"/>
          <p:cNvSpPr txBox="1"/>
          <p:nvPr/>
        </p:nvSpPr>
        <p:spPr>
          <a:xfrm>
            <a:off x="4241935" y="3405219"/>
            <a:ext cx="5260839" cy="861774"/>
          </a:xfrm>
          <a:prstGeom prst="rect">
            <a:avLst/>
          </a:prstGeom>
          <a:noFill/>
        </p:spPr>
        <p:txBody>
          <a:bodyPr wrap="square" rtlCol="0">
            <a:spAutoFit/>
          </a:bodyPr>
          <a:lstStyle/>
          <a:p>
            <a:pPr algn="just"/>
            <a:r>
              <a:rPr lang="zh-CN" altLang="en-US" dirty="0">
                <a:latin typeface="微软雅黑" panose="020B0503020204020204" pitchFamily="34" charset="-122"/>
                <a:ea typeface="微软雅黑" panose="020B0503020204020204" pitchFamily="34" charset="-122"/>
              </a:rPr>
              <a:t>       </a:t>
            </a:r>
            <a:r>
              <a:rPr lang="zh-CN" altLang="en-US" sz="1600" dirty="0">
                <a:latin typeface="+mn-ea"/>
              </a:rPr>
              <a:t>对股票已知的数据进行量化处理，算出股票有关参数比率，为股票持有者提供数据支撑，协助股票持有者做出更好的交易策略。</a:t>
            </a:r>
          </a:p>
        </p:txBody>
      </p:sp>
      <p:sp>
        <p:nvSpPr>
          <p:cNvPr id="13" name="矩形 12"/>
          <p:cNvSpPr/>
          <p:nvPr/>
        </p:nvSpPr>
        <p:spPr>
          <a:xfrm>
            <a:off x="1320730" y="2011192"/>
            <a:ext cx="1669911" cy="590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0730" y="3134773"/>
            <a:ext cx="2609850" cy="1741222"/>
          </a:xfrm>
          <a:prstGeom prst="rect">
            <a:avLst/>
          </a:prstGeom>
        </p:spPr>
      </p:pic>
    </p:spTree>
    <p:extLst>
      <p:ext uri="{BB962C8B-B14F-4D97-AF65-F5344CB8AC3E}">
        <p14:creationId xmlns:p14="http://schemas.microsoft.com/office/powerpoint/2010/main" val="291147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a:spLocks/>
          </p:cNvSpPr>
          <p:nvPr/>
        </p:nvSpPr>
        <p:spPr bwMode="auto">
          <a:xfrm>
            <a:off x="1001806" y="2046756"/>
            <a:ext cx="497151" cy="338891"/>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KSO_Shape"/>
          <p:cNvSpPr>
            <a:spLocks/>
          </p:cNvSpPr>
          <p:nvPr/>
        </p:nvSpPr>
        <p:spPr bwMode="auto">
          <a:xfrm>
            <a:off x="8614803" y="2025520"/>
            <a:ext cx="393233" cy="407611"/>
          </a:xfrm>
          <a:custGeom>
            <a:avLst/>
            <a:gdLst>
              <a:gd name="T0" fmla="*/ 269770 w 11301413"/>
              <a:gd name="T1" fmla="*/ 1200927 h 11718926"/>
              <a:gd name="T2" fmla="*/ 408539 w 11301413"/>
              <a:gd name="T3" fmla="*/ 1208278 h 11718926"/>
              <a:gd name="T4" fmla="*/ 479976 w 11301413"/>
              <a:gd name="T5" fmla="*/ 1297067 h 11718926"/>
              <a:gd name="T6" fmla="*/ 479976 w 11301413"/>
              <a:gd name="T7" fmla="*/ 1710455 h 11718926"/>
              <a:gd name="T8" fmla="*/ 401049 w 11301413"/>
              <a:gd name="T9" fmla="*/ 1800397 h 11718926"/>
              <a:gd name="T10" fmla="*/ 138923 w 11301413"/>
              <a:gd name="T11" fmla="*/ 1800397 h 11718926"/>
              <a:gd name="T12" fmla="*/ 59997 w 11301413"/>
              <a:gd name="T13" fmla="*/ 1710455 h 11718926"/>
              <a:gd name="T14" fmla="*/ 59997 w 11301413"/>
              <a:gd name="T15" fmla="*/ 1297643 h 11718926"/>
              <a:gd name="T16" fmla="*/ 131434 w 11301413"/>
              <a:gd name="T17" fmla="*/ 1208278 h 11718926"/>
              <a:gd name="T18" fmla="*/ 269770 w 11301413"/>
              <a:gd name="T19" fmla="*/ 1200927 h 11718926"/>
              <a:gd name="T20" fmla="*/ 869740 w 11301413"/>
              <a:gd name="T21" fmla="*/ 1021179 h 11718926"/>
              <a:gd name="T22" fmla="*/ 1008508 w 11301413"/>
              <a:gd name="T23" fmla="*/ 1028529 h 11718926"/>
              <a:gd name="T24" fmla="*/ 1079945 w 11301413"/>
              <a:gd name="T25" fmla="*/ 1117879 h 11718926"/>
              <a:gd name="T26" fmla="*/ 1079945 w 11301413"/>
              <a:gd name="T27" fmla="*/ 1710471 h 11718926"/>
              <a:gd name="T28" fmla="*/ 1001019 w 11301413"/>
              <a:gd name="T29" fmla="*/ 1800397 h 11718926"/>
              <a:gd name="T30" fmla="*/ 738892 w 11301413"/>
              <a:gd name="T31" fmla="*/ 1800397 h 11718926"/>
              <a:gd name="T32" fmla="*/ 659966 w 11301413"/>
              <a:gd name="T33" fmla="*/ 1710471 h 11718926"/>
              <a:gd name="T34" fmla="*/ 659966 w 11301413"/>
              <a:gd name="T35" fmla="*/ 1117879 h 11718926"/>
              <a:gd name="T36" fmla="*/ 731403 w 11301413"/>
              <a:gd name="T37" fmla="*/ 1028529 h 11718926"/>
              <a:gd name="T38" fmla="*/ 869740 w 11301413"/>
              <a:gd name="T39" fmla="*/ 1021179 h 11718926"/>
              <a:gd name="T40" fmla="*/ 1469559 w 11301413"/>
              <a:gd name="T41" fmla="*/ 720707 h 11718926"/>
              <a:gd name="T42" fmla="*/ 1608510 w 11301413"/>
              <a:gd name="T43" fmla="*/ 728058 h 11718926"/>
              <a:gd name="T44" fmla="*/ 1679427 w 11301413"/>
              <a:gd name="T45" fmla="*/ 817996 h 11718926"/>
              <a:gd name="T46" fmla="*/ 1679427 w 11301413"/>
              <a:gd name="T47" fmla="*/ 1710459 h 11718926"/>
              <a:gd name="T48" fmla="*/ 1601015 w 11301413"/>
              <a:gd name="T49" fmla="*/ 1800397 h 11718926"/>
              <a:gd name="T50" fmla="*/ 1338104 w 11301413"/>
              <a:gd name="T51" fmla="*/ 1800397 h 11718926"/>
              <a:gd name="T52" fmla="*/ 1259692 w 11301413"/>
              <a:gd name="T53" fmla="*/ 1710459 h 11718926"/>
              <a:gd name="T54" fmla="*/ 1259692 w 11301413"/>
              <a:gd name="T55" fmla="*/ 817996 h 11718926"/>
              <a:gd name="T56" fmla="*/ 1330609 w 11301413"/>
              <a:gd name="T57" fmla="*/ 728058 h 11718926"/>
              <a:gd name="T58" fmla="*/ 1469559 w 11301413"/>
              <a:gd name="T59" fmla="*/ 720707 h 11718926"/>
              <a:gd name="T60" fmla="*/ 1527073 w 11301413"/>
              <a:gd name="T61" fmla="*/ 0 h 11718926"/>
              <a:gd name="T62" fmla="*/ 1736253 w 11301413"/>
              <a:gd name="T63" fmla="*/ 210420 h 11718926"/>
              <a:gd name="T64" fmla="*/ 1527073 w 11301413"/>
              <a:gd name="T65" fmla="*/ 420264 h 11718926"/>
              <a:gd name="T66" fmla="*/ 1462532 w 11301413"/>
              <a:gd name="T67" fmla="*/ 409311 h 11718926"/>
              <a:gd name="T68" fmla="*/ 970988 w 11301413"/>
              <a:gd name="T69" fmla="*/ 779997 h 11718926"/>
              <a:gd name="T70" fmla="*/ 810213 w 11301413"/>
              <a:gd name="T71" fmla="*/ 765008 h 11718926"/>
              <a:gd name="T72" fmla="*/ 595270 w 11301413"/>
              <a:gd name="T73" fmla="*/ 528645 h 11718926"/>
              <a:gd name="T74" fmla="*/ 415479 w 11301413"/>
              <a:gd name="T75" fmla="*/ 711970 h 11718926"/>
              <a:gd name="T76" fmla="*/ 418937 w 11301413"/>
              <a:gd name="T77" fmla="*/ 750019 h 11718926"/>
              <a:gd name="T78" fmla="*/ 209756 w 11301413"/>
              <a:gd name="T79" fmla="*/ 960439 h 11718926"/>
              <a:gd name="T80" fmla="*/ 0 w 11301413"/>
              <a:gd name="T81" fmla="*/ 750019 h 11718926"/>
              <a:gd name="T82" fmla="*/ 209756 w 11301413"/>
              <a:gd name="T83" fmla="*/ 540175 h 11718926"/>
              <a:gd name="T84" fmla="*/ 244332 w 11301413"/>
              <a:gd name="T85" fmla="*/ 543634 h 11718926"/>
              <a:gd name="T86" fmla="*/ 513442 w 11301413"/>
              <a:gd name="T87" fmla="*/ 276141 h 11718926"/>
              <a:gd name="T88" fmla="*/ 601033 w 11301413"/>
              <a:gd name="T89" fmla="*/ 240398 h 11718926"/>
              <a:gd name="T90" fmla="*/ 687471 w 11301413"/>
              <a:gd name="T91" fmla="*/ 279600 h 11718926"/>
              <a:gd name="T92" fmla="*/ 913939 w 11301413"/>
              <a:gd name="T93" fmla="*/ 522304 h 11718926"/>
              <a:gd name="T94" fmla="*/ 1317893 w 11301413"/>
              <a:gd name="T95" fmla="*/ 217338 h 11718926"/>
              <a:gd name="T96" fmla="*/ 1317316 w 11301413"/>
              <a:gd name="T97" fmla="*/ 210420 h 11718926"/>
              <a:gd name="T98" fmla="*/ 1527073 w 11301413"/>
              <a:gd name="T99" fmla="*/ 0 h 117189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301413" h="11718926">
                <a:moveTo>
                  <a:pt x="1755956" y="7816926"/>
                </a:moveTo>
                <a:cubicBezTo>
                  <a:pt x="2057354" y="7816926"/>
                  <a:pt x="2359221" y="7832876"/>
                  <a:pt x="2659213" y="7864774"/>
                </a:cubicBezTo>
                <a:cubicBezTo>
                  <a:pt x="2921705" y="7894796"/>
                  <a:pt x="3124200" y="8142484"/>
                  <a:pt x="3124200" y="8442710"/>
                </a:cubicBezTo>
                <a:cubicBezTo>
                  <a:pt x="3124200" y="8442710"/>
                  <a:pt x="3124200" y="8442710"/>
                  <a:pt x="3124200" y="11133486"/>
                </a:cubicBezTo>
                <a:cubicBezTo>
                  <a:pt x="3124200" y="11456228"/>
                  <a:pt x="2895456" y="11718926"/>
                  <a:pt x="2610464" y="11718926"/>
                </a:cubicBezTo>
                <a:cubicBezTo>
                  <a:pt x="2610464" y="11718926"/>
                  <a:pt x="2610464" y="11718926"/>
                  <a:pt x="904261" y="11718926"/>
                </a:cubicBezTo>
                <a:cubicBezTo>
                  <a:pt x="619269" y="11718926"/>
                  <a:pt x="390525" y="11456228"/>
                  <a:pt x="390525" y="11133486"/>
                </a:cubicBezTo>
                <a:cubicBezTo>
                  <a:pt x="390525" y="11133486"/>
                  <a:pt x="390525" y="11133486"/>
                  <a:pt x="390525" y="8446462"/>
                </a:cubicBezTo>
                <a:cubicBezTo>
                  <a:pt x="390525" y="8146236"/>
                  <a:pt x="593019" y="7894796"/>
                  <a:pt x="855512" y="7864774"/>
                </a:cubicBezTo>
                <a:cubicBezTo>
                  <a:pt x="1153629" y="7832876"/>
                  <a:pt x="1454558" y="7816926"/>
                  <a:pt x="1755956" y="7816926"/>
                </a:cubicBezTo>
                <a:close/>
                <a:moveTo>
                  <a:pt x="5661206" y="6646934"/>
                </a:moveTo>
                <a:cubicBezTo>
                  <a:pt x="5962604" y="6646934"/>
                  <a:pt x="6264471" y="6662880"/>
                  <a:pt x="6564463" y="6694774"/>
                </a:cubicBezTo>
                <a:cubicBezTo>
                  <a:pt x="6826955" y="6721040"/>
                  <a:pt x="7029450" y="6976188"/>
                  <a:pt x="7029450" y="7276360"/>
                </a:cubicBezTo>
                <a:cubicBezTo>
                  <a:pt x="7029450" y="7276360"/>
                  <a:pt x="7029450" y="7276360"/>
                  <a:pt x="7029450" y="11133588"/>
                </a:cubicBezTo>
                <a:cubicBezTo>
                  <a:pt x="7029450" y="11456274"/>
                  <a:pt x="6796957" y="11718926"/>
                  <a:pt x="6515714" y="11718926"/>
                </a:cubicBezTo>
                <a:cubicBezTo>
                  <a:pt x="6515714" y="11718926"/>
                  <a:pt x="6515714" y="11718926"/>
                  <a:pt x="4809511" y="11718926"/>
                </a:cubicBezTo>
                <a:cubicBezTo>
                  <a:pt x="4524519" y="11718926"/>
                  <a:pt x="4295775" y="11456274"/>
                  <a:pt x="4295775" y="11133588"/>
                </a:cubicBezTo>
                <a:cubicBezTo>
                  <a:pt x="4295775" y="11133588"/>
                  <a:pt x="4295775" y="11133588"/>
                  <a:pt x="4295775" y="7276360"/>
                </a:cubicBezTo>
                <a:cubicBezTo>
                  <a:pt x="4295775" y="6976188"/>
                  <a:pt x="4498269" y="6721040"/>
                  <a:pt x="4760762" y="6694774"/>
                </a:cubicBezTo>
                <a:cubicBezTo>
                  <a:pt x="5058879" y="6662880"/>
                  <a:pt x="5359808" y="6646934"/>
                  <a:pt x="5661206" y="6646934"/>
                </a:cubicBezTo>
                <a:close/>
                <a:moveTo>
                  <a:pt x="9565481" y="4691138"/>
                </a:moveTo>
                <a:cubicBezTo>
                  <a:pt x="9867587" y="4691138"/>
                  <a:pt x="10169692" y="4707086"/>
                  <a:pt x="10469922" y="4738984"/>
                </a:cubicBezTo>
                <a:cubicBezTo>
                  <a:pt x="10732623" y="4769004"/>
                  <a:pt x="10931525" y="5020432"/>
                  <a:pt x="10931525" y="5324398"/>
                </a:cubicBezTo>
                <a:cubicBezTo>
                  <a:pt x="10931525" y="5324398"/>
                  <a:pt x="10931525" y="5324398"/>
                  <a:pt x="10931525" y="11133512"/>
                </a:cubicBezTo>
                <a:cubicBezTo>
                  <a:pt x="10931525" y="11456240"/>
                  <a:pt x="10702600" y="11718926"/>
                  <a:pt x="10421135" y="11718926"/>
                </a:cubicBezTo>
                <a:cubicBezTo>
                  <a:pt x="10421135" y="11718926"/>
                  <a:pt x="10421135" y="11718926"/>
                  <a:pt x="8709827" y="11718926"/>
                </a:cubicBezTo>
                <a:cubicBezTo>
                  <a:pt x="8428362" y="11718926"/>
                  <a:pt x="8199437" y="11456240"/>
                  <a:pt x="8199437" y="11133512"/>
                </a:cubicBezTo>
                <a:cubicBezTo>
                  <a:pt x="8199437" y="11133512"/>
                  <a:pt x="8199437" y="11133512"/>
                  <a:pt x="8199437" y="5324398"/>
                </a:cubicBezTo>
                <a:cubicBezTo>
                  <a:pt x="8199437" y="5020432"/>
                  <a:pt x="8398339" y="4769004"/>
                  <a:pt x="8661040" y="4738984"/>
                </a:cubicBezTo>
                <a:cubicBezTo>
                  <a:pt x="8961270" y="4707086"/>
                  <a:pt x="9263375" y="4691138"/>
                  <a:pt x="9565481" y="4691138"/>
                </a:cubicBezTo>
                <a:close/>
                <a:moveTo>
                  <a:pt x="9939842" y="0"/>
                </a:moveTo>
                <a:cubicBezTo>
                  <a:pt x="10693770" y="0"/>
                  <a:pt x="11301413" y="611648"/>
                  <a:pt x="11301413" y="1369642"/>
                </a:cubicBezTo>
                <a:cubicBezTo>
                  <a:pt x="11301413" y="2123884"/>
                  <a:pt x="10693770" y="2735532"/>
                  <a:pt x="9939842" y="2735532"/>
                </a:cubicBezTo>
                <a:cubicBezTo>
                  <a:pt x="9789807" y="2735532"/>
                  <a:pt x="9651024" y="2705514"/>
                  <a:pt x="9519743" y="2664236"/>
                </a:cubicBezTo>
                <a:cubicBezTo>
                  <a:pt x="9519743" y="2664236"/>
                  <a:pt x="9519743" y="2664236"/>
                  <a:pt x="6320239" y="5077060"/>
                </a:cubicBezTo>
                <a:cubicBezTo>
                  <a:pt x="5997663" y="5320968"/>
                  <a:pt x="5543807" y="5275940"/>
                  <a:pt x="5273743" y="4979496"/>
                </a:cubicBezTo>
                <a:cubicBezTo>
                  <a:pt x="5273743" y="4979496"/>
                  <a:pt x="5273743" y="4979496"/>
                  <a:pt x="3874663" y="3440992"/>
                </a:cubicBezTo>
                <a:cubicBezTo>
                  <a:pt x="3874663" y="3440992"/>
                  <a:pt x="3874663" y="3440992"/>
                  <a:pt x="2704387" y="4634272"/>
                </a:cubicBezTo>
                <a:cubicBezTo>
                  <a:pt x="2719391" y="4716824"/>
                  <a:pt x="2726893" y="4799378"/>
                  <a:pt x="2726893" y="4881932"/>
                </a:cubicBezTo>
                <a:cubicBezTo>
                  <a:pt x="2726893" y="5639926"/>
                  <a:pt x="2119249" y="6251576"/>
                  <a:pt x="1365322" y="6251576"/>
                </a:cubicBezTo>
                <a:cubicBezTo>
                  <a:pt x="611394" y="6251576"/>
                  <a:pt x="0" y="5639926"/>
                  <a:pt x="0" y="4881932"/>
                </a:cubicBezTo>
                <a:cubicBezTo>
                  <a:pt x="0" y="4127690"/>
                  <a:pt x="611394" y="3516042"/>
                  <a:pt x="1365322" y="3516042"/>
                </a:cubicBezTo>
                <a:cubicBezTo>
                  <a:pt x="1440339" y="3516042"/>
                  <a:pt x="1515357" y="3527300"/>
                  <a:pt x="1590375" y="3538556"/>
                </a:cubicBezTo>
                <a:cubicBezTo>
                  <a:pt x="1590375" y="3538556"/>
                  <a:pt x="1590375" y="3538556"/>
                  <a:pt x="3342037" y="1797422"/>
                </a:cubicBezTo>
                <a:cubicBezTo>
                  <a:pt x="3492073" y="1647324"/>
                  <a:pt x="3702122" y="1557266"/>
                  <a:pt x="3912172" y="1564770"/>
                </a:cubicBezTo>
                <a:cubicBezTo>
                  <a:pt x="4125972" y="1572274"/>
                  <a:pt x="4328520" y="1662334"/>
                  <a:pt x="4474805" y="1819936"/>
                </a:cubicBezTo>
                <a:cubicBezTo>
                  <a:pt x="4474805" y="1819936"/>
                  <a:pt x="4474805" y="1819936"/>
                  <a:pt x="5948902" y="3399716"/>
                </a:cubicBezTo>
                <a:cubicBezTo>
                  <a:pt x="5948902" y="3399716"/>
                  <a:pt x="5948902" y="3399716"/>
                  <a:pt x="8578271" y="1414672"/>
                </a:cubicBezTo>
                <a:cubicBezTo>
                  <a:pt x="8578271" y="1399662"/>
                  <a:pt x="8574520" y="1384652"/>
                  <a:pt x="8574520" y="1369642"/>
                </a:cubicBezTo>
                <a:cubicBezTo>
                  <a:pt x="8574520" y="611648"/>
                  <a:pt x="9185915" y="0"/>
                  <a:pt x="9939842" y="0"/>
                </a:cubicBez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文本框 6"/>
          <p:cNvSpPr txBox="1"/>
          <p:nvPr/>
        </p:nvSpPr>
        <p:spPr>
          <a:xfrm>
            <a:off x="1498957" y="2003111"/>
            <a:ext cx="1107996" cy="369332"/>
          </a:xfrm>
          <a:prstGeom prst="rect">
            <a:avLst/>
          </a:prstGeom>
          <a:noFill/>
        </p:spPr>
        <p:txBody>
          <a:bodyPr wrap="none" rtlCol="0">
            <a:spAutoFit/>
          </a:bodyPr>
          <a:lstStyle/>
          <a:p>
            <a:r>
              <a:rPr lang="zh-CN" altLang="zh-CN" sz="1800" b="1" dirty="0">
                <a:effectLst/>
                <a:latin typeface="+mn-ea"/>
                <a:cs typeface="Times New Roman" panose="02020603050405020304" pitchFamily="18" charset="0"/>
              </a:rPr>
              <a:t>夏普比率</a:t>
            </a:r>
            <a:endParaRPr lang="zh-CN" altLang="en-US" sz="2400" b="1" dirty="0">
              <a:latin typeface="+mn-ea"/>
            </a:endParaRPr>
          </a:p>
        </p:txBody>
      </p:sp>
      <p:grpSp>
        <p:nvGrpSpPr>
          <p:cNvPr id="13" name="组合 12"/>
          <p:cNvGrpSpPr/>
          <p:nvPr/>
        </p:nvGrpSpPr>
        <p:grpSpPr>
          <a:xfrm>
            <a:off x="5023501" y="2011517"/>
            <a:ext cx="1313312" cy="448640"/>
            <a:chOff x="4731963" y="1814429"/>
            <a:chExt cx="1313312" cy="448640"/>
          </a:xfrm>
        </p:grpSpPr>
        <p:sp>
          <p:nvSpPr>
            <p:cNvPr id="5" name="KSO_Shape"/>
            <p:cNvSpPr/>
            <p:nvPr/>
          </p:nvSpPr>
          <p:spPr>
            <a:xfrm>
              <a:off x="4731963" y="1831734"/>
              <a:ext cx="252331" cy="431335"/>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8" name="文本框 7"/>
            <p:cNvSpPr txBox="1"/>
            <p:nvPr/>
          </p:nvSpPr>
          <p:spPr>
            <a:xfrm>
              <a:off x="5168112" y="1814429"/>
              <a:ext cx="877163" cy="369332"/>
            </a:xfrm>
            <a:prstGeom prst="rect">
              <a:avLst/>
            </a:prstGeom>
            <a:noFill/>
          </p:spPr>
          <p:txBody>
            <a:bodyPr wrap="none" rtlCol="0">
              <a:spAutoFit/>
            </a:bodyPr>
            <a:lstStyle/>
            <a:p>
              <a:r>
                <a:rPr lang="zh-CN" altLang="zh-CN" sz="1800" b="1" dirty="0">
                  <a:solidFill>
                    <a:srgbClr val="3B3B3B"/>
                  </a:solidFill>
                  <a:effectLst/>
                  <a:latin typeface="+mn-ea"/>
                  <a:cs typeface="Arial" panose="020B0604020202020204" pitchFamily="34" charset="0"/>
                </a:rPr>
                <a:t>标准差</a:t>
              </a:r>
              <a:endParaRPr lang="zh-CN" altLang="en-US" sz="2400" b="1" dirty="0">
                <a:latin typeface="+mn-ea"/>
              </a:endParaRPr>
            </a:p>
          </p:txBody>
        </p:sp>
      </p:grpSp>
      <p:sp>
        <p:nvSpPr>
          <p:cNvPr id="9" name="文本框 8"/>
          <p:cNvSpPr txBox="1"/>
          <p:nvPr/>
        </p:nvSpPr>
        <p:spPr>
          <a:xfrm>
            <a:off x="9151811" y="2003230"/>
            <a:ext cx="2278188" cy="738664"/>
          </a:xfrm>
          <a:prstGeom prst="rect">
            <a:avLst/>
          </a:prstGeom>
          <a:noFill/>
        </p:spPr>
        <p:txBody>
          <a:bodyPr wrap="none" rtlCol="0">
            <a:spAutoFit/>
          </a:bodyPr>
          <a:lstStyle/>
          <a:p>
            <a:r>
              <a:rPr lang="zh-CN" altLang="zh-CN" sz="1800" b="1" kern="100" dirty="0">
                <a:effectLst/>
                <a:latin typeface="+mn-ea"/>
                <a:cs typeface="Times New Roman" panose="02020603050405020304" pitchFamily="18" charset="0"/>
              </a:rPr>
              <a:t>阿尔法系数（</a:t>
            </a:r>
            <a:r>
              <a:rPr lang="en-US" altLang="zh-CN" sz="1800" b="1" kern="100" dirty="0">
                <a:effectLst/>
                <a:latin typeface="+mn-ea"/>
                <a:cs typeface="Times New Roman" panose="02020603050405020304" pitchFamily="18" charset="0"/>
              </a:rPr>
              <a:t> α </a:t>
            </a:r>
            <a:r>
              <a:rPr lang="zh-CN" altLang="zh-CN" sz="1800" b="1" kern="100" dirty="0">
                <a:effectLst/>
                <a:latin typeface="+mn-ea"/>
                <a:cs typeface="Times New Roman" panose="02020603050405020304" pitchFamily="18" charset="0"/>
              </a:rPr>
              <a:t>）</a:t>
            </a:r>
          </a:p>
          <a:p>
            <a:endParaRPr lang="zh-CN" altLang="en-US" sz="24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63008" y="2581685"/>
            <a:ext cx="2982371" cy="1785104"/>
          </a:xfrm>
          <a:prstGeom prst="rect">
            <a:avLst/>
          </a:prstGeom>
          <a:noFill/>
        </p:spPr>
        <p:txBody>
          <a:bodyPr wrap="square" rtlCol="0">
            <a:spAutoFit/>
          </a:bodyPr>
          <a:lstStyle/>
          <a:p>
            <a:pPr algn="just"/>
            <a:r>
              <a:rPr lang="en-US" altLang="zh-CN" sz="1400" dirty="0">
                <a:solidFill>
                  <a:srgbClr val="3B3B3B"/>
                </a:solidFill>
                <a:effectLst/>
                <a:latin typeface="+mn-ea"/>
                <a:cs typeface="Arial" panose="020B0604020202020204" pitchFamily="34" charset="0"/>
              </a:rPr>
              <a:t>    </a:t>
            </a:r>
            <a:r>
              <a:rPr lang="zh-CN" altLang="zh-CN" sz="1400" dirty="0">
                <a:solidFill>
                  <a:srgbClr val="3B3B3B"/>
                </a:solidFill>
                <a:effectLst/>
                <a:latin typeface="+mn-ea"/>
                <a:cs typeface="Arial" panose="020B0604020202020204" pitchFamily="34" charset="0"/>
              </a:rPr>
              <a:t>用来衡量金融资产绩效表现的一个指标</a:t>
            </a:r>
            <a:r>
              <a:rPr lang="zh-CN" altLang="en-US" sz="1400" dirty="0">
                <a:solidFill>
                  <a:srgbClr val="3B3B3B"/>
                </a:solidFill>
                <a:effectLst/>
                <a:latin typeface="+mn-ea"/>
                <a:cs typeface="Arial" panose="020B0604020202020204" pitchFamily="34" charset="0"/>
              </a:rPr>
              <a:t>，</a:t>
            </a:r>
            <a:r>
              <a:rPr lang="zh-CN" altLang="zh-CN" sz="1400" dirty="0">
                <a:solidFill>
                  <a:srgbClr val="3B3B3B"/>
                </a:solidFill>
                <a:effectLst/>
                <a:latin typeface="+mn-ea"/>
                <a:cs typeface="Arial" panose="020B0604020202020204" pitchFamily="34" charset="0"/>
              </a:rPr>
              <a:t>夏普比率的核心思想就是选择</a:t>
            </a:r>
            <a:r>
              <a:rPr lang="zh-CN" altLang="zh-CN" sz="1400" b="1" dirty="0">
                <a:solidFill>
                  <a:srgbClr val="3B3B3B"/>
                </a:solidFill>
                <a:effectLst/>
                <a:latin typeface="+mn-ea"/>
                <a:cs typeface="Arial" panose="020B0604020202020204" pitchFamily="34" charset="0"/>
              </a:rPr>
              <a:t>收益率</a:t>
            </a:r>
            <a:r>
              <a:rPr lang="zh-CN" altLang="zh-CN" sz="1400" dirty="0">
                <a:solidFill>
                  <a:srgbClr val="3B3B3B"/>
                </a:solidFill>
                <a:effectLst/>
                <a:latin typeface="+mn-ea"/>
                <a:cs typeface="Arial" panose="020B0604020202020204" pitchFamily="34" charset="0"/>
              </a:rPr>
              <a:t>相近的基金承担的</a:t>
            </a:r>
            <a:r>
              <a:rPr lang="zh-CN" altLang="zh-CN" sz="1400" b="1" dirty="0">
                <a:solidFill>
                  <a:srgbClr val="3B3B3B"/>
                </a:solidFill>
                <a:effectLst/>
                <a:latin typeface="+mn-ea"/>
                <a:cs typeface="Arial" panose="020B0604020202020204" pitchFamily="34" charset="0"/>
              </a:rPr>
              <a:t>风险</a:t>
            </a:r>
            <a:r>
              <a:rPr lang="zh-CN" altLang="zh-CN" sz="1400" dirty="0">
                <a:solidFill>
                  <a:srgbClr val="3B3B3B"/>
                </a:solidFill>
                <a:effectLst/>
                <a:latin typeface="+mn-ea"/>
                <a:cs typeface="Arial" panose="020B0604020202020204" pitchFamily="34" charset="0"/>
              </a:rPr>
              <a:t>越小越好，选择风险水平相同的基金则收益率越高越好。</a:t>
            </a:r>
            <a:r>
              <a:rPr lang="zh-CN" altLang="zh-CN" sz="1400" b="1" dirty="0">
                <a:solidFill>
                  <a:srgbClr val="3B3B3B"/>
                </a:solidFill>
                <a:effectLst/>
                <a:latin typeface="+mn-ea"/>
                <a:cs typeface="Arial" panose="020B0604020202020204" pitchFamily="34" charset="0"/>
              </a:rPr>
              <a:t>总之，夏普比率越大，说明这只基金的绩效越好。</a:t>
            </a:r>
            <a:endParaRPr lang="zh-CN" altLang="zh-CN" sz="1400" b="1" dirty="0">
              <a:effectLst/>
              <a:latin typeface="+mn-ea"/>
              <a:cs typeface="宋体" panose="02010600030101010101" pitchFamily="2" charset="-122"/>
            </a:endParaRPr>
          </a:p>
          <a:p>
            <a:pPr algn="just"/>
            <a:endParaRPr lang="zh-CN" altLang="en-US" sz="12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4931916" y="2601843"/>
            <a:ext cx="2982371" cy="1169551"/>
          </a:xfrm>
          <a:prstGeom prst="rect">
            <a:avLst/>
          </a:prstGeom>
          <a:noFill/>
        </p:spPr>
        <p:txBody>
          <a:bodyPr wrap="square" rtlCol="0">
            <a:spAutoFit/>
          </a:bodyPr>
          <a:lstStyle/>
          <a:p>
            <a:pPr algn="just"/>
            <a:r>
              <a:rPr lang="en-US" altLang="zh-CN" sz="1400" dirty="0">
                <a:solidFill>
                  <a:srgbClr val="3B3B3B"/>
                </a:solidFill>
                <a:effectLst/>
                <a:latin typeface="+mn-ea"/>
                <a:cs typeface="Arial" panose="020B0604020202020204" pitchFamily="34" charset="0"/>
              </a:rPr>
              <a:t>    </a:t>
            </a:r>
            <a:r>
              <a:rPr lang="zh-CN" altLang="zh-CN" sz="1400" dirty="0">
                <a:solidFill>
                  <a:srgbClr val="3B3B3B"/>
                </a:solidFill>
                <a:effectLst/>
                <a:latin typeface="+mn-ea"/>
                <a:cs typeface="Arial" panose="020B0604020202020204" pitchFamily="34" charset="0"/>
              </a:rPr>
              <a:t>反映了基金总回报率的波动幅度大小，数值越大，表明波动程度越厉害，稳定度越小，投资风险就越高。在收益相同的情况下，我们应尽量选择标准差小的基金。</a:t>
            </a:r>
            <a:endParaRPr lang="zh-CN" altLang="en-US" sz="1400" dirty="0">
              <a:latin typeface="+mn-ea"/>
            </a:endParaRPr>
          </a:p>
        </p:txBody>
      </p:sp>
      <p:sp>
        <p:nvSpPr>
          <p:cNvPr id="16" name="文本框 15"/>
          <p:cNvSpPr txBox="1"/>
          <p:nvPr/>
        </p:nvSpPr>
        <p:spPr>
          <a:xfrm>
            <a:off x="8361091" y="2549284"/>
            <a:ext cx="3478174" cy="523220"/>
          </a:xfrm>
          <a:prstGeom prst="rect">
            <a:avLst/>
          </a:prstGeom>
          <a:noFill/>
        </p:spPr>
        <p:txBody>
          <a:bodyPr wrap="square" rtlCol="0">
            <a:spAutoFit/>
          </a:bodyPr>
          <a:lstStyle/>
          <a:p>
            <a:endParaRPr lang="zh-CN" altLang="zh-CN" sz="1400" b="1" dirty="0">
              <a:latin typeface="+mn-ea"/>
            </a:endParaRPr>
          </a:p>
          <a:p>
            <a:endParaRPr lang="zh-CN" altLang="en-US" sz="1400" b="1" dirty="0">
              <a:latin typeface="+mn-ea"/>
            </a:endParaRPr>
          </a:p>
        </p:txBody>
      </p:sp>
      <p:sp>
        <p:nvSpPr>
          <p:cNvPr id="17" name="文本框 16"/>
          <p:cNvSpPr txBox="1"/>
          <p:nvPr/>
        </p:nvSpPr>
        <p:spPr>
          <a:xfrm>
            <a:off x="8608992" y="2595450"/>
            <a:ext cx="2982371" cy="1815882"/>
          </a:xfrm>
          <a:prstGeom prst="rect">
            <a:avLst/>
          </a:prstGeom>
          <a:noFill/>
        </p:spPr>
        <p:txBody>
          <a:bodyPr wrap="square" rtlCol="0">
            <a:spAutoFit/>
          </a:bodyPr>
          <a:lstStyle/>
          <a:p>
            <a:pPr algn="just"/>
            <a:r>
              <a:rPr lang="zh-CN" altLang="en-US" sz="1400" dirty="0">
                <a:solidFill>
                  <a:srgbClr val="3B3B3B"/>
                </a:solidFill>
                <a:latin typeface="+mn-ea"/>
                <a:cs typeface="Arial" panose="020B0604020202020204" pitchFamily="34" charset="0"/>
              </a:rPr>
              <a:t>    阿尔法系数是指投资或基金的</a:t>
            </a:r>
            <a:r>
              <a:rPr lang="zh-CN" altLang="en-US" sz="1400" b="1" dirty="0">
                <a:solidFill>
                  <a:srgbClr val="3B3B3B"/>
                </a:solidFill>
                <a:latin typeface="+mn-ea"/>
                <a:cs typeface="Arial" panose="020B0604020202020204" pitchFamily="34" charset="0"/>
              </a:rPr>
              <a:t>绝对回报和按照</a:t>
            </a:r>
            <a:r>
              <a:rPr lang="en-US" altLang="zh-CN" sz="1400" b="1" dirty="0">
                <a:solidFill>
                  <a:srgbClr val="3B3B3B"/>
                </a:solidFill>
                <a:latin typeface="+mn-ea"/>
                <a:cs typeface="Arial" panose="020B0604020202020204" pitchFamily="34" charset="0"/>
              </a:rPr>
              <a:t>β</a:t>
            </a:r>
            <a:r>
              <a:rPr lang="zh-CN" altLang="en-US" sz="1400" b="1" dirty="0">
                <a:solidFill>
                  <a:srgbClr val="3B3B3B"/>
                </a:solidFill>
                <a:latin typeface="+mn-ea"/>
                <a:cs typeface="Arial" panose="020B0604020202020204" pitchFamily="34" charset="0"/>
              </a:rPr>
              <a:t>系数计算的预期风险回报之间的差额。</a:t>
            </a:r>
            <a:r>
              <a:rPr lang="zh-CN" altLang="en-US" sz="1400" dirty="0">
                <a:solidFill>
                  <a:srgbClr val="3B3B3B"/>
                </a:solidFill>
                <a:latin typeface="+mn-ea"/>
                <a:cs typeface="Arial" panose="020B0604020202020204" pitchFamily="34" charset="0"/>
              </a:rPr>
              <a:t>代表着超额收益，多大程度上能跑赢大盘。阿尔法越大，超额收益也就越大，也就越能跑赢大盘，所以，阿尔法当然是多多益善。一般情况下，主动型基金的阿尔法比较高。</a:t>
            </a:r>
          </a:p>
        </p:txBody>
      </p:sp>
      <p:grpSp>
        <p:nvGrpSpPr>
          <p:cNvPr id="18" name="组合 17"/>
          <p:cNvGrpSpPr/>
          <p:nvPr/>
        </p:nvGrpSpPr>
        <p:grpSpPr>
          <a:xfrm rot="16200000">
            <a:off x="1001806" y="4835113"/>
            <a:ext cx="283372" cy="283372"/>
            <a:chOff x="9956115" y="1144931"/>
            <a:chExt cx="712898" cy="712898"/>
          </a:xfrm>
        </p:grpSpPr>
        <p:sp>
          <p:nvSpPr>
            <p:cNvPr id="19" name="椭圆 18"/>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066506" y="1456447"/>
              <a:ext cx="493486" cy="246058"/>
              <a:chOff x="9956800" y="2525486"/>
              <a:chExt cx="1222596" cy="609600"/>
            </a:xfrm>
          </p:grpSpPr>
          <p:cxnSp>
            <p:nvCxnSpPr>
              <p:cNvPr id="21" name="直接连接符 20"/>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rot="16200000">
            <a:off x="5023501" y="4835113"/>
            <a:ext cx="283372" cy="283372"/>
            <a:chOff x="9956115" y="1144931"/>
            <a:chExt cx="712898" cy="712898"/>
          </a:xfrm>
        </p:grpSpPr>
        <p:sp>
          <p:nvSpPr>
            <p:cNvPr id="24" name="椭圆 23"/>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0066506" y="1456447"/>
              <a:ext cx="493486" cy="246058"/>
              <a:chOff x="9956800" y="2525486"/>
              <a:chExt cx="1222596" cy="609600"/>
            </a:xfrm>
          </p:grpSpPr>
          <p:cxnSp>
            <p:nvCxnSpPr>
              <p:cNvPr id="26" name="直接连接符 25"/>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 name="组合 27"/>
          <p:cNvGrpSpPr/>
          <p:nvPr/>
        </p:nvGrpSpPr>
        <p:grpSpPr>
          <a:xfrm rot="16200000">
            <a:off x="8695551" y="4835113"/>
            <a:ext cx="283372" cy="283372"/>
            <a:chOff x="9956115" y="1144931"/>
            <a:chExt cx="712898" cy="712898"/>
          </a:xfrm>
        </p:grpSpPr>
        <p:sp>
          <p:nvSpPr>
            <p:cNvPr id="29" name="椭圆 28"/>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0066506" y="1456447"/>
              <a:ext cx="493486" cy="246058"/>
              <a:chOff x="9956800" y="2525486"/>
              <a:chExt cx="1222596" cy="609600"/>
            </a:xfrm>
          </p:grpSpPr>
          <p:cxnSp>
            <p:nvCxnSpPr>
              <p:cNvPr id="31" name="直接连接符 30"/>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 name="矩形 32">
            <a:extLst>
              <a:ext uri="{FF2B5EF4-FFF2-40B4-BE49-F238E27FC236}">
                <a16:creationId xmlns:a16="http://schemas.microsoft.com/office/drawing/2014/main" id="{501DBBE7-6110-4C4B-865D-76D53414DF62}"/>
              </a:ext>
            </a:extLst>
          </p:cNvPr>
          <p:cNvSpPr/>
          <p:nvPr/>
        </p:nvSpPr>
        <p:spPr>
          <a:xfrm>
            <a:off x="802256" y="465196"/>
            <a:ext cx="1669911" cy="590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356C3D8-C380-466B-8448-9B44583D5B2D}"/>
              </a:ext>
            </a:extLst>
          </p:cNvPr>
          <p:cNvSpPr txBox="1"/>
          <p:nvPr/>
        </p:nvSpPr>
        <p:spPr>
          <a:xfrm>
            <a:off x="2704866" y="532526"/>
            <a:ext cx="1916557" cy="523220"/>
          </a:xfrm>
          <a:prstGeom prst="rect">
            <a:avLst/>
          </a:prstGeom>
          <a:noFill/>
        </p:spPr>
        <p:txBody>
          <a:bodyPr wrap="square" rtlCol="0">
            <a:spAutoFit/>
          </a:bodyPr>
          <a:lstStyle/>
          <a:p>
            <a:r>
              <a:rPr lang="zh-CN" altLang="en-US" sz="2800" b="1" dirty="0"/>
              <a:t>参数指标</a:t>
            </a:r>
          </a:p>
        </p:txBody>
      </p:sp>
    </p:spTree>
    <p:extLst>
      <p:ext uri="{BB962C8B-B14F-4D97-AF65-F5344CB8AC3E}">
        <p14:creationId xmlns:p14="http://schemas.microsoft.com/office/powerpoint/2010/main" val="240629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a:spLocks/>
          </p:cNvSpPr>
          <p:nvPr/>
        </p:nvSpPr>
        <p:spPr bwMode="auto">
          <a:xfrm>
            <a:off x="1001806" y="2046756"/>
            <a:ext cx="497151" cy="338891"/>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KSO_Shape"/>
          <p:cNvSpPr>
            <a:spLocks/>
          </p:cNvSpPr>
          <p:nvPr/>
        </p:nvSpPr>
        <p:spPr bwMode="auto">
          <a:xfrm>
            <a:off x="8614803" y="2025520"/>
            <a:ext cx="393233" cy="407611"/>
          </a:xfrm>
          <a:custGeom>
            <a:avLst/>
            <a:gdLst>
              <a:gd name="T0" fmla="*/ 269770 w 11301413"/>
              <a:gd name="T1" fmla="*/ 1200927 h 11718926"/>
              <a:gd name="T2" fmla="*/ 408539 w 11301413"/>
              <a:gd name="T3" fmla="*/ 1208278 h 11718926"/>
              <a:gd name="T4" fmla="*/ 479976 w 11301413"/>
              <a:gd name="T5" fmla="*/ 1297067 h 11718926"/>
              <a:gd name="T6" fmla="*/ 479976 w 11301413"/>
              <a:gd name="T7" fmla="*/ 1710455 h 11718926"/>
              <a:gd name="T8" fmla="*/ 401049 w 11301413"/>
              <a:gd name="T9" fmla="*/ 1800397 h 11718926"/>
              <a:gd name="T10" fmla="*/ 138923 w 11301413"/>
              <a:gd name="T11" fmla="*/ 1800397 h 11718926"/>
              <a:gd name="T12" fmla="*/ 59997 w 11301413"/>
              <a:gd name="T13" fmla="*/ 1710455 h 11718926"/>
              <a:gd name="T14" fmla="*/ 59997 w 11301413"/>
              <a:gd name="T15" fmla="*/ 1297643 h 11718926"/>
              <a:gd name="T16" fmla="*/ 131434 w 11301413"/>
              <a:gd name="T17" fmla="*/ 1208278 h 11718926"/>
              <a:gd name="T18" fmla="*/ 269770 w 11301413"/>
              <a:gd name="T19" fmla="*/ 1200927 h 11718926"/>
              <a:gd name="T20" fmla="*/ 869740 w 11301413"/>
              <a:gd name="T21" fmla="*/ 1021179 h 11718926"/>
              <a:gd name="T22" fmla="*/ 1008508 w 11301413"/>
              <a:gd name="T23" fmla="*/ 1028529 h 11718926"/>
              <a:gd name="T24" fmla="*/ 1079945 w 11301413"/>
              <a:gd name="T25" fmla="*/ 1117879 h 11718926"/>
              <a:gd name="T26" fmla="*/ 1079945 w 11301413"/>
              <a:gd name="T27" fmla="*/ 1710471 h 11718926"/>
              <a:gd name="T28" fmla="*/ 1001019 w 11301413"/>
              <a:gd name="T29" fmla="*/ 1800397 h 11718926"/>
              <a:gd name="T30" fmla="*/ 738892 w 11301413"/>
              <a:gd name="T31" fmla="*/ 1800397 h 11718926"/>
              <a:gd name="T32" fmla="*/ 659966 w 11301413"/>
              <a:gd name="T33" fmla="*/ 1710471 h 11718926"/>
              <a:gd name="T34" fmla="*/ 659966 w 11301413"/>
              <a:gd name="T35" fmla="*/ 1117879 h 11718926"/>
              <a:gd name="T36" fmla="*/ 731403 w 11301413"/>
              <a:gd name="T37" fmla="*/ 1028529 h 11718926"/>
              <a:gd name="T38" fmla="*/ 869740 w 11301413"/>
              <a:gd name="T39" fmla="*/ 1021179 h 11718926"/>
              <a:gd name="T40" fmla="*/ 1469559 w 11301413"/>
              <a:gd name="T41" fmla="*/ 720707 h 11718926"/>
              <a:gd name="T42" fmla="*/ 1608510 w 11301413"/>
              <a:gd name="T43" fmla="*/ 728058 h 11718926"/>
              <a:gd name="T44" fmla="*/ 1679427 w 11301413"/>
              <a:gd name="T45" fmla="*/ 817996 h 11718926"/>
              <a:gd name="T46" fmla="*/ 1679427 w 11301413"/>
              <a:gd name="T47" fmla="*/ 1710459 h 11718926"/>
              <a:gd name="T48" fmla="*/ 1601015 w 11301413"/>
              <a:gd name="T49" fmla="*/ 1800397 h 11718926"/>
              <a:gd name="T50" fmla="*/ 1338104 w 11301413"/>
              <a:gd name="T51" fmla="*/ 1800397 h 11718926"/>
              <a:gd name="T52" fmla="*/ 1259692 w 11301413"/>
              <a:gd name="T53" fmla="*/ 1710459 h 11718926"/>
              <a:gd name="T54" fmla="*/ 1259692 w 11301413"/>
              <a:gd name="T55" fmla="*/ 817996 h 11718926"/>
              <a:gd name="T56" fmla="*/ 1330609 w 11301413"/>
              <a:gd name="T57" fmla="*/ 728058 h 11718926"/>
              <a:gd name="T58" fmla="*/ 1469559 w 11301413"/>
              <a:gd name="T59" fmla="*/ 720707 h 11718926"/>
              <a:gd name="T60" fmla="*/ 1527073 w 11301413"/>
              <a:gd name="T61" fmla="*/ 0 h 11718926"/>
              <a:gd name="T62" fmla="*/ 1736253 w 11301413"/>
              <a:gd name="T63" fmla="*/ 210420 h 11718926"/>
              <a:gd name="T64" fmla="*/ 1527073 w 11301413"/>
              <a:gd name="T65" fmla="*/ 420264 h 11718926"/>
              <a:gd name="T66" fmla="*/ 1462532 w 11301413"/>
              <a:gd name="T67" fmla="*/ 409311 h 11718926"/>
              <a:gd name="T68" fmla="*/ 970988 w 11301413"/>
              <a:gd name="T69" fmla="*/ 779997 h 11718926"/>
              <a:gd name="T70" fmla="*/ 810213 w 11301413"/>
              <a:gd name="T71" fmla="*/ 765008 h 11718926"/>
              <a:gd name="T72" fmla="*/ 595270 w 11301413"/>
              <a:gd name="T73" fmla="*/ 528645 h 11718926"/>
              <a:gd name="T74" fmla="*/ 415479 w 11301413"/>
              <a:gd name="T75" fmla="*/ 711970 h 11718926"/>
              <a:gd name="T76" fmla="*/ 418937 w 11301413"/>
              <a:gd name="T77" fmla="*/ 750019 h 11718926"/>
              <a:gd name="T78" fmla="*/ 209756 w 11301413"/>
              <a:gd name="T79" fmla="*/ 960439 h 11718926"/>
              <a:gd name="T80" fmla="*/ 0 w 11301413"/>
              <a:gd name="T81" fmla="*/ 750019 h 11718926"/>
              <a:gd name="T82" fmla="*/ 209756 w 11301413"/>
              <a:gd name="T83" fmla="*/ 540175 h 11718926"/>
              <a:gd name="T84" fmla="*/ 244332 w 11301413"/>
              <a:gd name="T85" fmla="*/ 543634 h 11718926"/>
              <a:gd name="T86" fmla="*/ 513442 w 11301413"/>
              <a:gd name="T87" fmla="*/ 276141 h 11718926"/>
              <a:gd name="T88" fmla="*/ 601033 w 11301413"/>
              <a:gd name="T89" fmla="*/ 240398 h 11718926"/>
              <a:gd name="T90" fmla="*/ 687471 w 11301413"/>
              <a:gd name="T91" fmla="*/ 279600 h 11718926"/>
              <a:gd name="T92" fmla="*/ 913939 w 11301413"/>
              <a:gd name="T93" fmla="*/ 522304 h 11718926"/>
              <a:gd name="T94" fmla="*/ 1317893 w 11301413"/>
              <a:gd name="T95" fmla="*/ 217338 h 11718926"/>
              <a:gd name="T96" fmla="*/ 1317316 w 11301413"/>
              <a:gd name="T97" fmla="*/ 210420 h 11718926"/>
              <a:gd name="T98" fmla="*/ 1527073 w 11301413"/>
              <a:gd name="T99" fmla="*/ 0 h 117189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301413" h="11718926">
                <a:moveTo>
                  <a:pt x="1755956" y="7816926"/>
                </a:moveTo>
                <a:cubicBezTo>
                  <a:pt x="2057354" y="7816926"/>
                  <a:pt x="2359221" y="7832876"/>
                  <a:pt x="2659213" y="7864774"/>
                </a:cubicBezTo>
                <a:cubicBezTo>
                  <a:pt x="2921705" y="7894796"/>
                  <a:pt x="3124200" y="8142484"/>
                  <a:pt x="3124200" y="8442710"/>
                </a:cubicBezTo>
                <a:cubicBezTo>
                  <a:pt x="3124200" y="8442710"/>
                  <a:pt x="3124200" y="8442710"/>
                  <a:pt x="3124200" y="11133486"/>
                </a:cubicBezTo>
                <a:cubicBezTo>
                  <a:pt x="3124200" y="11456228"/>
                  <a:pt x="2895456" y="11718926"/>
                  <a:pt x="2610464" y="11718926"/>
                </a:cubicBezTo>
                <a:cubicBezTo>
                  <a:pt x="2610464" y="11718926"/>
                  <a:pt x="2610464" y="11718926"/>
                  <a:pt x="904261" y="11718926"/>
                </a:cubicBezTo>
                <a:cubicBezTo>
                  <a:pt x="619269" y="11718926"/>
                  <a:pt x="390525" y="11456228"/>
                  <a:pt x="390525" y="11133486"/>
                </a:cubicBezTo>
                <a:cubicBezTo>
                  <a:pt x="390525" y="11133486"/>
                  <a:pt x="390525" y="11133486"/>
                  <a:pt x="390525" y="8446462"/>
                </a:cubicBezTo>
                <a:cubicBezTo>
                  <a:pt x="390525" y="8146236"/>
                  <a:pt x="593019" y="7894796"/>
                  <a:pt x="855512" y="7864774"/>
                </a:cubicBezTo>
                <a:cubicBezTo>
                  <a:pt x="1153629" y="7832876"/>
                  <a:pt x="1454558" y="7816926"/>
                  <a:pt x="1755956" y="7816926"/>
                </a:cubicBezTo>
                <a:close/>
                <a:moveTo>
                  <a:pt x="5661206" y="6646934"/>
                </a:moveTo>
                <a:cubicBezTo>
                  <a:pt x="5962604" y="6646934"/>
                  <a:pt x="6264471" y="6662880"/>
                  <a:pt x="6564463" y="6694774"/>
                </a:cubicBezTo>
                <a:cubicBezTo>
                  <a:pt x="6826955" y="6721040"/>
                  <a:pt x="7029450" y="6976188"/>
                  <a:pt x="7029450" y="7276360"/>
                </a:cubicBezTo>
                <a:cubicBezTo>
                  <a:pt x="7029450" y="7276360"/>
                  <a:pt x="7029450" y="7276360"/>
                  <a:pt x="7029450" y="11133588"/>
                </a:cubicBezTo>
                <a:cubicBezTo>
                  <a:pt x="7029450" y="11456274"/>
                  <a:pt x="6796957" y="11718926"/>
                  <a:pt x="6515714" y="11718926"/>
                </a:cubicBezTo>
                <a:cubicBezTo>
                  <a:pt x="6515714" y="11718926"/>
                  <a:pt x="6515714" y="11718926"/>
                  <a:pt x="4809511" y="11718926"/>
                </a:cubicBezTo>
                <a:cubicBezTo>
                  <a:pt x="4524519" y="11718926"/>
                  <a:pt x="4295775" y="11456274"/>
                  <a:pt x="4295775" y="11133588"/>
                </a:cubicBezTo>
                <a:cubicBezTo>
                  <a:pt x="4295775" y="11133588"/>
                  <a:pt x="4295775" y="11133588"/>
                  <a:pt x="4295775" y="7276360"/>
                </a:cubicBezTo>
                <a:cubicBezTo>
                  <a:pt x="4295775" y="6976188"/>
                  <a:pt x="4498269" y="6721040"/>
                  <a:pt x="4760762" y="6694774"/>
                </a:cubicBezTo>
                <a:cubicBezTo>
                  <a:pt x="5058879" y="6662880"/>
                  <a:pt x="5359808" y="6646934"/>
                  <a:pt x="5661206" y="6646934"/>
                </a:cubicBezTo>
                <a:close/>
                <a:moveTo>
                  <a:pt x="9565481" y="4691138"/>
                </a:moveTo>
                <a:cubicBezTo>
                  <a:pt x="9867587" y="4691138"/>
                  <a:pt x="10169692" y="4707086"/>
                  <a:pt x="10469922" y="4738984"/>
                </a:cubicBezTo>
                <a:cubicBezTo>
                  <a:pt x="10732623" y="4769004"/>
                  <a:pt x="10931525" y="5020432"/>
                  <a:pt x="10931525" y="5324398"/>
                </a:cubicBezTo>
                <a:cubicBezTo>
                  <a:pt x="10931525" y="5324398"/>
                  <a:pt x="10931525" y="5324398"/>
                  <a:pt x="10931525" y="11133512"/>
                </a:cubicBezTo>
                <a:cubicBezTo>
                  <a:pt x="10931525" y="11456240"/>
                  <a:pt x="10702600" y="11718926"/>
                  <a:pt x="10421135" y="11718926"/>
                </a:cubicBezTo>
                <a:cubicBezTo>
                  <a:pt x="10421135" y="11718926"/>
                  <a:pt x="10421135" y="11718926"/>
                  <a:pt x="8709827" y="11718926"/>
                </a:cubicBezTo>
                <a:cubicBezTo>
                  <a:pt x="8428362" y="11718926"/>
                  <a:pt x="8199437" y="11456240"/>
                  <a:pt x="8199437" y="11133512"/>
                </a:cubicBezTo>
                <a:cubicBezTo>
                  <a:pt x="8199437" y="11133512"/>
                  <a:pt x="8199437" y="11133512"/>
                  <a:pt x="8199437" y="5324398"/>
                </a:cubicBezTo>
                <a:cubicBezTo>
                  <a:pt x="8199437" y="5020432"/>
                  <a:pt x="8398339" y="4769004"/>
                  <a:pt x="8661040" y="4738984"/>
                </a:cubicBezTo>
                <a:cubicBezTo>
                  <a:pt x="8961270" y="4707086"/>
                  <a:pt x="9263375" y="4691138"/>
                  <a:pt x="9565481" y="4691138"/>
                </a:cubicBezTo>
                <a:close/>
                <a:moveTo>
                  <a:pt x="9939842" y="0"/>
                </a:moveTo>
                <a:cubicBezTo>
                  <a:pt x="10693770" y="0"/>
                  <a:pt x="11301413" y="611648"/>
                  <a:pt x="11301413" y="1369642"/>
                </a:cubicBezTo>
                <a:cubicBezTo>
                  <a:pt x="11301413" y="2123884"/>
                  <a:pt x="10693770" y="2735532"/>
                  <a:pt x="9939842" y="2735532"/>
                </a:cubicBezTo>
                <a:cubicBezTo>
                  <a:pt x="9789807" y="2735532"/>
                  <a:pt x="9651024" y="2705514"/>
                  <a:pt x="9519743" y="2664236"/>
                </a:cubicBezTo>
                <a:cubicBezTo>
                  <a:pt x="9519743" y="2664236"/>
                  <a:pt x="9519743" y="2664236"/>
                  <a:pt x="6320239" y="5077060"/>
                </a:cubicBezTo>
                <a:cubicBezTo>
                  <a:pt x="5997663" y="5320968"/>
                  <a:pt x="5543807" y="5275940"/>
                  <a:pt x="5273743" y="4979496"/>
                </a:cubicBezTo>
                <a:cubicBezTo>
                  <a:pt x="5273743" y="4979496"/>
                  <a:pt x="5273743" y="4979496"/>
                  <a:pt x="3874663" y="3440992"/>
                </a:cubicBezTo>
                <a:cubicBezTo>
                  <a:pt x="3874663" y="3440992"/>
                  <a:pt x="3874663" y="3440992"/>
                  <a:pt x="2704387" y="4634272"/>
                </a:cubicBezTo>
                <a:cubicBezTo>
                  <a:pt x="2719391" y="4716824"/>
                  <a:pt x="2726893" y="4799378"/>
                  <a:pt x="2726893" y="4881932"/>
                </a:cubicBezTo>
                <a:cubicBezTo>
                  <a:pt x="2726893" y="5639926"/>
                  <a:pt x="2119249" y="6251576"/>
                  <a:pt x="1365322" y="6251576"/>
                </a:cubicBezTo>
                <a:cubicBezTo>
                  <a:pt x="611394" y="6251576"/>
                  <a:pt x="0" y="5639926"/>
                  <a:pt x="0" y="4881932"/>
                </a:cubicBezTo>
                <a:cubicBezTo>
                  <a:pt x="0" y="4127690"/>
                  <a:pt x="611394" y="3516042"/>
                  <a:pt x="1365322" y="3516042"/>
                </a:cubicBezTo>
                <a:cubicBezTo>
                  <a:pt x="1440339" y="3516042"/>
                  <a:pt x="1515357" y="3527300"/>
                  <a:pt x="1590375" y="3538556"/>
                </a:cubicBezTo>
                <a:cubicBezTo>
                  <a:pt x="1590375" y="3538556"/>
                  <a:pt x="1590375" y="3538556"/>
                  <a:pt x="3342037" y="1797422"/>
                </a:cubicBezTo>
                <a:cubicBezTo>
                  <a:pt x="3492073" y="1647324"/>
                  <a:pt x="3702122" y="1557266"/>
                  <a:pt x="3912172" y="1564770"/>
                </a:cubicBezTo>
                <a:cubicBezTo>
                  <a:pt x="4125972" y="1572274"/>
                  <a:pt x="4328520" y="1662334"/>
                  <a:pt x="4474805" y="1819936"/>
                </a:cubicBezTo>
                <a:cubicBezTo>
                  <a:pt x="4474805" y="1819936"/>
                  <a:pt x="4474805" y="1819936"/>
                  <a:pt x="5948902" y="3399716"/>
                </a:cubicBezTo>
                <a:cubicBezTo>
                  <a:pt x="5948902" y="3399716"/>
                  <a:pt x="5948902" y="3399716"/>
                  <a:pt x="8578271" y="1414672"/>
                </a:cubicBezTo>
                <a:cubicBezTo>
                  <a:pt x="8578271" y="1399662"/>
                  <a:pt x="8574520" y="1384652"/>
                  <a:pt x="8574520" y="1369642"/>
                </a:cubicBezTo>
                <a:cubicBezTo>
                  <a:pt x="8574520" y="611648"/>
                  <a:pt x="9185915" y="0"/>
                  <a:pt x="9939842" y="0"/>
                </a:cubicBez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文本框 6"/>
          <p:cNvSpPr txBox="1"/>
          <p:nvPr/>
        </p:nvSpPr>
        <p:spPr>
          <a:xfrm>
            <a:off x="1454849" y="2048912"/>
            <a:ext cx="1338828" cy="738664"/>
          </a:xfrm>
          <a:prstGeom prst="rect">
            <a:avLst/>
          </a:prstGeom>
          <a:noFill/>
        </p:spPr>
        <p:txBody>
          <a:bodyPr wrap="none" rtlCol="0">
            <a:spAutoFit/>
          </a:bodyPr>
          <a:lstStyle/>
          <a:p>
            <a:r>
              <a:rPr lang="zh-CN" altLang="zh-CN" sz="1800" b="1" kern="100" dirty="0">
                <a:solidFill>
                  <a:srgbClr val="000000"/>
                </a:solidFill>
                <a:effectLst/>
                <a:latin typeface="等线 Light" panose="02010600030101010101" pitchFamily="2" charset="-122"/>
                <a:ea typeface="等线 Light" panose="02010600030101010101" pitchFamily="2" charset="-122"/>
                <a:cs typeface="Times New Roman" panose="02020603050405020304" pitchFamily="18" charset="0"/>
              </a:rPr>
              <a:t>基准收益率</a:t>
            </a:r>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a:p>
            <a:endParaRPr lang="zh-CN" altLang="en-US" sz="2400" b="1"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039022" y="2054606"/>
            <a:ext cx="1908208" cy="738664"/>
            <a:chOff x="4731963" y="1830491"/>
            <a:chExt cx="1908208" cy="738664"/>
          </a:xfrm>
        </p:grpSpPr>
        <p:sp>
          <p:nvSpPr>
            <p:cNvPr id="5" name="KSO_Shape"/>
            <p:cNvSpPr/>
            <p:nvPr/>
          </p:nvSpPr>
          <p:spPr>
            <a:xfrm>
              <a:off x="4731963" y="1831734"/>
              <a:ext cx="252331" cy="431335"/>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8" name="文本框 7"/>
            <p:cNvSpPr txBox="1"/>
            <p:nvPr/>
          </p:nvSpPr>
          <p:spPr>
            <a:xfrm>
              <a:off x="5070511" y="1830491"/>
              <a:ext cx="1569660" cy="738664"/>
            </a:xfrm>
            <a:prstGeom prst="rect">
              <a:avLst/>
            </a:prstGeom>
            <a:noFill/>
          </p:spPr>
          <p:txBody>
            <a:bodyPr wrap="none" rtlCol="0">
              <a:spAutoFit/>
            </a:bodyPr>
            <a:lstStyle/>
            <a:p>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基准年化收益</a:t>
              </a:r>
            </a:p>
            <a:p>
              <a:endParaRPr lang="zh-CN" altLang="en-US" sz="24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9153881" y="2045382"/>
            <a:ext cx="1107996" cy="1015663"/>
          </a:xfrm>
          <a:prstGeom prst="rect">
            <a:avLst/>
          </a:prstGeom>
          <a:noFill/>
        </p:spPr>
        <p:txBody>
          <a:bodyPr wrap="none" rtlCol="0">
            <a:spAutoFit/>
          </a:bodyPr>
          <a:lstStyle/>
          <a:p>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累计净值</a:t>
            </a:r>
          </a:p>
          <a:p>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a:p>
            <a:endParaRPr lang="zh-CN" altLang="en-US" sz="24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39254" y="2681398"/>
            <a:ext cx="2982371" cy="1246495"/>
          </a:xfrm>
          <a:prstGeom prst="rect">
            <a:avLst/>
          </a:prstGeom>
          <a:noFill/>
        </p:spPr>
        <p:txBody>
          <a:bodyPr wrap="square" rtlCol="0">
            <a:spAutoFit/>
          </a:bodyPr>
          <a:lstStyle/>
          <a:p>
            <a:pPr indent="304800">
              <a:lnSpc>
                <a:spcPts val="1800"/>
              </a:lnSpc>
            </a:pPr>
            <a:r>
              <a:rPr lang="zh-CN" altLang="en-US" sz="1400" kern="100" dirty="0">
                <a:latin typeface="+mn-ea"/>
                <a:cs typeface="Times New Roman" panose="02020603050405020304" pitchFamily="18" charset="0"/>
              </a:rPr>
              <a:t>可接受的投资项目</a:t>
            </a:r>
            <a:r>
              <a:rPr lang="zh-CN" altLang="en-US" sz="1400" b="1" kern="100" dirty="0">
                <a:latin typeface="+mn-ea"/>
                <a:cs typeface="Times New Roman" panose="02020603050405020304" pitchFamily="18" charset="0"/>
              </a:rPr>
              <a:t>最低标准的收益水平，</a:t>
            </a:r>
            <a:r>
              <a:rPr lang="zh-CN" altLang="en-US" sz="1400" kern="100" dirty="0">
                <a:latin typeface="+mn-ea"/>
                <a:cs typeface="Times New Roman" panose="02020603050405020304" pitchFamily="18" charset="0"/>
              </a:rPr>
              <a:t>即选择特定的投资机会或投资方案必须达到的预期收益率。是投资决策者对</a:t>
            </a:r>
            <a:r>
              <a:rPr lang="zh-CN" altLang="en-US" sz="1400" b="1" kern="100" dirty="0">
                <a:latin typeface="+mn-ea"/>
                <a:cs typeface="Times New Roman" panose="02020603050405020304" pitchFamily="18" charset="0"/>
              </a:rPr>
              <a:t>项目资金时间价值</a:t>
            </a:r>
            <a:r>
              <a:rPr lang="zh-CN" altLang="en-US" sz="1400" kern="100" dirty="0">
                <a:latin typeface="+mn-ea"/>
                <a:cs typeface="Times New Roman" panose="02020603050405020304" pitchFamily="18" charset="0"/>
              </a:rPr>
              <a:t>的估值。</a:t>
            </a:r>
            <a:r>
              <a:rPr lang="zh-CN" altLang="zh-CN" sz="1400" kern="100" dirty="0">
                <a:latin typeface="+mn-ea"/>
                <a:cs typeface="Times New Roman" panose="02020603050405020304" pitchFamily="18" charset="0"/>
              </a:rPr>
              <a:t>它决定了项目的取舍。</a:t>
            </a:r>
          </a:p>
        </p:txBody>
      </p:sp>
      <p:sp>
        <p:nvSpPr>
          <p:cNvPr id="15" name="文本框 14"/>
          <p:cNvSpPr txBox="1"/>
          <p:nvPr/>
        </p:nvSpPr>
        <p:spPr>
          <a:xfrm>
            <a:off x="4888349" y="2609833"/>
            <a:ext cx="2982371" cy="1461939"/>
          </a:xfrm>
          <a:prstGeom prst="rect">
            <a:avLst/>
          </a:prstGeom>
          <a:noFill/>
        </p:spPr>
        <p:txBody>
          <a:bodyPr wrap="square" rtlCol="0">
            <a:spAutoFit/>
          </a:bodyPr>
          <a:lstStyle/>
          <a:p>
            <a:pPr indent="304800" algn="just">
              <a:lnSpc>
                <a:spcPts val="1800"/>
              </a:lnSpc>
            </a:pPr>
            <a:r>
              <a:rPr lang="zh-CN" altLang="en-US" sz="1400" b="1" kern="100" dirty="0">
                <a:effectLst/>
                <a:latin typeface="+mn-ea"/>
                <a:cs typeface="Times New Roman" panose="02020603050405020304" pitchFamily="18" charset="0"/>
              </a:rPr>
              <a:t>一年预期获得的收益，</a:t>
            </a:r>
            <a:r>
              <a:rPr lang="zh-CN" altLang="zh-CN" sz="1400" kern="100" dirty="0">
                <a:effectLst/>
                <a:latin typeface="+mn-ea"/>
                <a:cs typeface="Times New Roman" panose="02020603050405020304" pitchFamily="18" charset="0"/>
              </a:rPr>
              <a:t>对</a:t>
            </a:r>
            <a:r>
              <a:rPr lang="en-US" altLang="zh-CN" sz="1400" kern="100" dirty="0" err="1">
                <a:latin typeface="+mn-ea"/>
                <a:cs typeface="Times New Roman" panose="02020603050405020304" pitchFamily="18" charset="0"/>
              </a:rPr>
              <a:t>银行</a:t>
            </a:r>
            <a:r>
              <a:rPr lang="zh-CN" altLang="en-US" sz="1400" kern="100" dirty="0">
                <a:latin typeface="+mn-ea"/>
                <a:cs typeface="Times New Roman" panose="02020603050405020304" pitchFamily="18" charset="0"/>
              </a:rPr>
              <a:t>存款</a:t>
            </a:r>
            <a:r>
              <a:rPr lang="zh-CN"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票据</a:t>
            </a:r>
            <a:r>
              <a:rPr lang="zh-CN" altLang="zh-CN" sz="1400" kern="100" dirty="0">
                <a:effectLst/>
                <a:latin typeface="+mn-ea"/>
                <a:cs typeface="Times New Roman" panose="02020603050405020304" pitchFamily="18" charset="0"/>
              </a:rPr>
              <a:t>、</a:t>
            </a:r>
            <a:r>
              <a:rPr lang="zh-CN" altLang="en-US" sz="1400" kern="100" dirty="0">
                <a:effectLst/>
                <a:latin typeface="+mn-ea"/>
                <a:cs typeface="Times New Roman" panose="02020603050405020304" pitchFamily="18" charset="0"/>
              </a:rPr>
              <a:t>债卷</a:t>
            </a:r>
            <a:r>
              <a:rPr lang="zh-CN" altLang="zh-CN" sz="1400" kern="100" dirty="0">
                <a:effectLst/>
                <a:latin typeface="+mn-ea"/>
                <a:cs typeface="Times New Roman" panose="02020603050405020304" pitchFamily="18" charset="0"/>
              </a:rPr>
              <a:t>等</a:t>
            </a:r>
            <a:r>
              <a:rPr lang="zh-CN" altLang="en-US" sz="1400" kern="100" dirty="0">
                <a:latin typeface="+mn-ea"/>
                <a:cs typeface="Times New Roman" panose="02020603050405020304" pitchFamily="18" charset="0"/>
              </a:rPr>
              <a:t>一年</a:t>
            </a:r>
            <a:r>
              <a:rPr lang="en-US" altLang="zh-CN" sz="1400" kern="100" dirty="0">
                <a:effectLst/>
                <a:latin typeface="+mn-ea"/>
                <a:cs typeface="Times New Roman" panose="02020603050405020304" pitchFamily="18" charset="0"/>
              </a:rPr>
              <a:t>360</a:t>
            </a:r>
            <a:r>
              <a:rPr lang="zh-CN" altLang="zh-CN" sz="1400" kern="100" dirty="0">
                <a:effectLst/>
                <a:latin typeface="+mn-ea"/>
                <a:cs typeface="Times New Roman" panose="02020603050405020304" pitchFamily="18" charset="0"/>
              </a:rPr>
              <a:t>日，对于股票、</a:t>
            </a:r>
            <a:r>
              <a:rPr lang="zh-CN" altLang="en-US" sz="1400" kern="100" dirty="0">
                <a:effectLst/>
                <a:latin typeface="+mn-ea"/>
                <a:cs typeface="Times New Roman" panose="02020603050405020304" pitchFamily="18" charset="0"/>
              </a:rPr>
              <a:t>期货</a:t>
            </a:r>
            <a:r>
              <a:rPr lang="zh-CN" altLang="zh-CN" sz="1400" kern="100" dirty="0">
                <a:effectLst/>
                <a:latin typeface="+mn-ea"/>
                <a:cs typeface="Times New Roman" panose="02020603050405020304" pitchFamily="18" charset="0"/>
              </a:rPr>
              <a:t>等市场</a:t>
            </a:r>
            <a:r>
              <a:rPr lang="zh-CN" altLang="en-US" sz="1400" kern="100" dirty="0">
                <a:latin typeface="+mn-ea"/>
                <a:cs typeface="Times New Roman" panose="02020603050405020304" pitchFamily="18" charset="0"/>
              </a:rPr>
              <a:t>一年</a:t>
            </a:r>
            <a:r>
              <a:rPr lang="en-US" altLang="zh-CN" sz="1400" kern="100" dirty="0">
                <a:effectLst/>
                <a:latin typeface="+mn-ea"/>
                <a:cs typeface="Times New Roman" panose="02020603050405020304" pitchFamily="18" charset="0"/>
              </a:rPr>
              <a:t>250</a:t>
            </a:r>
            <a:r>
              <a:rPr lang="zh-CN" altLang="zh-CN" sz="1400" kern="100" dirty="0">
                <a:effectLst/>
                <a:latin typeface="+mn-ea"/>
                <a:cs typeface="Times New Roman" panose="02020603050405020304" pitchFamily="18" charset="0"/>
              </a:rPr>
              <a:t>日，对于房地产和实业等</a:t>
            </a:r>
            <a:r>
              <a:rPr lang="zh-CN" altLang="en-US" sz="1400" kern="100" dirty="0">
                <a:latin typeface="+mn-ea"/>
                <a:cs typeface="Times New Roman" panose="02020603050405020304" pitchFamily="18" charset="0"/>
              </a:rPr>
              <a:t>一年</a:t>
            </a:r>
            <a:r>
              <a:rPr lang="en-US" altLang="zh-CN" sz="1400" kern="100" dirty="0">
                <a:effectLst/>
                <a:latin typeface="+mn-ea"/>
                <a:cs typeface="Times New Roman" panose="02020603050405020304" pitchFamily="18" charset="0"/>
              </a:rPr>
              <a:t>365</a:t>
            </a:r>
            <a:r>
              <a:rPr lang="zh-CN" altLang="zh-CN" sz="1400" kern="100" dirty="0">
                <a:effectLst/>
                <a:latin typeface="+mn-ea"/>
                <a:cs typeface="Times New Roman" panose="02020603050405020304" pitchFamily="18" charset="0"/>
              </a:rPr>
              <a:t>日</a:t>
            </a:r>
          </a:p>
          <a:p>
            <a:pPr indent="304800" algn="just">
              <a:lnSpc>
                <a:spcPts val="1800"/>
              </a:lnSpc>
            </a:pPr>
            <a:endParaRPr lang="zh-CN" altLang="zh-CN" sz="1400" kern="100" dirty="0">
              <a:effectLst/>
              <a:latin typeface="+mn-ea"/>
              <a:cs typeface="Times New Roman" panose="02020603050405020304" pitchFamily="18" charset="0"/>
            </a:endParaRPr>
          </a:p>
          <a:p>
            <a:pPr algn="just"/>
            <a:r>
              <a:rPr lang="en-US" altLang="zh-CN" sz="1400" dirty="0">
                <a:latin typeface="+mn-ea"/>
              </a:rPr>
              <a:t>.</a:t>
            </a:r>
            <a:endParaRPr lang="zh-CN" altLang="en-US" sz="1400" dirty="0">
              <a:latin typeface="+mn-ea"/>
            </a:endParaRPr>
          </a:p>
        </p:txBody>
      </p:sp>
      <p:sp>
        <p:nvSpPr>
          <p:cNvPr id="17" name="文本框 16"/>
          <p:cNvSpPr txBox="1"/>
          <p:nvPr/>
        </p:nvSpPr>
        <p:spPr>
          <a:xfrm>
            <a:off x="8614803" y="2598502"/>
            <a:ext cx="2982371" cy="1600438"/>
          </a:xfrm>
          <a:prstGeom prst="rect">
            <a:avLst/>
          </a:prstGeom>
          <a:noFill/>
        </p:spPr>
        <p:txBody>
          <a:bodyPr wrap="square" rtlCol="0">
            <a:spAutoFit/>
          </a:bodyPr>
          <a:lstStyle/>
          <a:p>
            <a:pPr algn="just"/>
            <a:r>
              <a:rPr lang="en-US" altLang="zh-CN" sz="1400" dirty="0">
                <a:solidFill>
                  <a:srgbClr val="333333"/>
                </a:solidFill>
                <a:effectLst/>
                <a:latin typeface="+mn-ea"/>
                <a:cs typeface="Times New Roman" panose="02020603050405020304" pitchFamily="18" charset="0"/>
              </a:rPr>
              <a:t>    </a:t>
            </a:r>
            <a:r>
              <a:rPr lang="zh-CN" altLang="zh-CN" sz="1400" b="1" dirty="0">
                <a:solidFill>
                  <a:srgbClr val="333333"/>
                </a:solidFill>
                <a:effectLst/>
                <a:latin typeface="+mn-ea"/>
                <a:cs typeface="Times New Roman" panose="02020603050405020304" pitchFamily="18" charset="0"/>
              </a:rPr>
              <a:t>属于一个参照值</a:t>
            </a:r>
            <a:r>
              <a:rPr lang="en-US" altLang="zh-CN" sz="1400" b="1" dirty="0">
                <a:solidFill>
                  <a:srgbClr val="333333"/>
                </a:solidFill>
                <a:effectLst/>
                <a:latin typeface="+mn-ea"/>
                <a:cs typeface="Times New Roman" panose="02020603050405020304" pitchFamily="18" charset="0"/>
              </a:rPr>
              <a:t>,</a:t>
            </a:r>
            <a:r>
              <a:rPr lang="zh-CN" altLang="en-US" sz="1400" b="1" dirty="0"/>
              <a:t>反映该基金自成立以来的所有收益的数据。</a:t>
            </a:r>
            <a:r>
              <a:rPr lang="zh-CN" altLang="en-US" sz="1400" dirty="0"/>
              <a:t>可以比较直观和全面地反映基金的在运作期间的历史表现，结合基金的运作时间，则可以更准确地体现基金的真实业绩水平。一般说来，累计净值越高，基金业绩越好。</a:t>
            </a:r>
            <a:endParaRPr lang="zh-CN" altLang="en-US" sz="1400" dirty="0">
              <a:latin typeface="+mn-ea"/>
            </a:endParaRPr>
          </a:p>
        </p:txBody>
      </p:sp>
      <p:grpSp>
        <p:nvGrpSpPr>
          <p:cNvPr id="18" name="组合 17"/>
          <p:cNvGrpSpPr/>
          <p:nvPr/>
        </p:nvGrpSpPr>
        <p:grpSpPr>
          <a:xfrm rot="16200000">
            <a:off x="1001806" y="4834569"/>
            <a:ext cx="283372" cy="283372"/>
            <a:chOff x="9956115" y="1144931"/>
            <a:chExt cx="712898" cy="712898"/>
          </a:xfrm>
        </p:grpSpPr>
        <p:sp>
          <p:nvSpPr>
            <p:cNvPr id="19" name="椭圆 18"/>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066506" y="1456447"/>
              <a:ext cx="493486" cy="246058"/>
              <a:chOff x="9956800" y="2525486"/>
              <a:chExt cx="1222596" cy="609600"/>
            </a:xfrm>
          </p:grpSpPr>
          <p:cxnSp>
            <p:nvCxnSpPr>
              <p:cNvPr id="21" name="直接连接符 20"/>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rot="16200000">
            <a:off x="5023501" y="4835113"/>
            <a:ext cx="283372" cy="283372"/>
            <a:chOff x="9956115" y="1144931"/>
            <a:chExt cx="712898" cy="712898"/>
          </a:xfrm>
        </p:grpSpPr>
        <p:sp>
          <p:nvSpPr>
            <p:cNvPr id="24" name="椭圆 23"/>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0066506" y="1456447"/>
              <a:ext cx="493486" cy="246058"/>
              <a:chOff x="9956800" y="2525486"/>
              <a:chExt cx="1222596" cy="609600"/>
            </a:xfrm>
          </p:grpSpPr>
          <p:cxnSp>
            <p:nvCxnSpPr>
              <p:cNvPr id="26" name="直接连接符 25"/>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 name="组合 27"/>
          <p:cNvGrpSpPr/>
          <p:nvPr/>
        </p:nvGrpSpPr>
        <p:grpSpPr>
          <a:xfrm rot="16200000">
            <a:off x="8695551" y="4835113"/>
            <a:ext cx="283372" cy="283372"/>
            <a:chOff x="9956115" y="1144931"/>
            <a:chExt cx="712898" cy="712898"/>
          </a:xfrm>
        </p:grpSpPr>
        <p:sp>
          <p:nvSpPr>
            <p:cNvPr id="29" name="椭圆 28"/>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0066506" y="1456447"/>
              <a:ext cx="493486" cy="246058"/>
              <a:chOff x="9956800" y="2525486"/>
              <a:chExt cx="1222596" cy="609600"/>
            </a:xfrm>
          </p:grpSpPr>
          <p:cxnSp>
            <p:nvCxnSpPr>
              <p:cNvPr id="31" name="直接连接符 30"/>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 name="矩形 32">
            <a:extLst>
              <a:ext uri="{FF2B5EF4-FFF2-40B4-BE49-F238E27FC236}">
                <a16:creationId xmlns:a16="http://schemas.microsoft.com/office/drawing/2014/main" id="{501DBBE7-6110-4C4B-865D-76D53414DF62}"/>
              </a:ext>
            </a:extLst>
          </p:cNvPr>
          <p:cNvSpPr/>
          <p:nvPr/>
        </p:nvSpPr>
        <p:spPr>
          <a:xfrm>
            <a:off x="802256" y="465196"/>
            <a:ext cx="1669911" cy="590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356C3D8-C380-466B-8448-9B44583D5B2D}"/>
              </a:ext>
            </a:extLst>
          </p:cNvPr>
          <p:cNvSpPr txBox="1"/>
          <p:nvPr/>
        </p:nvSpPr>
        <p:spPr>
          <a:xfrm>
            <a:off x="2704866" y="532526"/>
            <a:ext cx="1916557" cy="523220"/>
          </a:xfrm>
          <a:prstGeom prst="rect">
            <a:avLst/>
          </a:prstGeom>
          <a:noFill/>
        </p:spPr>
        <p:txBody>
          <a:bodyPr wrap="square" rtlCol="0">
            <a:spAutoFit/>
          </a:bodyPr>
          <a:lstStyle/>
          <a:p>
            <a:r>
              <a:rPr lang="zh-CN" altLang="en-US" sz="2800" b="1" dirty="0"/>
              <a:t>参数指标</a:t>
            </a:r>
          </a:p>
        </p:txBody>
      </p:sp>
    </p:spTree>
    <p:extLst>
      <p:ext uri="{BB962C8B-B14F-4D97-AF65-F5344CB8AC3E}">
        <p14:creationId xmlns:p14="http://schemas.microsoft.com/office/powerpoint/2010/main" val="2794426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a:spLocks/>
          </p:cNvSpPr>
          <p:nvPr/>
        </p:nvSpPr>
        <p:spPr bwMode="auto">
          <a:xfrm>
            <a:off x="1001806" y="2046756"/>
            <a:ext cx="497151" cy="338891"/>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KSO_Shape"/>
          <p:cNvSpPr>
            <a:spLocks/>
          </p:cNvSpPr>
          <p:nvPr/>
        </p:nvSpPr>
        <p:spPr bwMode="auto">
          <a:xfrm>
            <a:off x="8614803" y="2025520"/>
            <a:ext cx="393233" cy="407611"/>
          </a:xfrm>
          <a:custGeom>
            <a:avLst/>
            <a:gdLst>
              <a:gd name="T0" fmla="*/ 269770 w 11301413"/>
              <a:gd name="T1" fmla="*/ 1200927 h 11718926"/>
              <a:gd name="T2" fmla="*/ 408539 w 11301413"/>
              <a:gd name="T3" fmla="*/ 1208278 h 11718926"/>
              <a:gd name="T4" fmla="*/ 479976 w 11301413"/>
              <a:gd name="T5" fmla="*/ 1297067 h 11718926"/>
              <a:gd name="T6" fmla="*/ 479976 w 11301413"/>
              <a:gd name="T7" fmla="*/ 1710455 h 11718926"/>
              <a:gd name="T8" fmla="*/ 401049 w 11301413"/>
              <a:gd name="T9" fmla="*/ 1800397 h 11718926"/>
              <a:gd name="T10" fmla="*/ 138923 w 11301413"/>
              <a:gd name="T11" fmla="*/ 1800397 h 11718926"/>
              <a:gd name="T12" fmla="*/ 59997 w 11301413"/>
              <a:gd name="T13" fmla="*/ 1710455 h 11718926"/>
              <a:gd name="T14" fmla="*/ 59997 w 11301413"/>
              <a:gd name="T15" fmla="*/ 1297643 h 11718926"/>
              <a:gd name="T16" fmla="*/ 131434 w 11301413"/>
              <a:gd name="T17" fmla="*/ 1208278 h 11718926"/>
              <a:gd name="T18" fmla="*/ 269770 w 11301413"/>
              <a:gd name="T19" fmla="*/ 1200927 h 11718926"/>
              <a:gd name="T20" fmla="*/ 869740 w 11301413"/>
              <a:gd name="T21" fmla="*/ 1021179 h 11718926"/>
              <a:gd name="T22" fmla="*/ 1008508 w 11301413"/>
              <a:gd name="T23" fmla="*/ 1028529 h 11718926"/>
              <a:gd name="T24" fmla="*/ 1079945 w 11301413"/>
              <a:gd name="T25" fmla="*/ 1117879 h 11718926"/>
              <a:gd name="T26" fmla="*/ 1079945 w 11301413"/>
              <a:gd name="T27" fmla="*/ 1710471 h 11718926"/>
              <a:gd name="T28" fmla="*/ 1001019 w 11301413"/>
              <a:gd name="T29" fmla="*/ 1800397 h 11718926"/>
              <a:gd name="T30" fmla="*/ 738892 w 11301413"/>
              <a:gd name="T31" fmla="*/ 1800397 h 11718926"/>
              <a:gd name="T32" fmla="*/ 659966 w 11301413"/>
              <a:gd name="T33" fmla="*/ 1710471 h 11718926"/>
              <a:gd name="T34" fmla="*/ 659966 w 11301413"/>
              <a:gd name="T35" fmla="*/ 1117879 h 11718926"/>
              <a:gd name="T36" fmla="*/ 731403 w 11301413"/>
              <a:gd name="T37" fmla="*/ 1028529 h 11718926"/>
              <a:gd name="T38" fmla="*/ 869740 w 11301413"/>
              <a:gd name="T39" fmla="*/ 1021179 h 11718926"/>
              <a:gd name="T40" fmla="*/ 1469559 w 11301413"/>
              <a:gd name="T41" fmla="*/ 720707 h 11718926"/>
              <a:gd name="T42" fmla="*/ 1608510 w 11301413"/>
              <a:gd name="T43" fmla="*/ 728058 h 11718926"/>
              <a:gd name="T44" fmla="*/ 1679427 w 11301413"/>
              <a:gd name="T45" fmla="*/ 817996 h 11718926"/>
              <a:gd name="T46" fmla="*/ 1679427 w 11301413"/>
              <a:gd name="T47" fmla="*/ 1710459 h 11718926"/>
              <a:gd name="T48" fmla="*/ 1601015 w 11301413"/>
              <a:gd name="T49" fmla="*/ 1800397 h 11718926"/>
              <a:gd name="T50" fmla="*/ 1338104 w 11301413"/>
              <a:gd name="T51" fmla="*/ 1800397 h 11718926"/>
              <a:gd name="T52" fmla="*/ 1259692 w 11301413"/>
              <a:gd name="T53" fmla="*/ 1710459 h 11718926"/>
              <a:gd name="T54" fmla="*/ 1259692 w 11301413"/>
              <a:gd name="T55" fmla="*/ 817996 h 11718926"/>
              <a:gd name="T56" fmla="*/ 1330609 w 11301413"/>
              <a:gd name="T57" fmla="*/ 728058 h 11718926"/>
              <a:gd name="T58" fmla="*/ 1469559 w 11301413"/>
              <a:gd name="T59" fmla="*/ 720707 h 11718926"/>
              <a:gd name="T60" fmla="*/ 1527073 w 11301413"/>
              <a:gd name="T61" fmla="*/ 0 h 11718926"/>
              <a:gd name="T62" fmla="*/ 1736253 w 11301413"/>
              <a:gd name="T63" fmla="*/ 210420 h 11718926"/>
              <a:gd name="T64" fmla="*/ 1527073 w 11301413"/>
              <a:gd name="T65" fmla="*/ 420264 h 11718926"/>
              <a:gd name="T66" fmla="*/ 1462532 w 11301413"/>
              <a:gd name="T67" fmla="*/ 409311 h 11718926"/>
              <a:gd name="T68" fmla="*/ 970988 w 11301413"/>
              <a:gd name="T69" fmla="*/ 779997 h 11718926"/>
              <a:gd name="T70" fmla="*/ 810213 w 11301413"/>
              <a:gd name="T71" fmla="*/ 765008 h 11718926"/>
              <a:gd name="T72" fmla="*/ 595270 w 11301413"/>
              <a:gd name="T73" fmla="*/ 528645 h 11718926"/>
              <a:gd name="T74" fmla="*/ 415479 w 11301413"/>
              <a:gd name="T75" fmla="*/ 711970 h 11718926"/>
              <a:gd name="T76" fmla="*/ 418937 w 11301413"/>
              <a:gd name="T77" fmla="*/ 750019 h 11718926"/>
              <a:gd name="T78" fmla="*/ 209756 w 11301413"/>
              <a:gd name="T79" fmla="*/ 960439 h 11718926"/>
              <a:gd name="T80" fmla="*/ 0 w 11301413"/>
              <a:gd name="T81" fmla="*/ 750019 h 11718926"/>
              <a:gd name="T82" fmla="*/ 209756 w 11301413"/>
              <a:gd name="T83" fmla="*/ 540175 h 11718926"/>
              <a:gd name="T84" fmla="*/ 244332 w 11301413"/>
              <a:gd name="T85" fmla="*/ 543634 h 11718926"/>
              <a:gd name="T86" fmla="*/ 513442 w 11301413"/>
              <a:gd name="T87" fmla="*/ 276141 h 11718926"/>
              <a:gd name="T88" fmla="*/ 601033 w 11301413"/>
              <a:gd name="T89" fmla="*/ 240398 h 11718926"/>
              <a:gd name="T90" fmla="*/ 687471 w 11301413"/>
              <a:gd name="T91" fmla="*/ 279600 h 11718926"/>
              <a:gd name="T92" fmla="*/ 913939 w 11301413"/>
              <a:gd name="T93" fmla="*/ 522304 h 11718926"/>
              <a:gd name="T94" fmla="*/ 1317893 w 11301413"/>
              <a:gd name="T95" fmla="*/ 217338 h 11718926"/>
              <a:gd name="T96" fmla="*/ 1317316 w 11301413"/>
              <a:gd name="T97" fmla="*/ 210420 h 11718926"/>
              <a:gd name="T98" fmla="*/ 1527073 w 11301413"/>
              <a:gd name="T99" fmla="*/ 0 h 117189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301413" h="11718926">
                <a:moveTo>
                  <a:pt x="1755956" y="7816926"/>
                </a:moveTo>
                <a:cubicBezTo>
                  <a:pt x="2057354" y="7816926"/>
                  <a:pt x="2359221" y="7832876"/>
                  <a:pt x="2659213" y="7864774"/>
                </a:cubicBezTo>
                <a:cubicBezTo>
                  <a:pt x="2921705" y="7894796"/>
                  <a:pt x="3124200" y="8142484"/>
                  <a:pt x="3124200" y="8442710"/>
                </a:cubicBezTo>
                <a:cubicBezTo>
                  <a:pt x="3124200" y="8442710"/>
                  <a:pt x="3124200" y="8442710"/>
                  <a:pt x="3124200" y="11133486"/>
                </a:cubicBezTo>
                <a:cubicBezTo>
                  <a:pt x="3124200" y="11456228"/>
                  <a:pt x="2895456" y="11718926"/>
                  <a:pt x="2610464" y="11718926"/>
                </a:cubicBezTo>
                <a:cubicBezTo>
                  <a:pt x="2610464" y="11718926"/>
                  <a:pt x="2610464" y="11718926"/>
                  <a:pt x="904261" y="11718926"/>
                </a:cubicBezTo>
                <a:cubicBezTo>
                  <a:pt x="619269" y="11718926"/>
                  <a:pt x="390525" y="11456228"/>
                  <a:pt x="390525" y="11133486"/>
                </a:cubicBezTo>
                <a:cubicBezTo>
                  <a:pt x="390525" y="11133486"/>
                  <a:pt x="390525" y="11133486"/>
                  <a:pt x="390525" y="8446462"/>
                </a:cubicBezTo>
                <a:cubicBezTo>
                  <a:pt x="390525" y="8146236"/>
                  <a:pt x="593019" y="7894796"/>
                  <a:pt x="855512" y="7864774"/>
                </a:cubicBezTo>
                <a:cubicBezTo>
                  <a:pt x="1153629" y="7832876"/>
                  <a:pt x="1454558" y="7816926"/>
                  <a:pt x="1755956" y="7816926"/>
                </a:cubicBezTo>
                <a:close/>
                <a:moveTo>
                  <a:pt x="5661206" y="6646934"/>
                </a:moveTo>
                <a:cubicBezTo>
                  <a:pt x="5962604" y="6646934"/>
                  <a:pt x="6264471" y="6662880"/>
                  <a:pt x="6564463" y="6694774"/>
                </a:cubicBezTo>
                <a:cubicBezTo>
                  <a:pt x="6826955" y="6721040"/>
                  <a:pt x="7029450" y="6976188"/>
                  <a:pt x="7029450" y="7276360"/>
                </a:cubicBezTo>
                <a:cubicBezTo>
                  <a:pt x="7029450" y="7276360"/>
                  <a:pt x="7029450" y="7276360"/>
                  <a:pt x="7029450" y="11133588"/>
                </a:cubicBezTo>
                <a:cubicBezTo>
                  <a:pt x="7029450" y="11456274"/>
                  <a:pt x="6796957" y="11718926"/>
                  <a:pt x="6515714" y="11718926"/>
                </a:cubicBezTo>
                <a:cubicBezTo>
                  <a:pt x="6515714" y="11718926"/>
                  <a:pt x="6515714" y="11718926"/>
                  <a:pt x="4809511" y="11718926"/>
                </a:cubicBezTo>
                <a:cubicBezTo>
                  <a:pt x="4524519" y="11718926"/>
                  <a:pt x="4295775" y="11456274"/>
                  <a:pt x="4295775" y="11133588"/>
                </a:cubicBezTo>
                <a:cubicBezTo>
                  <a:pt x="4295775" y="11133588"/>
                  <a:pt x="4295775" y="11133588"/>
                  <a:pt x="4295775" y="7276360"/>
                </a:cubicBezTo>
                <a:cubicBezTo>
                  <a:pt x="4295775" y="6976188"/>
                  <a:pt x="4498269" y="6721040"/>
                  <a:pt x="4760762" y="6694774"/>
                </a:cubicBezTo>
                <a:cubicBezTo>
                  <a:pt x="5058879" y="6662880"/>
                  <a:pt x="5359808" y="6646934"/>
                  <a:pt x="5661206" y="6646934"/>
                </a:cubicBezTo>
                <a:close/>
                <a:moveTo>
                  <a:pt x="9565481" y="4691138"/>
                </a:moveTo>
                <a:cubicBezTo>
                  <a:pt x="9867587" y="4691138"/>
                  <a:pt x="10169692" y="4707086"/>
                  <a:pt x="10469922" y="4738984"/>
                </a:cubicBezTo>
                <a:cubicBezTo>
                  <a:pt x="10732623" y="4769004"/>
                  <a:pt x="10931525" y="5020432"/>
                  <a:pt x="10931525" y="5324398"/>
                </a:cubicBezTo>
                <a:cubicBezTo>
                  <a:pt x="10931525" y="5324398"/>
                  <a:pt x="10931525" y="5324398"/>
                  <a:pt x="10931525" y="11133512"/>
                </a:cubicBezTo>
                <a:cubicBezTo>
                  <a:pt x="10931525" y="11456240"/>
                  <a:pt x="10702600" y="11718926"/>
                  <a:pt x="10421135" y="11718926"/>
                </a:cubicBezTo>
                <a:cubicBezTo>
                  <a:pt x="10421135" y="11718926"/>
                  <a:pt x="10421135" y="11718926"/>
                  <a:pt x="8709827" y="11718926"/>
                </a:cubicBezTo>
                <a:cubicBezTo>
                  <a:pt x="8428362" y="11718926"/>
                  <a:pt x="8199437" y="11456240"/>
                  <a:pt x="8199437" y="11133512"/>
                </a:cubicBezTo>
                <a:cubicBezTo>
                  <a:pt x="8199437" y="11133512"/>
                  <a:pt x="8199437" y="11133512"/>
                  <a:pt x="8199437" y="5324398"/>
                </a:cubicBezTo>
                <a:cubicBezTo>
                  <a:pt x="8199437" y="5020432"/>
                  <a:pt x="8398339" y="4769004"/>
                  <a:pt x="8661040" y="4738984"/>
                </a:cubicBezTo>
                <a:cubicBezTo>
                  <a:pt x="8961270" y="4707086"/>
                  <a:pt x="9263375" y="4691138"/>
                  <a:pt x="9565481" y="4691138"/>
                </a:cubicBezTo>
                <a:close/>
                <a:moveTo>
                  <a:pt x="9939842" y="0"/>
                </a:moveTo>
                <a:cubicBezTo>
                  <a:pt x="10693770" y="0"/>
                  <a:pt x="11301413" y="611648"/>
                  <a:pt x="11301413" y="1369642"/>
                </a:cubicBezTo>
                <a:cubicBezTo>
                  <a:pt x="11301413" y="2123884"/>
                  <a:pt x="10693770" y="2735532"/>
                  <a:pt x="9939842" y="2735532"/>
                </a:cubicBezTo>
                <a:cubicBezTo>
                  <a:pt x="9789807" y="2735532"/>
                  <a:pt x="9651024" y="2705514"/>
                  <a:pt x="9519743" y="2664236"/>
                </a:cubicBezTo>
                <a:cubicBezTo>
                  <a:pt x="9519743" y="2664236"/>
                  <a:pt x="9519743" y="2664236"/>
                  <a:pt x="6320239" y="5077060"/>
                </a:cubicBezTo>
                <a:cubicBezTo>
                  <a:pt x="5997663" y="5320968"/>
                  <a:pt x="5543807" y="5275940"/>
                  <a:pt x="5273743" y="4979496"/>
                </a:cubicBezTo>
                <a:cubicBezTo>
                  <a:pt x="5273743" y="4979496"/>
                  <a:pt x="5273743" y="4979496"/>
                  <a:pt x="3874663" y="3440992"/>
                </a:cubicBezTo>
                <a:cubicBezTo>
                  <a:pt x="3874663" y="3440992"/>
                  <a:pt x="3874663" y="3440992"/>
                  <a:pt x="2704387" y="4634272"/>
                </a:cubicBezTo>
                <a:cubicBezTo>
                  <a:pt x="2719391" y="4716824"/>
                  <a:pt x="2726893" y="4799378"/>
                  <a:pt x="2726893" y="4881932"/>
                </a:cubicBezTo>
                <a:cubicBezTo>
                  <a:pt x="2726893" y="5639926"/>
                  <a:pt x="2119249" y="6251576"/>
                  <a:pt x="1365322" y="6251576"/>
                </a:cubicBezTo>
                <a:cubicBezTo>
                  <a:pt x="611394" y="6251576"/>
                  <a:pt x="0" y="5639926"/>
                  <a:pt x="0" y="4881932"/>
                </a:cubicBezTo>
                <a:cubicBezTo>
                  <a:pt x="0" y="4127690"/>
                  <a:pt x="611394" y="3516042"/>
                  <a:pt x="1365322" y="3516042"/>
                </a:cubicBezTo>
                <a:cubicBezTo>
                  <a:pt x="1440339" y="3516042"/>
                  <a:pt x="1515357" y="3527300"/>
                  <a:pt x="1590375" y="3538556"/>
                </a:cubicBezTo>
                <a:cubicBezTo>
                  <a:pt x="1590375" y="3538556"/>
                  <a:pt x="1590375" y="3538556"/>
                  <a:pt x="3342037" y="1797422"/>
                </a:cubicBezTo>
                <a:cubicBezTo>
                  <a:pt x="3492073" y="1647324"/>
                  <a:pt x="3702122" y="1557266"/>
                  <a:pt x="3912172" y="1564770"/>
                </a:cubicBezTo>
                <a:cubicBezTo>
                  <a:pt x="4125972" y="1572274"/>
                  <a:pt x="4328520" y="1662334"/>
                  <a:pt x="4474805" y="1819936"/>
                </a:cubicBezTo>
                <a:cubicBezTo>
                  <a:pt x="4474805" y="1819936"/>
                  <a:pt x="4474805" y="1819936"/>
                  <a:pt x="5948902" y="3399716"/>
                </a:cubicBezTo>
                <a:cubicBezTo>
                  <a:pt x="5948902" y="3399716"/>
                  <a:pt x="5948902" y="3399716"/>
                  <a:pt x="8578271" y="1414672"/>
                </a:cubicBezTo>
                <a:cubicBezTo>
                  <a:pt x="8578271" y="1399662"/>
                  <a:pt x="8574520" y="1384652"/>
                  <a:pt x="8574520" y="1369642"/>
                </a:cubicBezTo>
                <a:cubicBezTo>
                  <a:pt x="8574520" y="611648"/>
                  <a:pt x="9185915" y="0"/>
                  <a:pt x="9939842" y="0"/>
                </a:cubicBez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文本框 6"/>
          <p:cNvSpPr txBox="1"/>
          <p:nvPr/>
        </p:nvSpPr>
        <p:spPr>
          <a:xfrm>
            <a:off x="1504405" y="2055849"/>
            <a:ext cx="646331" cy="738664"/>
          </a:xfrm>
          <a:prstGeom prst="rect">
            <a:avLst/>
          </a:prstGeom>
          <a:noFill/>
        </p:spPr>
        <p:txBody>
          <a:bodyPr wrap="none" rtlCol="0">
            <a:spAutoFit/>
          </a:bodyPr>
          <a:lstStyle/>
          <a:p>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胜率</a:t>
            </a:r>
          </a:p>
          <a:p>
            <a:endParaRPr lang="zh-CN" altLang="en-US" sz="2400" b="1"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039022" y="2046756"/>
            <a:ext cx="1653845" cy="738664"/>
            <a:chOff x="4731963" y="1822641"/>
            <a:chExt cx="1653845" cy="738664"/>
          </a:xfrm>
        </p:grpSpPr>
        <p:sp>
          <p:nvSpPr>
            <p:cNvPr id="5" name="KSO_Shape"/>
            <p:cNvSpPr/>
            <p:nvPr/>
          </p:nvSpPr>
          <p:spPr>
            <a:xfrm>
              <a:off x="4731963" y="1831734"/>
              <a:ext cx="252331" cy="431335"/>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8" name="文本框 7"/>
            <p:cNvSpPr txBox="1"/>
            <p:nvPr/>
          </p:nvSpPr>
          <p:spPr>
            <a:xfrm>
              <a:off x="5046980" y="1822641"/>
              <a:ext cx="1338828" cy="738664"/>
            </a:xfrm>
            <a:prstGeom prst="rect">
              <a:avLst/>
            </a:prstGeom>
            <a:noFill/>
          </p:spPr>
          <p:txBody>
            <a:bodyPr wrap="none" rtlCol="0">
              <a:spAutoFit/>
            </a:bodyPr>
            <a:lstStyle/>
            <a:p>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索提诺比率</a:t>
              </a:r>
            </a:p>
            <a:p>
              <a:endParaRPr lang="zh-CN" altLang="en-US" sz="24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9120152" y="2057563"/>
            <a:ext cx="1107996" cy="1015663"/>
          </a:xfrm>
          <a:prstGeom prst="rect">
            <a:avLst/>
          </a:prstGeom>
          <a:noFill/>
        </p:spPr>
        <p:txBody>
          <a:bodyPr wrap="none" rtlCol="0">
            <a:spAutoFit/>
          </a:bodyPr>
          <a:lstStyle/>
          <a:p>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信息比率</a:t>
            </a:r>
          </a:p>
          <a:p>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a:p>
            <a:endParaRPr lang="zh-CN" altLang="en-US" sz="2400" b="1"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4849763" y="2628870"/>
            <a:ext cx="2982371" cy="1600438"/>
          </a:xfrm>
          <a:prstGeom prst="rect">
            <a:avLst/>
          </a:prstGeom>
          <a:noFill/>
        </p:spPr>
        <p:txBody>
          <a:bodyPr wrap="square" rtlCol="0">
            <a:spAutoFit/>
          </a:bodyPr>
          <a:lstStyle/>
          <a:p>
            <a:pPr algn="just"/>
            <a:r>
              <a:rPr lang="zh-CN" altLang="zh-CN" sz="1400" kern="100" dirty="0">
                <a:effectLst/>
                <a:latin typeface="+mn-ea"/>
                <a:cs typeface="Times New Roman" panose="02020603050405020304" pitchFamily="18" charset="0"/>
              </a:rPr>
              <a:t>索提诺比率与</a:t>
            </a:r>
            <a:r>
              <a:rPr lang="zh-CN" altLang="en-US" sz="1400" kern="100" dirty="0">
                <a:effectLst/>
                <a:latin typeface="+mn-ea"/>
                <a:cs typeface="Times New Roman" panose="02020603050405020304" pitchFamily="18" charset="0"/>
              </a:rPr>
              <a:t>夏普比率</a:t>
            </a:r>
            <a:r>
              <a:rPr lang="zh-CN" altLang="zh-CN" sz="1400" kern="100" dirty="0">
                <a:effectLst/>
                <a:latin typeface="+mn-ea"/>
                <a:cs typeface="Times New Roman" panose="02020603050405020304" pitchFamily="18" charset="0"/>
              </a:rPr>
              <a:t>类似，所不同的是它区分了波动的好坏，因此在计算</a:t>
            </a:r>
            <a:r>
              <a:rPr lang="en-US" altLang="zh-CN" sz="1400" kern="100" dirty="0">
                <a:latin typeface="+mn-ea"/>
                <a:cs typeface="Times New Roman" panose="02020603050405020304" pitchFamily="18" charset="0"/>
              </a:rPr>
              <a:t>波</a:t>
            </a:r>
            <a:r>
              <a:rPr lang="zh-CN" altLang="en-US" sz="1400" kern="100" dirty="0">
                <a:latin typeface="+mn-ea"/>
                <a:cs typeface="Times New Roman" panose="02020603050405020304" pitchFamily="18" charset="0"/>
              </a:rPr>
              <a:t>动率</a:t>
            </a:r>
            <a:r>
              <a:rPr lang="zh-CN" altLang="zh-CN" sz="1400" kern="100" dirty="0">
                <a:effectLst/>
                <a:latin typeface="+mn-ea"/>
                <a:cs typeface="Times New Roman" panose="02020603050405020304" pitchFamily="18" charset="0"/>
              </a:rPr>
              <a:t>时它所采用的不是标准差，而是下行标准差。这其中的隐含条件是</a:t>
            </a:r>
            <a:r>
              <a:rPr lang="zh-CN" altLang="en-US" sz="1400" b="1" kern="100" dirty="0">
                <a:effectLst/>
                <a:latin typeface="+mn-ea"/>
                <a:cs typeface="Times New Roman" panose="02020603050405020304" pitchFamily="18" charset="0"/>
              </a:rPr>
              <a:t>投资组合</a:t>
            </a:r>
            <a:r>
              <a:rPr lang="zh-CN" altLang="zh-CN" sz="1400" b="1" kern="100" dirty="0">
                <a:effectLst/>
                <a:latin typeface="+mn-ea"/>
                <a:cs typeface="Times New Roman" panose="02020603050405020304" pitchFamily="18" charset="0"/>
              </a:rPr>
              <a:t>的上涨（正</a:t>
            </a:r>
            <a:r>
              <a:rPr lang="zh-CN" altLang="en-US" sz="1400" b="1" kern="100" dirty="0">
                <a:effectLst/>
                <a:latin typeface="+mn-ea"/>
                <a:cs typeface="Times New Roman" panose="02020603050405020304" pitchFamily="18" charset="0"/>
              </a:rPr>
              <a:t>回报率</a:t>
            </a:r>
            <a:r>
              <a:rPr lang="zh-CN" altLang="zh-CN" sz="1400" b="1" kern="100" dirty="0">
                <a:effectLst/>
                <a:latin typeface="+mn-ea"/>
                <a:cs typeface="Times New Roman" panose="02020603050405020304" pitchFamily="18" charset="0"/>
              </a:rPr>
              <a:t>）符合投资人的需求，不应计入风险调整。</a:t>
            </a:r>
          </a:p>
        </p:txBody>
      </p:sp>
      <p:sp>
        <p:nvSpPr>
          <p:cNvPr id="17" name="文本框 16"/>
          <p:cNvSpPr txBox="1"/>
          <p:nvPr/>
        </p:nvSpPr>
        <p:spPr>
          <a:xfrm>
            <a:off x="8614803" y="2597538"/>
            <a:ext cx="2982371" cy="738664"/>
          </a:xfrm>
          <a:prstGeom prst="rect">
            <a:avLst/>
          </a:prstGeom>
          <a:noFill/>
        </p:spPr>
        <p:txBody>
          <a:bodyPr wrap="square" rtlCol="0">
            <a:spAutoFit/>
          </a:bodyPr>
          <a:lstStyle/>
          <a:p>
            <a:pPr algn="just"/>
            <a:r>
              <a:rPr lang="zh-CN" altLang="en-US" sz="1400" kern="0" dirty="0">
                <a:latin typeface="+mn-ea"/>
                <a:cs typeface="宋体" panose="02010600030101010101" pitchFamily="2" charset="-122"/>
              </a:rPr>
              <a:t>用来衡量超额风险所带来的超额收益。它表示单位主动风险所带来的</a:t>
            </a:r>
            <a:r>
              <a:rPr lang="zh-CN" altLang="en-US" sz="1400" b="1" kern="0" dirty="0">
                <a:latin typeface="+mn-ea"/>
                <a:cs typeface="宋体" panose="02010600030101010101" pitchFamily="2" charset="-122"/>
              </a:rPr>
              <a:t>超额收益。</a:t>
            </a:r>
          </a:p>
        </p:txBody>
      </p:sp>
      <p:grpSp>
        <p:nvGrpSpPr>
          <p:cNvPr id="18" name="组合 17"/>
          <p:cNvGrpSpPr/>
          <p:nvPr/>
        </p:nvGrpSpPr>
        <p:grpSpPr>
          <a:xfrm rot="16200000">
            <a:off x="1001806" y="4835113"/>
            <a:ext cx="283372" cy="283372"/>
            <a:chOff x="9956115" y="1144931"/>
            <a:chExt cx="712898" cy="712898"/>
          </a:xfrm>
        </p:grpSpPr>
        <p:sp>
          <p:nvSpPr>
            <p:cNvPr id="19" name="椭圆 18"/>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066506" y="1456447"/>
              <a:ext cx="493486" cy="246058"/>
              <a:chOff x="9956800" y="2525486"/>
              <a:chExt cx="1222596" cy="609600"/>
            </a:xfrm>
          </p:grpSpPr>
          <p:cxnSp>
            <p:nvCxnSpPr>
              <p:cNvPr id="21" name="直接连接符 20"/>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rot="16200000">
            <a:off x="5023501" y="4835113"/>
            <a:ext cx="283372" cy="283372"/>
            <a:chOff x="9956115" y="1144931"/>
            <a:chExt cx="712898" cy="712898"/>
          </a:xfrm>
        </p:grpSpPr>
        <p:sp>
          <p:nvSpPr>
            <p:cNvPr id="24" name="椭圆 23"/>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0066506" y="1456447"/>
              <a:ext cx="493486" cy="246058"/>
              <a:chOff x="9956800" y="2525486"/>
              <a:chExt cx="1222596" cy="609600"/>
            </a:xfrm>
          </p:grpSpPr>
          <p:cxnSp>
            <p:nvCxnSpPr>
              <p:cNvPr id="26" name="直接连接符 25"/>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 name="组合 27"/>
          <p:cNvGrpSpPr/>
          <p:nvPr/>
        </p:nvGrpSpPr>
        <p:grpSpPr>
          <a:xfrm rot="16200000">
            <a:off x="8695551" y="4835113"/>
            <a:ext cx="283372" cy="283372"/>
            <a:chOff x="9956115" y="1144931"/>
            <a:chExt cx="712898" cy="712898"/>
          </a:xfrm>
        </p:grpSpPr>
        <p:sp>
          <p:nvSpPr>
            <p:cNvPr id="29" name="椭圆 28"/>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0066506" y="1456447"/>
              <a:ext cx="493486" cy="246058"/>
              <a:chOff x="9956800" y="2525486"/>
              <a:chExt cx="1222596" cy="609600"/>
            </a:xfrm>
          </p:grpSpPr>
          <p:cxnSp>
            <p:nvCxnSpPr>
              <p:cNvPr id="31" name="直接连接符 30"/>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 name="矩形 32">
            <a:extLst>
              <a:ext uri="{FF2B5EF4-FFF2-40B4-BE49-F238E27FC236}">
                <a16:creationId xmlns:a16="http://schemas.microsoft.com/office/drawing/2014/main" id="{501DBBE7-6110-4C4B-865D-76D53414DF62}"/>
              </a:ext>
            </a:extLst>
          </p:cNvPr>
          <p:cNvSpPr/>
          <p:nvPr/>
        </p:nvSpPr>
        <p:spPr>
          <a:xfrm>
            <a:off x="802256" y="436916"/>
            <a:ext cx="1669911" cy="590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356C3D8-C380-466B-8448-9B44583D5B2D}"/>
              </a:ext>
            </a:extLst>
          </p:cNvPr>
          <p:cNvSpPr txBox="1"/>
          <p:nvPr/>
        </p:nvSpPr>
        <p:spPr>
          <a:xfrm>
            <a:off x="2704866" y="532526"/>
            <a:ext cx="1916557" cy="523220"/>
          </a:xfrm>
          <a:prstGeom prst="rect">
            <a:avLst/>
          </a:prstGeom>
          <a:noFill/>
        </p:spPr>
        <p:txBody>
          <a:bodyPr wrap="square" rtlCol="0">
            <a:spAutoFit/>
          </a:bodyPr>
          <a:lstStyle/>
          <a:p>
            <a:r>
              <a:rPr lang="zh-CN" altLang="en-US" sz="2800" b="1" dirty="0"/>
              <a:t>参数指标</a:t>
            </a:r>
          </a:p>
        </p:txBody>
      </p:sp>
      <p:sp>
        <p:nvSpPr>
          <p:cNvPr id="3" name="文本框 2">
            <a:extLst>
              <a:ext uri="{FF2B5EF4-FFF2-40B4-BE49-F238E27FC236}">
                <a16:creationId xmlns:a16="http://schemas.microsoft.com/office/drawing/2014/main" id="{2153BC3D-0F7D-4419-9D13-F9017EBA2108}"/>
              </a:ext>
            </a:extLst>
          </p:cNvPr>
          <p:cNvSpPr txBox="1"/>
          <p:nvPr/>
        </p:nvSpPr>
        <p:spPr>
          <a:xfrm>
            <a:off x="802256" y="2719283"/>
            <a:ext cx="2759489" cy="1169551"/>
          </a:xfrm>
          <a:prstGeom prst="rect">
            <a:avLst/>
          </a:prstGeom>
          <a:noFill/>
        </p:spPr>
        <p:txBody>
          <a:bodyPr wrap="square" rtlCol="0">
            <a:spAutoFit/>
          </a:bodyPr>
          <a:lstStyle/>
          <a:p>
            <a:r>
              <a:rPr lang="zh-CN" altLang="en-US" sz="1400" dirty="0"/>
              <a:t>所谓基金胜率，就是基金运作期间盈利的概率。胜率还分为年胜率、季度胜率、月胜率和日胜率，在一定程度上反映投资者的盈亏，但不是绝对的。</a:t>
            </a:r>
          </a:p>
        </p:txBody>
      </p:sp>
    </p:spTree>
    <p:extLst>
      <p:ext uri="{BB962C8B-B14F-4D97-AF65-F5344CB8AC3E}">
        <p14:creationId xmlns:p14="http://schemas.microsoft.com/office/powerpoint/2010/main" val="112342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a:spLocks/>
          </p:cNvSpPr>
          <p:nvPr/>
        </p:nvSpPr>
        <p:spPr bwMode="auto">
          <a:xfrm>
            <a:off x="1001806" y="2046756"/>
            <a:ext cx="497151" cy="338891"/>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KSO_Shape"/>
          <p:cNvSpPr>
            <a:spLocks/>
          </p:cNvSpPr>
          <p:nvPr/>
        </p:nvSpPr>
        <p:spPr bwMode="auto">
          <a:xfrm>
            <a:off x="8614803" y="2025520"/>
            <a:ext cx="393233" cy="407611"/>
          </a:xfrm>
          <a:custGeom>
            <a:avLst/>
            <a:gdLst>
              <a:gd name="T0" fmla="*/ 269770 w 11301413"/>
              <a:gd name="T1" fmla="*/ 1200927 h 11718926"/>
              <a:gd name="T2" fmla="*/ 408539 w 11301413"/>
              <a:gd name="T3" fmla="*/ 1208278 h 11718926"/>
              <a:gd name="T4" fmla="*/ 479976 w 11301413"/>
              <a:gd name="T5" fmla="*/ 1297067 h 11718926"/>
              <a:gd name="T6" fmla="*/ 479976 w 11301413"/>
              <a:gd name="T7" fmla="*/ 1710455 h 11718926"/>
              <a:gd name="T8" fmla="*/ 401049 w 11301413"/>
              <a:gd name="T9" fmla="*/ 1800397 h 11718926"/>
              <a:gd name="T10" fmla="*/ 138923 w 11301413"/>
              <a:gd name="T11" fmla="*/ 1800397 h 11718926"/>
              <a:gd name="T12" fmla="*/ 59997 w 11301413"/>
              <a:gd name="T13" fmla="*/ 1710455 h 11718926"/>
              <a:gd name="T14" fmla="*/ 59997 w 11301413"/>
              <a:gd name="T15" fmla="*/ 1297643 h 11718926"/>
              <a:gd name="T16" fmla="*/ 131434 w 11301413"/>
              <a:gd name="T17" fmla="*/ 1208278 h 11718926"/>
              <a:gd name="T18" fmla="*/ 269770 w 11301413"/>
              <a:gd name="T19" fmla="*/ 1200927 h 11718926"/>
              <a:gd name="T20" fmla="*/ 869740 w 11301413"/>
              <a:gd name="T21" fmla="*/ 1021179 h 11718926"/>
              <a:gd name="T22" fmla="*/ 1008508 w 11301413"/>
              <a:gd name="T23" fmla="*/ 1028529 h 11718926"/>
              <a:gd name="T24" fmla="*/ 1079945 w 11301413"/>
              <a:gd name="T25" fmla="*/ 1117879 h 11718926"/>
              <a:gd name="T26" fmla="*/ 1079945 w 11301413"/>
              <a:gd name="T27" fmla="*/ 1710471 h 11718926"/>
              <a:gd name="T28" fmla="*/ 1001019 w 11301413"/>
              <a:gd name="T29" fmla="*/ 1800397 h 11718926"/>
              <a:gd name="T30" fmla="*/ 738892 w 11301413"/>
              <a:gd name="T31" fmla="*/ 1800397 h 11718926"/>
              <a:gd name="T32" fmla="*/ 659966 w 11301413"/>
              <a:gd name="T33" fmla="*/ 1710471 h 11718926"/>
              <a:gd name="T34" fmla="*/ 659966 w 11301413"/>
              <a:gd name="T35" fmla="*/ 1117879 h 11718926"/>
              <a:gd name="T36" fmla="*/ 731403 w 11301413"/>
              <a:gd name="T37" fmla="*/ 1028529 h 11718926"/>
              <a:gd name="T38" fmla="*/ 869740 w 11301413"/>
              <a:gd name="T39" fmla="*/ 1021179 h 11718926"/>
              <a:gd name="T40" fmla="*/ 1469559 w 11301413"/>
              <a:gd name="T41" fmla="*/ 720707 h 11718926"/>
              <a:gd name="T42" fmla="*/ 1608510 w 11301413"/>
              <a:gd name="T43" fmla="*/ 728058 h 11718926"/>
              <a:gd name="T44" fmla="*/ 1679427 w 11301413"/>
              <a:gd name="T45" fmla="*/ 817996 h 11718926"/>
              <a:gd name="T46" fmla="*/ 1679427 w 11301413"/>
              <a:gd name="T47" fmla="*/ 1710459 h 11718926"/>
              <a:gd name="T48" fmla="*/ 1601015 w 11301413"/>
              <a:gd name="T49" fmla="*/ 1800397 h 11718926"/>
              <a:gd name="T50" fmla="*/ 1338104 w 11301413"/>
              <a:gd name="T51" fmla="*/ 1800397 h 11718926"/>
              <a:gd name="T52" fmla="*/ 1259692 w 11301413"/>
              <a:gd name="T53" fmla="*/ 1710459 h 11718926"/>
              <a:gd name="T54" fmla="*/ 1259692 w 11301413"/>
              <a:gd name="T55" fmla="*/ 817996 h 11718926"/>
              <a:gd name="T56" fmla="*/ 1330609 w 11301413"/>
              <a:gd name="T57" fmla="*/ 728058 h 11718926"/>
              <a:gd name="T58" fmla="*/ 1469559 w 11301413"/>
              <a:gd name="T59" fmla="*/ 720707 h 11718926"/>
              <a:gd name="T60" fmla="*/ 1527073 w 11301413"/>
              <a:gd name="T61" fmla="*/ 0 h 11718926"/>
              <a:gd name="T62" fmla="*/ 1736253 w 11301413"/>
              <a:gd name="T63" fmla="*/ 210420 h 11718926"/>
              <a:gd name="T64" fmla="*/ 1527073 w 11301413"/>
              <a:gd name="T65" fmla="*/ 420264 h 11718926"/>
              <a:gd name="T66" fmla="*/ 1462532 w 11301413"/>
              <a:gd name="T67" fmla="*/ 409311 h 11718926"/>
              <a:gd name="T68" fmla="*/ 970988 w 11301413"/>
              <a:gd name="T69" fmla="*/ 779997 h 11718926"/>
              <a:gd name="T70" fmla="*/ 810213 w 11301413"/>
              <a:gd name="T71" fmla="*/ 765008 h 11718926"/>
              <a:gd name="T72" fmla="*/ 595270 w 11301413"/>
              <a:gd name="T73" fmla="*/ 528645 h 11718926"/>
              <a:gd name="T74" fmla="*/ 415479 w 11301413"/>
              <a:gd name="T75" fmla="*/ 711970 h 11718926"/>
              <a:gd name="T76" fmla="*/ 418937 w 11301413"/>
              <a:gd name="T77" fmla="*/ 750019 h 11718926"/>
              <a:gd name="T78" fmla="*/ 209756 w 11301413"/>
              <a:gd name="T79" fmla="*/ 960439 h 11718926"/>
              <a:gd name="T80" fmla="*/ 0 w 11301413"/>
              <a:gd name="T81" fmla="*/ 750019 h 11718926"/>
              <a:gd name="T82" fmla="*/ 209756 w 11301413"/>
              <a:gd name="T83" fmla="*/ 540175 h 11718926"/>
              <a:gd name="T84" fmla="*/ 244332 w 11301413"/>
              <a:gd name="T85" fmla="*/ 543634 h 11718926"/>
              <a:gd name="T86" fmla="*/ 513442 w 11301413"/>
              <a:gd name="T87" fmla="*/ 276141 h 11718926"/>
              <a:gd name="T88" fmla="*/ 601033 w 11301413"/>
              <a:gd name="T89" fmla="*/ 240398 h 11718926"/>
              <a:gd name="T90" fmla="*/ 687471 w 11301413"/>
              <a:gd name="T91" fmla="*/ 279600 h 11718926"/>
              <a:gd name="T92" fmla="*/ 913939 w 11301413"/>
              <a:gd name="T93" fmla="*/ 522304 h 11718926"/>
              <a:gd name="T94" fmla="*/ 1317893 w 11301413"/>
              <a:gd name="T95" fmla="*/ 217338 h 11718926"/>
              <a:gd name="T96" fmla="*/ 1317316 w 11301413"/>
              <a:gd name="T97" fmla="*/ 210420 h 11718926"/>
              <a:gd name="T98" fmla="*/ 1527073 w 11301413"/>
              <a:gd name="T99" fmla="*/ 0 h 117189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301413" h="11718926">
                <a:moveTo>
                  <a:pt x="1755956" y="7816926"/>
                </a:moveTo>
                <a:cubicBezTo>
                  <a:pt x="2057354" y="7816926"/>
                  <a:pt x="2359221" y="7832876"/>
                  <a:pt x="2659213" y="7864774"/>
                </a:cubicBezTo>
                <a:cubicBezTo>
                  <a:pt x="2921705" y="7894796"/>
                  <a:pt x="3124200" y="8142484"/>
                  <a:pt x="3124200" y="8442710"/>
                </a:cubicBezTo>
                <a:cubicBezTo>
                  <a:pt x="3124200" y="8442710"/>
                  <a:pt x="3124200" y="8442710"/>
                  <a:pt x="3124200" y="11133486"/>
                </a:cubicBezTo>
                <a:cubicBezTo>
                  <a:pt x="3124200" y="11456228"/>
                  <a:pt x="2895456" y="11718926"/>
                  <a:pt x="2610464" y="11718926"/>
                </a:cubicBezTo>
                <a:cubicBezTo>
                  <a:pt x="2610464" y="11718926"/>
                  <a:pt x="2610464" y="11718926"/>
                  <a:pt x="904261" y="11718926"/>
                </a:cubicBezTo>
                <a:cubicBezTo>
                  <a:pt x="619269" y="11718926"/>
                  <a:pt x="390525" y="11456228"/>
                  <a:pt x="390525" y="11133486"/>
                </a:cubicBezTo>
                <a:cubicBezTo>
                  <a:pt x="390525" y="11133486"/>
                  <a:pt x="390525" y="11133486"/>
                  <a:pt x="390525" y="8446462"/>
                </a:cubicBezTo>
                <a:cubicBezTo>
                  <a:pt x="390525" y="8146236"/>
                  <a:pt x="593019" y="7894796"/>
                  <a:pt x="855512" y="7864774"/>
                </a:cubicBezTo>
                <a:cubicBezTo>
                  <a:pt x="1153629" y="7832876"/>
                  <a:pt x="1454558" y="7816926"/>
                  <a:pt x="1755956" y="7816926"/>
                </a:cubicBezTo>
                <a:close/>
                <a:moveTo>
                  <a:pt x="5661206" y="6646934"/>
                </a:moveTo>
                <a:cubicBezTo>
                  <a:pt x="5962604" y="6646934"/>
                  <a:pt x="6264471" y="6662880"/>
                  <a:pt x="6564463" y="6694774"/>
                </a:cubicBezTo>
                <a:cubicBezTo>
                  <a:pt x="6826955" y="6721040"/>
                  <a:pt x="7029450" y="6976188"/>
                  <a:pt x="7029450" y="7276360"/>
                </a:cubicBezTo>
                <a:cubicBezTo>
                  <a:pt x="7029450" y="7276360"/>
                  <a:pt x="7029450" y="7276360"/>
                  <a:pt x="7029450" y="11133588"/>
                </a:cubicBezTo>
                <a:cubicBezTo>
                  <a:pt x="7029450" y="11456274"/>
                  <a:pt x="6796957" y="11718926"/>
                  <a:pt x="6515714" y="11718926"/>
                </a:cubicBezTo>
                <a:cubicBezTo>
                  <a:pt x="6515714" y="11718926"/>
                  <a:pt x="6515714" y="11718926"/>
                  <a:pt x="4809511" y="11718926"/>
                </a:cubicBezTo>
                <a:cubicBezTo>
                  <a:pt x="4524519" y="11718926"/>
                  <a:pt x="4295775" y="11456274"/>
                  <a:pt x="4295775" y="11133588"/>
                </a:cubicBezTo>
                <a:cubicBezTo>
                  <a:pt x="4295775" y="11133588"/>
                  <a:pt x="4295775" y="11133588"/>
                  <a:pt x="4295775" y="7276360"/>
                </a:cubicBezTo>
                <a:cubicBezTo>
                  <a:pt x="4295775" y="6976188"/>
                  <a:pt x="4498269" y="6721040"/>
                  <a:pt x="4760762" y="6694774"/>
                </a:cubicBezTo>
                <a:cubicBezTo>
                  <a:pt x="5058879" y="6662880"/>
                  <a:pt x="5359808" y="6646934"/>
                  <a:pt x="5661206" y="6646934"/>
                </a:cubicBezTo>
                <a:close/>
                <a:moveTo>
                  <a:pt x="9565481" y="4691138"/>
                </a:moveTo>
                <a:cubicBezTo>
                  <a:pt x="9867587" y="4691138"/>
                  <a:pt x="10169692" y="4707086"/>
                  <a:pt x="10469922" y="4738984"/>
                </a:cubicBezTo>
                <a:cubicBezTo>
                  <a:pt x="10732623" y="4769004"/>
                  <a:pt x="10931525" y="5020432"/>
                  <a:pt x="10931525" y="5324398"/>
                </a:cubicBezTo>
                <a:cubicBezTo>
                  <a:pt x="10931525" y="5324398"/>
                  <a:pt x="10931525" y="5324398"/>
                  <a:pt x="10931525" y="11133512"/>
                </a:cubicBezTo>
                <a:cubicBezTo>
                  <a:pt x="10931525" y="11456240"/>
                  <a:pt x="10702600" y="11718926"/>
                  <a:pt x="10421135" y="11718926"/>
                </a:cubicBezTo>
                <a:cubicBezTo>
                  <a:pt x="10421135" y="11718926"/>
                  <a:pt x="10421135" y="11718926"/>
                  <a:pt x="8709827" y="11718926"/>
                </a:cubicBezTo>
                <a:cubicBezTo>
                  <a:pt x="8428362" y="11718926"/>
                  <a:pt x="8199437" y="11456240"/>
                  <a:pt x="8199437" y="11133512"/>
                </a:cubicBezTo>
                <a:cubicBezTo>
                  <a:pt x="8199437" y="11133512"/>
                  <a:pt x="8199437" y="11133512"/>
                  <a:pt x="8199437" y="5324398"/>
                </a:cubicBezTo>
                <a:cubicBezTo>
                  <a:pt x="8199437" y="5020432"/>
                  <a:pt x="8398339" y="4769004"/>
                  <a:pt x="8661040" y="4738984"/>
                </a:cubicBezTo>
                <a:cubicBezTo>
                  <a:pt x="8961270" y="4707086"/>
                  <a:pt x="9263375" y="4691138"/>
                  <a:pt x="9565481" y="4691138"/>
                </a:cubicBezTo>
                <a:close/>
                <a:moveTo>
                  <a:pt x="9939842" y="0"/>
                </a:moveTo>
                <a:cubicBezTo>
                  <a:pt x="10693770" y="0"/>
                  <a:pt x="11301413" y="611648"/>
                  <a:pt x="11301413" y="1369642"/>
                </a:cubicBezTo>
                <a:cubicBezTo>
                  <a:pt x="11301413" y="2123884"/>
                  <a:pt x="10693770" y="2735532"/>
                  <a:pt x="9939842" y="2735532"/>
                </a:cubicBezTo>
                <a:cubicBezTo>
                  <a:pt x="9789807" y="2735532"/>
                  <a:pt x="9651024" y="2705514"/>
                  <a:pt x="9519743" y="2664236"/>
                </a:cubicBezTo>
                <a:cubicBezTo>
                  <a:pt x="9519743" y="2664236"/>
                  <a:pt x="9519743" y="2664236"/>
                  <a:pt x="6320239" y="5077060"/>
                </a:cubicBezTo>
                <a:cubicBezTo>
                  <a:pt x="5997663" y="5320968"/>
                  <a:pt x="5543807" y="5275940"/>
                  <a:pt x="5273743" y="4979496"/>
                </a:cubicBezTo>
                <a:cubicBezTo>
                  <a:pt x="5273743" y="4979496"/>
                  <a:pt x="5273743" y="4979496"/>
                  <a:pt x="3874663" y="3440992"/>
                </a:cubicBezTo>
                <a:cubicBezTo>
                  <a:pt x="3874663" y="3440992"/>
                  <a:pt x="3874663" y="3440992"/>
                  <a:pt x="2704387" y="4634272"/>
                </a:cubicBezTo>
                <a:cubicBezTo>
                  <a:pt x="2719391" y="4716824"/>
                  <a:pt x="2726893" y="4799378"/>
                  <a:pt x="2726893" y="4881932"/>
                </a:cubicBezTo>
                <a:cubicBezTo>
                  <a:pt x="2726893" y="5639926"/>
                  <a:pt x="2119249" y="6251576"/>
                  <a:pt x="1365322" y="6251576"/>
                </a:cubicBezTo>
                <a:cubicBezTo>
                  <a:pt x="611394" y="6251576"/>
                  <a:pt x="0" y="5639926"/>
                  <a:pt x="0" y="4881932"/>
                </a:cubicBezTo>
                <a:cubicBezTo>
                  <a:pt x="0" y="4127690"/>
                  <a:pt x="611394" y="3516042"/>
                  <a:pt x="1365322" y="3516042"/>
                </a:cubicBezTo>
                <a:cubicBezTo>
                  <a:pt x="1440339" y="3516042"/>
                  <a:pt x="1515357" y="3527300"/>
                  <a:pt x="1590375" y="3538556"/>
                </a:cubicBezTo>
                <a:cubicBezTo>
                  <a:pt x="1590375" y="3538556"/>
                  <a:pt x="1590375" y="3538556"/>
                  <a:pt x="3342037" y="1797422"/>
                </a:cubicBezTo>
                <a:cubicBezTo>
                  <a:pt x="3492073" y="1647324"/>
                  <a:pt x="3702122" y="1557266"/>
                  <a:pt x="3912172" y="1564770"/>
                </a:cubicBezTo>
                <a:cubicBezTo>
                  <a:pt x="4125972" y="1572274"/>
                  <a:pt x="4328520" y="1662334"/>
                  <a:pt x="4474805" y="1819936"/>
                </a:cubicBezTo>
                <a:cubicBezTo>
                  <a:pt x="4474805" y="1819936"/>
                  <a:pt x="4474805" y="1819936"/>
                  <a:pt x="5948902" y="3399716"/>
                </a:cubicBezTo>
                <a:cubicBezTo>
                  <a:pt x="5948902" y="3399716"/>
                  <a:pt x="5948902" y="3399716"/>
                  <a:pt x="8578271" y="1414672"/>
                </a:cubicBezTo>
                <a:cubicBezTo>
                  <a:pt x="8578271" y="1399662"/>
                  <a:pt x="8574520" y="1384652"/>
                  <a:pt x="8574520" y="1369642"/>
                </a:cubicBezTo>
                <a:cubicBezTo>
                  <a:pt x="8574520" y="611648"/>
                  <a:pt x="9185915" y="0"/>
                  <a:pt x="9939842" y="0"/>
                </a:cubicBezTo>
                <a:close/>
              </a:path>
            </a:pathLst>
          </a:custGeom>
          <a:solidFill>
            <a:schemeClr val="tx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7" name="文本框 6"/>
          <p:cNvSpPr txBox="1"/>
          <p:nvPr/>
        </p:nvSpPr>
        <p:spPr>
          <a:xfrm>
            <a:off x="1498957" y="2058369"/>
            <a:ext cx="1338828" cy="1015663"/>
          </a:xfrm>
          <a:prstGeom prst="rect">
            <a:avLst/>
          </a:prstGeom>
          <a:noFill/>
        </p:spPr>
        <p:txBody>
          <a:bodyPr wrap="none" rtlCol="0">
            <a:spAutoFit/>
          </a:bodyPr>
          <a:lstStyle/>
          <a:p>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年化波动率</a:t>
            </a:r>
          </a:p>
          <a:p>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a:p>
            <a:endParaRPr lang="zh-CN" altLang="en-US" sz="2400" b="1"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039022" y="2025520"/>
            <a:ext cx="1742236" cy="1015663"/>
            <a:chOff x="4731963" y="1801405"/>
            <a:chExt cx="1742236" cy="1015663"/>
          </a:xfrm>
        </p:grpSpPr>
        <p:sp>
          <p:nvSpPr>
            <p:cNvPr id="5" name="KSO_Shape"/>
            <p:cNvSpPr/>
            <p:nvPr/>
          </p:nvSpPr>
          <p:spPr>
            <a:xfrm>
              <a:off x="4731963" y="1831734"/>
              <a:ext cx="252331" cy="431335"/>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8" name="文本框 7"/>
            <p:cNvSpPr txBox="1"/>
            <p:nvPr/>
          </p:nvSpPr>
          <p:spPr>
            <a:xfrm>
              <a:off x="5135371" y="1801405"/>
              <a:ext cx="1338828" cy="1015663"/>
            </a:xfrm>
            <a:prstGeom prst="rect">
              <a:avLst/>
            </a:prstGeom>
            <a:noFill/>
          </p:spPr>
          <p:txBody>
            <a:bodyPr wrap="none" rtlCol="0">
              <a:spAutoFit/>
            </a:bodyPr>
            <a:lstStyle/>
            <a:p>
              <a:r>
                <a:rPr lang="zh-CN" altLang="zh-CN" sz="1800" b="1" kern="100" dirty="0">
                  <a:solidFill>
                    <a:srgbClr val="000000"/>
                  </a:solidFill>
                  <a:effectLst/>
                  <a:latin typeface="等线 Light" panose="02010600030101010101" pitchFamily="2" charset="-122"/>
                  <a:ea typeface="等线 Light" panose="02010600030101010101" pitchFamily="2" charset="-122"/>
                  <a:cs typeface="Times New Roman" panose="02020603050405020304" pitchFamily="18" charset="0"/>
                </a:rPr>
                <a:t>最大回撤率</a:t>
              </a:r>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a:p>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a:p>
              <a:endParaRPr lang="zh-CN" altLang="en-US" sz="2400" b="1" dirty="0">
                <a:latin typeface="微软雅黑" panose="020B0503020204020204" pitchFamily="34" charset="-122"/>
                <a:ea typeface="微软雅黑" panose="020B0503020204020204" pitchFamily="34" charset="-122"/>
              </a:endParaRPr>
            </a:p>
          </p:txBody>
        </p:sp>
      </p:grpSp>
      <p:sp>
        <p:nvSpPr>
          <p:cNvPr id="9" name="文本框 8"/>
          <p:cNvSpPr txBox="1"/>
          <p:nvPr/>
        </p:nvSpPr>
        <p:spPr>
          <a:xfrm>
            <a:off x="9123383" y="2046756"/>
            <a:ext cx="1569660" cy="1292662"/>
          </a:xfrm>
          <a:prstGeom prst="rect">
            <a:avLst/>
          </a:prstGeom>
          <a:noFill/>
        </p:spPr>
        <p:txBody>
          <a:bodyPr wrap="none" rtlCol="0">
            <a:spAutoFit/>
          </a:bodyPr>
          <a:lstStyle/>
          <a:p>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年化跟踪误差</a:t>
            </a:r>
          </a:p>
          <a:p>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a:p>
            <a:endPar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a:p>
            <a:endParaRPr lang="zh-CN" altLang="en-US" sz="24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892048" y="2657433"/>
            <a:ext cx="2982371" cy="1384995"/>
          </a:xfrm>
          <a:prstGeom prst="rect">
            <a:avLst/>
          </a:prstGeom>
          <a:noFill/>
        </p:spPr>
        <p:txBody>
          <a:bodyPr wrap="square" rtlCol="0">
            <a:spAutoFit/>
          </a:bodyPr>
          <a:lstStyle/>
          <a:p>
            <a:pPr algn="just"/>
            <a:r>
              <a:rPr lang="en-US" altLang="zh-CN" sz="1400" dirty="0">
                <a:solidFill>
                  <a:srgbClr val="333333"/>
                </a:solidFill>
                <a:effectLst/>
                <a:latin typeface="+mn-ea"/>
                <a:cs typeface="Times New Roman" panose="02020603050405020304" pitchFamily="18" charset="0"/>
              </a:rPr>
              <a:t>    </a:t>
            </a:r>
            <a:r>
              <a:rPr lang="zh-CN" altLang="zh-CN" sz="1400" b="1" dirty="0">
                <a:solidFill>
                  <a:srgbClr val="333333"/>
                </a:solidFill>
                <a:effectLst/>
                <a:latin typeface="+mn-ea"/>
                <a:cs typeface="Times New Roman" panose="02020603050405020304" pitchFamily="18" charset="0"/>
              </a:rPr>
              <a:t>用来衡量投资标的的波动风险</a:t>
            </a:r>
            <a:r>
              <a:rPr lang="zh-CN" altLang="zh-CN" sz="1400" dirty="0">
                <a:solidFill>
                  <a:srgbClr val="333333"/>
                </a:solidFill>
                <a:effectLst/>
                <a:latin typeface="+mn-ea"/>
                <a:cs typeface="Times New Roman" panose="02020603050405020304" pitchFamily="18" charset="0"/>
              </a:rPr>
              <a:t>。一般在投资者购买某种理财产品时会碰到。而且在比较不同投资理财产品年化波动率时最好保持计算方法的一致性。这样可以让用户作出正确判断。</a:t>
            </a:r>
            <a:endParaRPr lang="zh-CN" altLang="en-US" sz="1400" dirty="0">
              <a:latin typeface="+mn-ea"/>
            </a:endParaRPr>
          </a:p>
        </p:txBody>
      </p:sp>
      <p:sp>
        <p:nvSpPr>
          <p:cNvPr id="15" name="文本框 14"/>
          <p:cNvSpPr txBox="1"/>
          <p:nvPr/>
        </p:nvSpPr>
        <p:spPr>
          <a:xfrm>
            <a:off x="4947113" y="2628870"/>
            <a:ext cx="2982371" cy="1246495"/>
          </a:xfrm>
          <a:prstGeom prst="rect">
            <a:avLst/>
          </a:prstGeom>
          <a:noFill/>
        </p:spPr>
        <p:txBody>
          <a:bodyPr wrap="square" rtlCol="0">
            <a:spAutoFit/>
          </a:bodyPr>
          <a:lstStyle/>
          <a:p>
            <a:pPr indent="304800" algn="l">
              <a:lnSpc>
                <a:spcPts val="1800"/>
              </a:lnSpc>
            </a:pPr>
            <a:r>
              <a:rPr lang="zh-CN" altLang="zh-CN" sz="1400" kern="0" dirty="0">
                <a:solidFill>
                  <a:srgbClr val="333333"/>
                </a:solidFill>
                <a:effectLst/>
                <a:latin typeface="+mn-ea"/>
                <a:cs typeface="宋体" panose="02010600030101010101" pitchFamily="2" charset="-122"/>
              </a:rPr>
              <a:t>回撤用来衡量该私募产品的抗风险能力</a:t>
            </a:r>
            <a:r>
              <a:rPr lang="zh-CN" altLang="en-US" sz="1400" kern="0" dirty="0">
                <a:solidFill>
                  <a:srgbClr val="333333"/>
                </a:solidFill>
                <a:latin typeface="+mn-ea"/>
                <a:cs typeface="宋体" panose="02010600030101010101" pitchFamily="2" charset="-122"/>
              </a:rPr>
              <a:t>，</a:t>
            </a:r>
            <a:r>
              <a:rPr lang="zh-CN" altLang="zh-CN" sz="1400" b="1" kern="0" dirty="0">
                <a:solidFill>
                  <a:srgbClr val="333333"/>
                </a:solidFill>
                <a:effectLst/>
                <a:latin typeface="+mn-ea"/>
                <a:cs typeface="宋体" panose="02010600030101010101" pitchFamily="2" charset="-122"/>
              </a:rPr>
              <a:t>回撤的意思，是指在某一段时期内产品净值从最高点开始回落到最低点的幅度</a:t>
            </a:r>
            <a:endParaRPr lang="zh-CN" altLang="zh-CN" sz="1400" b="1" kern="100" dirty="0">
              <a:effectLst/>
              <a:latin typeface="+mn-ea"/>
              <a:cs typeface="Times New Roman" panose="02020603050405020304" pitchFamily="18" charset="0"/>
            </a:endParaRPr>
          </a:p>
          <a:p>
            <a:pPr indent="304800" algn="l">
              <a:lnSpc>
                <a:spcPts val="1800"/>
              </a:lnSpc>
            </a:pPr>
            <a:endParaRPr lang="zh-CN" altLang="zh-CN" sz="1400" kern="100" dirty="0">
              <a:effectLst/>
              <a:latin typeface="+mn-ea"/>
              <a:cs typeface="Times New Roman" panose="02020603050405020304" pitchFamily="18" charset="0"/>
            </a:endParaRPr>
          </a:p>
        </p:txBody>
      </p:sp>
      <p:sp>
        <p:nvSpPr>
          <p:cNvPr id="17" name="文本框 16"/>
          <p:cNvSpPr txBox="1"/>
          <p:nvPr/>
        </p:nvSpPr>
        <p:spPr>
          <a:xfrm>
            <a:off x="8547626" y="2573163"/>
            <a:ext cx="2982371" cy="1169551"/>
          </a:xfrm>
          <a:prstGeom prst="rect">
            <a:avLst/>
          </a:prstGeom>
          <a:noFill/>
        </p:spPr>
        <p:txBody>
          <a:bodyPr wrap="square" rtlCol="0">
            <a:spAutoFit/>
          </a:bodyPr>
          <a:lstStyle/>
          <a:p>
            <a:pPr algn="just"/>
            <a:r>
              <a:rPr lang="zh-CN" altLang="en-US" sz="1400" b="1" dirty="0">
                <a:latin typeface="+mn-ea"/>
              </a:rPr>
              <a:t>跟踪误差是指组合收益率与基准收益率之间差异的标准差。</a:t>
            </a:r>
            <a:r>
              <a:rPr lang="zh-CN" altLang="en-US" sz="1400" dirty="0">
                <a:latin typeface="+mn-ea"/>
              </a:rPr>
              <a:t>跟踪误差越大，说明基金的净值率与基准组合收益率之间的差异越大，主动投资的风险就越大。</a:t>
            </a:r>
          </a:p>
        </p:txBody>
      </p:sp>
      <p:grpSp>
        <p:nvGrpSpPr>
          <p:cNvPr id="18" name="组合 17"/>
          <p:cNvGrpSpPr/>
          <p:nvPr/>
        </p:nvGrpSpPr>
        <p:grpSpPr>
          <a:xfrm rot="16200000">
            <a:off x="1001806" y="4835113"/>
            <a:ext cx="283372" cy="283372"/>
            <a:chOff x="9956115" y="1144931"/>
            <a:chExt cx="712898" cy="712898"/>
          </a:xfrm>
        </p:grpSpPr>
        <p:sp>
          <p:nvSpPr>
            <p:cNvPr id="19" name="椭圆 18"/>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066506" y="1456447"/>
              <a:ext cx="493486" cy="246058"/>
              <a:chOff x="9956800" y="2525486"/>
              <a:chExt cx="1222596" cy="609600"/>
            </a:xfrm>
          </p:grpSpPr>
          <p:cxnSp>
            <p:nvCxnSpPr>
              <p:cNvPr id="21" name="直接连接符 20"/>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rot="16200000">
            <a:off x="5023501" y="4835113"/>
            <a:ext cx="283372" cy="283372"/>
            <a:chOff x="9956115" y="1144931"/>
            <a:chExt cx="712898" cy="712898"/>
          </a:xfrm>
        </p:grpSpPr>
        <p:sp>
          <p:nvSpPr>
            <p:cNvPr id="24" name="椭圆 23"/>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0066506" y="1456447"/>
              <a:ext cx="493486" cy="246058"/>
              <a:chOff x="9956800" y="2525486"/>
              <a:chExt cx="1222596" cy="609600"/>
            </a:xfrm>
          </p:grpSpPr>
          <p:cxnSp>
            <p:nvCxnSpPr>
              <p:cNvPr id="26" name="直接连接符 25"/>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 name="组合 27"/>
          <p:cNvGrpSpPr/>
          <p:nvPr/>
        </p:nvGrpSpPr>
        <p:grpSpPr>
          <a:xfrm rot="16200000">
            <a:off x="8695551" y="4835113"/>
            <a:ext cx="283372" cy="283372"/>
            <a:chOff x="9956115" y="1144931"/>
            <a:chExt cx="712898" cy="712898"/>
          </a:xfrm>
        </p:grpSpPr>
        <p:sp>
          <p:nvSpPr>
            <p:cNvPr id="29" name="椭圆 28"/>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0066506" y="1456447"/>
              <a:ext cx="493486" cy="246058"/>
              <a:chOff x="9956800" y="2525486"/>
              <a:chExt cx="1222596" cy="609600"/>
            </a:xfrm>
          </p:grpSpPr>
          <p:cxnSp>
            <p:nvCxnSpPr>
              <p:cNvPr id="31" name="直接连接符 30"/>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 name="矩形 32">
            <a:extLst>
              <a:ext uri="{FF2B5EF4-FFF2-40B4-BE49-F238E27FC236}">
                <a16:creationId xmlns:a16="http://schemas.microsoft.com/office/drawing/2014/main" id="{501DBBE7-6110-4C4B-865D-76D53414DF62}"/>
              </a:ext>
            </a:extLst>
          </p:cNvPr>
          <p:cNvSpPr/>
          <p:nvPr/>
        </p:nvSpPr>
        <p:spPr>
          <a:xfrm>
            <a:off x="802256" y="465196"/>
            <a:ext cx="1669911" cy="590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356C3D8-C380-466B-8448-9B44583D5B2D}"/>
              </a:ext>
            </a:extLst>
          </p:cNvPr>
          <p:cNvSpPr txBox="1"/>
          <p:nvPr/>
        </p:nvSpPr>
        <p:spPr>
          <a:xfrm>
            <a:off x="2704866" y="532526"/>
            <a:ext cx="1916557" cy="523220"/>
          </a:xfrm>
          <a:prstGeom prst="rect">
            <a:avLst/>
          </a:prstGeom>
          <a:noFill/>
        </p:spPr>
        <p:txBody>
          <a:bodyPr wrap="square" rtlCol="0">
            <a:spAutoFit/>
          </a:bodyPr>
          <a:lstStyle/>
          <a:p>
            <a:r>
              <a:rPr lang="zh-CN" altLang="en-US" sz="2800" b="1" dirty="0"/>
              <a:t>参数指标</a:t>
            </a:r>
          </a:p>
        </p:txBody>
      </p:sp>
    </p:spTree>
    <p:extLst>
      <p:ext uri="{BB962C8B-B14F-4D97-AF65-F5344CB8AC3E}">
        <p14:creationId xmlns:p14="http://schemas.microsoft.com/office/powerpoint/2010/main" val="185141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a:spLocks/>
          </p:cNvSpPr>
          <p:nvPr/>
        </p:nvSpPr>
        <p:spPr bwMode="auto">
          <a:xfrm>
            <a:off x="2612813" y="2033809"/>
            <a:ext cx="497151" cy="338891"/>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chemeClr val="tx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7" name="文本框 6"/>
          <p:cNvSpPr txBox="1"/>
          <p:nvPr/>
        </p:nvSpPr>
        <p:spPr>
          <a:xfrm>
            <a:off x="3147348" y="2077890"/>
            <a:ext cx="1818126" cy="738664"/>
          </a:xfrm>
          <a:prstGeom prst="rect">
            <a:avLst/>
          </a:prstGeom>
          <a:noFill/>
        </p:spPr>
        <p:txBody>
          <a:bodyPr wrap="none" rtlCol="0">
            <a:spAutoFit/>
          </a:bodyPr>
          <a:lstStyle/>
          <a:p>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贝塔系数（</a:t>
            </a:r>
            <a:r>
              <a:rPr lang="en-US"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 β </a:t>
            </a:r>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a:t>
            </a:r>
          </a:p>
          <a:p>
            <a:endParaRPr lang="zh-CN" altLang="en-US" sz="2400" b="1"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7966949" y="1998821"/>
            <a:ext cx="1475894" cy="773652"/>
            <a:chOff x="4731963" y="1831734"/>
            <a:chExt cx="1475894" cy="773652"/>
          </a:xfrm>
        </p:grpSpPr>
        <p:sp>
          <p:nvSpPr>
            <p:cNvPr id="5" name="KSO_Shape"/>
            <p:cNvSpPr/>
            <p:nvPr/>
          </p:nvSpPr>
          <p:spPr>
            <a:xfrm>
              <a:off x="4731963" y="1831734"/>
              <a:ext cx="252331" cy="431335"/>
            </a:xfrm>
            <a:custGeom>
              <a:avLst/>
              <a:gdLst/>
              <a:ahLst/>
              <a:cxnLst/>
              <a:rect l="l" t="t" r="r" b="b"/>
              <a:pathLst>
                <a:path w="559792" h="955625">
                  <a:moveTo>
                    <a:pt x="279896" y="194422"/>
                  </a:moveTo>
                  <a:cubicBezTo>
                    <a:pt x="168660" y="194422"/>
                    <a:pt x="78485" y="284596"/>
                    <a:pt x="78485" y="395833"/>
                  </a:cubicBezTo>
                  <a:cubicBezTo>
                    <a:pt x="78485" y="507069"/>
                    <a:pt x="168660" y="597244"/>
                    <a:pt x="279896" y="597244"/>
                  </a:cubicBezTo>
                  <a:cubicBezTo>
                    <a:pt x="391133" y="597244"/>
                    <a:pt x="481307" y="507069"/>
                    <a:pt x="481307" y="395833"/>
                  </a:cubicBezTo>
                  <a:cubicBezTo>
                    <a:pt x="481307" y="284596"/>
                    <a:pt x="391133" y="194422"/>
                    <a:pt x="279896" y="194422"/>
                  </a:cubicBezTo>
                  <a:close/>
                  <a:moveTo>
                    <a:pt x="279896" y="0"/>
                  </a:moveTo>
                  <a:cubicBezTo>
                    <a:pt x="381198" y="-1"/>
                    <a:pt x="482501" y="38646"/>
                    <a:pt x="559792" y="115937"/>
                  </a:cubicBezTo>
                  <a:cubicBezTo>
                    <a:pt x="714375" y="270519"/>
                    <a:pt x="714375" y="521146"/>
                    <a:pt x="559792" y="675729"/>
                  </a:cubicBezTo>
                  <a:lnTo>
                    <a:pt x="279896" y="955625"/>
                  </a:lnTo>
                  <a:lnTo>
                    <a:pt x="0" y="675729"/>
                  </a:lnTo>
                  <a:cubicBezTo>
                    <a:pt x="-154583" y="521146"/>
                    <a:pt x="-154583" y="270519"/>
                    <a:pt x="0" y="115937"/>
                  </a:cubicBezTo>
                  <a:cubicBezTo>
                    <a:pt x="77291" y="38646"/>
                    <a:pt x="178594" y="-1"/>
                    <a:pt x="27989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8" name="文本框 7"/>
            <p:cNvSpPr txBox="1"/>
            <p:nvPr/>
          </p:nvSpPr>
          <p:spPr>
            <a:xfrm>
              <a:off x="5099861" y="1866722"/>
              <a:ext cx="1107996" cy="738664"/>
            </a:xfrm>
            <a:prstGeom prst="rect">
              <a:avLst/>
            </a:prstGeom>
            <a:noFill/>
          </p:spPr>
          <p:txBody>
            <a:bodyPr wrap="none" rtlCol="0">
              <a:spAutoFit/>
            </a:bodyPr>
            <a:lstStyle/>
            <a:p>
              <a:r>
                <a:rPr lang="zh-CN" altLang="zh-CN" sz="1800" b="1" kern="100" dirty="0">
                  <a:effectLst/>
                  <a:latin typeface="等线 Light" panose="02010600030101010101" pitchFamily="2" charset="-122"/>
                  <a:ea typeface="等线 Light" panose="02010600030101010101" pitchFamily="2" charset="-122"/>
                  <a:cs typeface="Times New Roman" panose="02020603050405020304" pitchFamily="18" charset="0"/>
                </a:rPr>
                <a:t>回测收益</a:t>
              </a:r>
            </a:p>
            <a:p>
              <a:endParaRPr lang="zh-CN" altLang="en-US" sz="2400" b="1" dirty="0">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2472167" y="2788901"/>
            <a:ext cx="2982371" cy="2031325"/>
          </a:xfrm>
          <a:prstGeom prst="rect">
            <a:avLst/>
          </a:prstGeom>
          <a:noFill/>
        </p:spPr>
        <p:txBody>
          <a:bodyPr wrap="square" rtlCol="0">
            <a:spAutoFit/>
          </a:bodyPr>
          <a:lstStyle/>
          <a:p>
            <a:pPr algn="just"/>
            <a:r>
              <a:rPr lang="zh-CN" altLang="en-US" sz="1400" b="1" dirty="0">
                <a:solidFill>
                  <a:srgbClr val="3B3B3B"/>
                </a:solidFill>
                <a:latin typeface="+mn-ea"/>
                <a:cs typeface="Arial" panose="020B0604020202020204" pitchFamily="34" charset="0"/>
              </a:rPr>
              <a:t>是一种风险指数，用来衡量个别股票或股票基金相对于整个股市的价格波动情况。</a:t>
            </a:r>
            <a:r>
              <a:rPr lang="zh-CN" altLang="zh-CN" sz="1400" dirty="0">
                <a:solidFill>
                  <a:srgbClr val="3B3B3B"/>
                </a:solidFill>
                <a:latin typeface="+mn-ea"/>
                <a:cs typeface="Arial" panose="020B0604020202020204" pitchFamily="34" charset="0"/>
              </a:rPr>
              <a:t>衡量基金收益相对于业绩评价基准收益的总体波动性，是一个相对指标。</a:t>
            </a:r>
            <a:r>
              <a:rPr lang="en-US" altLang="zh-CN" sz="1400" dirty="0">
                <a:solidFill>
                  <a:srgbClr val="3B3B3B"/>
                </a:solidFill>
                <a:latin typeface="+mn-ea"/>
                <a:cs typeface="Arial" panose="020B0604020202020204" pitchFamily="34" charset="0"/>
              </a:rPr>
              <a:t> </a:t>
            </a:r>
            <a:r>
              <a:rPr lang="en-US" altLang="zh-CN" sz="1400" b="1" dirty="0">
                <a:solidFill>
                  <a:srgbClr val="3B3B3B"/>
                </a:solidFill>
                <a:latin typeface="+mn-ea"/>
                <a:cs typeface="Arial" panose="020B0604020202020204" pitchFamily="34" charset="0"/>
              </a:rPr>
              <a:t>β </a:t>
            </a:r>
            <a:r>
              <a:rPr lang="zh-CN" altLang="zh-CN" sz="1400" b="1" dirty="0">
                <a:solidFill>
                  <a:srgbClr val="3B3B3B"/>
                </a:solidFill>
                <a:latin typeface="+mn-ea"/>
                <a:cs typeface="Arial" panose="020B0604020202020204" pitchFamily="34" charset="0"/>
              </a:rPr>
              <a:t>越高，意味着基金相对于业绩评价基准的波动性越大。</a:t>
            </a:r>
            <a:r>
              <a:rPr lang="en-US" altLang="zh-CN" sz="1400" b="1" dirty="0">
                <a:solidFill>
                  <a:srgbClr val="3B3B3B"/>
                </a:solidFill>
                <a:latin typeface="+mn-ea"/>
                <a:cs typeface="Arial" panose="020B0604020202020204" pitchFamily="34" charset="0"/>
              </a:rPr>
              <a:t> β </a:t>
            </a:r>
            <a:r>
              <a:rPr lang="zh-CN" altLang="zh-CN" sz="1400" b="1" dirty="0">
                <a:solidFill>
                  <a:srgbClr val="3B3B3B"/>
                </a:solidFill>
                <a:latin typeface="+mn-ea"/>
                <a:cs typeface="Arial" panose="020B0604020202020204" pitchFamily="34" charset="0"/>
              </a:rPr>
              <a:t>大于</a:t>
            </a:r>
            <a:r>
              <a:rPr lang="en-US" altLang="zh-CN" sz="1400" b="1" dirty="0">
                <a:solidFill>
                  <a:srgbClr val="3B3B3B"/>
                </a:solidFill>
                <a:latin typeface="+mn-ea"/>
                <a:cs typeface="Arial" panose="020B0604020202020204" pitchFamily="34" charset="0"/>
              </a:rPr>
              <a:t> 1 </a:t>
            </a:r>
            <a:r>
              <a:rPr lang="zh-CN" altLang="zh-CN" sz="1400" b="1" dirty="0">
                <a:solidFill>
                  <a:srgbClr val="3B3B3B"/>
                </a:solidFill>
                <a:latin typeface="+mn-ea"/>
                <a:cs typeface="Arial" panose="020B0604020202020204" pitchFamily="34" charset="0"/>
              </a:rPr>
              <a:t>，则基金的波动性大于业绩评价基准的波动性。反之亦然。</a:t>
            </a:r>
            <a:endParaRPr lang="zh-CN" altLang="en-US" sz="1400" b="1" dirty="0">
              <a:solidFill>
                <a:srgbClr val="3B3B3B"/>
              </a:solidFill>
              <a:latin typeface="+mn-ea"/>
              <a:cs typeface="Arial" panose="020B0604020202020204" pitchFamily="34" charset="0"/>
            </a:endParaRPr>
          </a:p>
        </p:txBody>
      </p:sp>
      <p:sp>
        <p:nvSpPr>
          <p:cNvPr id="14" name="文本框 13"/>
          <p:cNvSpPr txBox="1"/>
          <p:nvPr/>
        </p:nvSpPr>
        <p:spPr>
          <a:xfrm>
            <a:off x="7478762" y="2589561"/>
            <a:ext cx="2659641" cy="3323987"/>
          </a:xfrm>
          <a:prstGeom prst="rect">
            <a:avLst/>
          </a:prstGeom>
          <a:noFill/>
        </p:spPr>
        <p:txBody>
          <a:bodyPr wrap="square" rtlCol="0">
            <a:spAutoFit/>
          </a:bodyPr>
          <a:lstStyle/>
          <a:p>
            <a:pPr algn="just"/>
            <a:r>
              <a:rPr lang="zh-CN" altLang="en-US" sz="1400" dirty="0">
                <a:solidFill>
                  <a:srgbClr val="3B3B3B"/>
                </a:solidFill>
                <a:latin typeface="+mn-ea"/>
                <a:cs typeface="Arial" panose="020B0604020202020204" pitchFamily="34" charset="0"/>
              </a:rPr>
              <a:t>股票回测是指设定了某些股票指标组合后，基于历史已经发生过的真实行情数据，在历史上某一个时间点开始，严格按照设定的指标组合进行选股，并模拟真实金融市场交易的规则进行模型买入、模型卖出，得出一个时间段内的盈利率、最大回撤率等数据，真实复现以</a:t>
            </a:r>
            <a:r>
              <a:rPr lang="zh-CN" altLang="en-US" sz="1400" dirty="0">
                <a:latin typeface="+mn-ea"/>
                <a:cs typeface="Arial" panose="020B0604020202020204" pitchFamily="34" charset="0"/>
              </a:rPr>
              <a:t>该股票指标组合进行真实交易后的实际盈利、风险、最大回撤率，其结果将作为判断未来该股票指标组合表现的重要依赖。</a:t>
            </a:r>
            <a:endParaRPr lang="zh-CN" altLang="zh-CN" sz="1400" dirty="0">
              <a:latin typeface="+mn-ea"/>
              <a:cs typeface="Arial" panose="020B0604020202020204" pitchFamily="34" charset="0"/>
            </a:endParaRPr>
          </a:p>
          <a:p>
            <a:endParaRPr lang="zh-CN" altLang="en-US" sz="1400" b="1" dirty="0">
              <a:latin typeface="+mn-ea"/>
            </a:endParaRPr>
          </a:p>
        </p:txBody>
      </p:sp>
      <p:grpSp>
        <p:nvGrpSpPr>
          <p:cNvPr id="18" name="组合 17"/>
          <p:cNvGrpSpPr/>
          <p:nvPr/>
        </p:nvGrpSpPr>
        <p:grpSpPr>
          <a:xfrm rot="16200000">
            <a:off x="2612813" y="5020996"/>
            <a:ext cx="283372" cy="283372"/>
            <a:chOff x="9956115" y="1144931"/>
            <a:chExt cx="712898" cy="712898"/>
          </a:xfrm>
        </p:grpSpPr>
        <p:sp>
          <p:nvSpPr>
            <p:cNvPr id="19" name="椭圆 18"/>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066506" y="1456447"/>
              <a:ext cx="493486" cy="246058"/>
              <a:chOff x="9956800" y="2525486"/>
              <a:chExt cx="1222596" cy="609600"/>
            </a:xfrm>
          </p:grpSpPr>
          <p:cxnSp>
            <p:nvCxnSpPr>
              <p:cNvPr id="21" name="直接连接符 20"/>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rot="16200000">
            <a:off x="7478762" y="5771862"/>
            <a:ext cx="283372" cy="283372"/>
            <a:chOff x="9956115" y="1144931"/>
            <a:chExt cx="712898" cy="712898"/>
          </a:xfrm>
        </p:grpSpPr>
        <p:sp>
          <p:nvSpPr>
            <p:cNvPr id="24" name="椭圆 23"/>
            <p:cNvSpPr/>
            <p:nvPr/>
          </p:nvSpPr>
          <p:spPr>
            <a:xfrm>
              <a:off x="9956115" y="1144931"/>
              <a:ext cx="712898" cy="7128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0066506" y="1456447"/>
              <a:ext cx="493486" cy="246058"/>
              <a:chOff x="9956800" y="2525486"/>
              <a:chExt cx="1222596" cy="609600"/>
            </a:xfrm>
          </p:grpSpPr>
          <p:cxnSp>
            <p:nvCxnSpPr>
              <p:cNvPr id="26" name="直接连接符 25"/>
              <p:cNvCxnSpPr/>
              <p:nvPr/>
            </p:nvCxnSpPr>
            <p:spPr>
              <a:xfrm>
                <a:off x="9956800"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10569796" y="2525486"/>
                <a:ext cx="6096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 name="矩形 32">
            <a:extLst>
              <a:ext uri="{FF2B5EF4-FFF2-40B4-BE49-F238E27FC236}">
                <a16:creationId xmlns:a16="http://schemas.microsoft.com/office/drawing/2014/main" id="{501DBBE7-6110-4C4B-865D-76D53414DF62}"/>
              </a:ext>
            </a:extLst>
          </p:cNvPr>
          <p:cNvSpPr/>
          <p:nvPr/>
        </p:nvSpPr>
        <p:spPr>
          <a:xfrm>
            <a:off x="802256" y="465196"/>
            <a:ext cx="1669911" cy="5905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6356C3D8-C380-466B-8448-9B44583D5B2D}"/>
              </a:ext>
            </a:extLst>
          </p:cNvPr>
          <p:cNvSpPr txBox="1"/>
          <p:nvPr/>
        </p:nvSpPr>
        <p:spPr>
          <a:xfrm>
            <a:off x="2704866" y="532526"/>
            <a:ext cx="1916557" cy="523220"/>
          </a:xfrm>
          <a:prstGeom prst="rect">
            <a:avLst/>
          </a:prstGeom>
          <a:noFill/>
        </p:spPr>
        <p:txBody>
          <a:bodyPr wrap="square" rtlCol="0">
            <a:spAutoFit/>
          </a:bodyPr>
          <a:lstStyle/>
          <a:p>
            <a:r>
              <a:rPr lang="zh-CN" altLang="en-US" sz="2800" b="1" dirty="0"/>
              <a:t>参数指标</a:t>
            </a:r>
          </a:p>
        </p:txBody>
      </p:sp>
    </p:spTree>
    <p:extLst>
      <p:ext uri="{BB962C8B-B14F-4D97-AF65-F5344CB8AC3E}">
        <p14:creationId xmlns:p14="http://schemas.microsoft.com/office/powerpoint/2010/main" val="305814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椭圆 2"/>
          <p:cNvSpPr/>
          <p:nvPr/>
        </p:nvSpPr>
        <p:spPr>
          <a:xfrm>
            <a:off x="3185160" y="1748790"/>
            <a:ext cx="2727960" cy="2727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23852" y="2612292"/>
            <a:ext cx="4637808" cy="1323439"/>
          </a:xfrm>
          <a:prstGeom prst="rect">
            <a:avLst/>
          </a:prstGeom>
          <a:noFill/>
        </p:spPr>
        <p:txBody>
          <a:bodyPr wrap="none" rtlCol="0">
            <a:spAutoFit/>
          </a:bodyPr>
          <a:lstStyle/>
          <a:p>
            <a:r>
              <a:rPr lang="en-US" altLang="zh-CN" sz="8000" b="1" dirty="0">
                <a:latin typeface="微软雅黑" panose="020B0503020204020204" pitchFamily="34" charset="-122"/>
                <a:ea typeface="微软雅黑" panose="020B0503020204020204" pitchFamily="34" charset="-122"/>
              </a:rPr>
              <a:t>TH</a:t>
            </a:r>
            <a:r>
              <a:rPr lang="en-US" altLang="zh-CN" sz="8000" b="1" dirty="0">
                <a:solidFill>
                  <a:schemeClr val="bg1"/>
                </a:solidFill>
                <a:latin typeface="微软雅黑" panose="020B0503020204020204" pitchFamily="34" charset="-122"/>
                <a:ea typeface="微软雅黑" panose="020B0503020204020204" pitchFamily="34" charset="-122"/>
              </a:rPr>
              <a:t>ANKS</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2539566" y="1748790"/>
            <a:ext cx="1012851" cy="10128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840806" y="3774489"/>
            <a:ext cx="843714" cy="8437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9003459" y="2583624"/>
            <a:ext cx="356034" cy="3560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95104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933</Words>
  <Application>Microsoft Office PowerPoint</Application>
  <PresentationFormat>宽屏</PresentationFormat>
  <Paragraphs>48</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 Light</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李茜雯</dc:creator>
  <cp:lastModifiedBy>石念娟 石念娟</cp:lastModifiedBy>
  <cp:revision>44</cp:revision>
  <dcterms:created xsi:type="dcterms:W3CDTF">2016-01-19T05:35:02Z</dcterms:created>
  <dcterms:modified xsi:type="dcterms:W3CDTF">2021-09-27T14:21:30Z</dcterms:modified>
</cp:coreProperties>
</file>