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96"/>
  </p:normalViewPr>
  <p:slideViewPr>
    <p:cSldViewPr snapToGrid="0" snapToObjects="1">
      <p:cViewPr varScale="1">
        <p:scale>
          <a:sx n="76" d="100"/>
          <a:sy n="76" d="100"/>
        </p:scale>
        <p:origin x="216"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https://www.narcity.com/uploads/b887ddcab416c7eae708e20538f75b9534e76169.png_facebook.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cf-courses-data.s3.us.cloud-object-storage.appdomain.cloud/IBMDeveloperSkillsNetwork-DS0701EN-SkillsNetwork/labs/newyork_data.js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8BF8-AF1B-714E-81ED-392F529BC902}"/>
              </a:ext>
            </a:extLst>
          </p:cNvPr>
          <p:cNvSpPr>
            <a:spLocks noGrp="1"/>
          </p:cNvSpPr>
          <p:nvPr>
            <p:ph type="ctrTitle"/>
          </p:nvPr>
        </p:nvSpPr>
        <p:spPr>
          <a:xfrm>
            <a:off x="2589212" y="2514598"/>
            <a:ext cx="8915399" cy="2262781"/>
          </a:xfrm>
        </p:spPr>
        <p:txBody>
          <a:bodyPr>
            <a:normAutofit fontScale="90000"/>
          </a:bodyPr>
          <a:lstStyle/>
          <a:p>
            <a:r>
              <a:rPr lang="en-CA" dirty="0"/>
              <a:t>The Battle of Neighborhood</a:t>
            </a:r>
            <a:br>
              <a:rPr lang="en-CA" dirty="0"/>
            </a:br>
            <a:endParaRPr lang="en-US" dirty="0"/>
          </a:p>
        </p:txBody>
      </p:sp>
      <p:sp>
        <p:nvSpPr>
          <p:cNvPr id="3" name="Subtitle 2">
            <a:extLst>
              <a:ext uri="{FF2B5EF4-FFF2-40B4-BE49-F238E27FC236}">
                <a16:creationId xmlns:a16="http://schemas.microsoft.com/office/drawing/2014/main" id="{71A36057-0077-B149-B30B-C94E394C0A9D}"/>
              </a:ext>
            </a:extLst>
          </p:cNvPr>
          <p:cNvSpPr>
            <a:spLocks noGrp="1"/>
          </p:cNvSpPr>
          <p:nvPr>
            <p:ph type="subTitle" idx="1"/>
          </p:nvPr>
        </p:nvSpPr>
        <p:spPr/>
        <p:txBody>
          <a:bodyPr/>
          <a:lstStyle/>
          <a:p>
            <a:r>
              <a:rPr lang="en-CA" dirty="0"/>
              <a:t>IBM Coursera Capstone Project</a:t>
            </a:r>
          </a:p>
          <a:p>
            <a:r>
              <a:rPr lang="en-US" dirty="0"/>
              <a:t>Hanyu Qi</a:t>
            </a:r>
          </a:p>
        </p:txBody>
      </p:sp>
    </p:spTree>
    <p:extLst>
      <p:ext uri="{BB962C8B-B14F-4D97-AF65-F5344CB8AC3E}">
        <p14:creationId xmlns:p14="http://schemas.microsoft.com/office/powerpoint/2010/main" val="31094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27" name="Rectangle 69">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28" name="Group 71">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73"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87"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2F723150-1727-4247-AD88-6D31662B5FC5}"/>
              </a:ext>
            </a:extLst>
          </p:cNvPr>
          <p:cNvSpPr>
            <a:spLocks noGrp="1"/>
          </p:cNvSpPr>
          <p:nvPr>
            <p:ph type="title"/>
          </p:nvPr>
        </p:nvSpPr>
        <p:spPr>
          <a:xfrm>
            <a:off x="6483096" y="624110"/>
            <a:ext cx="5021516" cy="1280890"/>
          </a:xfrm>
        </p:spPr>
        <p:txBody>
          <a:bodyPr>
            <a:normAutofit/>
          </a:bodyPr>
          <a:lstStyle/>
          <a:p>
            <a:pPr>
              <a:lnSpc>
                <a:spcPct val="90000"/>
              </a:lnSpc>
            </a:pPr>
            <a:r>
              <a:rPr lang="en-CA" sz="2800" b="1"/>
              <a:t>Introduction: Business Problem</a:t>
            </a:r>
            <a:br>
              <a:rPr lang="en-CA" sz="2800" b="1"/>
            </a:br>
            <a:endParaRPr lang="en-US" sz="2800"/>
          </a:p>
        </p:txBody>
      </p:sp>
      <p:sp>
        <p:nvSpPr>
          <p:cNvPr id="100" name="Rectangle 99">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025" name="Picture 1" descr="This Is What It Costs To Live In Toronto Vs. New York City - Narcity">
            <a:extLst>
              <a:ext uri="{FF2B5EF4-FFF2-40B4-BE49-F238E27FC236}">
                <a16:creationId xmlns:a16="http://schemas.microsoft.com/office/drawing/2014/main" id="{32D997E0-2E4A-CE48-9E35-C296D90789F7}"/>
              </a:ext>
            </a:extLst>
          </p:cNvPr>
          <p:cNvPicPr>
            <a:picLocks noChangeAspect="1" noChangeArrowheads="1"/>
          </p:cNvPicPr>
          <p:nvPr/>
        </p:nvPicPr>
        <p:blipFill rotWithShape="1">
          <a:blip r:embed="rId2" r:link="rId3">
            <a:extLst>
              <a:ext uri="{28A0092B-C50C-407E-A947-70E740481C1C}">
                <a14:useLocalDpi xmlns:a14="http://schemas.microsoft.com/office/drawing/2010/main" val="0"/>
              </a:ext>
            </a:extLst>
          </a:blip>
          <a:srcRect l="22643" r="41599"/>
          <a:stretch>
            <a:fillRect/>
          </a:stretch>
        </p:blipFill>
        <p:spPr bwMode="auto">
          <a:xfrm>
            <a:off x="-1555" y="1731"/>
            <a:ext cx="467109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7359394-F90C-C94B-BF0B-C28197551317}"/>
              </a:ext>
            </a:extLst>
          </p:cNvPr>
          <p:cNvSpPr>
            <a:spLocks noGrp="1"/>
          </p:cNvSpPr>
          <p:nvPr>
            <p:ph idx="1"/>
          </p:nvPr>
        </p:nvSpPr>
        <p:spPr>
          <a:xfrm>
            <a:off x="6438191" y="2133600"/>
            <a:ext cx="5066419" cy="3777622"/>
          </a:xfrm>
        </p:spPr>
        <p:txBody>
          <a:bodyPr>
            <a:normAutofit/>
          </a:bodyPr>
          <a:lstStyle/>
          <a:p>
            <a:pPr>
              <a:lnSpc>
                <a:spcPct val="90000"/>
              </a:lnSpc>
            </a:pPr>
            <a:r>
              <a:rPr lang="en-CA" sz="1500"/>
              <a:t>In this project we will try to investigate what venues have higher frequency in </a:t>
            </a:r>
            <a:r>
              <a:rPr lang="en-CA" sz="1500" b="1"/>
              <a:t>New York</a:t>
            </a:r>
            <a:r>
              <a:rPr lang="en-CA" sz="1500"/>
              <a:t> and </a:t>
            </a:r>
            <a:r>
              <a:rPr lang="en-CA" sz="1500" b="1"/>
              <a:t>Toronto</a:t>
            </a:r>
            <a:r>
              <a:rPr lang="en-CA" sz="1500"/>
              <a:t>. And we also will compare the distribution of venues in two cities to find out what venues are more common in one than the other.</a:t>
            </a:r>
          </a:p>
          <a:p>
            <a:pPr>
              <a:lnSpc>
                <a:spcPct val="90000"/>
              </a:lnSpc>
            </a:pPr>
            <a:r>
              <a:rPr lang="en-CA" sz="1500"/>
              <a:t>Since there are lots of venues we will try to detect </a:t>
            </a:r>
            <a:r>
              <a:rPr lang="en-CA" sz="1500" b="1"/>
              <a:t>the top 10 popular venues in each city</a:t>
            </a:r>
            <a:r>
              <a:rPr lang="en-CA" sz="1500"/>
              <a:t>. We are also particularly interested in </a:t>
            </a:r>
            <a:r>
              <a:rPr lang="en-CA" sz="1500" b="1"/>
              <a:t>venues with low frequency</a:t>
            </a:r>
            <a:r>
              <a:rPr lang="en-CA" sz="1500"/>
              <a:t>.</a:t>
            </a:r>
          </a:p>
          <a:p>
            <a:pPr>
              <a:lnSpc>
                <a:spcPct val="90000"/>
              </a:lnSpc>
            </a:pPr>
            <a:r>
              <a:rPr lang="en-CA" sz="1500"/>
              <a:t>This project is aiming to help new business to choose their venue types and avoid venues with high density in certain area. Eventually, it can create higher profit for the new business starter.</a:t>
            </a:r>
          </a:p>
          <a:p>
            <a:pPr marL="0" indent="0">
              <a:lnSpc>
                <a:spcPct val="90000"/>
              </a:lnSpc>
              <a:buNone/>
            </a:pPr>
            <a:endParaRPr lang="en-US" sz="1500"/>
          </a:p>
        </p:txBody>
      </p:sp>
      <p:sp>
        <p:nvSpPr>
          <p:cNvPr id="4" name="Rectangle 2">
            <a:extLst>
              <a:ext uri="{FF2B5EF4-FFF2-40B4-BE49-F238E27FC236}">
                <a16:creationId xmlns:a16="http://schemas.microsoft.com/office/drawing/2014/main" id="{969DEBCF-511C-774B-B15E-2EC0C4FB9061}"/>
              </a:ext>
            </a:extLst>
          </p:cNvPr>
          <p:cNvSpPr>
            <a:spLocks noChangeArrowheads="1"/>
          </p:cNvSpPr>
          <p:nvPr/>
        </p:nvSpPr>
        <p:spPr bwMode="auto">
          <a:xfrm>
            <a:off x="3983865" y="18620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4915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F6C400-8FB6-6E4A-94E2-5F570858F87B}"/>
              </a:ext>
            </a:extLst>
          </p:cNvPr>
          <p:cNvSpPr>
            <a:spLocks noGrp="1"/>
          </p:cNvSpPr>
          <p:nvPr>
            <p:ph type="title"/>
          </p:nvPr>
        </p:nvSpPr>
        <p:spPr>
          <a:xfrm>
            <a:off x="1433889" y="1059872"/>
            <a:ext cx="3012216" cy="4851349"/>
          </a:xfrm>
        </p:spPr>
        <p:txBody>
          <a:bodyPr>
            <a:normAutofit/>
          </a:bodyPr>
          <a:lstStyle/>
          <a:p>
            <a:r>
              <a:rPr lang="en-CA" b="1"/>
              <a:t>Data</a:t>
            </a:r>
            <a:br>
              <a:rPr lang="en-CA" b="1"/>
            </a:br>
            <a:endParaRPr lang="en-US"/>
          </a:p>
        </p:txBody>
      </p:sp>
      <p:sp>
        <p:nvSpPr>
          <p:cNvPr id="58"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6935C67E-872C-AA4C-A2C7-46D199308BDE}"/>
              </a:ext>
            </a:extLst>
          </p:cNvPr>
          <p:cNvSpPr>
            <a:spLocks noGrp="1"/>
          </p:cNvSpPr>
          <p:nvPr>
            <p:ph idx="1"/>
          </p:nvPr>
        </p:nvSpPr>
        <p:spPr>
          <a:xfrm>
            <a:off x="5280368" y="1059872"/>
            <a:ext cx="6224244" cy="4851350"/>
          </a:xfrm>
        </p:spPr>
        <p:txBody>
          <a:bodyPr>
            <a:normAutofit/>
          </a:bodyPr>
          <a:lstStyle/>
          <a:p>
            <a:pPr>
              <a:lnSpc>
                <a:spcPct val="90000"/>
              </a:lnSpc>
            </a:pPr>
            <a:r>
              <a:rPr lang="en-CA" sz="1400"/>
              <a:t>We will use three data sources to complete this project. For the data of New York Neighborhood, we obtain a JSON file from the following link:</a:t>
            </a:r>
          </a:p>
          <a:p>
            <a:pPr>
              <a:lnSpc>
                <a:spcPct val="90000"/>
              </a:lnSpc>
            </a:pPr>
            <a:r>
              <a:rPr lang="en-CA" sz="1400" u="sng">
                <a:hlinkClick r:id="rId2"/>
              </a:rPr>
              <a:t>https://cf-courses-data.s3.us.cloud-object-storage.appdomain.cloud/IBMDeveloperSkillsNetwork-DS0701EN-SkillsNetwork/labs/newyork_data.json</a:t>
            </a:r>
            <a:endParaRPr lang="en-CA" sz="1400"/>
          </a:p>
          <a:p>
            <a:pPr>
              <a:lnSpc>
                <a:spcPct val="90000"/>
              </a:lnSpc>
            </a:pPr>
            <a:r>
              <a:rPr lang="en-CA" sz="1400"/>
              <a:t>Next, we get the latitude and longitude data by geopy library.</a:t>
            </a:r>
          </a:p>
          <a:p>
            <a:pPr>
              <a:lnSpc>
                <a:spcPct val="90000"/>
              </a:lnSpc>
            </a:pPr>
            <a:r>
              <a:rPr lang="en-CA" sz="1400"/>
              <a:t>For the data of Toronto Neighborhood, we get the postal code and neighborhood information from Wikipedia and merge latitude and longitude data into the dataset. The file contains latitude and longitude data can be downloaded via the following link"</a:t>
            </a:r>
          </a:p>
          <a:p>
            <a:pPr>
              <a:lnSpc>
                <a:spcPct val="90000"/>
              </a:lnSpc>
            </a:pPr>
            <a:r>
              <a:rPr lang="en-CA" sz="1400" u="sng">
                <a:hlinkClick r:id="rId3"/>
              </a:rPr>
              <a:t>http://cocl.us/Geospatial_data</a:t>
            </a:r>
            <a:endParaRPr lang="en-CA" sz="1400"/>
          </a:p>
          <a:p>
            <a:pPr>
              <a:lnSpc>
                <a:spcPct val="90000"/>
              </a:lnSpc>
            </a:pPr>
            <a:r>
              <a:rPr lang="en-CA" sz="1400"/>
              <a:t>Finally, we use Foursquare API to collect the information about venues corresponding with neighborhoods to derive a integral dataset containing Neighborhood, Neighborhood Latitude, Neighborhood Longitude, Venue, Venue Latitude, Venue Longitude, and Venue Category for the further analysis.</a:t>
            </a:r>
          </a:p>
          <a:p>
            <a:pPr>
              <a:lnSpc>
                <a:spcPct val="90000"/>
              </a:lnSpc>
            </a:pPr>
            <a:r>
              <a:rPr lang="en-CA" sz="1400"/>
              <a:t>For each city, we merge the latitude and longitude of the neighborhoods into the neighborhood table. </a:t>
            </a:r>
          </a:p>
          <a:p>
            <a:pPr>
              <a:lnSpc>
                <a:spcPct val="90000"/>
              </a:lnSpc>
            </a:pPr>
            <a:endParaRPr lang="en-US" sz="1400"/>
          </a:p>
        </p:txBody>
      </p:sp>
    </p:spTree>
    <p:extLst>
      <p:ext uri="{BB962C8B-B14F-4D97-AF65-F5344CB8AC3E}">
        <p14:creationId xmlns:p14="http://schemas.microsoft.com/office/powerpoint/2010/main" val="150717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48B59-DD2F-5B4E-A13B-ECC6D8DB9D31}"/>
              </a:ext>
            </a:extLst>
          </p:cNvPr>
          <p:cNvSpPr>
            <a:spLocks noGrp="1"/>
          </p:cNvSpPr>
          <p:nvPr>
            <p:ph type="title"/>
          </p:nvPr>
        </p:nvSpPr>
        <p:spPr/>
        <p:txBody>
          <a:bodyPr/>
          <a:lstStyle/>
          <a:p>
            <a:r>
              <a:rPr lang="en-US" b="1" dirty="0"/>
              <a:t>Data</a:t>
            </a:r>
          </a:p>
        </p:txBody>
      </p:sp>
      <p:pic>
        <p:nvPicPr>
          <p:cNvPr id="4" name="Content Placeholder 3" descr="Graphical user interface, application&#10;&#10;Description automatically generated">
            <a:extLst>
              <a:ext uri="{FF2B5EF4-FFF2-40B4-BE49-F238E27FC236}">
                <a16:creationId xmlns:a16="http://schemas.microsoft.com/office/drawing/2014/main" id="{28FEDF0E-02EF-2D41-A1C2-E141999F163F}"/>
              </a:ext>
            </a:extLst>
          </p:cNvPr>
          <p:cNvPicPr>
            <a:picLocks noGrp="1"/>
          </p:cNvPicPr>
          <p:nvPr>
            <p:ph idx="1"/>
          </p:nvPr>
        </p:nvPicPr>
        <p:blipFill>
          <a:blip r:embed="rId2"/>
          <a:stretch>
            <a:fillRect/>
          </a:stretch>
        </p:blipFill>
        <p:spPr>
          <a:xfrm>
            <a:off x="2589212" y="1905000"/>
            <a:ext cx="8915400" cy="1807589"/>
          </a:xfrm>
          <a:prstGeom prst="rect">
            <a:avLst/>
          </a:prstGeom>
        </p:spPr>
      </p:pic>
      <p:pic>
        <p:nvPicPr>
          <p:cNvPr id="5" name="Picture 4" descr="A picture containing graphical user interface&#10;&#10;Description automatically generated">
            <a:extLst>
              <a:ext uri="{FF2B5EF4-FFF2-40B4-BE49-F238E27FC236}">
                <a16:creationId xmlns:a16="http://schemas.microsoft.com/office/drawing/2014/main" id="{F815631D-1420-7749-B56D-27CCD28EBA23}"/>
              </a:ext>
            </a:extLst>
          </p:cNvPr>
          <p:cNvPicPr/>
          <p:nvPr/>
        </p:nvPicPr>
        <p:blipFill>
          <a:blip r:embed="rId3"/>
          <a:stretch>
            <a:fillRect/>
          </a:stretch>
        </p:blipFill>
        <p:spPr>
          <a:xfrm>
            <a:off x="2589212" y="4093738"/>
            <a:ext cx="8915400" cy="2002262"/>
          </a:xfrm>
          <a:prstGeom prst="rect">
            <a:avLst/>
          </a:prstGeom>
        </p:spPr>
      </p:pic>
    </p:spTree>
    <p:extLst>
      <p:ext uri="{BB962C8B-B14F-4D97-AF65-F5344CB8AC3E}">
        <p14:creationId xmlns:p14="http://schemas.microsoft.com/office/powerpoint/2010/main" val="254162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75A62-F7FD-CF42-AD69-D502BFEA36EA}"/>
              </a:ext>
            </a:extLst>
          </p:cNvPr>
          <p:cNvSpPr>
            <a:spLocks noGrp="1"/>
          </p:cNvSpPr>
          <p:nvPr>
            <p:ph type="title"/>
          </p:nvPr>
        </p:nvSpPr>
        <p:spPr>
          <a:xfrm>
            <a:off x="1433889" y="1059872"/>
            <a:ext cx="3012216" cy="4851349"/>
          </a:xfrm>
        </p:spPr>
        <p:txBody>
          <a:bodyPr>
            <a:normAutofit/>
          </a:bodyPr>
          <a:lstStyle/>
          <a:p>
            <a:r>
              <a:rPr lang="en-CA" sz="3300" b="1"/>
              <a:t>Methodology </a:t>
            </a:r>
            <a:endParaRPr lang="en-US" sz="3300" b="1"/>
          </a:p>
        </p:txBody>
      </p:sp>
      <p:sp>
        <p:nvSpPr>
          <p:cNvPr id="35"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8" name="Content Placeholder 2">
            <a:extLst>
              <a:ext uri="{FF2B5EF4-FFF2-40B4-BE49-F238E27FC236}">
                <a16:creationId xmlns:a16="http://schemas.microsoft.com/office/drawing/2014/main" id="{7932A844-5088-7C48-BE38-B1CC6BC4BD8F}"/>
              </a:ext>
            </a:extLst>
          </p:cNvPr>
          <p:cNvSpPr>
            <a:spLocks noGrp="1"/>
          </p:cNvSpPr>
          <p:nvPr>
            <p:ph idx="1"/>
          </p:nvPr>
        </p:nvSpPr>
        <p:spPr>
          <a:xfrm>
            <a:off x="5280368" y="1059872"/>
            <a:ext cx="6224244" cy="4851350"/>
          </a:xfrm>
        </p:spPr>
        <p:txBody>
          <a:bodyPr>
            <a:normAutofit/>
          </a:bodyPr>
          <a:lstStyle/>
          <a:p>
            <a:r>
              <a:rPr lang="en-CA"/>
              <a:t>In this project we will work on detecting top 10 popular venues in New York and Toronto to help new business finding their direction.</a:t>
            </a:r>
          </a:p>
          <a:p>
            <a:r>
              <a:rPr lang="en-CA"/>
              <a:t>In first step we have collected the required data: Neighborhood, Venue, Latitude and Longtitude. We have also plot the location of each neighborhood in the map.</a:t>
            </a:r>
          </a:p>
          <a:p>
            <a:r>
              <a:rPr lang="en-CA"/>
              <a:t>Second step in our analysis will be finding the top 10 popular venues in each neighborhood and located them in the map.</a:t>
            </a:r>
          </a:p>
          <a:p>
            <a:r>
              <a:rPr lang="en-CA"/>
              <a:t>In third and final step we will focus on cluster the locations of the venues in two cities to identify similar venue types in different areas.</a:t>
            </a:r>
          </a:p>
          <a:p>
            <a:endParaRPr lang="en-US"/>
          </a:p>
        </p:txBody>
      </p:sp>
    </p:spTree>
    <p:extLst>
      <p:ext uri="{BB962C8B-B14F-4D97-AF65-F5344CB8AC3E}">
        <p14:creationId xmlns:p14="http://schemas.microsoft.com/office/powerpoint/2010/main" val="383175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7A51-5895-A244-B062-C7474F6FD036}"/>
              </a:ext>
            </a:extLst>
          </p:cNvPr>
          <p:cNvSpPr>
            <a:spLocks noGrp="1"/>
          </p:cNvSpPr>
          <p:nvPr>
            <p:ph type="title"/>
          </p:nvPr>
        </p:nvSpPr>
        <p:spPr>
          <a:xfrm>
            <a:off x="1687669" y="624110"/>
            <a:ext cx="4137059" cy="1280890"/>
          </a:xfrm>
        </p:spPr>
        <p:txBody>
          <a:bodyPr>
            <a:normAutofit/>
          </a:bodyPr>
          <a:lstStyle/>
          <a:p>
            <a:r>
              <a:rPr lang="en-US" sz="3200" b="1"/>
              <a:t>Anasysis</a:t>
            </a:r>
          </a:p>
        </p:txBody>
      </p:sp>
      <p:sp>
        <p:nvSpPr>
          <p:cNvPr id="9" name="Content Placeholder 8">
            <a:extLst>
              <a:ext uri="{FF2B5EF4-FFF2-40B4-BE49-F238E27FC236}">
                <a16:creationId xmlns:a16="http://schemas.microsoft.com/office/drawing/2014/main" id="{C8D905A7-CC4D-4984-854D-4E4C292C2E68}"/>
              </a:ext>
            </a:extLst>
          </p:cNvPr>
          <p:cNvSpPr>
            <a:spLocks noGrp="1"/>
          </p:cNvSpPr>
          <p:nvPr>
            <p:ph idx="1"/>
          </p:nvPr>
        </p:nvSpPr>
        <p:spPr>
          <a:xfrm>
            <a:off x="1683956" y="2133600"/>
            <a:ext cx="4140772" cy="3777622"/>
          </a:xfrm>
        </p:spPr>
        <p:txBody>
          <a:bodyPr>
            <a:normAutofit/>
          </a:bodyPr>
          <a:lstStyle/>
          <a:p>
            <a:pPr>
              <a:lnSpc>
                <a:spcPct val="90000"/>
              </a:lnSpc>
            </a:pPr>
            <a:r>
              <a:rPr lang="en-CA" sz="1400">
                <a:solidFill>
                  <a:schemeClr val="tx1"/>
                </a:solidFill>
              </a:rPr>
              <a:t>We find the top 10 common venues in New York and Toronto. And we plot the bar charts to present the number of top 10 common venue category from two cities.</a:t>
            </a:r>
          </a:p>
          <a:p>
            <a:pPr>
              <a:lnSpc>
                <a:spcPct val="90000"/>
              </a:lnSpc>
            </a:pPr>
            <a:r>
              <a:rPr lang="en-CA" sz="1400">
                <a:solidFill>
                  <a:schemeClr val="tx1"/>
                </a:solidFill>
              </a:rPr>
              <a:t>From the above charts, we can observe that the coffee shop takes account as the top 3 popular venue in both New York and Toronto. And in New York, people prefer fast food like pizza and fine food like Italian restaurant. In Toronto, Japanese restaurant has slightly more venues than Italian restaurant. So restaurant and café would be a great choice for new business starter but in the meanwhile, this also means high competitive market.</a:t>
            </a:r>
          </a:p>
          <a:p>
            <a:pPr>
              <a:lnSpc>
                <a:spcPct val="90000"/>
              </a:lnSpc>
            </a:pPr>
            <a:endParaRPr lang="en-US" sz="1400">
              <a:solidFill>
                <a:schemeClr val="tx1"/>
              </a:solidFill>
            </a:endParaRPr>
          </a:p>
        </p:txBody>
      </p:sp>
      <p:pic>
        <p:nvPicPr>
          <p:cNvPr id="5" name="Picture 4" descr="A picture containing chart&#10;&#10;Description automatically generated">
            <a:extLst>
              <a:ext uri="{FF2B5EF4-FFF2-40B4-BE49-F238E27FC236}">
                <a16:creationId xmlns:a16="http://schemas.microsoft.com/office/drawing/2014/main" id="{C3B386A7-7780-4444-824C-55083E001B4F}"/>
              </a:ext>
            </a:extLst>
          </p:cNvPr>
          <p:cNvPicPr/>
          <p:nvPr/>
        </p:nvPicPr>
        <p:blipFill>
          <a:blip r:embed="rId2"/>
          <a:stretch>
            <a:fillRect/>
          </a:stretch>
        </p:blipFill>
        <p:spPr>
          <a:xfrm>
            <a:off x="6105336" y="645106"/>
            <a:ext cx="5424786" cy="2698831"/>
          </a:xfrm>
          <a:prstGeom prst="rect">
            <a:avLst/>
          </a:prstGeom>
        </p:spPr>
      </p:pic>
      <p:pic>
        <p:nvPicPr>
          <p:cNvPr id="4" name="Content Placeholder 3" descr="Chart, bar chart&#10;&#10;Description automatically generated">
            <a:extLst>
              <a:ext uri="{FF2B5EF4-FFF2-40B4-BE49-F238E27FC236}">
                <a16:creationId xmlns:a16="http://schemas.microsoft.com/office/drawing/2014/main" id="{ADD551B6-7ED2-3240-8DE8-C07E3D36DC79}"/>
              </a:ext>
            </a:extLst>
          </p:cNvPr>
          <p:cNvPicPr>
            <a:picLocks/>
          </p:cNvPicPr>
          <p:nvPr/>
        </p:nvPicPr>
        <p:blipFill>
          <a:blip r:embed="rId3"/>
          <a:stretch>
            <a:fillRect/>
          </a:stretch>
        </p:blipFill>
        <p:spPr>
          <a:xfrm>
            <a:off x="6328183" y="3508529"/>
            <a:ext cx="4967341" cy="2384324"/>
          </a:xfrm>
          <a:prstGeom prst="rect">
            <a:avLst/>
          </a:prstGeom>
        </p:spPr>
      </p:pic>
    </p:spTree>
    <p:extLst>
      <p:ext uri="{BB962C8B-B14F-4D97-AF65-F5344CB8AC3E}">
        <p14:creationId xmlns:p14="http://schemas.microsoft.com/office/powerpoint/2010/main" val="317006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E014-1D7D-9441-8926-77024EC2C614}"/>
              </a:ext>
            </a:extLst>
          </p:cNvPr>
          <p:cNvSpPr>
            <a:spLocks noGrp="1"/>
          </p:cNvSpPr>
          <p:nvPr>
            <p:ph type="title"/>
          </p:nvPr>
        </p:nvSpPr>
        <p:spPr/>
        <p:txBody>
          <a:bodyPr/>
          <a:lstStyle/>
          <a:p>
            <a:r>
              <a:rPr lang="en-US" b="1" dirty="0"/>
              <a:t>Analysis</a:t>
            </a:r>
          </a:p>
        </p:txBody>
      </p:sp>
      <p:pic>
        <p:nvPicPr>
          <p:cNvPr id="4" name="Content Placeholder 3" descr="Table&#10;&#10;Description automatically generated">
            <a:extLst>
              <a:ext uri="{FF2B5EF4-FFF2-40B4-BE49-F238E27FC236}">
                <a16:creationId xmlns:a16="http://schemas.microsoft.com/office/drawing/2014/main" id="{17B1ED62-C8A6-584F-9F52-F05715EE6CF9}"/>
              </a:ext>
            </a:extLst>
          </p:cNvPr>
          <p:cNvPicPr>
            <a:picLocks noGrp="1"/>
          </p:cNvPicPr>
          <p:nvPr>
            <p:ph idx="1"/>
          </p:nvPr>
        </p:nvPicPr>
        <p:blipFill>
          <a:blip r:embed="rId2"/>
          <a:stretch>
            <a:fillRect/>
          </a:stretch>
        </p:blipFill>
        <p:spPr>
          <a:xfrm>
            <a:off x="5423315" y="1264555"/>
            <a:ext cx="3250906" cy="2846917"/>
          </a:xfrm>
          <a:prstGeom prst="rect">
            <a:avLst/>
          </a:prstGeom>
        </p:spPr>
      </p:pic>
      <p:pic>
        <p:nvPicPr>
          <p:cNvPr id="5" name="Picture 4" descr="Table&#10;&#10;Description automatically generated">
            <a:extLst>
              <a:ext uri="{FF2B5EF4-FFF2-40B4-BE49-F238E27FC236}">
                <a16:creationId xmlns:a16="http://schemas.microsoft.com/office/drawing/2014/main" id="{7BAFD2A8-02D2-1647-A3F8-69B8E0408FBC}"/>
              </a:ext>
            </a:extLst>
          </p:cNvPr>
          <p:cNvPicPr/>
          <p:nvPr/>
        </p:nvPicPr>
        <p:blipFill>
          <a:blip r:embed="rId3"/>
          <a:stretch>
            <a:fillRect/>
          </a:stretch>
        </p:blipFill>
        <p:spPr>
          <a:xfrm>
            <a:off x="8772426" y="1264555"/>
            <a:ext cx="2633980" cy="1490345"/>
          </a:xfrm>
          <a:prstGeom prst="rect">
            <a:avLst/>
          </a:prstGeom>
        </p:spPr>
      </p:pic>
      <p:pic>
        <p:nvPicPr>
          <p:cNvPr id="6" name="Picture 5" descr="Table&#10;&#10;Description automatically generated">
            <a:extLst>
              <a:ext uri="{FF2B5EF4-FFF2-40B4-BE49-F238E27FC236}">
                <a16:creationId xmlns:a16="http://schemas.microsoft.com/office/drawing/2014/main" id="{89E098BB-43EC-304B-93EA-D34CFFF3A0B2}"/>
              </a:ext>
            </a:extLst>
          </p:cNvPr>
          <p:cNvPicPr/>
          <p:nvPr/>
        </p:nvPicPr>
        <p:blipFill>
          <a:blip r:embed="rId4"/>
          <a:stretch>
            <a:fillRect/>
          </a:stretch>
        </p:blipFill>
        <p:spPr>
          <a:xfrm>
            <a:off x="8844816" y="2992178"/>
            <a:ext cx="2561590" cy="1119293"/>
          </a:xfrm>
          <a:prstGeom prst="rect">
            <a:avLst/>
          </a:prstGeom>
        </p:spPr>
      </p:pic>
      <p:pic>
        <p:nvPicPr>
          <p:cNvPr id="7" name="Picture 6" descr="Table&#10;&#10;Description automatically generated">
            <a:extLst>
              <a:ext uri="{FF2B5EF4-FFF2-40B4-BE49-F238E27FC236}">
                <a16:creationId xmlns:a16="http://schemas.microsoft.com/office/drawing/2014/main" id="{A6B091B2-6C29-844F-A432-4F7EFD0C5325}"/>
              </a:ext>
            </a:extLst>
          </p:cNvPr>
          <p:cNvPicPr/>
          <p:nvPr/>
        </p:nvPicPr>
        <p:blipFill>
          <a:blip r:embed="rId5"/>
          <a:stretch>
            <a:fillRect/>
          </a:stretch>
        </p:blipFill>
        <p:spPr>
          <a:xfrm>
            <a:off x="5423315" y="4111472"/>
            <a:ext cx="2588260" cy="2487082"/>
          </a:xfrm>
          <a:prstGeom prst="rect">
            <a:avLst/>
          </a:prstGeom>
        </p:spPr>
      </p:pic>
      <p:pic>
        <p:nvPicPr>
          <p:cNvPr id="8" name="Picture 7" descr="Table&#10;&#10;Description automatically generated">
            <a:extLst>
              <a:ext uri="{FF2B5EF4-FFF2-40B4-BE49-F238E27FC236}">
                <a16:creationId xmlns:a16="http://schemas.microsoft.com/office/drawing/2014/main" id="{0CEE5AE9-548A-424C-BC1E-C6B44A714F5F}"/>
              </a:ext>
            </a:extLst>
          </p:cNvPr>
          <p:cNvPicPr/>
          <p:nvPr/>
        </p:nvPicPr>
        <p:blipFill>
          <a:blip r:embed="rId6"/>
          <a:stretch>
            <a:fillRect/>
          </a:stretch>
        </p:blipFill>
        <p:spPr>
          <a:xfrm>
            <a:off x="8868727" y="4348749"/>
            <a:ext cx="2635885" cy="2249805"/>
          </a:xfrm>
          <a:prstGeom prst="rect">
            <a:avLst/>
          </a:prstGeom>
        </p:spPr>
      </p:pic>
      <p:sp>
        <p:nvSpPr>
          <p:cNvPr id="10" name="TextBox 9">
            <a:extLst>
              <a:ext uri="{FF2B5EF4-FFF2-40B4-BE49-F238E27FC236}">
                <a16:creationId xmlns:a16="http://schemas.microsoft.com/office/drawing/2014/main" id="{0F48C84A-08AF-2E48-A4EE-392E6805354D}"/>
              </a:ext>
            </a:extLst>
          </p:cNvPr>
          <p:cNvSpPr txBox="1"/>
          <p:nvPr/>
        </p:nvSpPr>
        <p:spPr>
          <a:xfrm>
            <a:off x="1756411" y="1701353"/>
            <a:ext cx="3496309" cy="1477328"/>
          </a:xfrm>
          <a:prstGeom prst="rect">
            <a:avLst/>
          </a:prstGeom>
          <a:noFill/>
        </p:spPr>
        <p:txBody>
          <a:bodyPr wrap="square" rtlCol="0">
            <a:spAutoFit/>
          </a:bodyPr>
          <a:lstStyle/>
          <a:p>
            <a:r>
              <a:rPr lang="en-CA" dirty="0"/>
              <a:t>Also, we combine the data of New York and Toronto and use KNN to find the clusters among these neighborhoods. </a:t>
            </a:r>
          </a:p>
          <a:p>
            <a:endParaRPr lang="en-US" dirty="0"/>
          </a:p>
        </p:txBody>
      </p:sp>
    </p:spTree>
    <p:extLst>
      <p:ext uri="{BB962C8B-B14F-4D97-AF65-F5344CB8AC3E}">
        <p14:creationId xmlns:p14="http://schemas.microsoft.com/office/powerpoint/2010/main" val="407542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4F96-E547-EA4D-AB75-3CE2809DDA70}"/>
              </a:ext>
            </a:extLst>
          </p:cNvPr>
          <p:cNvSpPr>
            <a:spLocks noGrp="1"/>
          </p:cNvSpPr>
          <p:nvPr>
            <p:ph type="title"/>
          </p:nvPr>
        </p:nvSpPr>
        <p:spPr/>
        <p:txBody>
          <a:bodyPr/>
          <a:lstStyle/>
          <a:p>
            <a:r>
              <a:rPr lang="en-CA" b="1" dirty="0"/>
              <a:t>Result and Discussion</a:t>
            </a:r>
            <a:br>
              <a:rPr lang="en-CA" b="1" dirty="0"/>
            </a:br>
            <a:endParaRPr lang="en-US" dirty="0"/>
          </a:p>
        </p:txBody>
      </p:sp>
      <p:sp>
        <p:nvSpPr>
          <p:cNvPr id="3" name="Content Placeholder 2">
            <a:extLst>
              <a:ext uri="{FF2B5EF4-FFF2-40B4-BE49-F238E27FC236}">
                <a16:creationId xmlns:a16="http://schemas.microsoft.com/office/drawing/2014/main" id="{A7F683D0-823F-934D-A898-96E2979B04C8}"/>
              </a:ext>
            </a:extLst>
          </p:cNvPr>
          <p:cNvSpPr>
            <a:spLocks noGrp="1"/>
          </p:cNvSpPr>
          <p:nvPr>
            <p:ph idx="1"/>
          </p:nvPr>
        </p:nvSpPr>
        <p:spPr/>
        <p:txBody>
          <a:bodyPr/>
          <a:lstStyle/>
          <a:p>
            <a:r>
              <a:rPr lang="en-CA" dirty="0"/>
              <a:t>The differences between the clusters can be seen from the figure; each cluster has a different distribution of common venue categories. The first cluster consist of venues related with food and restaurants such as Pizza Place, Deli/Bodega and Chinese Restaurant. The second cluster consists of River, Pool, Baseball Field which are mostly the outdoor sports venues. The third cluster consists of landscaping, bar and baseball field again which may be a good area for tourism. In the fourth cluster, the park has 51.7% as the most common venues and there are also some transportation such as bus stop, boat or Ferry and Intersection. In the fifth cluster, the food and drink venues are the major venues again. So we can find the cluster 1 is quite similar to the cluster 5.</a:t>
            </a:r>
          </a:p>
          <a:p>
            <a:endParaRPr lang="en-US" dirty="0"/>
          </a:p>
        </p:txBody>
      </p:sp>
    </p:spTree>
    <p:extLst>
      <p:ext uri="{BB962C8B-B14F-4D97-AF65-F5344CB8AC3E}">
        <p14:creationId xmlns:p14="http://schemas.microsoft.com/office/powerpoint/2010/main" val="342325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4FF9-BB7A-F544-B30C-F1B7433FEE20}"/>
              </a:ext>
            </a:extLst>
          </p:cNvPr>
          <p:cNvSpPr>
            <a:spLocks noGrp="1"/>
          </p:cNvSpPr>
          <p:nvPr>
            <p:ph type="title"/>
          </p:nvPr>
        </p:nvSpPr>
        <p:spPr/>
        <p:txBody>
          <a:bodyPr/>
          <a:lstStyle/>
          <a:p>
            <a:r>
              <a:rPr lang="en-CA" b="1" dirty="0"/>
              <a:t>Conclusion</a:t>
            </a:r>
            <a:br>
              <a:rPr lang="en-CA" b="1" dirty="0"/>
            </a:br>
            <a:endParaRPr lang="en-US" dirty="0"/>
          </a:p>
        </p:txBody>
      </p:sp>
      <p:sp>
        <p:nvSpPr>
          <p:cNvPr id="3" name="Content Placeholder 2">
            <a:extLst>
              <a:ext uri="{FF2B5EF4-FFF2-40B4-BE49-F238E27FC236}">
                <a16:creationId xmlns:a16="http://schemas.microsoft.com/office/drawing/2014/main" id="{6E75795D-E46D-0D42-BB38-E56737F91FFD}"/>
              </a:ext>
            </a:extLst>
          </p:cNvPr>
          <p:cNvSpPr>
            <a:spLocks noGrp="1"/>
          </p:cNvSpPr>
          <p:nvPr>
            <p:ph idx="1"/>
          </p:nvPr>
        </p:nvSpPr>
        <p:spPr/>
        <p:txBody>
          <a:bodyPr/>
          <a:lstStyle/>
          <a:p>
            <a:r>
              <a:rPr lang="en-CA" dirty="0"/>
              <a:t>In this project, the areas of New York City and Toronto were clustered into various groups dependent on the classifications (kinds) of the venues in these areas. The outcomes demonstrated that there are venue categories that are more common in 1</a:t>
            </a:r>
            <a:r>
              <a:rPr lang="en-CA" baseline="30000" dirty="0"/>
              <a:t>st</a:t>
            </a:r>
            <a:r>
              <a:rPr lang="en-CA" dirty="0"/>
              <a:t> and 5</a:t>
            </a:r>
            <a:r>
              <a:rPr lang="en-CA" baseline="30000" dirty="0"/>
              <a:t>th</a:t>
            </a:r>
            <a:r>
              <a:rPr lang="en-CA" dirty="0"/>
              <a:t> clusters; Also these most common venue categories contrast from one cluster to the next. So using this information one can make decisions and be able to find similar neighbourhoods in the new City. It will also help business starters to find the best types of business to start and they may also can use the development of the other clusters as a reference. In the future if a more profound investigation is performed considering more viewpoints, it may bring about finding various styles in each cluster dependent on the most common categories in the cluster.</a:t>
            </a:r>
          </a:p>
          <a:p>
            <a:endParaRPr lang="en-US" dirty="0"/>
          </a:p>
        </p:txBody>
      </p:sp>
    </p:spTree>
    <p:extLst>
      <p:ext uri="{BB962C8B-B14F-4D97-AF65-F5344CB8AC3E}">
        <p14:creationId xmlns:p14="http://schemas.microsoft.com/office/powerpoint/2010/main" val="34495532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TotalTime>
  <Words>860</Words>
  <Application>Microsoft Macintosh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The Battle of Neighborhood </vt:lpstr>
      <vt:lpstr>Introduction: Business Problem </vt:lpstr>
      <vt:lpstr>Data </vt:lpstr>
      <vt:lpstr>Data</vt:lpstr>
      <vt:lpstr>Methodology </vt:lpstr>
      <vt:lpstr>Anasysis</vt:lpstr>
      <vt:lpstr>Analysis</vt:lpstr>
      <vt:lpstr>Result and Discussion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 </dc:title>
  <dc:creator>Microsoft 帐户</dc:creator>
  <cp:lastModifiedBy>Microsoft 帐户</cp:lastModifiedBy>
  <cp:revision>1</cp:revision>
  <dcterms:created xsi:type="dcterms:W3CDTF">2020-10-24T18:37:20Z</dcterms:created>
  <dcterms:modified xsi:type="dcterms:W3CDTF">2020-10-24T18:39:52Z</dcterms:modified>
</cp:coreProperties>
</file>