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4" r:id="rId3"/>
    <p:sldId id="264" r:id="rId4"/>
    <p:sldId id="26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83" r:id="rId15"/>
    <p:sldId id="285" r:id="rId16"/>
    <p:sldId id="286" r:id="rId17"/>
    <p:sldId id="287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9" r:id="rId27"/>
    <p:sldId id="290" r:id="rId28"/>
    <p:sldId id="284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1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9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2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5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5305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647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5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4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528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1CF839-C96A-4A10-8A7E-B3C8D02DEDD5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4662DA-1C1B-495F-91FA-70F5931037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6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70340B7-2F42-4743-932A-0B33B9481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</a:t>
            </a:r>
            <a:br>
              <a:rPr lang="en-US" altLang="zh-TW" dirty="0"/>
            </a:br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9A3C78A-0908-4508-99CE-2F7883415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0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11762 - E - Reverse Linked List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Node* </a:t>
            </a:r>
            <a:r>
              <a:rPr lang="en-US" altLang="zh-TW" dirty="0" err="1"/>
              <a:t>Reverse_List</a:t>
            </a:r>
            <a:r>
              <a:rPr lang="en-US" altLang="zh-TW" dirty="0"/>
              <a:t>(Node *head)</a:t>
            </a:r>
          </a:p>
          <a:p>
            <a:pPr lvl="1"/>
            <a:r>
              <a:rPr lang="en-US" altLang="zh-TW" dirty="0"/>
              <a:t>Step 1</a:t>
            </a:r>
            <a:r>
              <a:rPr lang="zh-TW" altLang="en-US" dirty="0"/>
              <a:t>：</a:t>
            </a:r>
            <a:r>
              <a:rPr lang="en-US" altLang="zh-TW" dirty="0"/>
              <a:t> find preceding node</a:t>
            </a:r>
          </a:p>
          <a:p>
            <a:pPr lvl="1"/>
            <a:r>
              <a:rPr lang="en-US" altLang="zh-TW" dirty="0"/>
              <a:t>Step 2</a:t>
            </a:r>
            <a:r>
              <a:rPr lang="zh-TW" altLang="en-US" dirty="0"/>
              <a:t>：</a:t>
            </a:r>
            <a:r>
              <a:rPr lang="en-US" altLang="zh-TW" dirty="0"/>
              <a:t> current node points to precious node</a:t>
            </a:r>
          </a:p>
          <a:p>
            <a:pPr lvl="1"/>
            <a:r>
              <a:rPr lang="en-US" altLang="zh-TW" dirty="0"/>
              <a:t>Step 3</a:t>
            </a:r>
            <a:r>
              <a:rPr lang="zh-TW" altLang="en-US" dirty="0"/>
              <a:t>： </a:t>
            </a:r>
            <a:r>
              <a:rPr lang="en-US" altLang="zh-TW" dirty="0"/>
              <a:t>update</a:t>
            </a:r>
            <a:r>
              <a:rPr lang="zh-TW" altLang="en-US" dirty="0"/>
              <a:t> </a:t>
            </a:r>
            <a:r>
              <a:rPr lang="en-US" altLang="zh-TW" dirty="0"/>
              <a:t>previous,</a:t>
            </a:r>
            <a:r>
              <a:rPr lang="zh-TW" altLang="en-US" dirty="0"/>
              <a:t> </a:t>
            </a:r>
            <a:r>
              <a:rPr lang="en-US" altLang="zh-TW" dirty="0"/>
              <a:t>preceding,</a:t>
            </a:r>
            <a:r>
              <a:rPr lang="zh-TW" altLang="en-US" dirty="0"/>
              <a:t> </a:t>
            </a:r>
            <a:r>
              <a:rPr lang="en-US" altLang="zh-TW" dirty="0"/>
              <a:t>current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3DC7727-FAEE-44E7-916E-14458640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833" y="3965387"/>
            <a:ext cx="6025927" cy="26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9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11762 - E - Reverse Linked List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Print_List</a:t>
            </a:r>
            <a:r>
              <a:rPr lang="en-US" altLang="zh-TW" dirty="0"/>
              <a:t>(Node *head)</a:t>
            </a:r>
          </a:p>
          <a:p>
            <a:pPr lvl="1"/>
            <a:r>
              <a:rPr lang="en-US" altLang="zh-TW" dirty="0"/>
              <a:t>Step 1</a:t>
            </a:r>
            <a:r>
              <a:rPr lang="zh-TW" altLang="en-US" dirty="0"/>
              <a:t>：</a:t>
            </a:r>
            <a:r>
              <a:rPr lang="en-US" altLang="zh-TW" dirty="0"/>
              <a:t>print head-&gt;data</a:t>
            </a:r>
          </a:p>
          <a:p>
            <a:pPr lvl="1"/>
            <a:r>
              <a:rPr lang="en-US" altLang="zh-TW" dirty="0"/>
              <a:t>Step 2</a:t>
            </a:r>
            <a:r>
              <a:rPr lang="zh-TW" altLang="en-US" dirty="0"/>
              <a:t>：</a:t>
            </a:r>
            <a:r>
              <a:rPr lang="en-US" altLang="zh-TW" dirty="0"/>
              <a:t>head = head-&gt;next</a:t>
            </a:r>
          </a:p>
          <a:p>
            <a:r>
              <a:rPr lang="en-US" altLang="zh-TW" dirty="0"/>
              <a:t>Please deal with last node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83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11762 - E - Reverse Linked List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Free_List</a:t>
            </a:r>
            <a:r>
              <a:rPr lang="en-US" altLang="zh-TW" dirty="0"/>
              <a:t>(Node* head)</a:t>
            </a:r>
          </a:p>
          <a:p>
            <a:pPr lvl="1"/>
            <a:r>
              <a:rPr lang="en-US" altLang="zh-TW" dirty="0"/>
              <a:t>Step 1</a:t>
            </a:r>
            <a:r>
              <a:rPr lang="zh-TW" altLang="en-US" dirty="0"/>
              <a:t>：</a:t>
            </a:r>
            <a:r>
              <a:rPr lang="en-US" altLang="zh-TW" dirty="0"/>
              <a:t>get </a:t>
            </a:r>
            <a:r>
              <a:rPr lang="en-US" altLang="zh-TW" dirty="0" err="1"/>
              <a:t>head_next</a:t>
            </a:r>
            <a:r>
              <a:rPr lang="en-US" altLang="zh-TW" dirty="0"/>
              <a:t> and record</a:t>
            </a:r>
          </a:p>
          <a:p>
            <a:pPr lvl="1"/>
            <a:r>
              <a:rPr lang="en-US" altLang="zh-TW" dirty="0"/>
              <a:t>Step 2</a:t>
            </a:r>
            <a:r>
              <a:rPr lang="zh-TW" altLang="en-US" dirty="0"/>
              <a:t>：</a:t>
            </a:r>
            <a:r>
              <a:rPr lang="en-US" altLang="zh-TW" dirty="0"/>
              <a:t>free head</a:t>
            </a:r>
          </a:p>
          <a:p>
            <a:pPr lvl="1"/>
            <a:r>
              <a:rPr lang="en-US" altLang="zh-TW" dirty="0"/>
              <a:t>Step 3</a:t>
            </a:r>
            <a:r>
              <a:rPr lang="zh-TW" altLang="en-US" dirty="0"/>
              <a:t>：</a:t>
            </a:r>
            <a:r>
              <a:rPr lang="en-US" altLang="zh-TW" dirty="0"/>
              <a:t>head = </a:t>
            </a:r>
            <a:r>
              <a:rPr lang="en-US" altLang="zh-TW" dirty="0" err="1"/>
              <a:t>head</a:t>
            </a:r>
            <a:r>
              <a:rPr lang="en-US" altLang="zh-TW" err="1"/>
              <a:t>_</a:t>
            </a:r>
            <a:r>
              <a:rPr lang="en-US" altLang="zh-TW"/>
              <a:t>next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812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11770 - G - XOR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Statement</a:t>
            </a:r>
          </a:p>
          <a:p>
            <a:pPr lvl="1"/>
            <a:r>
              <a:rPr lang="en-US" altLang="zh-TW" dirty="0"/>
              <a:t>Given </a:t>
            </a:r>
            <a:r>
              <a:rPr lang="en-US" altLang="zh-TW" b="1" i="1" dirty="0"/>
              <a:t>n</a:t>
            </a:r>
            <a:r>
              <a:rPr lang="en-US" altLang="zh-TW" dirty="0"/>
              <a:t> numbers, you need to find a number </a:t>
            </a:r>
            <a:r>
              <a:rPr lang="en-US" altLang="zh-TW" b="1" i="1" dirty="0"/>
              <a:t>k</a:t>
            </a:r>
            <a:r>
              <a:rPr lang="en-US" altLang="zh-TW" dirty="0"/>
              <a:t> such that </a:t>
            </a:r>
            <a:r>
              <a:rPr lang="en-US" altLang="zh-TW" b="1" i="1" dirty="0"/>
              <a:t>SUM</a:t>
            </a:r>
            <a:r>
              <a:rPr lang="en-US" altLang="zh-TW" dirty="0"/>
              <a:t> is minimum,</a:t>
            </a:r>
          </a:p>
          <a:p>
            <a:pPr lvl="1"/>
            <a:r>
              <a:rPr lang="en-US" altLang="zh-TW" dirty="0"/>
              <a:t>where we define </a:t>
            </a:r>
            <a:r>
              <a:rPr lang="en-US" altLang="zh-TW" b="1" i="1" dirty="0"/>
              <a:t>SUM</a:t>
            </a:r>
            <a:r>
              <a:rPr lang="en-US" altLang="zh-TW" dirty="0"/>
              <a:t> </a:t>
            </a:r>
            <a:r>
              <a:rPr lang="en-US" altLang="zh-TW" b="1" i="1" dirty="0"/>
              <a:t>= ( a</a:t>
            </a:r>
            <a:r>
              <a:rPr lang="en-US" altLang="zh-TW" b="1" i="1" baseline="-25000" dirty="0"/>
              <a:t>1</a:t>
            </a:r>
            <a:r>
              <a:rPr lang="en-US" altLang="zh-TW" b="1" i="1" dirty="0"/>
              <a:t> ^ k ) + ( a</a:t>
            </a:r>
            <a:r>
              <a:rPr lang="en-US" altLang="zh-TW" b="1" i="1" baseline="-25000" dirty="0"/>
              <a:t>2</a:t>
            </a:r>
            <a:r>
              <a:rPr lang="en-US" altLang="zh-TW" b="1" i="1" dirty="0"/>
              <a:t> ^ k ) + ... + ( a</a:t>
            </a:r>
            <a:r>
              <a:rPr lang="en-US" altLang="zh-TW" b="1" i="1" baseline="-25000" dirty="0"/>
              <a:t>n</a:t>
            </a:r>
            <a:r>
              <a:rPr lang="en-US" altLang="zh-TW" b="1" i="1" dirty="0"/>
              <a:t> ^ k )</a:t>
            </a:r>
          </a:p>
          <a:p>
            <a:r>
              <a:rPr lang="en-US" altLang="zh-TW" dirty="0"/>
              <a:t>Thought</a:t>
            </a:r>
          </a:p>
          <a:p>
            <a:pPr lvl="1"/>
            <a:r>
              <a:rPr lang="en-US" altLang="zh-TW" dirty="0"/>
              <a:t>Disassemble</a:t>
            </a:r>
            <a:r>
              <a:rPr lang="zh-TW" altLang="en-US" dirty="0"/>
              <a:t> </a:t>
            </a:r>
            <a:r>
              <a:rPr lang="en-US" altLang="zh-TW" b="1" i="1" dirty="0" err="1"/>
              <a:t>a</a:t>
            </a:r>
            <a:r>
              <a:rPr lang="en-US" altLang="zh-TW" b="1" i="1" baseline="-25000" dirty="0" err="1"/>
              <a:t>i</a:t>
            </a:r>
            <a:r>
              <a:rPr lang="en-US" altLang="zh-TW" b="1" i="1" baseline="-25000" dirty="0"/>
              <a:t> </a:t>
            </a:r>
            <a:r>
              <a:rPr lang="en-US" altLang="zh-TW" dirty="0"/>
              <a:t> and k into bit presentation</a:t>
            </a:r>
          </a:p>
          <a:p>
            <a:pPr lvl="1"/>
            <a:r>
              <a:rPr lang="en-US" altLang="zh-TW" dirty="0"/>
              <a:t>For each bit, find out the desired k  </a:t>
            </a:r>
            <a:r>
              <a:rPr lang="en-US" altLang="zh-TW" dirty="0">
                <a:sym typeface="Wingdings" panose="05000000000000000000" pitchFamily="2" charset="2"/>
              </a:rPr>
              <a:t> (Which bit can make sum bit minimum now?)</a:t>
            </a:r>
          </a:p>
          <a:p>
            <a:r>
              <a:rPr lang="en-US" altLang="zh-TW" dirty="0"/>
              <a:t>Tips</a:t>
            </a:r>
          </a:p>
          <a:p>
            <a:pPr lvl="1"/>
            <a:r>
              <a:rPr lang="en-US" altLang="zh-TW" dirty="0"/>
              <a:t>Exclusive or sage: a[</a:t>
            </a:r>
            <a:r>
              <a:rPr lang="en-US" altLang="zh-TW" dirty="0" err="1"/>
              <a:t>i</a:t>
            </a:r>
            <a:r>
              <a:rPr lang="en-US" altLang="zh-TW" dirty="0"/>
              <a:t>] ^ k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70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11761 - D - Determinant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4F9FD"/>
              </a:clrFrom>
              <a:clrTo>
                <a:srgbClr val="F4F9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39" y="1619030"/>
            <a:ext cx="10058400" cy="49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11761 - D - Determinant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17" y="1874517"/>
            <a:ext cx="6516244" cy="45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11763 - F - Bipartite Graph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48" y="3712468"/>
            <a:ext cx="3943547" cy="1935483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530351"/>
          </a:xfrm>
        </p:spPr>
        <p:txBody>
          <a:bodyPr/>
          <a:lstStyle/>
          <a:p>
            <a:r>
              <a:rPr lang="en-US" altLang="zh-TW" b="1" dirty="0"/>
              <a:t>Any two adjacent vertices need to have different color</a:t>
            </a:r>
            <a:endParaRPr lang="zh-TW" altLang="en-US" b="1" dirty="0"/>
          </a:p>
        </p:txBody>
      </p:sp>
      <p:pic>
        <p:nvPicPr>
          <p:cNvPr id="2050" name="Picture 2" descr="「Bipartite graph」的圖片搜尋結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55" y="3512501"/>
            <a:ext cx="2980817" cy="249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zh-TW" dirty="0"/>
              <a:t>11763 - F - Bipartite Graph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17" y="1782945"/>
            <a:ext cx="7804243" cy="43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11759 - B - Great Depression Again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 descr="「星空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773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/>
          <p:cNvGrpSpPr/>
          <p:nvPr/>
        </p:nvGrpSpPr>
        <p:grpSpPr>
          <a:xfrm>
            <a:off x="2029968" y="2724912"/>
            <a:ext cx="9086088" cy="3438144"/>
            <a:chOff x="2029968" y="2724912"/>
            <a:chExt cx="9086088" cy="3438144"/>
          </a:xfrm>
        </p:grpSpPr>
        <p:sp>
          <p:nvSpPr>
            <p:cNvPr id="18" name="五角星形 17"/>
            <p:cNvSpPr/>
            <p:nvPr/>
          </p:nvSpPr>
          <p:spPr>
            <a:xfrm>
              <a:off x="2029968" y="2724912"/>
              <a:ext cx="667512" cy="63093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10448544" y="3113532"/>
              <a:ext cx="667512" cy="63093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6550137" y="5532120"/>
              <a:ext cx="667512" cy="63093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3145536" y="4745736"/>
              <a:ext cx="667512" cy="63093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5673327" y="3031234"/>
              <a:ext cx="667512" cy="63093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2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11759 - B - Great Depression Again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數個可製作</a:t>
            </a:r>
            <a:r>
              <a:rPr lang="en-US" altLang="zh-TW" dirty="0"/>
              <a:t>A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的工廠</a:t>
            </a:r>
            <a:endParaRPr lang="en-US" altLang="zh-TW" dirty="0"/>
          </a:p>
          <a:p>
            <a:r>
              <a:rPr lang="zh-TW" altLang="en-US" dirty="0"/>
              <a:t>不重複挑選，</a:t>
            </a:r>
            <a:r>
              <a:rPr lang="en-US" altLang="zh-TW" dirty="0"/>
              <a:t>X</a:t>
            </a:r>
            <a:r>
              <a:rPr lang="zh-TW" altLang="en-US" dirty="0"/>
              <a:t>個製作</a:t>
            </a:r>
            <a:r>
              <a:rPr lang="en-US" altLang="zh-TW" dirty="0"/>
              <a:t>A</a:t>
            </a:r>
            <a:r>
              <a:rPr lang="zh-TW" altLang="en-US" dirty="0"/>
              <a:t>，</a:t>
            </a:r>
            <a:r>
              <a:rPr lang="en-US" altLang="zh-TW" dirty="0"/>
              <a:t>Y</a:t>
            </a:r>
            <a:r>
              <a:rPr lang="zh-TW" altLang="en-US" dirty="0"/>
              <a:t>個製作</a:t>
            </a:r>
            <a:r>
              <a:rPr lang="en-US" altLang="zh-TW" dirty="0"/>
              <a:t>B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總價值最高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若有</a:t>
            </a:r>
            <a:r>
              <a:rPr lang="zh-TW" altLang="en-US" b="1" dirty="0">
                <a:solidFill>
                  <a:srgbClr val="FF0000"/>
                </a:solidFill>
              </a:rPr>
              <a:t>多種組合，則以</a:t>
            </a:r>
            <a:r>
              <a:rPr lang="en-US" altLang="zh-TW" b="1" dirty="0">
                <a:solidFill>
                  <a:srgbClr val="FF0000"/>
                </a:solidFill>
              </a:rPr>
              <a:t>A</a:t>
            </a:r>
            <a:r>
              <a:rPr lang="zh-TW" altLang="en-US" b="1" dirty="0">
                <a:solidFill>
                  <a:srgbClr val="FF0000"/>
                </a:solidFill>
              </a:rPr>
              <a:t>的總價值最高為答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2050" name="Picture 2" descr="「工廠」的圖片搜尋結果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3" t="14629" r="4268" b="31538"/>
          <a:stretch/>
        </p:blipFill>
        <p:spPr bwMode="auto">
          <a:xfrm>
            <a:off x="7991856" y="3423923"/>
            <a:ext cx="3895344" cy="35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500" b="1" dirty="0"/>
              <a:t>俞</a:t>
            </a:r>
            <a:endParaRPr lang="en-US" altLang="zh-TW" sz="2500" b="1" dirty="0"/>
          </a:p>
          <a:p>
            <a:pPr lvl="1"/>
            <a:r>
              <a:rPr lang="en-US" altLang="zh-TW" sz="2300" b="1" dirty="0"/>
              <a:t>A</a:t>
            </a:r>
          </a:p>
          <a:p>
            <a:pPr lvl="1"/>
            <a:r>
              <a:rPr lang="en-US" altLang="zh-TW" sz="2300" b="1" dirty="0"/>
              <a:t>C</a:t>
            </a:r>
          </a:p>
          <a:p>
            <a:pPr lvl="1"/>
            <a:r>
              <a:rPr lang="en-US" altLang="zh-TW" sz="2300" b="1" dirty="0"/>
              <a:t>E</a:t>
            </a:r>
          </a:p>
          <a:p>
            <a:pPr lvl="1"/>
            <a:r>
              <a:rPr lang="en-US" altLang="zh-TW" sz="2300" b="1" dirty="0"/>
              <a:t>G</a:t>
            </a:r>
          </a:p>
          <a:p>
            <a:r>
              <a:rPr lang="zh-TW" altLang="en-US" sz="2500" b="1" dirty="0"/>
              <a:t>謝</a:t>
            </a:r>
            <a:endParaRPr lang="en-US" altLang="zh-TW" sz="2500" b="1" dirty="0"/>
          </a:p>
          <a:p>
            <a:pPr lvl="1"/>
            <a:r>
              <a:rPr lang="en-US" altLang="zh-TW" sz="2300" b="1" dirty="0" smtClean="0"/>
              <a:t>D</a:t>
            </a:r>
            <a:endParaRPr lang="en-US" altLang="zh-TW" sz="2300" b="1" dirty="0"/>
          </a:p>
          <a:p>
            <a:pPr lvl="1"/>
            <a:r>
              <a:rPr lang="en-US" altLang="zh-TW" sz="2300" b="1" dirty="0"/>
              <a:t>F</a:t>
            </a:r>
            <a:endParaRPr lang="en-US" altLang="zh-TW" sz="2300" b="1" dirty="0" smtClean="0"/>
          </a:p>
          <a:p>
            <a:pPr lvl="1"/>
            <a:r>
              <a:rPr lang="en-US" altLang="zh-TW" sz="2300" b="1" dirty="0" smtClean="0"/>
              <a:t>B</a:t>
            </a:r>
            <a:endParaRPr lang="en-US" altLang="zh-TW" sz="2300" b="1" dirty="0"/>
          </a:p>
          <a:p>
            <a:pPr lvl="1"/>
            <a:endParaRPr lang="zh-TW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48660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11759 - B - Great Depression Again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8992" y="1316736"/>
            <a:ext cx="4087368" cy="5266944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TW" dirty="0"/>
              <a:t>		</a:t>
            </a:r>
            <a:endParaRPr lang="en-US" altLang="zh-TW" sz="2000" b="1" dirty="0"/>
          </a:p>
          <a:p>
            <a:r>
              <a:rPr lang="zh-TW" altLang="en-US" sz="2700" b="1" dirty="0">
                <a:solidFill>
                  <a:schemeClr val="tx1"/>
                </a:solidFill>
              </a:rPr>
              <a:t>挑選</a:t>
            </a:r>
            <a:r>
              <a:rPr lang="en-US" altLang="zh-TW" sz="2700" b="1" dirty="0">
                <a:solidFill>
                  <a:schemeClr val="tx1"/>
                </a:solidFill>
              </a:rPr>
              <a:t>3</a:t>
            </a:r>
            <a:r>
              <a:rPr lang="zh-TW" altLang="en-US" sz="2700" b="1" dirty="0">
                <a:solidFill>
                  <a:schemeClr val="tx1"/>
                </a:solidFill>
              </a:rPr>
              <a:t>個</a:t>
            </a:r>
            <a:r>
              <a:rPr lang="en-US" altLang="zh-TW" sz="2700" b="1" dirty="0">
                <a:solidFill>
                  <a:schemeClr val="tx1"/>
                </a:solidFill>
              </a:rPr>
              <a:t>A</a:t>
            </a:r>
            <a:r>
              <a:rPr lang="zh-TW" altLang="en-US" sz="2700" b="1" dirty="0">
                <a:solidFill>
                  <a:schemeClr val="tx1"/>
                </a:solidFill>
              </a:rPr>
              <a:t>，</a:t>
            </a:r>
            <a:r>
              <a:rPr lang="en-US" altLang="zh-TW" sz="2700" b="1" dirty="0">
                <a:solidFill>
                  <a:schemeClr val="tx1"/>
                </a:solidFill>
              </a:rPr>
              <a:t>4</a:t>
            </a:r>
            <a:r>
              <a:rPr lang="zh-TW" altLang="en-US" sz="2700" b="1" dirty="0">
                <a:solidFill>
                  <a:schemeClr val="tx1"/>
                </a:solidFill>
              </a:rPr>
              <a:t>個</a:t>
            </a:r>
            <a:r>
              <a:rPr lang="en-US" altLang="zh-TW" sz="2700" b="1" dirty="0">
                <a:solidFill>
                  <a:schemeClr val="tx1"/>
                </a:solidFill>
              </a:rPr>
              <a:t>B</a:t>
            </a:r>
          </a:p>
          <a:p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	</a:t>
            </a:r>
            <a:r>
              <a:rPr lang="en-US" altLang="zh-TW" sz="2200" b="1" dirty="0"/>
              <a:t>A	B</a:t>
            </a:r>
          </a:p>
          <a:p>
            <a:r>
              <a:rPr lang="en-US" altLang="zh-TW" dirty="0"/>
              <a:t>TOYOTA	10	100</a:t>
            </a:r>
          </a:p>
          <a:p>
            <a:r>
              <a:rPr lang="en-US" altLang="zh-TW" dirty="0"/>
              <a:t>GM		20	90</a:t>
            </a:r>
          </a:p>
          <a:p>
            <a:r>
              <a:rPr lang="en-US" altLang="zh-TW" dirty="0"/>
              <a:t>FORD		30	80</a:t>
            </a:r>
          </a:p>
          <a:p>
            <a:r>
              <a:rPr lang="en-US" altLang="zh-TW" dirty="0"/>
              <a:t>Volkswagen	40	70</a:t>
            </a:r>
          </a:p>
          <a:p>
            <a:r>
              <a:rPr lang="en-US" altLang="zh-TW" dirty="0"/>
              <a:t>Daimler	50	60</a:t>
            </a:r>
          </a:p>
          <a:p>
            <a:r>
              <a:rPr lang="en-US" altLang="zh-TW" dirty="0"/>
              <a:t>Honda	60	50</a:t>
            </a:r>
          </a:p>
          <a:p>
            <a:r>
              <a:rPr lang="en-US" altLang="zh-TW" dirty="0"/>
              <a:t>Nissan	70	40</a:t>
            </a:r>
          </a:p>
          <a:p>
            <a:r>
              <a:rPr lang="en-US" altLang="zh-TW" dirty="0"/>
              <a:t>PEUGEOT	80	30</a:t>
            </a:r>
          </a:p>
          <a:p>
            <a:r>
              <a:rPr lang="en-US" altLang="zh-TW" dirty="0"/>
              <a:t>FIAT		90	20</a:t>
            </a:r>
          </a:p>
          <a:p>
            <a:r>
              <a:rPr lang="en-US" altLang="zh-TW" dirty="0"/>
              <a:t>BMW		100	10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989319" y="1517904"/>
            <a:ext cx="4937761" cy="21762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BMW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FIAT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PEUGEOT</a:t>
            </a:r>
            <a:endParaRPr lang="zh-TW" altLang="en-US" sz="2000" b="1" dirty="0">
              <a:solidFill>
                <a:schemeClr val="tx1"/>
              </a:solidFill>
            </a:endParaRPr>
          </a:p>
          <a:p>
            <a:pPr algn="ctr"/>
            <a:endParaRPr lang="en-US" altLang="zh-TW" dirty="0"/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100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+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90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+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80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=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270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989318" y="3950208"/>
            <a:ext cx="4937761" cy="24414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B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FORD	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GM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TOYOTA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Volkswagen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80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+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90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+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100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+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70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=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3400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11759 - B - Great Depression Again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8992" y="1316736"/>
            <a:ext cx="4087368" cy="52669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dirty="0"/>
              <a:t>		</a:t>
            </a:r>
            <a:endParaRPr lang="en-US" altLang="zh-TW" sz="2000" b="1" dirty="0"/>
          </a:p>
          <a:p>
            <a:r>
              <a:rPr lang="zh-TW" altLang="en-US" sz="2700" b="1" dirty="0">
                <a:solidFill>
                  <a:schemeClr val="tx1"/>
                </a:solidFill>
              </a:rPr>
              <a:t>挑選</a:t>
            </a:r>
            <a:r>
              <a:rPr lang="en-US" altLang="zh-TW" sz="2700" b="1" dirty="0">
                <a:solidFill>
                  <a:schemeClr val="tx1"/>
                </a:solidFill>
              </a:rPr>
              <a:t>1</a:t>
            </a:r>
            <a:r>
              <a:rPr lang="zh-TW" altLang="en-US" sz="2700" b="1" dirty="0">
                <a:solidFill>
                  <a:schemeClr val="tx1"/>
                </a:solidFill>
              </a:rPr>
              <a:t>個</a:t>
            </a:r>
            <a:r>
              <a:rPr lang="en-US" altLang="zh-TW" sz="2700" b="1" dirty="0">
                <a:solidFill>
                  <a:schemeClr val="tx1"/>
                </a:solidFill>
              </a:rPr>
              <a:t>A</a:t>
            </a:r>
            <a:r>
              <a:rPr lang="zh-TW" altLang="en-US" sz="2700" b="1" dirty="0">
                <a:solidFill>
                  <a:schemeClr val="tx1"/>
                </a:solidFill>
              </a:rPr>
              <a:t>，</a:t>
            </a:r>
            <a:r>
              <a:rPr lang="en-US" altLang="zh-TW" sz="2700" b="1" dirty="0">
                <a:solidFill>
                  <a:schemeClr val="tx1"/>
                </a:solidFill>
              </a:rPr>
              <a:t>1</a:t>
            </a:r>
            <a:r>
              <a:rPr lang="zh-TW" altLang="en-US" sz="2700" b="1" dirty="0">
                <a:solidFill>
                  <a:schemeClr val="tx1"/>
                </a:solidFill>
              </a:rPr>
              <a:t>個</a:t>
            </a:r>
            <a:r>
              <a:rPr lang="en-US" altLang="zh-TW" sz="2700" b="1" dirty="0">
                <a:solidFill>
                  <a:schemeClr val="tx1"/>
                </a:solidFill>
              </a:rPr>
              <a:t>B</a:t>
            </a:r>
          </a:p>
          <a:p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	</a:t>
            </a:r>
            <a:r>
              <a:rPr lang="en-US" altLang="zh-TW" sz="2200" b="1" dirty="0"/>
              <a:t>A	B</a:t>
            </a:r>
          </a:p>
          <a:p>
            <a:r>
              <a:rPr lang="en-US" altLang="zh-TW" dirty="0"/>
              <a:t>a		1001	1001</a:t>
            </a:r>
          </a:p>
          <a:p>
            <a:r>
              <a:rPr lang="en-US" altLang="zh-TW" dirty="0"/>
              <a:t>b		1000	1</a:t>
            </a:r>
          </a:p>
          <a:p>
            <a:r>
              <a:rPr lang="en-US" altLang="zh-TW" dirty="0"/>
              <a:t>c		1002	2000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989319" y="1517904"/>
            <a:ext cx="4937761" cy="21762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a</a:t>
            </a:r>
            <a:endParaRPr lang="zh-TW" altLang="en-US" sz="2000" b="1" dirty="0">
              <a:solidFill>
                <a:schemeClr val="tx1"/>
              </a:solidFill>
            </a:endParaRPr>
          </a:p>
          <a:p>
            <a:pPr algn="ctr"/>
            <a:endParaRPr lang="en-US" altLang="zh-TW" dirty="0"/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1001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989318" y="3950208"/>
            <a:ext cx="4937761" cy="24414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B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2000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792225"/>
            <a:ext cx="10178322" cy="960119"/>
          </a:xfrm>
        </p:spPr>
        <p:txBody>
          <a:bodyPr>
            <a:normAutofit lnSpcReduction="10000"/>
          </a:bodyPr>
          <a:lstStyle/>
          <a:p>
            <a:r>
              <a:rPr lang="en-US" altLang="zh-TW" sz="2500" b="1" dirty="0"/>
              <a:t>Sorted by (A-B)</a:t>
            </a:r>
          </a:p>
          <a:p>
            <a:r>
              <a:rPr lang="en-US" altLang="zh-TW" sz="2500" b="1" dirty="0"/>
              <a:t>X + Y = n</a:t>
            </a:r>
            <a:endParaRPr lang="zh-TW" altLang="en-US" sz="2500" b="1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zh-TW" dirty="0"/>
              <a:t>11759 - B - Great Depression Again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流程圖: 替代處理程序 4"/>
          <p:cNvSpPr/>
          <p:nvPr/>
        </p:nvSpPr>
        <p:spPr>
          <a:xfrm>
            <a:off x="1471396" y="2880360"/>
            <a:ext cx="9738885" cy="107899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067044" y="2651760"/>
            <a:ext cx="1755648" cy="2141262"/>
            <a:chOff x="6067044" y="2651760"/>
            <a:chExt cx="1755648" cy="2141262"/>
          </a:xfrm>
        </p:grpSpPr>
        <p:sp>
          <p:nvSpPr>
            <p:cNvPr id="6" name="流程圖: 替代處理程序 5"/>
            <p:cNvSpPr/>
            <p:nvPr/>
          </p:nvSpPr>
          <p:spPr>
            <a:xfrm>
              <a:off x="6885432" y="2651760"/>
              <a:ext cx="118872" cy="153619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067044" y="4315968"/>
              <a:ext cx="17556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MIDDLE</a:t>
              </a:r>
              <a:endParaRPr lang="zh-TW" altLang="en-US" sz="25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719072" y="3142856"/>
            <a:ext cx="1207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chemeClr val="accent4"/>
                </a:solidFill>
                <a:latin typeface="+mj-lt"/>
              </a:rPr>
              <a:t>BIG</a:t>
            </a:r>
            <a:endParaRPr lang="zh-TW" altLang="en-US" sz="3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934167" y="3142856"/>
            <a:ext cx="1207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chemeClr val="accent4"/>
                </a:solidFill>
                <a:latin typeface="+mj-lt"/>
              </a:rPr>
              <a:t>SMALL</a:t>
            </a:r>
            <a:endParaRPr lang="zh-TW" altLang="en-US" sz="30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71396" y="4921038"/>
            <a:ext cx="5414036" cy="1426464"/>
            <a:chOff x="1471396" y="4921038"/>
            <a:chExt cx="5414036" cy="1426464"/>
          </a:xfrm>
        </p:grpSpPr>
        <p:sp>
          <p:nvSpPr>
            <p:cNvPr id="11" name="左大括弧 10"/>
            <p:cNvSpPr/>
            <p:nvPr/>
          </p:nvSpPr>
          <p:spPr>
            <a:xfrm rot="16200000">
              <a:off x="3872873" y="2519561"/>
              <a:ext cx="611082" cy="5414036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17949" y="5870448"/>
              <a:ext cx="33467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X Produce A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004303" y="4921038"/>
            <a:ext cx="4603216" cy="1426464"/>
            <a:chOff x="7004303" y="4921038"/>
            <a:chExt cx="4603216" cy="1426464"/>
          </a:xfrm>
        </p:grpSpPr>
        <p:sp>
          <p:nvSpPr>
            <p:cNvPr id="10" name="左大括弧 9"/>
            <p:cNvSpPr/>
            <p:nvPr/>
          </p:nvSpPr>
          <p:spPr>
            <a:xfrm rot="16200000">
              <a:off x="8801751" y="3123590"/>
              <a:ext cx="611082" cy="4205977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260815" y="5870448"/>
              <a:ext cx="33467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Y Produce B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2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zh-TW" dirty="0"/>
              <a:t>11759 - B - Great Depression Again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流程圖: 替代處理程序 4"/>
          <p:cNvSpPr/>
          <p:nvPr/>
        </p:nvSpPr>
        <p:spPr>
          <a:xfrm>
            <a:off x="1425676" y="3183773"/>
            <a:ext cx="9738885" cy="107899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673352" y="3446269"/>
            <a:ext cx="1207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chemeClr val="accent4"/>
                </a:solidFill>
                <a:latin typeface="+mj-lt"/>
              </a:rPr>
              <a:t>BIG</a:t>
            </a:r>
            <a:endParaRPr lang="zh-TW" altLang="en-US" sz="3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888447" y="3446269"/>
            <a:ext cx="1207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chemeClr val="accent4"/>
                </a:solidFill>
                <a:latin typeface="+mj-lt"/>
              </a:rPr>
              <a:t>SMALL</a:t>
            </a:r>
            <a:endParaRPr lang="zh-TW" altLang="en-US" sz="30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093209" y="2964316"/>
            <a:ext cx="3188208" cy="1536192"/>
            <a:chOff x="5530229" y="2651759"/>
            <a:chExt cx="1992235" cy="1536192"/>
          </a:xfrm>
        </p:grpSpPr>
        <p:sp>
          <p:nvSpPr>
            <p:cNvPr id="7" name="流程圖: 替代處理程序 6"/>
            <p:cNvSpPr/>
            <p:nvPr/>
          </p:nvSpPr>
          <p:spPr>
            <a:xfrm>
              <a:off x="5530229" y="2651759"/>
              <a:ext cx="118872" cy="153619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替代處理程序 10"/>
            <p:cNvSpPr/>
            <p:nvPr/>
          </p:nvSpPr>
          <p:spPr>
            <a:xfrm>
              <a:off x="7403592" y="2651759"/>
              <a:ext cx="118872" cy="153619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1251678" y="1792225"/>
            <a:ext cx="10178322" cy="960119"/>
          </a:xfrm>
        </p:spPr>
        <p:txBody>
          <a:bodyPr>
            <a:normAutofit lnSpcReduction="10000"/>
          </a:bodyPr>
          <a:lstStyle/>
          <a:p>
            <a:r>
              <a:rPr lang="en-US" altLang="zh-TW" sz="2500" b="1" dirty="0"/>
              <a:t>But, </a:t>
            </a:r>
          </a:p>
          <a:p>
            <a:r>
              <a:rPr lang="en-US" altLang="zh-TW" sz="25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X+Y &lt;= n</a:t>
            </a:r>
            <a:endParaRPr lang="zh-TW" altLang="en-US" sz="25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471396" y="4921038"/>
            <a:ext cx="3621813" cy="1361809"/>
            <a:chOff x="1471396" y="4921038"/>
            <a:chExt cx="5414036" cy="1361809"/>
          </a:xfrm>
        </p:grpSpPr>
        <p:sp>
          <p:nvSpPr>
            <p:cNvPr id="15" name="左大括弧 14"/>
            <p:cNvSpPr/>
            <p:nvPr/>
          </p:nvSpPr>
          <p:spPr>
            <a:xfrm rot="16200000">
              <a:off x="3872873" y="2519561"/>
              <a:ext cx="611082" cy="5414036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891440" y="5805793"/>
              <a:ext cx="334670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X Produce A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281416" y="4921038"/>
            <a:ext cx="3039074" cy="1361809"/>
            <a:chOff x="7004303" y="4921038"/>
            <a:chExt cx="4205979" cy="1361809"/>
          </a:xfrm>
        </p:grpSpPr>
        <p:sp>
          <p:nvSpPr>
            <p:cNvPr id="18" name="左大括弧 17"/>
            <p:cNvSpPr/>
            <p:nvPr/>
          </p:nvSpPr>
          <p:spPr>
            <a:xfrm rot="16200000">
              <a:off x="8801751" y="3123590"/>
              <a:ext cx="611082" cy="4205977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863578" y="5805793"/>
              <a:ext cx="33467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Y Produce B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283443" y="4921038"/>
            <a:ext cx="3311886" cy="1361809"/>
            <a:chOff x="7004303" y="4921038"/>
            <a:chExt cx="4818649" cy="1361809"/>
          </a:xfrm>
        </p:grpSpPr>
        <p:sp>
          <p:nvSpPr>
            <p:cNvPr id="21" name="左大括弧 20"/>
            <p:cNvSpPr/>
            <p:nvPr/>
          </p:nvSpPr>
          <p:spPr>
            <a:xfrm rot="16200000">
              <a:off x="8801751" y="3123590"/>
              <a:ext cx="611082" cy="4205977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476246" y="5805793"/>
              <a:ext cx="33467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?????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3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zh-TW" dirty="0"/>
              <a:t>11759 - B - Great Depression Again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1" name="流程圖: 替代處理程序 10"/>
          <p:cNvSpPr/>
          <p:nvPr/>
        </p:nvSpPr>
        <p:spPr>
          <a:xfrm>
            <a:off x="1562836" y="1737360"/>
            <a:ext cx="9738885" cy="107899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960620" y="1483223"/>
            <a:ext cx="1755648" cy="2141262"/>
            <a:chOff x="6067044" y="2651760"/>
            <a:chExt cx="1755648" cy="2141262"/>
          </a:xfrm>
        </p:grpSpPr>
        <p:sp>
          <p:nvSpPr>
            <p:cNvPr id="13" name="流程圖: 替代處理程序 12"/>
            <p:cNvSpPr/>
            <p:nvPr/>
          </p:nvSpPr>
          <p:spPr>
            <a:xfrm>
              <a:off x="6885432" y="2651760"/>
              <a:ext cx="118872" cy="153619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067044" y="4315968"/>
              <a:ext cx="17556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MIDDLE</a:t>
              </a:r>
              <a:endParaRPr lang="zh-TW" altLang="en-US" sz="25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810512" y="1999856"/>
            <a:ext cx="1207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chemeClr val="accent4"/>
                </a:solidFill>
                <a:latin typeface="+mj-lt"/>
              </a:rPr>
              <a:t>BIG</a:t>
            </a:r>
            <a:endParaRPr lang="zh-TW" altLang="en-US" sz="3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25607" y="1999856"/>
            <a:ext cx="1207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chemeClr val="accent4"/>
                </a:solidFill>
                <a:latin typeface="+mj-lt"/>
              </a:rPr>
              <a:t>SMALL</a:t>
            </a:r>
            <a:endParaRPr lang="zh-TW" altLang="en-US" sz="300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6340839" y="1483223"/>
            <a:ext cx="2674357" cy="2141262"/>
            <a:chOff x="6340839" y="1483223"/>
            <a:chExt cx="2674357" cy="2141262"/>
          </a:xfrm>
        </p:grpSpPr>
        <p:sp>
          <p:nvSpPr>
            <p:cNvPr id="19" name="向右箭號 18"/>
            <p:cNvSpPr/>
            <p:nvPr/>
          </p:nvSpPr>
          <p:spPr>
            <a:xfrm>
              <a:off x="6340839" y="2112262"/>
              <a:ext cx="1385841" cy="32918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7259548" y="1483223"/>
              <a:ext cx="1755648" cy="2141262"/>
              <a:chOff x="6067044" y="2651760"/>
              <a:chExt cx="1755648" cy="2141262"/>
            </a:xfrm>
          </p:grpSpPr>
          <p:sp>
            <p:nvSpPr>
              <p:cNvPr id="21" name="流程圖: 替代處理程序 20"/>
              <p:cNvSpPr/>
              <p:nvPr/>
            </p:nvSpPr>
            <p:spPr>
              <a:xfrm>
                <a:off x="6885432" y="2651760"/>
                <a:ext cx="118872" cy="1536192"/>
              </a:xfrm>
              <a:prstGeom prst="flowChartAlternate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6067044" y="4315968"/>
                <a:ext cx="175564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j-lt"/>
                  </a:rPr>
                  <a:t>MIDDLE</a:t>
                </a:r>
                <a:endParaRPr lang="zh-TW" altLang="en-US" sz="25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1562836" y="3664945"/>
            <a:ext cx="4216172" cy="1156391"/>
            <a:chOff x="1471396" y="4921038"/>
            <a:chExt cx="5414036" cy="1156391"/>
          </a:xfrm>
        </p:grpSpPr>
        <p:sp>
          <p:nvSpPr>
            <p:cNvPr id="24" name="左大括弧 23"/>
            <p:cNvSpPr/>
            <p:nvPr/>
          </p:nvSpPr>
          <p:spPr>
            <a:xfrm rot="16200000">
              <a:off x="3872873" y="2519561"/>
              <a:ext cx="611082" cy="5414036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244872" y="5600375"/>
              <a:ext cx="33467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Sort By A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5897879" y="3664945"/>
            <a:ext cx="5403841" cy="1186499"/>
            <a:chOff x="1471396" y="4921038"/>
            <a:chExt cx="5414036" cy="1186499"/>
          </a:xfrm>
        </p:grpSpPr>
        <p:sp>
          <p:nvSpPr>
            <p:cNvPr id="27" name="左大括弧 26"/>
            <p:cNvSpPr/>
            <p:nvPr/>
          </p:nvSpPr>
          <p:spPr>
            <a:xfrm rot="16200000">
              <a:off x="3872873" y="2519561"/>
              <a:ext cx="611082" cy="5414036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469494" y="5630483"/>
              <a:ext cx="33467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Sort By B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562834" y="5134971"/>
            <a:ext cx="2103909" cy="1163245"/>
            <a:chOff x="1471396" y="4921038"/>
            <a:chExt cx="5414040" cy="1163245"/>
          </a:xfrm>
        </p:grpSpPr>
        <p:sp>
          <p:nvSpPr>
            <p:cNvPr id="30" name="左大括弧 29"/>
            <p:cNvSpPr/>
            <p:nvPr/>
          </p:nvSpPr>
          <p:spPr>
            <a:xfrm rot="16200000">
              <a:off x="3872873" y="2519561"/>
              <a:ext cx="611082" cy="5414036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538733" y="5607229"/>
              <a:ext cx="33467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9173389" y="5134970"/>
            <a:ext cx="2152755" cy="1088137"/>
            <a:chOff x="1471396" y="4921038"/>
            <a:chExt cx="5539736" cy="1088137"/>
          </a:xfrm>
        </p:grpSpPr>
        <p:sp>
          <p:nvSpPr>
            <p:cNvPr id="33" name="左大括弧 32"/>
            <p:cNvSpPr/>
            <p:nvPr/>
          </p:nvSpPr>
          <p:spPr>
            <a:xfrm rot="16200000">
              <a:off x="3872873" y="2519561"/>
              <a:ext cx="611082" cy="5414036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664429" y="5532121"/>
              <a:ext cx="33467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  <a:endParaRPr lang="zh-TW" altLang="en-US" sz="25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3078396" y="5804038"/>
            <a:ext cx="6840230" cy="400110"/>
            <a:chOff x="3078396" y="5804038"/>
            <a:chExt cx="6840230" cy="400110"/>
          </a:xfrm>
        </p:grpSpPr>
        <p:sp>
          <p:nvSpPr>
            <p:cNvPr id="36" name="向右箭號 35"/>
            <p:cNvSpPr/>
            <p:nvPr/>
          </p:nvSpPr>
          <p:spPr>
            <a:xfrm>
              <a:off x="3078396" y="5885788"/>
              <a:ext cx="1615740" cy="2875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左箭號 37"/>
            <p:cNvSpPr/>
            <p:nvPr/>
          </p:nvSpPr>
          <p:spPr>
            <a:xfrm>
              <a:off x="7726680" y="5885788"/>
              <a:ext cx="2191946" cy="2875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801116" y="5804038"/>
              <a:ext cx="2818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75000"/>
                    </a:schemeClr>
                  </a:solidFill>
                </a:rPr>
                <a:t>Calculate total value</a:t>
              </a:r>
              <a:endParaRPr lang="zh-TW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2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07" y="233127"/>
            <a:ext cx="2846434" cy="18395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3" y="220952"/>
            <a:ext cx="5332729" cy="278588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3" y="3309840"/>
            <a:ext cx="4279385" cy="334112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07" y="2449054"/>
            <a:ext cx="3662090" cy="4020567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6307575" y="4105085"/>
            <a:ext cx="4246072" cy="560863"/>
            <a:chOff x="5979151" y="3648456"/>
            <a:chExt cx="4246072" cy="560863"/>
          </a:xfrm>
        </p:grpSpPr>
        <p:sp>
          <p:nvSpPr>
            <p:cNvPr id="10" name="流程圖: 程序 9"/>
            <p:cNvSpPr/>
            <p:nvPr/>
          </p:nvSpPr>
          <p:spPr>
            <a:xfrm>
              <a:off x="8360862" y="3648456"/>
              <a:ext cx="1864361" cy="237744"/>
            </a:xfrm>
            <a:prstGeom prst="flowChartProcess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>
              <a:off x="5979151" y="3826827"/>
              <a:ext cx="2381711" cy="38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流程圖: 替代處理程序 2"/>
          <p:cNvSpPr/>
          <p:nvPr/>
        </p:nvSpPr>
        <p:spPr>
          <a:xfrm>
            <a:off x="1004231" y="143794"/>
            <a:ext cx="5888736" cy="28630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替代處理程序 3"/>
          <p:cNvSpPr/>
          <p:nvPr/>
        </p:nvSpPr>
        <p:spPr>
          <a:xfrm>
            <a:off x="1004230" y="3219567"/>
            <a:ext cx="5268553" cy="3431397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替代處理程序 5"/>
          <p:cNvSpPr/>
          <p:nvPr/>
        </p:nvSpPr>
        <p:spPr>
          <a:xfrm>
            <a:off x="7360919" y="156064"/>
            <a:ext cx="3125122" cy="1916593"/>
          </a:xfrm>
          <a:prstGeom prst="flowChartAlternate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替代處理程序 6"/>
          <p:cNvSpPr/>
          <p:nvPr/>
        </p:nvSpPr>
        <p:spPr>
          <a:xfrm>
            <a:off x="7360919" y="2267712"/>
            <a:ext cx="4281691" cy="4383252"/>
          </a:xfrm>
          <a:prstGeom prst="flowChartAlternate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36011"/>
          </a:xfrm>
        </p:spPr>
        <p:txBody>
          <a:bodyPr>
            <a:normAutofit/>
          </a:bodyPr>
          <a:lstStyle/>
          <a:p>
            <a:r>
              <a:rPr lang="zh-TW" altLang="en-US" dirty="0"/>
              <a:t>期末考</a:t>
            </a:r>
            <a:endParaRPr lang="en-US" altLang="zh-TW" dirty="0"/>
          </a:p>
          <a:p>
            <a:pPr lvl="1"/>
            <a:r>
              <a:rPr lang="en-US" altLang="zh-TW" dirty="0"/>
              <a:t>1/12</a:t>
            </a:r>
            <a:r>
              <a:rPr lang="zh-TW" altLang="en-US" dirty="0"/>
              <a:t> 星期五 晚上 </a:t>
            </a:r>
            <a:r>
              <a:rPr lang="en-US" altLang="zh-TW" dirty="0"/>
              <a:t>6</a:t>
            </a:r>
            <a:r>
              <a:rPr lang="zh-TW" altLang="en-US" dirty="0"/>
              <a:t>：</a:t>
            </a:r>
            <a:r>
              <a:rPr lang="en-US" altLang="zh-TW" dirty="0"/>
              <a:t>30</a:t>
            </a:r>
            <a:r>
              <a:rPr lang="zh-TW" altLang="en-US" dirty="0"/>
              <a:t>～</a:t>
            </a:r>
            <a:r>
              <a:rPr lang="en-US" altLang="zh-TW" dirty="0"/>
              <a:t>10</a:t>
            </a:r>
            <a:r>
              <a:rPr lang="zh-TW" altLang="en-US" dirty="0"/>
              <a:t>：</a:t>
            </a:r>
            <a:r>
              <a:rPr lang="en-US" altLang="zh-TW" dirty="0"/>
              <a:t>00</a:t>
            </a:r>
          </a:p>
          <a:p>
            <a:pPr lvl="1"/>
            <a:r>
              <a:rPr lang="zh-TW" altLang="en-US" dirty="0"/>
              <a:t>包含本學期教學範圍</a:t>
            </a:r>
            <a:endParaRPr lang="en-US" altLang="zh-TW" dirty="0"/>
          </a:p>
          <a:p>
            <a:pPr lvl="1"/>
            <a:r>
              <a:rPr lang="zh-TW" altLang="en-US" dirty="0"/>
              <a:t>五道正式考題，一道額外的加分題</a:t>
            </a:r>
            <a:endParaRPr lang="en-US" altLang="zh-TW" dirty="0"/>
          </a:p>
          <a:p>
            <a:r>
              <a:rPr lang="zh-TW" altLang="en-US" dirty="0"/>
              <a:t>期末</a:t>
            </a: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</a:p>
          <a:p>
            <a:pPr lvl="1"/>
            <a:r>
              <a:rPr lang="en-US" altLang="zh-TW" dirty="0"/>
              <a:t>1/15</a:t>
            </a:r>
            <a:r>
              <a:rPr lang="zh-TW" altLang="en-US" dirty="0"/>
              <a:t> 星期一 早上 </a:t>
            </a:r>
            <a:r>
              <a:rPr lang="en-US" altLang="zh-TW" dirty="0"/>
              <a:t>8</a:t>
            </a:r>
            <a:r>
              <a:rPr lang="zh-TW" altLang="en-US" dirty="0"/>
              <a:t>：</a:t>
            </a:r>
            <a:r>
              <a:rPr lang="en-US" altLang="zh-TW" dirty="0"/>
              <a:t>00</a:t>
            </a:r>
            <a:r>
              <a:rPr lang="zh-TW" altLang="en-US" dirty="0"/>
              <a:t>～</a:t>
            </a:r>
            <a:r>
              <a:rPr lang="en-US" altLang="zh-TW" dirty="0"/>
              <a:t>12</a:t>
            </a:r>
            <a:r>
              <a:rPr lang="zh-TW" altLang="en-US" dirty="0"/>
              <a:t>：</a:t>
            </a:r>
            <a:r>
              <a:rPr lang="en-US" altLang="zh-TW" dirty="0"/>
              <a:t>00</a:t>
            </a:r>
          </a:p>
          <a:p>
            <a:pPr lvl="1"/>
            <a:r>
              <a:rPr lang="zh-TW" altLang="en-US" dirty="0"/>
              <a:t>採隨機</a:t>
            </a:r>
            <a:r>
              <a:rPr lang="en-US" altLang="zh-TW" dirty="0"/>
              <a:t>DEMO</a:t>
            </a:r>
            <a:r>
              <a:rPr lang="zh-TW" altLang="en-US" dirty="0"/>
              <a:t>順序</a:t>
            </a:r>
            <a:endParaRPr lang="en-US" altLang="zh-TW" dirty="0"/>
          </a:p>
          <a:p>
            <a:pPr lvl="1"/>
            <a:r>
              <a:rPr lang="zh-TW" altLang="en-US" dirty="0"/>
              <a:t>請盡早過來做</a:t>
            </a:r>
            <a:r>
              <a:rPr lang="zh-TW" altLang="en-US" dirty="0" smtClean="0"/>
              <a:t>準備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以上若</a:t>
            </a:r>
            <a:r>
              <a:rPr lang="zh-TW" altLang="en-US" b="1" dirty="0">
                <a:solidFill>
                  <a:srgbClr val="FF0000"/>
                </a:solidFill>
              </a:rPr>
              <a:t>有人</a:t>
            </a:r>
            <a:r>
              <a:rPr lang="zh-TW" altLang="en-US" b="1" dirty="0" smtClean="0">
                <a:solidFill>
                  <a:srgbClr val="FF0000"/>
                </a:solidFill>
              </a:rPr>
              <a:t>無法，或有問題，</a:t>
            </a:r>
            <a:r>
              <a:rPr lang="zh-TW" altLang="en-US" b="1" dirty="0">
                <a:solidFill>
                  <a:srgbClr val="FF0000"/>
                </a:solidFill>
              </a:rPr>
              <a:t>請立刻告知我們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36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問題」的圖片搜尋結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06" y="1581911"/>
            <a:ext cx="3163314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問題」的圖片搜尋結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97" y="18284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相關圖片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17" y="1934848"/>
            <a:ext cx="3597271" cy="35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 roll  call</a:t>
            </a:r>
            <a:endParaRPr lang="zh-TW" altLang="en-US" dirty="0"/>
          </a:p>
        </p:txBody>
      </p:sp>
      <p:pic>
        <p:nvPicPr>
          <p:cNvPr id="1026" name="Picture 2" descr="「點名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63" y="2487168"/>
            <a:ext cx="4005072" cy="40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Better our Lives</a:t>
            </a:r>
            <a:endParaRPr lang="zh-TW" altLang="en-US" dirty="0"/>
          </a:p>
        </p:txBody>
      </p:sp>
      <p:pic>
        <p:nvPicPr>
          <p:cNvPr id="3074" name="Picture 2" descr="「加油」的圖片搜尋結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99" y="699078"/>
            <a:ext cx="4297553" cy="42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thank you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3821192"/>
            <a:ext cx="6661831" cy="350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11758 - A - Markov Matrix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Statement</a:t>
            </a:r>
          </a:p>
          <a:p>
            <a:pPr lvl="1"/>
            <a:r>
              <a:rPr lang="en-US" altLang="zh-TW" b="1" i="1" dirty="0"/>
              <a:t>X</a:t>
            </a:r>
            <a:r>
              <a:rPr lang="en-US" altLang="zh-TW" b="1" i="1" baseline="-25000" dirty="0"/>
              <a:t>n+1</a:t>
            </a:r>
            <a:r>
              <a:rPr lang="en-US" altLang="zh-TW" dirty="0"/>
              <a:t> = </a:t>
            </a:r>
            <a:r>
              <a:rPr lang="en-US" altLang="zh-TW" b="1" i="1" dirty="0" err="1"/>
              <a:t>Ax</a:t>
            </a:r>
            <a:r>
              <a:rPr lang="en-US" altLang="zh-TW" b="1" i="1" baseline="-25000" dirty="0" err="1"/>
              <a:t>n</a:t>
            </a:r>
            <a:r>
              <a:rPr lang="en-US" altLang="zh-TW" b="1" i="1" baseline="-25000" dirty="0"/>
              <a:t> </a:t>
            </a:r>
            <a:r>
              <a:rPr lang="en-US" altLang="zh-TW" dirty="0"/>
              <a:t>(A</a:t>
            </a:r>
            <a:r>
              <a:rPr lang="zh-TW" altLang="en-US" dirty="0"/>
              <a:t> </a:t>
            </a:r>
            <a:r>
              <a:rPr lang="en-US" altLang="zh-TW" dirty="0"/>
              <a:t>represents transition matrix, </a:t>
            </a:r>
            <a:r>
              <a:rPr lang="en-US" altLang="zh-TW" dirty="0" err="1"/>
              <a:t>Xn</a:t>
            </a:r>
            <a:r>
              <a:rPr lang="en-US" altLang="zh-TW" dirty="0"/>
              <a:t> represents state now)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Please output how many years it takes to let the first city’s population to drop below </a:t>
            </a:r>
            <a:r>
              <a:rPr lang="en-US" altLang="zh-TW" b="1" i="1" dirty="0"/>
              <a:t>p</a:t>
            </a:r>
            <a:r>
              <a:rPr lang="en-US" altLang="zh-TW" dirty="0"/>
              <a:t>, or output "Never" if it will never drop below </a:t>
            </a:r>
            <a:r>
              <a:rPr lang="en-US" altLang="zh-TW" b="1" i="1" dirty="0"/>
              <a:t>p</a:t>
            </a:r>
            <a:r>
              <a:rPr lang="en-US" altLang="zh-TW" dirty="0"/>
              <a:t> after reaching steady state.</a:t>
            </a:r>
          </a:p>
          <a:p>
            <a:pPr lvl="1"/>
            <a:endParaRPr lang="en-US" altLang="zh-TW" b="1" i="1" baseline="-25000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190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11758 - A - Markov Matrix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Matrix multiplication</a:t>
            </a:r>
          </a:p>
          <a:p>
            <a:r>
              <a:rPr lang="en-US" altLang="zh-TW" dirty="0"/>
              <a:t>Check first element</a:t>
            </a:r>
          </a:p>
          <a:p>
            <a:pPr lvl="1"/>
            <a:r>
              <a:rPr lang="en-US" altLang="zh-TW" dirty="0"/>
              <a:t>Idle -&gt; print “Never”</a:t>
            </a:r>
          </a:p>
          <a:p>
            <a:pPr lvl="1"/>
            <a:r>
              <a:rPr lang="en-US" altLang="zh-TW" dirty="0"/>
              <a:t>Less than p -&gt; print “years”</a:t>
            </a:r>
          </a:p>
          <a:p>
            <a:pPr lvl="1"/>
            <a:endParaRPr lang="en-US" altLang="zh-TW" dirty="0"/>
          </a:p>
          <a:p>
            <a:pPr lvl="1"/>
            <a:endParaRPr lang="en-US" altLang="zh-TW" b="1" i="1" baseline="-25000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33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11760 - C - Stable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Statement</a:t>
            </a:r>
          </a:p>
          <a:p>
            <a:pPr lvl="1"/>
            <a:r>
              <a:rPr lang="en-US" altLang="zh-TW" dirty="0"/>
              <a:t>Given a list of students and their score, you have to sort their score in decreasing order.</a:t>
            </a:r>
          </a:p>
          <a:p>
            <a:r>
              <a:rPr lang="en-US" altLang="zh-TW" dirty="0"/>
              <a:t>Stable sort</a:t>
            </a:r>
          </a:p>
          <a:p>
            <a:pPr lvl="1"/>
            <a:r>
              <a:rPr lang="en-US" altLang="zh-TW" dirty="0"/>
              <a:t>That is, if whenever there are two students </a:t>
            </a:r>
            <a:r>
              <a:rPr lang="en-US" altLang="zh-TW" b="1" i="1" dirty="0"/>
              <a:t>A</a:t>
            </a:r>
            <a:r>
              <a:rPr lang="en-US" altLang="zh-TW" dirty="0"/>
              <a:t> and </a:t>
            </a:r>
            <a:r>
              <a:rPr lang="en-US" altLang="zh-TW" b="1" i="1" dirty="0"/>
              <a:t>B</a:t>
            </a:r>
            <a:r>
              <a:rPr lang="en-US" altLang="zh-TW" dirty="0"/>
              <a:t> with the same score and with </a:t>
            </a:r>
            <a:r>
              <a:rPr lang="en-US" altLang="zh-TW" b="1" i="1" dirty="0"/>
              <a:t>A</a:t>
            </a:r>
            <a:r>
              <a:rPr lang="en-US" altLang="zh-TW" dirty="0"/>
              <a:t> appearing before </a:t>
            </a:r>
            <a:r>
              <a:rPr lang="en-US" altLang="zh-TW" b="1" i="1" dirty="0"/>
              <a:t>B</a:t>
            </a:r>
            <a:r>
              <a:rPr lang="en-US" altLang="zh-TW" dirty="0"/>
              <a:t> in the original list, </a:t>
            </a:r>
            <a:r>
              <a:rPr lang="en-US" altLang="zh-TW" b="1" i="1" dirty="0"/>
              <a:t>A</a:t>
            </a:r>
            <a:r>
              <a:rPr lang="en-US" altLang="zh-TW" dirty="0"/>
              <a:t> will appear before </a:t>
            </a:r>
            <a:r>
              <a:rPr lang="en-US" altLang="zh-TW" b="1" i="1" dirty="0"/>
              <a:t>B</a:t>
            </a:r>
            <a:r>
              <a:rPr lang="en-US" altLang="zh-TW" dirty="0"/>
              <a:t> in the sorted list.</a:t>
            </a:r>
          </a:p>
          <a:p>
            <a:pPr lvl="1"/>
            <a:r>
              <a:rPr lang="en-US" altLang="zh-TW" dirty="0"/>
              <a:t>Ex: bubble sort, insertion sort, merge sort </a:t>
            </a:r>
          </a:p>
          <a:p>
            <a:pPr lvl="1"/>
            <a:r>
              <a:rPr lang="en-US" altLang="zh-TW" dirty="0"/>
              <a:t>Unstable sort examples:  quick sort, selection sort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37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11762 - E - Reverse Linked List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Statement</a:t>
            </a:r>
          </a:p>
          <a:p>
            <a:pPr lvl="1"/>
            <a:r>
              <a:rPr lang="en-US" altLang="zh-TW" dirty="0"/>
              <a:t>Implement 4 functions</a:t>
            </a:r>
          </a:p>
          <a:p>
            <a:pPr lvl="1"/>
            <a:r>
              <a:rPr lang="en-US" altLang="zh-TW" dirty="0"/>
              <a:t>Output the reversed linked list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142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11762 - E - Reverse Linked List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D06A1DB-9209-41EE-A350-B614CD67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0" y="1087120"/>
            <a:ext cx="5174726" cy="56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1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11762 - E - Reverse Linked List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F85B4ED-8EBA-4664-996B-021455E2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258252"/>
            <a:ext cx="37814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4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A59B9E-83FA-4CEF-A2E6-816FFEFA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zh-TW" dirty="0"/>
              <a:t>11762 - E - Reverse Linked List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9F7D5A-3917-4C7E-A505-BA1C2F9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75648"/>
          </a:xfrm>
        </p:spPr>
        <p:txBody>
          <a:bodyPr>
            <a:normAutofit/>
          </a:bodyPr>
          <a:lstStyle/>
          <a:p>
            <a:r>
              <a:rPr lang="en-US" altLang="zh-TW" dirty="0"/>
              <a:t>Node* </a:t>
            </a:r>
            <a:r>
              <a:rPr lang="en-US" altLang="zh-TW" dirty="0" err="1"/>
              <a:t>Create_List</a:t>
            </a:r>
            <a:r>
              <a:rPr lang="en-US" altLang="zh-TW" dirty="0"/>
              <a:t>(Node *head, 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 lvl="1"/>
            <a:r>
              <a:rPr lang="en-US" altLang="zh-TW" dirty="0"/>
              <a:t>Step 1</a:t>
            </a:r>
            <a:r>
              <a:rPr lang="zh-TW" altLang="en-US" dirty="0"/>
              <a:t>：</a:t>
            </a:r>
            <a:r>
              <a:rPr lang="en-US" altLang="zh-TW" dirty="0"/>
              <a:t>Create a node (assign value n)</a:t>
            </a:r>
          </a:p>
          <a:p>
            <a:pPr lvl="1"/>
            <a:r>
              <a:rPr lang="en-US" altLang="zh-TW" dirty="0"/>
              <a:t>Step 2</a:t>
            </a:r>
            <a:r>
              <a:rPr lang="zh-TW" altLang="en-US" dirty="0"/>
              <a:t>：</a:t>
            </a:r>
            <a:r>
              <a:rPr lang="en-US" altLang="zh-TW" dirty="0"/>
              <a:t>find the end of linked list, append the node you just create</a:t>
            </a:r>
          </a:p>
          <a:p>
            <a:pPr lvl="1"/>
            <a:r>
              <a:rPr lang="en-US" altLang="zh-TW" dirty="0"/>
              <a:t>Step 3</a:t>
            </a:r>
            <a:r>
              <a:rPr lang="zh-TW" altLang="en-US" dirty="0"/>
              <a:t>：</a:t>
            </a:r>
            <a:r>
              <a:rPr lang="en-US" altLang="zh-TW" dirty="0"/>
              <a:t>return linked list’s head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Notice</a:t>
            </a:r>
            <a:r>
              <a:rPr lang="zh-TW" altLang="en-US" dirty="0"/>
              <a:t>：</a:t>
            </a:r>
            <a:r>
              <a:rPr lang="en-US" altLang="zh-TW" dirty="0"/>
              <a:t>”return head” is always linked list’s head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453D2EA-8F49-4F3B-AC6C-61D4071F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22" y="1622107"/>
            <a:ext cx="4191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07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1090</TotalTime>
  <Words>521</Words>
  <Application>Microsoft Office PowerPoint</Application>
  <PresentationFormat>寬螢幕</PresentationFormat>
  <Paragraphs>162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Gill Sans MT</vt:lpstr>
      <vt:lpstr>微軟正黑體</vt:lpstr>
      <vt:lpstr>新細明體</vt:lpstr>
      <vt:lpstr>Arial</vt:lpstr>
      <vt:lpstr>Arial Black</vt:lpstr>
      <vt:lpstr>Impact</vt:lpstr>
      <vt:lpstr>Wingdings</vt:lpstr>
      <vt:lpstr>Badge</vt:lpstr>
      <vt:lpstr>FINAL  Exercise</vt:lpstr>
      <vt:lpstr>Outline</vt:lpstr>
      <vt:lpstr>11758 - A - Markov Matrix</vt:lpstr>
      <vt:lpstr>11758 - A - Markov Matrix</vt:lpstr>
      <vt:lpstr>11760 - C - Stable Sort</vt:lpstr>
      <vt:lpstr>11762 - E - Reverse Linked List</vt:lpstr>
      <vt:lpstr>11762 - E - Reverse Linked List</vt:lpstr>
      <vt:lpstr>11762 - E - Reverse Linked List</vt:lpstr>
      <vt:lpstr>11762 - E - Reverse Linked List</vt:lpstr>
      <vt:lpstr>11762 - E - Reverse Linked List</vt:lpstr>
      <vt:lpstr>11762 - E - Reverse Linked List</vt:lpstr>
      <vt:lpstr>11762 - E - Reverse Linked List</vt:lpstr>
      <vt:lpstr>11770 - G - XOR </vt:lpstr>
      <vt:lpstr>11761 - D - Determinant </vt:lpstr>
      <vt:lpstr>11761 - D - Determinant </vt:lpstr>
      <vt:lpstr>11763 - F - Bipartite Graph </vt:lpstr>
      <vt:lpstr>11763 - F - Bipartite Graph </vt:lpstr>
      <vt:lpstr>11759 - B - Great Depression Again </vt:lpstr>
      <vt:lpstr>11759 - B - Great Depression Again </vt:lpstr>
      <vt:lpstr>11759 - B - Great Depression Again </vt:lpstr>
      <vt:lpstr>11759 - B - Great Depression Again </vt:lpstr>
      <vt:lpstr>11759 - B - Great Depression Again </vt:lpstr>
      <vt:lpstr>11759 - B - Great Depression Again </vt:lpstr>
      <vt:lpstr>11759 - B - Great Depression Again </vt:lpstr>
      <vt:lpstr>PowerPoint 簡報</vt:lpstr>
      <vt:lpstr>NOtice</vt:lpstr>
      <vt:lpstr>PowerPoint 簡報</vt:lpstr>
      <vt:lpstr>Last  roll  call</vt:lpstr>
      <vt:lpstr>Better our Lives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Exercise</dc:title>
  <dc:creator>張克齊</dc:creator>
  <cp:lastModifiedBy>謝承佑</cp:lastModifiedBy>
  <cp:revision>74</cp:revision>
  <dcterms:created xsi:type="dcterms:W3CDTF">2017-10-20T06:48:36Z</dcterms:created>
  <dcterms:modified xsi:type="dcterms:W3CDTF">2018-01-07T16:37:14Z</dcterms:modified>
</cp:coreProperties>
</file>