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24"/>
  </p:notesMasterIdLst>
  <p:sldIdLst>
    <p:sldId id="256" r:id="rId2"/>
    <p:sldId id="265" r:id="rId3"/>
    <p:sldId id="358" r:id="rId4"/>
    <p:sldId id="359" r:id="rId5"/>
    <p:sldId id="383" r:id="rId6"/>
    <p:sldId id="410" r:id="rId7"/>
    <p:sldId id="411" r:id="rId8"/>
    <p:sldId id="412" r:id="rId9"/>
    <p:sldId id="364" r:id="rId10"/>
    <p:sldId id="365" r:id="rId11"/>
    <p:sldId id="366" r:id="rId12"/>
    <p:sldId id="368" r:id="rId13"/>
    <p:sldId id="369" r:id="rId14"/>
    <p:sldId id="409" r:id="rId15"/>
    <p:sldId id="371" r:id="rId16"/>
    <p:sldId id="392" r:id="rId17"/>
    <p:sldId id="378" r:id="rId18"/>
    <p:sldId id="393" r:id="rId19"/>
    <p:sldId id="394" r:id="rId20"/>
    <p:sldId id="380" r:id="rId21"/>
    <p:sldId id="391" r:id="rId22"/>
    <p:sldId id="3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1983" autoAdjust="0"/>
  </p:normalViewPr>
  <p:slideViewPr>
    <p:cSldViewPr snapToGrid="0" snapToObjects="1">
      <p:cViewPr varScale="1">
        <p:scale>
          <a:sx n="85" d="100"/>
          <a:sy n="85" d="100"/>
        </p:scale>
        <p:origin x="7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09: C++ </a:t>
            </a:r>
            <a:r>
              <a:rPr kumimoji="1" lang="en-US" altLang="zh-TW" smtClean="0"/>
              <a:t>Operator Overloading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string class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421" y="1485300"/>
            <a:ext cx="86051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s1("happy" );string s2(" birthday");</a:t>
            </a:r>
          </a:p>
          <a:p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cout 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"\n The 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of comparing 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1:"</a:t>
            </a: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2==s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s2==s1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2!=s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yields ”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s2!=s1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&gt;s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 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"\ns2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2&gt;=s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s2&gt;=s1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"\ns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2&lt;=s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yields " 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(</a:t>
            </a:r>
            <a:r>
              <a:rPr lang="zh-TW" alt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s2&lt;=s1 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“true” : "false")</a:t>
            </a:r>
            <a:r>
              <a:rPr lang="zh-T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67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Class string’s overloaded </a:t>
            </a:r>
            <a:r>
              <a:rPr lang="en-US" altLang="zh-TW" dirty="0">
                <a:solidFill>
                  <a:srgbClr val="FF0000"/>
                </a:solidFill>
              </a:rPr>
              <a:t>equality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relational operators </a:t>
            </a:r>
            <a:r>
              <a:rPr lang="en-US" altLang="zh-TW" dirty="0"/>
              <a:t>perform lexicographical comparisons (i.e., like a dictionary ordering) using the numerical values of the characters in each string</a:t>
            </a:r>
            <a:r>
              <a:rPr lang="en-US" altLang="zh-TW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Recall that in C, you need to call the function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(s1, s2)</a:t>
            </a:r>
            <a:r>
              <a:rPr lang="en-US" altLang="zh-TW" dirty="0"/>
              <a:t> </a:t>
            </a:r>
            <a:r>
              <a:rPr lang="en-US" altLang="zh-TW" dirty="0" smtClean="0"/>
              <a:t>to get the comparison result.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Which one is better? Why?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31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operator is overloaded by writing 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</a:t>
            </a:r>
            <a:r>
              <a:rPr lang="en-US" altLang="zh-TW" dirty="0"/>
              <a:t>definition or </a:t>
            </a:r>
            <a:r>
              <a:rPr lang="en-US" altLang="zh-TW" dirty="0">
                <a:solidFill>
                  <a:srgbClr val="FF0000"/>
                </a:solidFill>
              </a:rPr>
              <a:t>non-member function</a:t>
            </a:r>
            <a:r>
              <a:rPr lang="en-US" altLang="zh-TW" dirty="0"/>
              <a:t> </a:t>
            </a:r>
            <a:r>
              <a:rPr lang="en-US" altLang="zh-TW" dirty="0" smtClean="0"/>
              <a:t>definition</a:t>
            </a:r>
          </a:p>
          <a:p>
            <a:pPr>
              <a:lnSpc>
                <a:spcPct val="90000"/>
              </a:lnSpc>
            </a:pPr>
            <a:r>
              <a:rPr lang="en-US" altLang="zh-TW" dirty="0" smtClean="0"/>
              <a:t>The </a:t>
            </a:r>
            <a:r>
              <a:rPr lang="en-US" altLang="zh-TW" dirty="0"/>
              <a:t>function name starts with the keyword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altLang="zh-TW" dirty="0"/>
              <a:t> followed by the </a:t>
            </a:r>
            <a:r>
              <a:rPr lang="en-US" altLang="zh-TW" dirty="0">
                <a:solidFill>
                  <a:srgbClr val="FF0000"/>
                </a:solidFill>
              </a:rPr>
              <a:t>symbol</a:t>
            </a:r>
            <a:r>
              <a:rPr lang="en-US" altLang="zh-TW" dirty="0"/>
              <a:t> for the </a:t>
            </a:r>
            <a:r>
              <a:rPr lang="en-US" altLang="zh-TW" dirty="0">
                <a:solidFill>
                  <a:srgbClr val="FF0000"/>
                </a:solidFill>
              </a:rPr>
              <a:t>operator</a:t>
            </a:r>
            <a:r>
              <a:rPr lang="en-US" altLang="zh-TW" dirty="0"/>
              <a:t> being overloaded.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For example, the function name </a:t>
            </a:r>
            <a:r>
              <a:rPr lang="en-US" altLang="zh-TW" dirty="0">
                <a:solidFill>
                  <a:srgbClr val="FF0000"/>
                </a:solidFill>
              </a:rPr>
              <a:t>operator+</a:t>
            </a:r>
            <a:r>
              <a:rPr lang="en-US" altLang="zh-TW" dirty="0"/>
              <a:t> would be used to overload the addition operator (+) for use with objects of a particular class (or </a:t>
            </a:r>
            <a:r>
              <a:rPr lang="en-US" altLang="zh-TW" dirty="0" err="1"/>
              <a:t>enum</a:t>
            </a:r>
            <a:r>
              <a:rPr lang="en-US" altLang="zh-TW" dirty="0"/>
              <a:t>).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 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04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28600" y="1583871"/>
            <a:ext cx="8686800" cy="4914900"/>
          </a:xfrm>
        </p:spPr>
        <p:txBody>
          <a:bodyPr>
            <a:no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precedence</a:t>
            </a:r>
            <a:r>
              <a:rPr lang="en-US" altLang="zh-TW" dirty="0"/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associativity</a:t>
            </a:r>
            <a:r>
              <a:rPr lang="en-US" altLang="zh-TW" dirty="0" smtClean="0"/>
              <a:t> of </a:t>
            </a:r>
            <a:r>
              <a:rPr lang="en-US" altLang="zh-TW" dirty="0"/>
              <a:t>an operator cannot be changed by overloading. </a:t>
            </a:r>
            <a:endParaRPr lang="en-US" altLang="zh-TW" dirty="0" smtClean="0"/>
          </a:p>
          <a:p>
            <a:r>
              <a:rPr lang="en-US" altLang="zh-TW" dirty="0" smtClean="0"/>
              <a:t>Cannot </a:t>
            </a:r>
            <a:r>
              <a:rPr lang="en-US" altLang="zh-TW" dirty="0"/>
              <a:t>create new operators. Related operators, like + and +=, must be overloaded separately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You </a:t>
            </a:r>
            <a:r>
              <a:rPr lang="en-US" altLang="zh-TW" dirty="0"/>
              <a:t>cannot change the “</a:t>
            </a:r>
            <a:r>
              <a:rPr lang="en-US" altLang="zh-TW" dirty="0" err="1"/>
              <a:t>arity</a:t>
            </a:r>
            <a:r>
              <a:rPr lang="en-US" altLang="zh-TW" dirty="0"/>
              <a:t>” of an operator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overloaded </a:t>
            </a:r>
            <a:r>
              <a:rPr lang="en-US" altLang="zh-TW" dirty="0">
                <a:solidFill>
                  <a:srgbClr val="FF0000"/>
                </a:solidFill>
              </a:rPr>
              <a:t>unary</a:t>
            </a:r>
            <a:r>
              <a:rPr lang="en-US" altLang="zh-TW" dirty="0"/>
              <a:t> operators remain unary operators; overloaded </a:t>
            </a:r>
            <a:r>
              <a:rPr lang="en-US" altLang="zh-TW" dirty="0">
                <a:solidFill>
                  <a:srgbClr val="FF0000"/>
                </a:solidFill>
              </a:rPr>
              <a:t>binary</a:t>
            </a:r>
            <a:r>
              <a:rPr lang="en-US" altLang="zh-TW" dirty="0"/>
              <a:t> operators remain binary operators. </a:t>
            </a:r>
            <a:r>
              <a:rPr lang="en-US" altLang="zh-TW" dirty="0" smtClean="0"/>
              <a:t>Operators </a:t>
            </a:r>
            <a:r>
              <a:rPr lang="en-US" altLang="zh-TW" dirty="0"/>
              <a:t>&amp;, *, + and - all have both unary and binary versions; these unary and binary versions can be separately overloaded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Rules of 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96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Binary operator: + and –</a:t>
            </a:r>
          </a:p>
          <a:p>
            <a:r>
              <a:rPr lang="en-US" altLang="zh-TW" dirty="0" smtClean="0"/>
              <a:t>Unitary operator: - (negative)</a:t>
            </a:r>
          </a:p>
          <a:p>
            <a:r>
              <a:rPr lang="en-US" altLang="zh-TW" dirty="0" smtClean="0"/>
              <a:t>Assignment operator: =</a:t>
            </a:r>
          </a:p>
          <a:p>
            <a:r>
              <a:rPr lang="en-US" altLang="zh-TW" dirty="0" smtClean="0"/>
              <a:t>Increment operator: ++ (prefix and postfix)</a:t>
            </a:r>
          </a:p>
          <a:p>
            <a:r>
              <a:rPr lang="en-US" altLang="zh-TW" dirty="0"/>
              <a:t>Array subscript </a:t>
            </a:r>
            <a:r>
              <a:rPr lang="en-US" altLang="zh-TW" dirty="0" smtClean="0"/>
              <a:t>operator: [] (left hand side and right hand side)</a:t>
            </a:r>
          </a:p>
          <a:p>
            <a:r>
              <a:rPr lang="en-US" altLang="zh-TW" dirty="0" smtClean="0"/>
              <a:t>Input/output operator: &lt;&lt; (output) and &gt;&gt; (input)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binary operator can be overloaded as a </a:t>
            </a:r>
            <a:r>
              <a:rPr lang="en-US" altLang="zh-TW" dirty="0" smtClean="0">
                <a:solidFill>
                  <a:srgbClr val="FF0000"/>
                </a:solidFill>
              </a:rPr>
              <a:t>non-static </a:t>
            </a:r>
            <a:r>
              <a:rPr lang="en-US" altLang="zh-TW" dirty="0">
                <a:solidFill>
                  <a:srgbClr val="FF0000"/>
                </a:solidFill>
              </a:rPr>
              <a:t>member function with one parameter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Ex:   </a:t>
            </a:r>
            <a:r>
              <a:rPr lang="en-US" altLang="zh-TW" dirty="0"/>
              <a:t>Array operator+ (</a:t>
            </a:r>
            <a:r>
              <a:rPr lang="en-US" altLang="zh-TW" dirty="0" err="1"/>
              <a:t>const</a:t>
            </a:r>
            <a:r>
              <a:rPr lang="en-US" altLang="zh-TW" dirty="0"/>
              <a:t> Array&amp;)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unary operator for a class can be overloaded </a:t>
            </a:r>
            <a:r>
              <a:rPr lang="en-US" altLang="zh-TW" dirty="0" smtClean="0"/>
              <a:t>as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non-static member function with no </a:t>
            </a:r>
            <a:r>
              <a:rPr lang="en-US" altLang="zh-TW" dirty="0" smtClean="0">
                <a:solidFill>
                  <a:srgbClr val="FF0000"/>
                </a:solidFill>
              </a:rPr>
              <a:t>arguments</a:t>
            </a:r>
          </a:p>
          <a:p>
            <a:pPr lvl="1"/>
            <a:r>
              <a:rPr lang="en-US" altLang="zh-TW" dirty="0"/>
              <a:t>Ex: Array operator-() </a:t>
            </a:r>
            <a:r>
              <a:rPr lang="en-US" altLang="zh-TW" dirty="0" err="1"/>
              <a:t>const</a:t>
            </a:r>
            <a:r>
              <a:rPr lang="en-US" altLang="zh-TW" dirty="0"/>
              <a:t>;</a:t>
            </a:r>
            <a:r>
              <a:rPr lang="en-US" altLang="zh-TW" dirty="0" smtClean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 </a:t>
            </a:r>
            <a:r>
              <a:rPr lang="en-US" altLang="zh-TW" dirty="0"/>
              <a:t>o</a:t>
            </a:r>
            <a:r>
              <a:rPr lang="en-US" altLang="zh-TW" dirty="0" smtClean="0"/>
              <a:t>perators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0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Assignment operator is a binary operator</a:t>
            </a:r>
          </a:p>
          <a:p>
            <a:pPr lvl="1"/>
            <a:r>
              <a:rPr lang="en-US" altLang="zh-TW" dirty="0"/>
              <a:t>Ex:  </a:t>
            </a:r>
            <a:r>
              <a:rPr lang="en-US" altLang="zh-TW" dirty="0" err="1"/>
              <a:t>const</a:t>
            </a:r>
            <a:r>
              <a:rPr lang="en-US" altLang="zh-TW" dirty="0"/>
              <a:t> Array &amp;operator=( </a:t>
            </a:r>
            <a:r>
              <a:rPr lang="en-US" altLang="zh-TW" dirty="0" err="1"/>
              <a:t>const</a:t>
            </a:r>
            <a:r>
              <a:rPr lang="en-US" altLang="zh-TW" dirty="0"/>
              <a:t> Array &amp; </a:t>
            </a:r>
            <a:r>
              <a:rPr lang="en-US" altLang="zh-TW" dirty="0" smtClean="0"/>
              <a:t>);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When </a:t>
            </a:r>
            <a:r>
              <a:rPr lang="en-US" altLang="zh-TW" dirty="0"/>
              <a:t>an equal sign appears in the declaration of an object, it invokes a constructor for that </a:t>
            </a:r>
            <a:r>
              <a:rPr lang="en-US" altLang="zh-TW" dirty="0" smtClean="0"/>
              <a:t>object, NOT </a:t>
            </a:r>
            <a:r>
              <a:rPr lang="en-US" altLang="zh-TW" dirty="0"/>
              <a:t>the assignment operator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Ex: Array C = -A;    // call </a:t>
            </a:r>
            <a:r>
              <a:rPr lang="en-US" altLang="zh-TW" smtClean="0"/>
              <a:t>copy constructor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 operator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9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and postfix operator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The convention that has been adopted in C++ is that, when the compiler sees the </a:t>
            </a:r>
            <a:r>
              <a:rPr lang="en-US" altLang="zh-TW" dirty="0" err="1"/>
              <a:t>postincrementing</a:t>
            </a:r>
            <a:r>
              <a:rPr lang="en-US" altLang="zh-TW" dirty="0"/>
              <a:t> expression d1++, it generates the member-function call</a:t>
            </a:r>
          </a:p>
          <a:p>
            <a:pPr lvl="1"/>
            <a:r>
              <a:rPr lang="en-US" altLang="zh-TW" dirty="0"/>
              <a:t>d1.operator++( 0 )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argument 0 is strictly a “</a:t>
            </a:r>
            <a:r>
              <a:rPr lang="en-US" altLang="zh-TW" dirty="0">
                <a:solidFill>
                  <a:srgbClr val="FF0000"/>
                </a:solidFill>
              </a:rPr>
              <a:t>dummy value</a:t>
            </a:r>
            <a:r>
              <a:rPr lang="en-US" altLang="zh-TW" dirty="0"/>
              <a:t>” that enables the compiler to distinguish between the prefix and postfix increment operator functions.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0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Example: Array A(4), B(4)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	A[3] = B[0]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array subscript operator [] is not restricted for </a:t>
            </a:r>
            <a:r>
              <a:rPr lang="en-US" altLang="zh-TW" dirty="0" smtClean="0"/>
              <a:t>arrays</a:t>
            </a:r>
            <a:r>
              <a:rPr lang="en-US" altLang="zh-TW" dirty="0"/>
              <a:t>; it also can be </a:t>
            </a:r>
            <a:r>
              <a:rPr lang="en-US" altLang="zh-TW" dirty="0" smtClean="0"/>
              <a:t>used to </a:t>
            </a:r>
            <a:r>
              <a:rPr lang="en-US" altLang="zh-TW" dirty="0"/>
              <a:t>select elements from other kinds of container </a:t>
            </a:r>
            <a:r>
              <a:rPr lang="en-US" altLang="zh-TW" dirty="0" smtClean="0"/>
              <a:t>classes.</a:t>
            </a:r>
            <a:endParaRPr lang="en-US" altLang="zh-TW" dirty="0"/>
          </a:p>
          <a:p>
            <a:r>
              <a:rPr lang="en-US" altLang="zh-TW" dirty="0" smtClean="0"/>
              <a:t>Subscripts </a:t>
            </a:r>
            <a:r>
              <a:rPr lang="en-US" altLang="zh-TW" dirty="0"/>
              <a:t>no longer have to be integers—characters, strings, floats or even objects of user-defined classes also could be used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Array </a:t>
            </a:r>
            <a:r>
              <a:rPr lang="en-US" altLang="zh-TW" dirty="0"/>
              <a:t>subscript operator []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81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</a:t>
            </a:r>
            <a:r>
              <a:rPr lang="en-US" altLang="zh-TW" dirty="0"/>
              <a:t>A[3] = B[0</a:t>
            </a:r>
            <a:r>
              <a:rPr lang="en-US" altLang="zh-TW" dirty="0" smtClean="0"/>
              <a:t>] equals </a:t>
            </a:r>
          </a:p>
          <a:p>
            <a:pPr marL="0" indent="0">
              <a:buNone/>
            </a:pPr>
            <a:r>
              <a:rPr lang="en-US" altLang="zh-TW" dirty="0" smtClean="0"/>
              <a:t>		</a:t>
            </a:r>
            <a:r>
              <a:rPr lang="en-US" altLang="zh-TW" dirty="0" err="1" smtClean="0"/>
              <a:t>A.operator</a:t>
            </a:r>
            <a:r>
              <a:rPr lang="en-US" altLang="zh-TW" dirty="0" smtClean="0"/>
              <a:t>[](3) = </a:t>
            </a:r>
            <a:r>
              <a:rPr lang="en-US" altLang="zh-TW" dirty="0" err="1" smtClean="0"/>
              <a:t>B.operator</a:t>
            </a:r>
            <a:r>
              <a:rPr lang="en-US" altLang="zh-TW" dirty="0" smtClean="0"/>
              <a:t>[](0);</a:t>
            </a:r>
          </a:p>
          <a:p>
            <a:pPr marL="0" indent="0">
              <a:buNone/>
            </a:pPr>
            <a:r>
              <a:rPr lang="en-US" altLang="zh-TW" dirty="0" smtClean="0"/>
              <a:t>	How could a function in the left side of =.</a:t>
            </a:r>
          </a:p>
          <a:p>
            <a:r>
              <a:rPr lang="en-US" altLang="zh-TW" dirty="0" smtClean="0"/>
              <a:t>Those two cases should be implemented separated</a:t>
            </a:r>
          </a:p>
          <a:p>
            <a:r>
              <a:rPr lang="en-US" altLang="zh-TW" dirty="0"/>
              <a:t>RHS: </a:t>
            </a:r>
            <a:r>
              <a:rPr lang="en-US" altLang="zh-TW" dirty="0" err="1"/>
              <a:t>int</a:t>
            </a:r>
            <a:r>
              <a:rPr lang="en-US" altLang="zh-TW" dirty="0"/>
              <a:t> operator [] (</a:t>
            </a:r>
            <a:r>
              <a:rPr lang="en-US" altLang="zh-TW" dirty="0" err="1"/>
              <a:t>int</a:t>
            </a:r>
            <a:r>
              <a:rPr lang="en-US" altLang="zh-TW" dirty="0"/>
              <a:t>) </a:t>
            </a:r>
            <a:r>
              <a:rPr lang="en-US" altLang="zh-TW" dirty="0" err="1"/>
              <a:t>const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LHS</a:t>
            </a:r>
            <a:r>
              <a:rPr lang="en-US" altLang="zh-TW" dirty="0"/>
              <a:t>: </a:t>
            </a:r>
            <a:r>
              <a:rPr lang="en-US" altLang="zh-TW" dirty="0" err="1"/>
              <a:t>int</a:t>
            </a:r>
            <a:r>
              <a:rPr lang="en-US" altLang="zh-TW" dirty="0"/>
              <a:t>&amp; operator[] (</a:t>
            </a:r>
            <a:r>
              <a:rPr lang="en-US" altLang="zh-TW" dirty="0" err="1"/>
              <a:t>int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smtClean="0"/>
              <a:t>Return a reference as a variable in LHS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hand side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89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Encapsulation</a:t>
            </a:r>
            <a:r>
              <a:rPr lang="en-US" altLang="zh-TW" dirty="0" smtClean="0"/>
              <a:t> (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>):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and methods to manipulate data (function) are tightly coupled, and others should not change them arbitrarily.</a:t>
            </a:r>
          </a:p>
          <a:p>
            <a:r>
              <a:rPr lang="en-US" altLang="zh-TW" b="1" dirty="0" smtClean="0"/>
              <a:t>Inheritance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繼承</a:t>
            </a:r>
            <a:r>
              <a:rPr lang="en-US" altLang="zh-TW" dirty="0" smtClean="0"/>
              <a:t>): Data and functions should have a hierarchy so that the common part of data or actions (functions) can be reused.</a:t>
            </a:r>
          </a:p>
          <a:p>
            <a:r>
              <a:rPr lang="en-US" altLang="zh-TW" b="1" dirty="0" smtClean="0"/>
              <a:t>Polymorphism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多型</a:t>
            </a:r>
            <a:r>
              <a:rPr lang="en-US" altLang="zh-TW" dirty="0" smtClean="0"/>
              <a:t>): which actions to take depends on which object (data) is involved in the runtime.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Object-oriented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4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the left operand must be an object of a </a:t>
            </a:r>
            <a:r>
              <a:rPr lang="en-US" altLang="zh-TW" dirty="0">
                <a:solidFill>
                  <a:srgbClr val="FF0000"/>
                </a:solidFill>
              </a:rPr>
              <a:t>different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r>
              <a:rPr lang="en-US" altLang="zh-TW" dirty="0"/>
              <a:t> or a </a:t>
            </a:r>
            <a:r>
              <a:rPr lang="en-US" altLang="zh-TW" dirty="0">
                <a:solidFill>
                  <a:srgbClr val="FF0000"/>
                </a:solidFill>
              </a:rPr>
              <a:t>fundamental type</a:t>
            </a:r>
            <a:r>
              <a:rPr lang="en-US" altLang="zh-TW" dirty="0"/>
              <a:t>, this operator function must be implemented as a non-member </a:t>
            </a:r>
            <a:r>
              <a:rPr lang="en-US" altLang="zh-TW" dirty="0" smtClean="0"/>
              <a:t>function.</a:t>
            </a:r>
          </a:p>
          <a:p>
            <a:pPr lvl="1"/>
            <a:r>
              <a:rPr lang="en-US" altLang="zh-TW" dirty="0" smtClean="0"/>
              <a:t>Ex: Array operator- (</a:t>
            </a:r>
            <a:r>
              <a:rPr lang="en-US" altLang="zh-TW" dirty="0" err="1" smtClean="0">
                <a:solidFill>
                  <a:srgbClr val="FF0000"/>
                </a:solidFill>
              </a:rPr>
              <a:t>const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Array&amp;);</a:t>
            </a:r>
          </a:p>
          <a:p>
            <a:pPr lvl="1"/>
            <a:r>
              <a:rPr lang="en-US" altLang="zh-TW" dirty="0" smtClean="0"/>
              <a:t>Ex</a:t>
            </a:r>
            <a:r>
              <a:rPr lang="en-US" altLang="zh-TW" dirty="0"/>
              <a:t>: </a:t>
            </a:r>
            <a:r>
              <a:rPr lang="en-US" altLang="zh-TW" dirty="0" err="1"/>
              <a:t>ostream</a:t>
            </a:r>
            <a:r>
              <a:rPr lang="en-US" altLang="zh-TW" dirty="0"/>
              <a:t>&amp; operator&lt;&lt;(</a:t>
            </a:r>
            <a:r>
              <a:rPr lang="en-US" altLang="zh-TW" dirty="0" err="1">
                <a:solidFill>
                  <a:srgbClr val="FF0000"/>
                </a:solidFill>
              </a:rPr>
              <a:t>ostream</a:t>
            </a:r>
            <a:r>
              <a:rPr lang="en-US" altLang="zh-TW" dirty="0">
                <a:solidFill>
                  <a:srgbClr val="FF0000"/>
                </a:solidFill>
              </a:rPr>
              <a:t> &amp;output</a:t>
            </a:r>
            <a:r>
              <a:rPr lang="en-US" altLang="zh-TW" dirty="0"/>
              <a:t>, </a:t>
            </a:r>
            <a:r>
              <a:rPr lang="en-US" altLang="zh-TW" dirty="0" err="1"/>
              <a:t>const</a:t>
            </a:r>
            <a:r>
              <a:rPr lang="en-US" altLang="zh-TW" dirty="0"/>
              <a:t> </a:t>
            </a:r>
            <a:r>
              <a:rPr lang="en-US" altLang="zh-TW" dirty="0" smtClean="0"/>
              <a:t>	Array&amp;);</a:t>
            </a:r>
          </a:p>
          <a:p>
            <a:pPr marL="457200" lvl="1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istream</a:t>
            </a:r>
            <a:r>
              <a:rPr lang="en-US" altLang="zh-TW" dirty="0"/>
              <a:t>&amp; operator&gt;&gt;(</a:t>
            </a:r>
            <a:r>
              <a:rPr lang="en-US" altLang="zh-TW" dirty="0" err="1">
                <a:solidFill>
                  <a:srgbClr val="FF0000"/>
                </a:solidFill>
              </a:rPr>
              <a:t>istream</a:t>
            </a:r>
            <a:r>
              <a:rPr lang="en-US" altLang="zh-TW" dirty="0">
                <a:solidFill>
                  <a:srgbClr val="FF0000"/>
                </a:solidFill>
              </a:rPr>
              <a:t> &amp;input</a:t>
            </a:r>
            <a:r>
              <a:rPr lang="en-US" altLang="zh-TW" dirty="0"/>
              <a:t>, Array</a:t>
            </a:r>
            <a:r>
              <a:rPr lang="en-US" altLang="zh-TW" dirty="0" smtClean="0"/>
              <a:t>&amp;);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Non-Member 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48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functions operator&gt;&gt; and operator&lt;&lt; are declared </a:t>
            </a:r>
            <a:r>
              <a:rPr lang="en-US" altLang="zh-TW" dirty="0" smtClean="0"/>
              <a:t>as </a:t>
            </a:r>
            <a:r>
              <a:rPr lang="en-US" altLang="zh-TW" dirty="0">
                <a:solidFill>
                  <a:srgbClr val="FF0000"/>
                </a:solidFill>
              </a:rPr>
              <a:t>non-member, friend functions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They’re non-member functions because the object of class </a:t>
            </a:r>
            <a:r>
              <a:rPr lang="en-US" altLang="zh-TW" dirty="0" smtClean="0"/>
              <a:t>Array </a:t>
            </a:r>
            <a:r>
              <a:rPr lang="en-US" altLang="zh-TW" dirty="0"/>
              <a:t>is the operator’s </a:t>
            </a:r>
            <a:r>
              <a:rPr lang="en-US" altLang="zh-TW" dirty="0">
                <a:solidFill>
                  <a:srgbClr val="FF0000"/>
                </a:solidFill>
              </a:rPr>
              <a:t>right operand</a:t>
            </a:r>
            <a:r>
              <a:rPr lang="en-US" altLang="zh-TW" dirty="0"/>
              <a:t>.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overloaded operator functions may require access to the </a:t>
            </a:r>
            <a:r>
              <a:rPr lang="en-US" altLang="zh-TW" dirty="0">
                <a:solidFill>
                  <a:srgbClr val="FF0000"/>
                </a:solidFill>
              </a:rPr>
              <a:t>private data members</a:t>
            </a:r>
            <a:r>
              <a:rPr lang="en-US" altLang="zh-TW" dirty="0"/>
              <a:t> of the class </a:t>
            </a:r>
            <a:r>
              <a:rPr lang="en-US" altLang="zh-TW" dirty="0" smtClean="0"/>
              <a:t>object, </a:t>
            </a:r>
            <a:r>
              <a:rPr lang="en-US" altLang="zh-TW" dirty="0"/>
              <a:t>so </a:t>
            </a:r>
            <a:r>
              <a:rPr lang="en-US" altLang="zh-TW" dirty="0" smtClean="0"/>
              <a:t>they </a:t>
            </a:r>
            <a:r>
              <a:rPr lang="en-US" altLang="zh-TW" dirty="0"/>
              <a:t>can be made </a:t>
            </a:r>
            <a:r>
              <a:rPr lang="en-US" altLang="zh-TW" dirty="0">
                <a:solidFill>
                  <a:srgbClr val="FF0000"/>
                </a:solidFill>
              </a:rPr>
              <a:t>friend</a:t>
            </a:r>
            <a:r>
              <a:rPr lang="en-US" altLang="zh-TW" dirty="0"/>
              <a:t> functions of the class </a:t>
            </a:r>
            <a:r>
              <a:rPr lang="en-US" altLang="zh-TW" dirty="0">
                <a:solidFill>
                  <a:srgbClr val="FF0000"/>
                </a:solidFill>
              </a:rPr>
              <a:t>for performance reasons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Overloaded Operators as Non-Member friend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40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Overloadable</a:t>
            </a:r>
            <a:r>
              <a:rPr lang="en-US" altLang="zh-TW" dirty="0" smtClean="0"/>
              <a:t> operators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901701" y="1819751"/>
          <a:ext cx="3835398" cy="2905760"/>
        </p:xfrm>
        <a:graphic>
          <a:graphicData uri="http://schemas.openxmlformats.org/drawingml/2006/table">
            <a:tbl>
              <a:tblPr/>
              <a:tblGrid>
                <a:gridCol w="639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 dirty="0">
                          <a:effectLst/>
                        </a:rPr>
                        <a:t>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~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,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++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--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==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!=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&amp;&amp;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||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+=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/=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%=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^=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&amp;=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|=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TW" altLang="en-US">
                          <a:effectLst/>
                        </a:rPr>
                        <a:t>*</a:t>
                      </a:r>
                      <a:r>
                        <a:rPr lang="en-US" altLang="zh-TW">
                          <a:effectLst/>
                        </a:rPr>
                        <a:t>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&lt;&lt;=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&gt;&gt;=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()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-&gt;*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01701" y="5345270"/>
          <a:ext cx="3835400" cy="375920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::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.*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>
                          <a:effectLst/>
                        </a:rPr>
                        <a:t>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effectLst/>
                        </a:rPr>
                        <a:t>?: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1" y="4850724"/>
            <a:ext cx="74937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the list of operators, which can not be overloaded: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9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C++ allows different functions to have the same name, as long as their (1) argument types, or (2) number of arguments are different. </a:t>
            </a:r>
          </a:p>
          <a:p>
            <a:pPr lvl="1"/>
            <a:r>
              <a:rPr lang="en-US" altLang="zh-TW" dirty="0" smtClean="0"/>
              <a:t>It is also called “static polymorphism”</a:t>
            </a:r>
          </a:p>
          <a:p>
            <a:r>
              <a:rPr lang="en-US" altLang="zh-TW" dirty="0" smtClean="0"/>
              <a:t>Compiler will automatically choose the “suitable” function to call.</a:t>
            </a:r>
          </a:p>
          <a:p>
            <a:pPr lvl="1"/>
            <a:r>
              <a:rPr lang="en-US" altLang="zh-TW" dirty="0" smtClean="0"/>
              <a:t>Ex: Array(), Array(n) are two constructors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33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72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If the argument of constructor is in the same class, it is called “copy constructor”.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smtClean="0"/>
              <a:t> Array(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/>
              <a:t>Array&amp; B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Copy constructor will be called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returned by value</a:t>
            </a:r>
            <a:r>
              <a:rPr lang="en-US" altLang="zh-TW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of the class is passed </a:t>
            </a:r>
            <a:r>
              <a:rPr lang="en-US" altLang="zh-TW" dirty="0" smtClean="0"/>
              <a:t>by value.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an object is constructed based on another object of the same </a:t>
            </a:r>
            <a:r>
              <a:rPr lang="en-US" altLang="zh-TW" dirty="0" smtClean="0"/>
              <a:t>class.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When </a:t>
            </a:r>
            <a:r>
              <a:rPr lang="en-US" altLang="zh-TW" dirty="0"/>
              <a:t>compiler generates a temporary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Copy constructor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1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altLang="zh-TW" sz="2600" dirty="0"/>
              <a:t>When an object of the class is returned by value</a:t>
            </a:r>
            <a:r>
              <a:rPr lang="en-US" altLang="zh-TW" sz="2600" dirty="0" smtClean="0"/>
              <a:t>.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function () {</a:t>
            </a:r>
          </a:p>
          <a:p>
            <a:pPr marL="457200" lvl="1" indent="0">
              <a:buNone/>
            </a:pP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TW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A(3);</a:t>
            </a:r>
          </a:p>
          <a:p>
            <a:pPr marL="457200" lvl="1" indent="0">
              <a:buNone/>
            </a:pP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 A;</a:t>
            </a:r>
          </a:p>
          <a:p>
            <a:pPr marL="457200" lvl="1" indent="0">
              <a:buNone/>
            </a:pPr>
            <a:r>
              <a:rPr lang="en-US" altLang="zh-TW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2600" dirty="0"/>
              <a:t>Node A is a local variable, so it will be deleted after the function </a:t>
            </a:r>
            <a:r>
              <a:rPr lang="en-US" altLang="zh-TW" sz="2600" dirty="0" smtClean="0"/>
              <a:t>is terminated.</a:t>
            </a:r>
          </a:p>
          <a:p>
            <a:r>
              <a:rPr lang="en-US" altLang="zh-TW" sz="2600" dirty="0" smtClean="0"/>
              <a:t>The compiler will copy an instance of A and return </a:t>
            </a:r>
            <a:r>
              <a:rPr lang="en-US" altLang="zh-TW" sz="2600" dirty="0" smtClean="0"/>
              <a:t>it</a:t>
            </a:r>
          </a:p>
          <a:p>
            <a:pPr marL="0" indent="0">
              <a:buNone/>
            </a:pPr>
            <a:r>
              <a:rPr lang="en-US" altLang="zh-TW" sz="2000" dirty="0" err="1" smtClean="0"/>
              <a:t>ListNode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A’(A) : copy constructor</a:t>
            </a:r>
          </a:p>
          <a:p>
            <a:pPr marL="0" indent="0">
              <a:buNone/>
            </a:pPr>
            <a:r>
              <a:rPr lang="en-US" altLang="zh-TW" sz="2000" dirty="0" err="1" smtClean="0"/>
              <a:t>ListNode</a:t>
            </a:r>
            <a:r>
              <a:rPr lang="en-US" altLang="zh-TW" sz="2000" dirty="0" smtClean="0"/>
              <a:t> X = function(); -&gt; A’ to X: use copy constructor</a:t>
            </a:r>
            <a:endParaRPr lang="zh-TW" altLang="en-US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When an object of the class is passed by value.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B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 (){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Node A(3);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function(A);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Because it is called by value, so compiler makes another copy of A.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3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81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When an object is constructed based on another object of the same class.</a:t>
            </a:r>
          </a:p>
          <a:p>
            <a:pPr lvl="1"/>
            <a:r>
              <a:rPr lang="en-US" altLang="zh-TW" sz="3200" dirty="0" smtClean="0"/>
              <a:t>Node A(3);</a:t>
            </a:r>
          </a:p>
          <a:p>
            <a:pPr lvl="1"/>
            <a:r>
              <a:rPr lang="en-US" altLang="zh-TW" sz="3200" dirty="0" smtClean="0"/>
              <a:t>Node B = A</a:t>
            </a:r>
            <a:r>
              <a:rPr lang="en-US" altLang="zh-TW" sz="3200" dirty="0" smtClean="0"/>
              <a:t>;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sz="1800" dirty="0" smtClean="0"/>
              <a:t>Copy constructor example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Array(</a:t>
            </a:r>
            <a:r>
              <a:rPr lang="en-US" altLang="zh-TW" sz="1800" dirty="0" err="1" smtClean="0"/>
              <a:t>const</a:t>
            </a:r>
            <a:r>
              <a:rPr lang="en-US" altLang="zh-TW" sz="1800" dirty="0" smtClean="0"/>
              <a:t> Array&amp; B){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size = </a:t>
            </a:r>
            <a:r>
              <a:rPr lang="en-US" altLang="zh-TW" sz="1800" dirty="0" err="1" smtClean="0"/>
              <a:t>B.size</a:t>
            </a:r>
            <a:r>
              <a:rPr lang="en-US" altLang="zh-TW" sz="1800" dirty="0" smtClean="0"/>
              <a:t>;				//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size;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data = </a:t>
            </a:r>
            <a:r>
              <a:rPr lang="en-US" altLang="zh-TW" sz="1800" dirty="0" smtClean="0">
                <a:solidFill>
                  <a:srgbClr val="FF0000"/>
                </a:solidFill>
              </a:rPr>
              <a:t>new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[size];			//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* data;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for(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= 0;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 &lt; size; 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++)</a:t>
            </a:r>
          </a:p>
          <a:p>
            <a:pPr marL="457200" lvl="1" indent="0">
              <a:buNone/>
            </a:pPr>
            <a:r>
              <a:rPr lang="en-US" altLang="zh-TW" sz="1800" dirty="0"/>
              <a:t>	</a:t>
            </a:r>
            <a:r>
              <a:rPr lang="en-US" altLang="zh-TW" sz="1800" dirty="0" smtClean="0"/>
              <a:t>	data[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</a:t>
            </a:r>
            <a:r>
              <a:rPr lang="zh-TW" altLang="en-US" sz="1800" dirty="0"/>
              <a:t> </a:t>
            </a:r>
            <a:r>
              <a:rPr lang="en-US" altLang="zh-TW" sz="1800" dirty="0" smtClean="0"/>
              <a:t>= </a:t>
            </a:r>
            <a:r>
              <a:rPr lang="en-US" altLang="zh-TW" sz="1800" dirty="0" err="1" smtClean="0"/>
              <a:t>B.data</a:t>
            </a:r>
            <a:r>
              <a:rPr lang="en-US" altLang="zh-TW" sz="1800" dirty="0" smtClean="0"/>
              <a:t>[</a:t>
            </a:r>
            <a:r>
              <a:rPr lang="en-US" altLang="zh-TW" sz="1800" dirty="0" err="1" smtClean="0"/>
              <a:t>i</a:t>
            </a:r>
            <a:r>
              <a:rPr lang="en-US" altLang="zh-TW" sz="1800" dirty="0" smtClean="0"/>
              <a:t>];</a:t>
            </a:r>
          </a:p>
          <a:p>
            <a:pPr marL="457200" lvl="1" indent="0">
              <a:buNone/>
            </a:pPr>
            <a:r>
              <a:rPr lang="en-US" altLang="zh-TW" sz="1800" dirty="0"/>
              <a:t>}</a:t>
            </a:r>
            <a:endParaRPr lang="en-US" altLang="zh-TW" sz="1800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0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</a:t>
            </a:r>
            <a:r>
              <a:rPr lang="en-US" altLang="zh-TW" dirty="0"/>
              <a:t>++ </a:t>
            </a:r>
            <a:r>
              <a:rPr lang="en-US" altLang="zh-TW" dirty="0" smtClean="0"/>
              <a:t>can overload operators to </a:t>
            </a:r>
            <a:r>
              <a:rPr lang="en-US" altLang="zh-TW" dirty="0"/>
              <a:t>perform </a:t>
            </a:r>
            <a:r>
              <a:rPr lang="en-US" altLang="zh-TW" dirty="0" smtClean="0"/>
              <a:t>different operations </a:t>
            </a:r>
            <a:r>
              <a:rPr lang="en-US" altLang="zh-TW" dirty="0"/>
              <a:t>depending on their </a:t>
            </a:r>
            <a:r>
              <a:rPr lang="en-US" altLang="zh-TW" dirty="0" smtClean="0"/>
              <a:t>context and data types. </a:t>
            </a:r>
          </a:p>
          <a:p>
            <a:pPr lvl="1"/>
            <a:r>
              <a:rPr lang="en-US" altLang="zh-TW" dirty="0" smtClean="0"/>
              <a:t>Ex: the  &lt;&lt; in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, </a:t>
            </a:r>
            <a:r>
              <a:rPr lang="en-US" altLang="zh-TW" dirty="0"/>
              <a:t>which is used </a:t>
            </a:r>
            <a:r>
              <a:rPr lang="en-US" altLang="zh-TW" dirty="0" smtClean="0"/>
              <a:t>as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stream insertion </a:t>
            </a:r>
            <a:r>
              <a:rPr lang="en-US" altLang="zh-TW" dirty="0" smtClean="0">
                <a:solidFill>
                  <a:srgbClr val="FF0000"/>
                </a:solidFill>
              </a:rPr>
              <a:t>operator</a:t>
            </a:r>
            <a:r>
              <a:rPr lang="en-US" altLang="zh-TW" dirty="0" smtClean="0"/>
              <a:t>.  (Recall this operator is used for </a:t>
            </a:r>
            <a:r>
              <a:rPr lang="en-US" altLang="zh-TW" dirty="0" smtClean="0">
                <a:solidFill>
                  <a:srgbClr val="FF0000"/>
                </a:solidFill>
              </a:rPr>
              <a:t>bitwise </a:t>
            </a:r>
            <a:r>
              <a:rPr lang="en-US" altLang="zh-TW" dirty="0">
                <a:solidFill>
                  <a:srgbClr val="FF0000"/>
                </a:solidFill>
              </a:rPr>
              <a:t>left-shift </a:t>
            </a:r>
            <a:r>
              <a:rPr lang="en-US" altLang="zh-TW" dirty="0" smtClean="0"/>
              <a:t>in bitwise operations)</a:t>
            </a:r>
            <a:endParaRPr lang="en-US" altLang="zh-TW" dirty="0"/>
          </a:p>
          <a:p>
            <a:r>
              <a:rPr lang="en-US" altLang="zh-TW" dirty="0"/>
              <a:t>You can overload most operators to be used with class objects—the </a:t>
            </a:r>
            <a:r>
              <a:rPr lang="en-US" altLang="zh-TW" dirty="0">
                <a:solidFill>
                  <a:srgbClr val="FF0000"/>
                </a:solidFill>
              </a:rPr>
              <a:t>compiler</a:t>
            </a:r>
            <a:r>
              <a:rPr lang="en-US" altLang="zh-TW" dirty="0"/>
              <a:t> generates the appropriate code based on the types of the operands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1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9238</TotalTime>
  <Words>1201</Words>
  <Application>Microsoft Office PowerPoint</Application>
  <PresentationFormat>如螢幕大小 (4:3)</PresentationFormat>
  <Paragraphs>176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Calibri</vt:lpstr>
      <vt:lpstr>Courier New</vt:lpstr>
      <vt:lpstr>Verdana</vt:lpstr>
      <vt:lpstr>Office 佈景主題</vt:lpstr>
      <vt:lpstr>Introduction to Programming(II) Week 09: C++ Operator Overloading</vt:lpstr>
      <vt:lpstr>Object-oriented design</vt:lpstr>
      <vt:lpstr>overloading</vt:lpstr>
      <vt:lpstr>Function overloading</vt:lpstr>
      <vt:lpstr>Copy constructor</vt:lpstr>
      <vt:lpstr>1. Example</vt:lpstr>
      <vt:lpstr>2. Example</vt:lpstr>
      <vt:lpstr>3. Example</vt:lpstr>
      <vt:lpstr>Operator overloading</vt:lpstr>
      <vt:lpstr>Example: string class</vt:lpstr>
      <vt:lpstr>Operator overloading</vt:lpstr>
      <vt:lpstr>Operator overloading functions</vt:lpstr>
      <vt:lpstr>Rules of operator overloading</vt:lpstr>
      <vt:lpstr>Example: Array</vt:lpstr>
      <vt:lpstr>Overloading operators</vt:lpstr>
      <vt:lpstr>Assignment operator</vt:lpstr>
      <vt:lpstr>Prefix and postfix operator</vt:lpstr>
      <vt:lpstr>Array subscript operator []</vt:lpstr>
      <vt:lpstr>Left hand side function</vt:lpstr>
      <vt:lpstr>Non-Member function overloading</vt:lpstr>
      <vt:lpstr>Overloaded Operators as Non-Member friend Functions</vt:lpstr>
      <vt:lpstr>Overloadable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allen Yao</cp:lastModifiedBy>
  <cp:revision>2593</cp:revision>
  <dcterms:created xsi:type="dcterms:W3CDTF">2014-08-19T02:20:21Z</dcterms:created>
  <dcterms:modified xsi:type="dcterms:W3CDTF">2019-04-23T05:57:36Z</dcterms:modified>
</cp:coreProperties>
</file>