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12"/>
  </p:notesMasterIdLst>
  <p:sldIdLst>
    <p:sldId id="256" r:id="rId2"/>
    <p:sldId id="405" r:id="rId3"/>
    <p:sldId id="416" r:id="rId4"/>
    <p:sldId id="412" r:id="rId5"/>
    <p:sldId id="413" r:id="rId6"/>
    <p:sldId id="415" r:id="rId7"/>
    <p:sldId id="414" r:id="rId8"/>
    <p:sldId id="417" r:id="rId9"/>
    <p:sldId id="418" r:id="rId10"/>
    <p:sldId id="41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1983" autoAdjust="0"/>
  </p:normalViewPr>
  <p:slideViewPr>
    <p:cSldViewPr snapToGrid="0" snapToObjects="1">
      <p:cViewPr varScale="1">
        <p:scale>
          <a:sx n="67" d="100"/>
          <a:sy n="67" d="100"/>
        </p:scale>
        <p:origin x="12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2019/4/29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4/29/2019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4/29/2019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12: Design Pattern: Iterator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using Linked List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7200" y="1721614"/>
            <a:ext cx="83343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LinkedList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L1;</a:t>
            </a:r>
          </a:p>
          <a:p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=0; i&lt;5; i++)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1.pushBack(2*i);</a:t>
            </a:r>
          </a:p>
          <a:p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zh-TW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::LLIterator it;</a:t>
            </a: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(it </a:t>
            </a:r>
            <a:r>
              <a:rPr lang="zh-TW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L1.begin()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it </a:t>
            </a:r>
            <a:r>
              <a:rPr lang="zh-TW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L1.end(); </a:t>
            </a:r>
            <a:r>
              <a:rPr lang="zh-TW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++it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zh-TW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";</a:t>
            </a: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endl;</a:t>
            </a:r>
          </a:p>
        </p:txBody>
      </p:sp>
    </p:spTree>
    <p:extLst>
      <p:ext uri="{BB962C8B-B14F-4D97-AF65-F5344CB8AC3E}">
        <p14:creationId xmlns:p14="http://schemas.microsoft.com/office/powerpoint/2010/main" val="63447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894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Encapsulation</a:t>
            </a:r>
            <a:r>
              <a:rPr lang="en-US" altLang="zh-TW" dirty="0" smtClean="0">
                <a:solidFill>
                  <a:srgbClr val="FF0000"/>
                </a:solidFill>
              </a:rPr>
              <a:t> (</a:t>
            </a:r>
            <a:r>
              <a:rPr lang="zh-TW" altLang="en-US" dirty="0" smtClean="0">
                <a:solidFill>
                  <a:srgbClr val="FF0000"/>
                </a:solidFill>
              </a:rPr>
              <a:t>封裝</a:t>
            </a:r>
            <a:r>
              <a:rPr lang="en-US" altLang="zh-TW" dirty="0" smtClean="0">
                <a:solidFill>
                  <a:srgbClr val="FF0000"/>
                </a:solidFill>
              </a:rPr>
              <a:t>):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Data and methods to manipulate data (function) are tightly coupled, and others should not change them arbitrarily.</a:t>
            </a:r>
          </a:p>
          <a:p>
            <a:r>
              <a:rPr lang="en-US" altLang="zh-TW" b="1" dirty="0" smtClean="0"/>
              <a:t>Inheritance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繼承</a:t>
            </a:r>
            <a:r>
              <a:rPr lang="en-US" altLang="zh-TW" dirty="0" smtClean="0"/>
              <a:t>): Data and functions should have a hierarchy so that the common part of data or actions (functions) can be reused.</a:t>
            </a:r>
          </a:p>
          <a:p>
            <a:r>
              <a:rPr lang="en-US" altLang="zh-TW" b="1" dirty="0" smtClean="0"/>
              <a:t>Polymorphism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多型</a:t>
            </a:r>
            <a:r>
              <a:rPr lang="en-US" altLang="zh-TW" dirty="0" smtClean="0"/>
              <a:t>): which actions to take depends on which object (data) is involved in the runtime.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Object-oriented </a:t>
            </a:r>
            <a:r>
              <a:rPr lang="en-US" altLang="zh-TW" dirty="0" smtClean="0"/>
              <a:t>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85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elements of Linked List are nodes</a:t>
            </a:r>
          </a:p>
          <a:p>
            <a:pPr lvl="1"/>
            <a:r>
              <a:rPr lang="en-US" altLang="zh-TW" dirty="0" smtClean="0"/>
              <a:t>Assume each node has 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*next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</a:t>
            </a:r>
            <a:r>
              <a:rPr lang="en-US" altLang="zh-TW" dirty="0"/>
              <a:t>t</a:t>
            </a:r>
            <a:r>
              <a:rPr lang="en-US" altLang="zh-TW" dirty="0" smtClean="0"/>
              <a:t>he head of linked list is pointed by *head</a:t>
            </a:r>
          </a:p>
          <a:p>
            <a:r>
              <a:rPr lang="en-US" altLang="zh-TW" dirty="0" smtClean="0"/>
              <a:t>To traverse a linked list</a:t>
            </a:r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Users need to know the internal implementation of linked list, like head, data, next. </a:t>
            </a:r>
          </a:p>
          <a:p>
            <a:pPr lvl="1"/>
            <a:r>
              <a:rPr lang="en-US" altLang="zh-TW" dirty="0" smtClean="0"/>
              <a:t>Bad encapsulation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Linked List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52450" y="3742708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(Node* p=head; p!=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p=p-</a:t>
            </a:r>
            <a:r>
              <a:rPr lang="en-US" altLang="zh-TW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&gt;next)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do some thing to p-&gt;data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2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 software engineering, a </a:t>
            </a:r>
            <a:r>
              <a:rPr lang="en-US" altLang="zh-TW" b="1" dirty="0"/>
              <a:t>design pattern</a:t>
            </a:r>
            <a:r>
              <a:rPr lang="en-US" altLang="zh-TW" dirty="0"/>
              <a:t> is a general repeatable solution to a commonly occurring problem in software design. A design pattern isn't a finished design that can be transformed directly into code. It is a description or template for how to solve a problem that can be used in many different situations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https://sourcemaking.com/design_patterns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Patterns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30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Provide a way to access the elements of an aggregate object </a:t>
            </a:r>
            <a:r>
              <a:rPr lang="en-US" altLang="zh-TW" dirty="0">
                <a:solidFill>
                  <a:srgbClr val="FF0000"/>
                </a:solidFill>
              </a:rPr>
              <a:t>sequentially</a:t>
            </a:r>
            <a:r>
              <a:rPr lang="en-US" altLang="zh-TW" dirty="0"/>
              <a:t> without exposing its underlying representation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Iterators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6275" y="3362325"/>
            <a:ext cx="2466975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User program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6677024" y="3314700"/>
            <a:ext cx="1971675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Linked List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3975948" y="5076825"/>
            <a:ext cx="1457325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Iterator</a:t>
            </a:r>
            <a:endParaRPr lang="zh-TW" altLang="en-US" sz="2800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 flipV="1">
            <a:off x="3143250" y="3657600"/>
            <a:ext cx="3533774" cy="4762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775333" y="3314700"/>
            <a:ext cx="1640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Get iterator</a:t>
            </a:r>
            <a:endParaRPr lang="zh-TW" altLang="en-US" sz="2400" dirty="0"/>
          </a:p>
        </p:txBody>
      </p:sp>
      <p:cxnSp>
        <p:nvCxnSpPr>
          <p:cNvPr id="11" name="直線單箭頭接點 10"/>
          <p:cNvCxnSpPr>
            <a:stCxn id="5" idx="1"/>
            <a:endCxn id="6" idx="0"/>
          </p:cNvCxnSpPr>
          <p:nvPr/>
        </p:nvCxnSpPr>
        <p:spPr>
          <a:xfrm flipH="1">
            <a:off x="4704611" y="3657600"/>
            <a:ext cx="1972413" cy="141922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5784204" y="4195762"/>
            <a:ext cx="755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New</a:t>
            </a:r>
            <a:endParaRPr lang="zh-TW" altLang="en-US" sz="2400" dirty="0"/>
          </a:p>
        </p:txBody>
      </p:sp>
      <p:cxnSp>
        <p:nvCxnSpPr>
          <p:cNvPr id="13" name="直線單箭頭接點 12"/>
          <p:cNvCxnSpPr>
            <a:stCxn id="6" idx="0"/>
            <a:endCxn id="4" idx="3"/>
          </p:cNvCxnSpPr>
          <p:nvPr/>
        </p:nvCxnSpPr>
        <p:spPr>
          <a:xfrm flipH="1" flipV="1">
            <a:off x="3143250" y="3705225"/>
            <a:ext cx="1561361" cy="137160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4" idx="2"/>
            <a:endCxn id="6" idx="1"/>
          </p:cNvCxnSpPr>
          <p:nvPr/>
        </p:nvCxnSpPr>
        <p:spPr>
          <a:xfrm rot="16200000" flipH="1">
            <a:off x="2257055" y="3700832"/>
            <a:ext cx="1371600" cy="2066185"/>
          </a:xfrm>
          <a:prstGeom prst="bentConnector2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940003" y="4704141"/>
            <a:ext cx="22443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B</a:t>
            </a:r>
            <a:r>
              <a:rPr lang="en-US" altLang="zh-TW" sz="2400" dirty="0" smtClean="0"/>
              <a:t>egin </a:t>
            </a:r>
          </a:p>
          <a:p>
            <a:r>
              <a:rPr lang="en-US" altLang="zh-TW" sz="2400" dirty="0" smtClean="0"/>
              <a:t>End?</a:t>
            </a:r>
          </a:p>
          <a:p>
            <a:r>
              <a:rPr lang="en-US" altLang="zh-TW" sz="2400" dirty="0" smtClean="0"/>
              <a:t>Current element</a:t>
            </a:r>
          </a:p>
          <a:p>
            <a:r>
              <a:rPr lang="en-US" altLang="zh-TW" sz="2400" dirty="0" smtClean="0"/>
              <a:t>Next element</a:t>
            </a:r>
          </a:p>
        </p:txBody>
      </p:sp>
      <p:cxnSp>
        <p:nvCxnSpPr>
          <p:cNvPr id="31" name="肘形接點 30"/>
          <p:cNvCxnSpPr>
            <a:stCxn id="6" idx="3"/>
            <a:endCxn id="5" idx="2"/>
          </p:cNvCxnSpPr>
          <p:nvPr/>
        </p:nvCxnSpPr>
        <p:spPr>
          <a:xfrm flipV="1">
            <a:off x="5433273" y="4000500"/>
            <a:ext cx="2229589" cy="1419225"/>
          </a:xfrm>
          <a:prstGeom prst="bentConnector2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20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2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User programs ask a </a:t>
            </a:r>
            <a:r>
              <a:rPr lang="en-US" altLang="zh-TW" dirty="0"/>
              <a:t>Linked List object to create an iterator object.</a:t>
            </a:r>
          </a:p>
          <a:p>
            <a:r>
              <a:rPr lang="en-US" altLang="zh-TW" dirty="0" smtClean="0"/>
              <a:t>User programs use the member functions of iterator to </a:t>
            </a:r>
            <a:r>
              <a:rPr lang="en-US" altLang="zh-TW" dirty="0"/>
              <a:t>access the elements of Linked List.</a:t>
            </a:r>
            <a:endParaRPr lang="zh-TW" altLang="en-US" dirty="0"/>
          </a:p>
          <a:p>
            <a:pPr lvl="1"/>
            <a:r>
              <a:rPr lang="en-US" altLang="zh-TW" dirty="0"/>
              <a:t>first</a:t>
            </a:r>
            <a:r>
              <a:rPr lang="en-US" altLang="zh-TW" dirty="0" smtClean="0"/>
              <a:t>(): get the first element of Linked List</a:t>
            </a:r>
          </a:p>
          <a:p>
            <a:pPr lvl="1"/>
            <a:r>
              <a:rPr lang="en-US" altLang="zh-TW" dirty="0" smtClean="0"/>
              <a:t>end(): check if the traversal is done</a:t>
            </a:r>
          </a:p>
          <a:p>
            <a:pPr lvl="1"/>
            <a:r>
              <a:rPr lang="en-US" altLang="zh-TW" dirty="0" smtClean="0"/>
              <a:t>next(): get the next element</a:t>
            </a:r>
          </a:p>
          <a:p>
            <a:pPr lvl="1"/>
            <a:r>
              <a:rPr lang="en-US" altLang="zh-TW" dirty="0" err="1" smtClean="0"/>
              <a:t>current_item</a:t>
            </a:r>
            <a:r>
              <a:rPr lang="en-US" altLang="zh-TW" dirty="0" smtClean="0"/>
              <a:t>(): get the current item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does an iterator work?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09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107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Design </a:t>
            </a:r>
            <a:r>
              <a:rPr lang="en-US" altLang="zh-TW" dirty="0"/>
              <a:t>an "iterator" class that can encapsulate traversal of the "collection" class.</a:t>
            </a:r>
          </a:p>
          <a:p>
            <a:pPr marL="914400" lvl="1" indent="-514350"/>
            <a:r>
              <a:rPr lang="en-US" altLang="zh-TW" dirty="0"/>
              <a:t>Basically it should include </a:t>
            </a:r>
            <a:r>
              <a:rPr lang="en-US" altLang="zh-TW" dirty="0" smtClean="0"/>
              <a:t>those four functions</a:t>
            </a:r>
            <a:endParaRPr lang="en-US" altLang="zh-TW" dirty="0"/>
          </a:p>
          <a:p>
            <a:r>
              <a:rPr lang="en-US" altLang="zh-TW" dirty="0" smtClean="0"/>
              <a:t>Grant </a:t>
            </a:r>
            <a:r>
              <a:rPr lang="en-US" altLang="zh-TW" dirty="0"/>
              <a:t>the "iterator" class privileged </a:t>
            </a:r>
            <a:r>
              <a:rPr lang="en-US" altLang="zh-TW" dirty="0" smtClean="0"/>
              <a:t>access.</a:t>
            </a:r>
          </a:p>
          <a:p>
            <a:pPr lvl="1"/>
            <a:r>
              <a:rPr lang="en-US" altLang="zh-TW" dirty="0" smtClean="0"/>
              <a:t>In C++, you can declare it as a friend class</a:t>
            </a:r>
          </a:p>
          <a:p>
            <a:pPr lvl="1"/>
            <a:r>
              <a:rPr lang="en-US" altLang="zh-TW" dirty="0" smtClean="0"/>
              <a:t>In general, </a:t>
            </a:r>
            <a:r>
              <a:rPr lang="en-US" altLang="zh-TW" dirty="0"/>
              <a:t>d</a:t>
            </a:r>
            <a:r>
              <a:rPr lang="en-US" altLang="zh-TW" dirty="0" smtClean="0"/>
              <a:t>eclare </a:t>
            </a:r>
            <a:r>
              <a:rPr lang="en-US" altLang="zh-TW" dirty="0" smtClean="0"/>
              <a:t>it as an nested class</a:t>
            </a:r>
          </a:p>
          <a:p>
            <a:r>
              <a:rPr lang="en-US" altLang="zh-TW" dirty="0" smtClean="0"/>
              <a:t>Nested class</a:t>
            </a:r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design an iterator?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38550" y="490364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solidFill>
                  <a:srgbClr val="777777"/>
                </a:solidFill>
                <a:latin typeface="Courier New" panose="02070309020205020404" pitchFamily="49" charset="0"/>
              </a:rPr>
              <a:t>class </a:t>
            </a:r>
            <a:r>
              <a:rPr lang="en-US" altLang="zh-TW" b="1" dirty="0" err="1">
                <a:solidFill>
                  <a:srgbClr val="777777"/>
                </a:solidFill>
                <a:latin typeface="Courier New" panose="02070309020205020404" pitchFamily="49" charset="0"/>
              </a:rPr>
              <a:t>OuterClass</a:t>
            </a:r>
            <a:r>
              <a:rPr lang="en-US" altLang="zh-TW" b="1" dirty="0">
                <a:solidFill>
                  <a:srgbClr val="77777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 smtClean="0">
                <a:solidFill>
                  <a:srgbClr val="777777"/>
                </a:solidFill>
                <a:latin typeface="Courier New" panose="02070309020205020404" pitchFamily="49" charset="0"/>
              </a:rPr>
              <a:t>{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b="1" dirty="0">
                <a:solidFill>
                  <a:srgbClr val="777777"/>
                </a:solidFill>
                <a:latin typeface="Courier New" panose="02070309020205020404" pitchFamily="49" charset="0"/>
              </a:rPr>
              <a:t>        class </a:t>
            </a:r>
            <a:r>
              <a:rPr lang="en-US" altLang="zh-TW" b="1" dirty="0" err="1">
                <a:solidFill>
                  <a:srgbClr val="777777"/>
                </a:solidFill>
                <a:latin typeface="Courier New" panose="02070309020205020404" pitchFamily="49" charset="0"/>
              </a:rPr>
              <a:t>InnerClass</a:t>
            </a:r>
            <a:r>
              <a:rPr lang="en-US" altLang="zh-TW" b="1" dirty="0">
                <a:solidFill>
                  <a:srgbClr val="777777"/>
                </a:solidFill>
                <a:latin typeface="Courier New" panose="02070309020205020404" pitchFamily="49" charset="0"/>
              </a:rPr>
              <a:t> {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b="1" dirty="0">
                <a:solidFill>
                  <a:srgbClr val="777777"/>
                </a:solidFill>
                <a:latin typeface="Courier New" panose="02070309020205020404" pitchFamily="49" charset="0"/>
              </a:rPr>
              <a:t>            //  ....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b="1" dirty="0">
                <a:solidFill>
                  <a:srgbClr val="777777"/>
                </a:solidFill>
                <a:latin typeface="Courier New" panose="02070309020205020404" pitchFamily="49" charset="0"/>
              </a:rPr>
              <a:t>        };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b="1" dirty="0">
                <a:solidFill>
                  <a:srgbClr val="777777"/>
                </a:solidFill>
                <a:latin typeface="Courier New" panose="02070309020205020404" pitchFamily="49" charset="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397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Linked List with Iterator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1561684"/>
            <a:ext cx="797242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int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Node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*next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*head, *tail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friend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LLIterator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LLIterator 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zh-TW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LinkedList(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pushBack(int in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LLIterator 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begin(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LLIterator 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end(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160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 err="1" smtClean="0"/>
              <a:t>LLIterator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618834"/>
            <a:ext cx="88106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LLIterator {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::Node *curr;</a:t>
            </a: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LLIterator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LLIterator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(LinkedList::Node *head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LLIterator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(const LLIterator&amp; it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LLIterator(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LLIterator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 operator=(const LLIterator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&amp;)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operator!=(const LLIterator&amp; it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LLIterator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operator++(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operator*(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11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10545</TotalTime>
  <Words>411</Words>
  <Application>Microsoft Office PowerPoint</Application>
  <PresentationFormat>如螢幕大小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Courier New</vt:lpstr>
      <vt:lpstr>Office 佈景主題</vt:lpstr>
      <vt:lpstr>Introduction to Programming(II) Week 12: Design Pattern: Iterator</vt:lpstr>
      <vt:lpstr>Object-oriented design</vt:lpstr>
      <vt:lpstr>Linked List</vt:lpstr>
      <vt:lpstr>Design Patterns</vt:lpstr>
      <vt:lpstr>Example: Iterators</vt:lpstr>
      <vt:lpstr>How does an iterator work?</vt:lpstr>
      <vt:lpstr>How to design an iterator?</vt:lpstr>
      <vt:lpstr>Example: Linked List with Iterator</vt:lpstr>
      <vt:lpstr>Example: LLIterator</vt:lpstr>
      <vt:lpstr>Example: using Linked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CRL</cp:lastModifiedBy>
  <cp:revision>2835</cp:revision>
  <dcterms:created xsi:type="dcterms:W3CDTF">2014-08-19T02:20:21Z</dcterms:created>
  <dcterms:modified xsi:type="dcterms:W3CDTF">2019-04-29T08:54:37Z</dcterms:modified>
</cp:coreProperties>
</file>