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53"/>
  </p:notesMasterIdLst>
  <p:sldIdLst>
    <p:sldId id="256" r:id="rId2"/>
    <p:sldId id="259" r:id="rId3"/>
    <p:sldId id="265" r:id="rId4"/>
    <p:sldId id="400" r:id="rId5"/>
    <p:sldId id="401" r:id="rId6"/>
    <p:sldId id="404" r:id="rId7"/>
    <p:sldId id="402" r:id="rId8"/>
    <p:sldId id="403" r:id="rId9"/>
    <p:sldId id="267" r:id="rId10"/>
    <p:sldId id="268" r:id="rId11"/>
    <p:sldId id="269" r:id="rId12"/>
    <p:sldId id="272" r:id="rId13"/>
    <p:sldId id="323" r:id="rId14"/>
    <p:sldId id="275" r:id="rId15"/>
    <p:sldId id="393" r:id="rId16"/>
    <p:sldId id="394" r:id="rId17"/>
    <p:sldId id="395" r:id="rId18"/>
    <p:sldId id="396" r:id="rId19"/>
    <p:sldId id="397" r:id="rId20"/>
    <p:sldId id="398" r:id="rId21"/>
    <p:sldId id="298" r:id="rId22"/>
    <p:sldId id="299" r:id="rId23"/>
    <p:sldId id="399" r:id="rId24"/>
    <p:sldId id="300" r:id="rId25"/>
    <p:sldId id="303" r:id="rId26"/>
    <p:sldId id="302" r:id="rId27"/>
    <p:sldId id="392" r:id="rId28"/>
    <p:sldId id="319" r:id="rId29"/>
    <p:sldId id="320" r:id="rId30"/>
    <p:sldId id="330" r:id="rId31"/>
    <p:sldId id="305" r:id="rId32"/>
    <p:sldId id="306" r:id="rId33"/>
    <p:sldId id="308" r:id="rId34"/>
    <p:sldId id="310" r:id="rId35"/>
    <p:sldId id="309" r:id="rId36"/>
    <p:sldId id="311" r:id="rId37"/>
    <p:sldId id="312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67" d="100"/>
          <a:sy n="67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5FBEDA-4E84-4D2B-83FB-87C561208E75}" type="slidenum">
              <a:rPr lang="en-US" altLang="zh-TW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F54009-494C-4227-B41E-33FEA06D1EFA}" type="slidenum">
              <a:rPr lang="en-US" altLang="zh-TW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4CC096-0029-4234-B689-323E5B0CA81B}" type="slidenum">
              <a:rPr lang="en-US" altLang="zh-TW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1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241063-5DCB-411E-9F38-09ADA413C6B8}" type="slidenum">
              <a:rPr lang="en-US" altLang="zh-TW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0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936C5-6972-4A6D-947B-47599A92873C}" type="datetime1">
              <a:rPr lang="en-US"/>
              <a:pPr>
                <a:defRPr/>
              </a:pPr>
              <a:t>4/15/2019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3366-7F87-4657-A35F-B1A5425C0B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21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  <p:sldLayoutId id="214748489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08: C++ Class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" y="1417638"/>
            <a:ext cx="77006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that displays a welcome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the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s*/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displayMessage()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TW" alt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zh-TW" alt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"Welcome!</a:t>
            </a:r>
            <a:r>
              <a:rPr lang="zh-TW" alt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&lt;&lt; endl;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displayMessage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331694" y="1757084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73741" y="2518477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38164" y="3576919"/>
            <a:ext cx="1550894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651746" y="4356127"/>
            <a:ext cx="5840507" cy="59167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1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The class definition begins with the keyword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followed by the </a:t>
            </a:r>
            <a:r>
              <a:rPr lang="en-US" altLang="zh-TW" dirty="0">
                <a:solidFill>
                  <a:srgbClr val="FF0000"/>
                </a:solidFill>
              </a:rPr>
              <a:t>class name </a:t>
            </a:r>
            <a:r>
              <a:rPr lang="en-US" altLang="zh-TW" dirty="0" smtClean="0"/>
              <a:t>Shape.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You </a:t>
            </a:r>
            <a:r>
              <a:rPr lang="en-US" altLang="zh-TW" dirty="0"/>
              <a:t>can think class == </a:t>
            </a:r>
            <a:r>
              <a:rPr lang="en-US" altLang="zh-TW" dirty="0" err="1"/>
              <a:t>struct</a:t>
            </a:r>
            <a:r>
              <a:rPr lang="en-US" altLang="zh-TW" dirty="0"/>
              <a:t>, which contains a list of data. </a:t>
            </a:r>
            <a:r>
              <a:rPr lang="en-US" altLang="zh-TW" dirty="0" smtClean="0"/>
              <a:t> But it can also contain a list of </a:t>
            </a:r>
            <a:r>
              <a:rPr lang="en-US" altLang="zh-TW" dirty="0" smtClean="0">
                <a:solidFill>
                  <a:srgbClr val="FF0000"/>
                </a:solidFill>
              </a:rPr>
              <a:t>member functions</a:t>
            </a:r>
            <a:r>
              <a:rPr lang="en-US" altLang="zh-TW" dirty="0" smtClean="0"/>
              <a:t> to manipulate the data. </a:t>
            </a:r>
          </a:p>
          <a:p>
            <a:pPr lvl="1"/>
            <a:r>
              <a:rPr lang="en-US" altLang="zh-TW" dirty="0" smtClean="0"/>
              <a:t>In this example, it has a member function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/>
              <a:t> that displays a </a:t>
            </a:r>
            <a:r>
              <a:rPr lang="en-US" altLang="zh-TW" dirty="0" smtClean="0"/>
              <a:t>message.</a:t>
            </a:r>
          </a:p>
          <a:p>
            <a:r>
              <a:rPr lang="en-US" altLang="zh-TW" dirty="0"/>
              <a:t>The class definition terminates with a </a:t>
            </a:r>
            <a:r>
              <a:rPr lang="en-US" altLang="zh-TW" dirty="0" smtClean="0"/>
              <a:t>semicolon.</a:t>
            </a:r>
            <a:endParaRPr lang="en-US" altLang="zh-TW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Defining a Class</a:t>
            </a:r>
          </a:p>
        </p:txBody>
      </p:sp>
    </p:spTree>
    <p:extLst>
      <p:ext uri="{BB962C8B-B14F-4D97-AF65-F5344CB8AC3E}">
        <p14:creationId xmlns:p14="http://schemas.microsoft.com/office/powerpoint/2010/main" val="24274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Privilege control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 smtClean="0"/>
              <a:t>keyword </a:t>
            </a:r>
            <a:r>
              <a:rPr lang="en-US" altLang="zh-TW" dirty="0" smtClean="0">
                <a:solidFill>
                  <a:srgbClr val="FF0000"/>
                </a:solidFill>
              </a:rPr>
              <a:t>public </a:t>
            </a:r>
            <a:r>
              <a:rPr lang="en-US" altLang="zh-TW" dirty="0" smtClean="0"/>
              <a:t>is </a:t>
            </a:r>
            <a:r>
              <a:rPr lang="en-US" altLang="zh-TW" dirty="0"/>
              <a:t>an access </a:t>
            </a:r>
            <a:r>
              <a:rPr lang="en-US" altLang="zh-TW" dirty="0" err="1" smtClean="0"/>
              <a:t>specifier</a:t>
            </a:r>
            <a:r>
              <a:rPr lang="en-US" altLang="zh-TW" dirty="0" smtClean="0"/>
              <a:t>, which indicates </a:t>
            </a:r>
            <a:r>
              <a:rPr lang="en-US" altLang="zh-TW" dirty="0"/>
              <a:t>that the function is “</a:t>
            </a:r>
            <a:r>
              <a:rPr lang="en-US" altLang="zh-TW" dirty="0">
                <a:solidFill>
                  <a:srgbClr val="FF0000"/>
                </a:solidFill>
              </a:rPr>
              <a:t>available to the public</a:t>
            </a:r>
            <a:r>
              <a:rPr lang="en-US" altLang="zh-TW" dirty="0"/>
              <a:t>”—that is, it can be called by other functions in the </a:t>
            </a:r>
            <a:r>
              <a:rPr lang="en-US" altLang="zh-TW" dirty="0" smtClean="0"/>
              <a:t>program, </a:t>
            </a:r>
            <a:r>
              <a:rPr lang="en-US" altLang="zh-TW" dirty="0"/>
              <a:t>and by member functions of other </a:t>
            </a:r>
            <a:r>
              <a:rPr lang="en-US" altLang="zh-TW" dirty="0" smtClean="0"/>
              <a:t>classes.</a:t>
            </a: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Access </a:t>
            </a:r>
            <a:r>
              <a:rPr lang="en-US" altLang="zh-TW" dirty="0" err="1"/>
              <a:t>specifiers</a:t>
            </a:r>
            <a:r>
              <a:rPr lang="en-US" altLang="zh-TW" dirty="0"/>
              <a:t> are always followed by a colon </a:t>
            </a:r>
            <a:r>
              <a:rPr lang="en-US" altLang="zh-TW" dirty="0" smtClean="0"/>
              <a:t>(:).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896471" y="4323421"/>
            <a:ext cx="7082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my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.displayMessage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const</a:t>
            </a:r>
            <a:r>
              <a:rPr lang="en-US" altLang="zh-TW" sz="4400" dirty="0" smtClean="0"/>
              <a:t> function</a:t>
            </a:r>
            <a:endParaRPr lang="zh-TW" altLang="en-US" sz="4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 means constant</a:t>
            </a:r>
          </a:p>
          <a:p>
            <a:pPr marL="457200" lvl="1" indent="0">
              <a:buNone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displayMessage()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zh-TW" dirty="0" smtClean="0"/>
          </a:p>
          <a:p>
            <a:r>
              <a:rPr lang="en-US" altLang="zh-TW" dirty="0" smtClean="0"/>
              <a:t>When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 is placed after a member function, it means the function cannot change the values of data member.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Calling member functions</a:t>
            </a:r>
            <a:endParaRPr lang="en-US" sz="4400" dirty="0"/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Typically, you cannot call a member function of a class until creating an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of that class.</a:t>
            </a:r>
          </a:p>
          <a:p>
            <a:pPr eaLnBrk="1" hangingPunct="1">
              <a:defRPr/>
            </a:pPr>
            <a:r>
              <a:rPr lang="en-US" dirty="0" smtClean="0"/>
              <a:t>In main, it creates an object of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called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 smtClean="0"/>
              <a:t>.</a:t>
            </a:r>
          </a:p>
          <a:p>
            <a:pPr lvl="1"/>
            <a:r>
              <a:rPr lang="en-US" altLang="zh-TW" dirty="0" smtClean="0"/>
              <a:t>Call the member function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 smtClean="0"/>
              <a:t>- by using variable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altLang="zh-TW" dirty="0" smtClean="0"/>
              <a:t> followed by the dot operator (.), the function name display-Message and an empty set of parentheses.</a:t>
            </a:r>
          </a:p>
          <a:p>
            <a:pPr lvl="1"/>
            <a:r>
              <a:rPr lang="en-US" altLang="zh-TW" dirty="0" smtClean="0"/>
              <a:t>Causes the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displayMessage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function to perform its task.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28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variable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dirty="0" smtClean="0"/>
              <a:t> is in the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dirty="0" smtClean="0"/>
              <a:t> class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Attributes represented </a:t>
            </a:r>
            <a:r>
              <a:rPr lang="en-US" altLang="zh-TW" dirty="0"/>
              <a:t>as variables in a </a:t>
            </a:r>
            <a:r>
              <a:rPr lang="en-US" altLang="zh-TW" dirty="0" smtClean="0"/>
              <a:t>class</a:t>
            </a:r>
            <a:endParaRPr lang="en-US" altLang="zh-TW" dirty="0"/>
          </a:p>
          <a:p>
            <a:pPr lvl="1"/>
            <a:r>
              <a:rPr lang="en-US" altLang="zh-TW" dirty="0"/>
              <a:t>Such variables are called </a:t>
            </a:r>
            <a:r>
              <a:rPr lang="en-US" altLang="zh-TW" dirty="0">
                <a:solidFill>
                  <a:srgbClr val="FF0000"/>
                </a:solidFill>
              </a:rPr>
              <a:t>data </a:t>
            </a:r>
            <a:r>
              <a:rPr lang="en-US" altLang="zh-TW" dirty="0" smtClean="0">
                <a:solidFill>
                  <a:srgbClr val="FF0000"/>
                </a:solidFill>
              </a:rPr>
              <a:t>members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member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4729" y="2216290"/>
            <a:ext cx="698158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size of the array</a:t>
            </a:r>
            <a:endParaRPr lang="en-US" altLang="zh-TW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a member data is private, it </a:t>
            </a:r>
            <a:r>
              <a:rPr lang="en-US" altLang="zh-TW" dirty="0" smtClean="0">
                <a:solidFill>
                  <a:srgbClr val="FF0000"/>
                </a:solidFill>
              </a:rPr>
              <a:t>CANNOT </a:t>
            </a:r>
            <a:r>
              <a:rPr lang="en-US" altLang="zh-TW" dirty="0" smtClean="0"/>
              <a:t>be accessed directly outside the class</a:t>
            </a:r>
          </a:p>
          <a:p>
            <a:r>
              <a:rPr lang="en-US" altLang="zh-TW" dirty="0" smtClean="0"/>
              <a:t>Ex: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It will have an error during the compilation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Private </a:t>
            </a:r>
            <a:r>
              <a:rPr lang="en-US" altLang="zh-TW" dirty="0"/>
              <a:t>access specifier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5447" y="3386127"/>
            <a:ext cx="7593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"The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of array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my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endl;</a:t>
            </a:r>
          </a:p>
        </p:txBody>
      </p:sp>
      <p:sp>
        <p:nvSpPr>
          <p:cNvPr id="5" name="矩形 4"/>
          <p:cNvSpPr/>
          <p:nvPr/>
        </p:nvSpPr>
        <p:spPr>
          <a:xfrm>
            <a:off x="775447" y="4971588"/>
            <a:ext cx="820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error: '</a:t>
            </a:r>
            <a:r>
              <a:rPr lang="en-US" altLang="zh-TW" sz="2800" dirty="0" err="1">
                <a:solidFill>
                  <a:srgbClr val="FF0000"/>
                </a:solidFill>
              </a:rPr>
              <a:t>std</a:t>
            </a:r>
            <a:r>
              <a:rPr lang="en-US" altLang="zh-TW" sz="2800" dirty="0" smtClean="0">
                <a:solidFill>
                  <a:srgbClr val="FF0000"/>
                </a:solidFill>
              </a:rPr>
              <a:t>::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Array.size</a:t>
            </a:r>
            <a:r>
              <a:rPr lang="en-US" altLang="zh-TW" sz="2800" dirty="0" smtClean="0">
                <a:solidFill>
                  <a:srgbClr val="FF0000"/>
                </a:solidFill>
              </a:rPr>
              <a:t>' </a:t>
            </a:r>
            <a:r>
              <a:rPr lang="en-US" altLang="zh-TW" sz="2800" dirty="0">
                <a:solidFill>
                  <a:srgbClr val="FF0000"/>
                </a:solidFill>
              </a:rPr>
              <a:t>is private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Private</a:t>
            </a:r>
            <a:endParaRPr lang="en-US" sz="4400" dirty="0"/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081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Most data-member declarations appear after the access-</a:t>
            </a:r>
            <a:r>
              <a:rPr lang="en-US" altLang="zh-TW" dirty="0" err="1"/>
              <a:t>specifier</a:t>
            </a:r>
            <a:r>
              <a:rPr lang="en-US" altLang="zh-TW" dirty="0"/>
              <a:t> label private: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Variables or functions declared after access </a:t>
            </a:r>
            <a:r>
              <a:rPr lang="en-US" altLang="zh-TW" dirty="0" err="1"/>
              <a:t>specifier</a:t>
            </a:r>
            <a:r>
              <a:rPr lang="en-US" altLang="zh-TW" dirty="0"/>
              <a:t> private </a:t>
            </a:r>
            <a:r>
              <a:rPr lang="en-US" altLang="zh-TW" dirty="0" smtClean="0"/>
              <a:t>(and before </a:t>
            </a:r>
            <a:r>
              <a:rPr lang="en-US" altLang="zh-TW" dirty="0"/>
              <a:t>the next access </a:t>
            </a:r>
            <a:r>
              <a:rPr lang="en-US" altLang="zh-TW" dirty="0" err="1"/>
              <a:t>specifier</a:t>
            </a:r>
            <a:r>
              <a:rPr lang="en-US" altLang="zh-TW" dirty="0" smtClean="0"/>
              <a:t>) are private.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default</a:t>
            </a:r>
            <a:r>
              <a:rPr lang="en-US" altLang="zh-TW" dirty="0"/>
              <a:t> access for class members is </a:t>
            </a:r>
            <a:r>
              <a:rPr lang="en-US" altLang="zh-TW" dirty="0" smtClean="0"/>
              <a:t>private so all members after the class header and before the first access </a:t>
            </a:r>
            <a:r>
              <a:rPr lang="en-US" altLang="zh-TW" dirty="0" err="1" smtClean="0"/>
              <a:t>specifier</a:t>
            </a:r>
            <a:r>
              <a:rPr lang="en-US" altLang="zh-TW" dirty="0" smtClean="0"/>
              <a:t> are private.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Declaring data members with access </a:t>
            </a:r>
            <a:r>
              <a:rPr lang="en-US" altLang="zh-TW" dirty="0" err="1"/>
              <a:t>specifier</a:t>
            </a:r>
            <a:r>
              <a:rPr lang="en-US" altLang="zh-TW" dirty="0"/>
              <a:t> private is known as </a:t>
            </a:r>
            <a:r>
              <a:rPr lang="en-US" altLang="zh-TW" dirty="0">
                <a:solidFill>
                  <a:srgbClr val="0070C0"/>
                </a:solidFill>
              </a:rPr>
              <a:t>data hiding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550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private member data, you need to define functions to access it.</a:t>
            </a:r>
          </a:p>
          <a:p>
            <a:pPr lvl="1"/>
            <a:r>
              <a:rPr lang="en-US" altLang="zh-TW" dirty="0" smtClean="0"/>
              <a:t>Access can mean “read” or “write”.</a:t>
            </a:r>
          </a:p>
          <a:p>
            <a:r>
              <a:rPr lang="en-US" altLang="zh-TW" dirty="0" smtClean="0"/>
              <a:t>In convention, to allow the data to read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In convention, to allow the data to </a:t>
            </a:r>
            <a:r>
              <a:rPr lang="en-US" altLang="zh-TW" dirty="0" smtClean="0"/>
              <a:t>write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and get functions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2671" y="5215167"/>
            <a:ext cx="7942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altLang="zh-TW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that ok?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671" y="3617783"/>
            <a:ext cx="7942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access </a:t>
            </a:r>
            <a:r>
              <a:rPr lang="en-US" altLang="zh-TW" dirty="0" err="1" smtClean="0"/>
              <a:t>specifier</a:t>
            </a:r>
            <a:r>
              <a:rPr lang="en-US" altLang="zh-TW" dirty="0" smtClean="0"/>
              <a:t>, public or private, can prevent user to change the data arbitrarily, but that is not enough.</a:t>
            </a:r>
          </a:p>
          <a:p>
            <a:pPr lvl="1"/>
            <a:r>
              <a:rPr lang="en-US" altLang="zh-TW" dirty="0" smtClean="0"/>
              <a:t>Why?</a:t>
            </a:r>
          </a:p>
          <a:p>
            <a:r>
              <a:rPr lang="en-US" altLang="zh-TW" dirty="0" smtClean="0"/>
              <a:t>You do not know how users will use your code, so it is better that your code performs some </a:t>
            </a:r>
            <a:r>
              <a:rPr lang="en-US" altLang="zh-TW" dirty="0" smtClean="0">
                <a:solidFill>
                  <a:srgbClr val="FF0000"/>
                </a:solidFill>
              </a:rPr>
              <a:t>validation</a:t>
            </a:r>
            <a:r>
              <a:rPr lang="en-US" altLang="zh-TW" dirty="0" smtClean="0"/>
              <a:t> </a:t>
            </a:r>
            <a:r>
              <a:rPr lang="en-US" altLang="zh-TW" dirty="0"/>
              <a:t>(also known as validity checking). 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Validating </a:t>
            </a:r>
            <a:r>
              <a:rPr lang="en-US" altLang="zh-TW" dirty="0" smtClean="0"/>
              <a:t>data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0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object-oriented programming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5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setArraySize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5141" y="1704509"/>
            <a:ext cx="84537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::set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(data ==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can only set size if data is NULL </a:t>
            </a:r>
            <a:endParaRPr lang="zh-TW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if(n&gt;0)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n;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data = new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0;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else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"cannot reset array size \n";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7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Each class can provide one or more </a:t>
            </a:r>
            <a:r>
              <a:rPr lang="en-US" altLang="zh-TW" dirty="0">
                <a:solidFill>
                  <a:srgbClr val="0070C0"/>
                </a:solidFill>
              </a:rPr>
              <a:t>constructors</a:t>
            </a:r>
            <a:r>
              <a:rPr lang="en-US" altLang="zh-TW" dirty="0"/>
              <a:t> that can be used to initialize an object of the class when the object is created.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constructor is a special </a:t>
            </a:r>
            <a:r>
              <a:rPr lang="en-US" altLang="zh-TW" dirty="0">
                <a:solidFill>
                  <a:srgbClr val="FF0000"/>
                </a:solidFill>
              </a:rPr>
              <a:t>member </a:t>
            </a:r>
            <a:r>
              <a:rPr lang="en-US" altLang="zh-TW" dirty="0" smtClean="0">
                <a:solidFill>
                  <a:srgbClr val="FF0000"/>
                </a:solidFill>
              </a:rPr>
              <a:t>function.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A constructor must be </a:t>
            </a:r>
            <a:r>
              <a:rPr lang="en-US" altLang="zh-TW" dirty="0">
                <a:solidFill>
                  <a:srgbClr val="FF0000"/>
                </a:solidFill>
              </a:rPr>
              <a:t>the same name</a:t>
            </a:r>
            <a:r>
              <a:rPr lang="en-US" altLang="zh-TW" dirty="0"/>
              <a:t> as the </a:t>
            </a:r>
            <a:r>
              <a:rPr lang="en-US" altLang="zh-TW" dirty="0" smtClean="0"/>
              <a:t>class.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Normally, constructors are declared 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en-US" altLang="zh-TW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A constructor </a:t>
            </a:r>
            <a:r>
              <a:rPr lang="en-US" altLang="zh-TW" dirty="0" smtClean="0">
                <a:solidFill>
                  <a:srgbClr val="FF0000"/>
                </a:solidFill>
              </a:rPr>
              <a:t>cannot </a:t>
            </a:r>
            <a:r>
              <a:rPr lang="en-US" altLang="zh-TW" dirty="0">
                <a:solidFill>
                  <a:srgbClr val="FF0000"/>
                </a:solidFill>
              </a:rPr>
              <a:t>return values</a:t>
            </a:r>
            <a:r>
              <a:rPr lang="en-US" altLang="zh-TW" dirty="0"/>
              <a:t>, so they cannot specify a return type (not even void</a:t>
            </a:r>
            <a:r>
              <a:rPr lang="en-US" altLang="zh-TW" dirty="0" smtClean="0"/>
              <a:t>).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9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282" y="1411293"/>
            <a:ext cx="7763436" cy="489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if(n&gt;0)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size = n;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data = new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else 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data 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5066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Re-use your code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0282" y="1411293"/>
            <a:ext cx="776343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setArraySize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 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0439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 </a:t>
            </a:r>
            <a:r>
              <a:rPr lang="en-US" altLang="zh-TW" dirty="0">
                <a:solidFill>
                  <a:srgbClr val="FF0000"/>
                </a:solidFill>
              </a:rPr>
              <a:t>automatically</a:t>
            </a:r>
            <a:r>
              <a:rPr lang="en-US" altLang="zh-TW" dirty="0"/>
              <a:t> calls a constructor for each object that is created, which </a:t>
            </a:r>
            <a:r>
              <a:rPr lang="en-US" altLang="zh-TW" dirty="0" smtClean="0"/>
              <a:t>ensures objects </a:t>
            </a:r>
            <a:r>
              <a:rPr lang="en-US" altLang="zh-TW" dirty="0"/>
              <a:t>are initialized properly before </a:t>
            </a:r>
            <a:r>
              <a:rPr lang="en-US" altLang="zh-TW" dirty="0" smtClean="0"/>
              <a:t>used.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a class does not explicitly include constructors, the compiler provides </a:t>
            </a:r>
            <a:r>
              <a:rPr lang="en-US" altLang="zh-TW" dirty="0">
                <a:solidFill>
                  <a:srgbClr val="FF0000"/>
                </a:solidFill>
              </a:rPr>
              <a:t>a default constructor</a:t>
            </a:r>
            <a:r>
              <a:rPr lang="en-US" altLang="zh-TW" dirty="0"/>
              <a:t> with no parameters.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constructors?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71724" y="3208285"/>
            <a:ext cx="6395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keyword explicit restricts the automatic operator overloading.</a:t>
            </a:r>
          </a:p>
          <a:p>
            <a:r>
              <a:rPr lang="en-US" altLang="zh-TW" dirty="0" smtClean="0"/>
              <a:t>Example: </a:t>
            </a:r>
            <a:r>
              <a:rPr lang="en-US" altLang="zh-TW" dirty="0" smtClean="0">
                <a:solidFill>
                  <a:srgbClr val="FF0000"/>
                </a:solidFill>
              </a:rPr>
              <a:t>without explicit</a:t>
            </a:r>
            <a:r>
              <a:rPr lang="en-US" altLang="zh-TW" dirty="0" smtClean="0"/>
              <a:t>, you can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Explicit and implicit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9223" y="3305123"/>
            <a:ext cx="67504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Integer{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){data=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6753" y="5145741"/>
            <a:ext cx="3514165" cy="1398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It calls Integer(10) automatically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113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Any constructor that takes no arguments is called a default </a:t>
            </a:r>
            <a:r>
              <a:rPr lang="en-US" altLang="zh-TW" dirty="0" smtClean="0"/>
              <a:t>constructor.</a:t>
            </a: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/>
              <a:t>A class gets a default </a:t>
            </a:r>
            <a:r>
              <a:rPr lang="en-US" altLang="zh-TW" dirty="0" smtClean="0"/>
              <a:t>constructor</a:t>
            </a:r>
            <a:endParaRPr lang="en-US" altLang="zh-TW" dirty="0"/>
          </a:p>
          <a:p>
            <a:pPr lvl="1">
              <a:lnSpc>
                <a:spcPct val="80000"/>
              </a:lnSpc>
            </a:pPr>
            <a:r>
              <a:rPr lang="en-US" altLang="zh-TW" dirty="0"/>
              <a:t>The compiler </a:t>
            </a:r>
            <a:r>
              <a:rPr lang="en-US" altLang="zh-TW" dirty="0">
                <a:solidFill>
                  <a:srgbClr val="FF0000"/>
                </a:solidFill>
              </a:rPr>
              <a:t>implicitly creates</a:t>
            </a:r>
            <a:r>
              <a:rPr lang="en-US" altLang="zh-TW" dirty="0"/>
              <a:t> a default constructor in every class that does not have any user-defined </a:t>
            </a:r>
            <a:r>
              <a:rPr lang="en-US" altLang="zh-TW" dirty="0" smtClean="0"/>
              <a:t>constructors.</a:t>
            </a:r>
            <a:endParaRPr lang="en-US" altLang="zh-TW" dirty="0"/>
          </a:p>
          <a:p>
            <a:pPr lvl="1">
              <a:lnSpc>
                <a:spcPct val="80000"/>
              </a:lnSpc>
            </a:pPr>
            <a:r>
              <a:rPr lang="en-US" altLang="zh-TW" dirty="0"/>
              <a:t>You </a:t>
            </a:r>
            <a:r>
              <a:rPr lang="en-US" altLang="zh-TW" dirty="0">
                <a:solidFill>
                  <a:srgbClr val="FF0000"/>
                </a:solidFill>
              </a:rPr>
              <a:t>explicitly define</a:t>
            </a:r>
            <a:r>
              <a:rPr lang="en-US" altLang="zh-TW" dirty="0"/>
              <a:t> a constructor that takes </a:t>
            </a:r>
            <a:r>
              <a:rPr lang="en-US" altLang="zh-TW" dirty="0" smtClean="0"/>
              <a:t>NO </a:t>
            </a:r>
            <a:r>
              <a:rPr lang="en-US" altLang="zh-TW" dirty="0"/>
              <a:t>arguments. 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If you define any constructors with arguments, C++ will </a:t>
            </a:r>
            <a:r>
              <a:rPr lang="en-US" altLang="zh-TW" dirty="0" smtClean="0">
                <a:solidFill>
                  <a:srgbClr val="FF0000"/>
                </a:solidFill>
              </a:rPr>
              <a:t>NO</a:t>
            </a:r>
            <a:r>
              <a:rPr lang="en-US" altLang="zh-TW" dirty="0" smtClean="0"/>
              <a:t> </a:t>
            </a:r>
            <a:r>
              <a:rPr lang="en-US" altLang="zh-TW" dirty="0"/>
              <a:t>implicitly create a default constructor for that class.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Default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default constructor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0282" y="1411293"/>
            <a:ext cx="776343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constructor initializes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array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size = 0;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data =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zh-TW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1534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name of the destructor for a class is the tilde character (~) followed by the class name</a:t>
            </a:r>
            <a:r>
              <a:rPr lang="en-US" altLang="zh-TW" dirty="0" smtClean="0"/>
              <a:t>.</a:t>
            </a:r>
          </a:p>
          <a:p>
            <a:pPr marL="0" indent="0" algn="ctr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~Array()</a:t>
            </a:r>
            <a:endParaRPr lang="en-US" altLang="zh-TW" dirty="0"/>
          </a:p>
          <a:p>
            <a:pPr lvl="1"/>
            <a:r>
              <a:rPr lang="en-US" altLang="zh-TW" dirty="0" smtClean="0"/>
              <a:t>Receives </a:t>
            </a:r>
            <a:r>
              <a:rPr lang="en-US" altLang="zh-TW" dirty="0"/>
              <a:t>no parameters and returns no value.</a:t>
            </a:r>
          </a:p>
          <a:p>
            <a:pPr lvl="1"/>
            <a:r>
              <a:rPr lang="en-US" altLang="zh-TW" dirty="0"/>
              <a:t>May not specify a return type—not even void.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destructor must be public.</a:t>
            </a:r>
          </a:p>
          <a:p>
            <a:pPr lvl="1"/>
            <a:r>
              <a:rPr lang="en-US" altLang="zh-TW" dirty="0"/>
              <a:t>If you do not explicitly define a destructor, the compiler defines an “empty” destructor.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Destructors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6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zh-TW" sz="3200" dirty="0"/>
              <a:t>Destructors are called implicitly when an object is destroyed.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order </a:t>
            </a:r>
            <a:r>
              <a:rPr lang="en-US" altLang="zh-TW" dirty="0" smtClean="0"/>
              <a:t>of constructor/destructor execution depends </a:t>
            </a:r>
            <a:r>
              <a:rPr lang="en-US" altLang="zh-TW" dirty="0"/>
              <a:t>on </a:t>
            </a:r>
            <a:r>
              <a:rPr lang="en-US" altLang="zh-TW" dirty="0" smtClean="0"/>
              <a:t>the time when an object is instantiated/destroyed in the scopes.</a:t>
            </a:r>
            <a:endParaRPr lang="en-US" altLang="zh-TW" dirty="0"/>
          </a:p>
          <a:p>
            <a:pPr lvl="1"/>
            <a:r>
              <a:rPr lang="en-US" altLang="zh-TW" dirty="0"/>
              <a:t>Generally, destructor </a:t>
            </a:r>
            <a:r>
              <a:rPr lang="en-US" altLang="zh-TW" dirty="0" smtClean="0"/>
              <a:t>are called in </a:t>
            </a:r>
            <a:r>
              <a:rPr lang="en-US" altLang="zh-TW" dirty="0"/>
              <a:t>the reverse order of the corresponding constructor calls</a:t>
            </a:r>
          </a:p>
          <a:p>
            <a:pPr lvl="1"/>
            <a:r>
              <a:rPr lang="en-US" altLang="zh-TW" dirty="0"/>
              <a:t>The storage classes of objects can alter the order in which destructors are called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When destructors are called?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8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3143"/>
          </a:xfrm>
        </p:spPr>
        <p:txBody>
          <a:bodyPr/>
          <a:lstStyle/>
          <a:p>
            <a:r>
              <a:rPr lang="en-US" altLang="zh-TW" dirty="0" smtClean="0"/>
              <a:t>Example: to housekeep the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the usages of destructors?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0243" y="2253343"/>
            <a:ext cx="8523513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 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setArraySize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(n);  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~Array(){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delete [] data; data =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zh-TW" alt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Modularize your code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7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One goal of OOP is to create modules or packages so that other programs can reuse it. </a:t>
            </a:r>
          </a:p>
          <a:p>
            <a:pPr lvl="1"/>
            <a:r>
              <a:rPr lang="en-US" altLang="zh-TW" dirty="0" smtClean="0"/>
              <a:t>Users need not know the implementation details.</a:t>
            </a:r>
          </a:p>
          <a:p>
            <a:r>
              <a:rPr lang="en-US" altLang="zh-TW" dirty="0" smtClean="0"/>
              <a:t>Solutions: modularization </a:t>
            </a:r>
          </a:p>
          <a:p>
            <a:pPr lvl="1"/>
            <a:r>
              <a:rPr lang="en-US" altLang="zh-TW" dirty="0"/>
              <a:t>Placing a Class in a Separate File for Reusability</a:t>
            </a:r>
          </a:p>
          <a:p>
            <a:pPr lvl="1"/>
            <a:r>
              <a:rPr lang="en-US" altLang="zh-TW" dirty="0"/>
              <a:t>Separating Interface from Implementation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Modularization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8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Previously all codes are in a </a:t>
            </a:r>
            <a:r>
              <a:rPr lang="en-US" altLang="zh-TW" dirty="0"/>
              <a:t>single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file</a:t>
            </a:r>
            <a:r>
              <a:rPr lang="en-US" altLang="zh-TW" dirty="0"/>
              <a:t>.</a:t>
            </a:r>
          </a:p>
          <a:p>
            <a:r>
              <a:rPr lang="en-US" altLang="zh-TW" dirty="0" smtClean="0"/>
              <a:t>In </a:t>
            </a:r>
            <a:r>
              <a:rPr lang="en-US" altLang="zh-TW" dirty="0"/>
              <a:t>C</a:t>
            </a:r>
            <a:r>
              <a:rPr lang="en-US" altLang="zh-TW" dirty="0" smtClean="0"/>
              <a:t>++, </a:t>
            </a:r>
            <a:r>
              <a:rPr lang="en-US" altLang="zh-TW" dirty="0"/>
              <a:t>it’s customary to define reusable source code (such as a class) in a file that by convention has a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altLang="zh-TW" dirty="0"/>
              <a:t> filename </a:t>
            </a:r>
            <a:r>
              <a:rPr lang="en-US" altLang="zh-TW" dirty="0" smtClean="0"/>
              <a:t>extension—known as a header.</a:t>
            </a:r>
            <a:endParaRPr lang="en-US" altLang="zh-TW" dirty="0"/>
          </a:p>
          <a:p>
            <a:r>
              <a:rPr lang="en-US" altLang="zh-TW" dirty="0"/>
              <a:t>Programs use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dirty="0"/>
              <a:t>preprocessing directives to include header files and take advantage of reusable software components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Convention in C++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1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header file should contain</a:t>
            </a:r>
          </a:p>
          <a:p>
            <a:pPr lvl="1"/>
            <a:r>
              <a:rPr lang="en-US" altLang="zh-TW" dirty="0" smtClean="0"/>
              <a:t>#included library</a:t>
            </a:r>
          </a:p>
          <a:p>
            <a:pPr lvl="1"/>
            <a:r>
              <a:rPr lang="en-US" altLang="zh-TW" dirty="0" smtClean="0"/>
              <a:t>Declaration of classes</a:t>
            </a:r>
          </a:p>
          <a:p>
            <a:r>
              <a:rPr lang="en-US" altLang="zh-TW" dirty="0" smtClean="0"/>
              <a:t>A header file should not contain</a:t>
            </a:r>
          </a:p>
          <a:p>
            <a:pPr lvl="1"/>
            <a:r>
              <a:rPr lang="en-US" altLang="zh-TW" dirty="0" smtClean="0"/>
              <a:t>The main() function</a:t>
            </a:r>
          </a:p>
          <a:p>
            <a:pPr lvl="1"/>
            <a:r>
              <a:rPr lang="en-US" altLang="zh-TW" dirty="0" smtClean="0"/>
              <a:t>The using namespace declaration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Header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7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test your code in .h, you should write a </a:t>
            </a:r>
            <a:r>
              <a:rPr lang="en-US" altLang="zh-TW" dirty="0"/>
              <a:t>driver </a:t>
            </a:r>
            <a:r>
              <a:rPr lang="en-US" altLang="zh-TW" dirty="0" smtClean="0"/>
              <a:t>program, which is a </a:t>
            </a:r>
            <a:r>
              <a:rPr lang="en-US" altLang="zh-TW" dirty="0"/>
              <a:t>separate source-code file containing function </a:t>
            </a:r>
            <a:r>
              <a:rPr lang="en-US" altLang="zh-TW" dirty="0" smtClean="0"/>
              <a:t>main.</a:t>
            </a:r>
          </a:p>
          <a:p>
            <a:r>
              <a:rPr lang="en-US" altLang="zh-TW" dirty="0" smtClean="0"/>
              <a:t>In the driver program, use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xxx.h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zh-TW" dirty="0" smtClean="0"/>
              <a:t> to include the header file that contains the definition of your class.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Driver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54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interface of a class describes what services a class’s clients can </a:t>
            </a:r>
            <a:r>
              <a:rPr lang="en-US" altLang="zh-TW" dirty="0" smtClean="0"/>
              <a:t>use.</a:t>
            </a:r>
            <a:endParaRPr lang="en-US" altLang="zh-TW" dirty="0"/>
          </a:p>
          <a:p>
            <a:pPr lvl="1"/>
            <a:r>
              <a:rPr lang="en-US" altLang="zh-TW" dirty="0"/>
              <a:t>A class’s 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en-US" altLang="zh-TW" dirty="0"/>
              <a:t> interface consists of the class’s public member </a:t>
            </a:r>
            <a:r>
              <a:rPr lang="en-US" altLang="zh-TW" dirty="0" smtClean="0"/>
              <a:t>functions.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It’s better software engineering to define member functions </a:t>
            </a:r>
            <a:r>
              <a:rPr lang="en-US" altLang="zh-TW" dirty="0">
                <a:solidFill>
                  <a:srgbClr val="FF0000"/>
                </a:solidFill>
              </a:rPr>
              <a:t>outside</a:t>
            </a:r>
            <a:r>
              <a:rPr lang="en-US" altLang="zh-TW" dirty="0"/>
              <a:t> the class </a:t>
            </a:r>
            <a:r>
              <a:rPr lang="en-US" altLang="zh-TW" dirty="0" smtClean="0"/>
              <a:t>definition</a:t>
            </a:r>
          </a:p>
          <a:p>
            <a:pPr lvl="1"/>
            <a:r>
              <a:rPr lang="en-US" altLang="zh-TW" dirty="0" smtClean="0"/>
              <a:t>Hide </a:t>
            </a:r>
            <a:r>
              <a:rPr lang="en-US" altLang="zh-TW" dirty="0"/>
              <a:t>their implementation details </a:t>
            </a:r>
            <a:r>
              <a:rPr lang="en-US" altLang="zh-TW" dirty="0" smtClean="0"/>
              <a:t>from users.</a:t>
            </a:r>
          </a:p>
          <a:p>
            <a:r>
              <a:rPr lang="en-US" altLang="zh-TW" dirty="0" smtClean="0"/>
              <a:t>In the implementation, use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ObjectName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/>
              <a:t>to “ties</a:t>
            </a:r>
            <a:r>
              <a:rPr lang="en-US" altLang="zh-TW" dirty="0"/>
              <a:t>” each member function to the </a:t>
            </a:r>
            <a:r>
              <a:rPr lang="en-US" altLang="zh-TW" dirty="0" smtClean="0"/>
              <a:t>class definition.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::</a:t>
            </a:r>
            <a:r>
              <a:rPr lang="en-US" altLang="zh-TW" dirty="0" smtClean="0"/>
              <a:t> is </a:t>
            </a:r>
            <a:r>
              <a:rPr lang="en-US" altLang="zh-TW" dirty="0"/>
              <a:t>known as the </a:t>
            </a:r>
            <a:r>
              <a:rPr lang="en-US" altLang="zh-TW" dirty="0">
                <a:solidFill>
                  <a:srgbClr val="FF0000"/>
                </a:solidFill>
              </a:rPr>
              <a:t>scope resolution operator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Separating interface from </a:t>
            </a:r>
            <a:r>
              <a:rPr lang="en-US" altLang="zh-TW" dirty="0" err="1" smtClean="0"/>
              <a:t>impl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0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 pointer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Every object has access to its own address through a pointer called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(a C++ keyword).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is not part of the object itself—i.e., the memory occupied by the this pointer is not reflected in the result of a </a:t>
            </a:r>
            <a:r>
              <a:rPr lang="en-US" altLang="zh-TW" dirty="0" err="1"/>
              <a:t>sizeof</a:t>
            </a:r>
            <a:r>
              <a:rPr lang="en-US" altLang="zh-TW" dirty="0"/>
              <a:t> operation on the object. 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Rather, the this pointer is passed (by the compiler) as an implicit argument to each of the object’s non-static member functions. </a:t>
            </a: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“This” pointer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8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Look at the function interface</a:t>
            </a:r>
            <a:endParaRPr lang="en-US" altLang="zh-TW" dirty="0"/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Swap(Node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&amp;head, Node* &amp;tail, Node* &amp;mid,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Can you expect users know how to use those functions correctly?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of 9412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12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Member functions use 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implicitly </a:t>
            </a:r>
            <a:r>
              <a:rPr lang="en-US" altLang="zh-TW" dirty="0" smtClean="0"/>
              <a:t>or </a:t>
            </a:r>
            <a:r>
              <a:rPr lang="en-US" altLang="zh-TW" dirty="0"/>
              <a:t>explicitly to reference an object’s data members and other member functions. </a:t>
            </a:r>
          </a:p>
          <a:p>
            <a:r>
              <a:rPr lang="en-US" altLang="zh-TW" dirty="0"/>
              <a:t>A common explicit use of the 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en-US" altLang="zh-TW" dirty="0"/>
              <a:t> pointer is to avoid naming conflicts between a class’s data members and member-function parameters (or other local variables). </a:t>
            </a:r>
          </a:p>
          <a:p>
            <a:r>
              <a:rPr lang="en-US" altLang="zh-TW" dirty="0" smtClean="0"/>
              <a:t>Ex: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Avoid </a:t>
            </a:r>
            <a:r>
              <a:rPr lang="en-US" altLang="zh-TW" dirty="0" smtClean="0"/>
              <a:t>naming collisions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6528" y="5285933"/>
            <a:ext cx="591094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Time::</a:t>
            </a:r>
            <a:r>
              <a:rPr lang="en-US" altLang="zh-TW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setHour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hour){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537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&gt;hour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537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use of the this pointer is to enable </a:t>
            </a:r>
            <a:r>
              <a:rPr lang="en-US" altLang="zh-TW" dirty="0">
                <a:solidFill>
                  <a:srgbClr val="FF0000"/>
                </a:solidFill>
              </a:rPr>
              <a:t>cascaded member-function </a:t>
            </a:r>
            <a:r>
              <a:rPr lang="en-US" altLang="zh-TW" dirty="0" smtClean="0">
                <a:solidFill>
                  <a:srgbClr val="FF0000"/>
                </a:solidFill>
              </a:rPr>
              <a:t>calls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Ex: to do that, the return of a function is the object itself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smtClean="0">
                <a:solidFill>
                  <a:srgbClr val="FF0000"/>
                </a:solidFill>
              </a:rPr>
              <a:t>return *this;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</a:t>
            </a:r>
            <a:r>
              <a:rPr lang="en-US" altLang="zh-TW" dirty="0" smtClean="0"/>
              <a:t>cascaded function </a:t>
            </a:r>
            <a:r>
              <a:rPr lang="en-US" altLang="zh-TW" dirty="0"/>
              <a:t>c</a:t>
            </a:r>
            <a:r>
              <a:rPr lang="en-US" altLang="zh-TW" dirty="0" smtClean="0"/>
              <a:t>alls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4786" y="2720296"/>
            <a:ext cx="8229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Obj.fun1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(18).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(30).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fun3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(22);</a:t>
            </a:r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"output 1" &lt;&lt;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2" &lt;&lt;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701" y="0"/>
            <a:ext cx="84296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&lt;sstream&gt;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m_name;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m_age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&amp;name(string const &amp;name)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-&gt;m_name = name;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&amp;age(int const age)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-&gt;m_age = age; return *this;}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toString() const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stringstream ss;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ss &lt;&lt; m_name &lt;&lt; " is "&lt;&lt; m_age&lt;&lt;" years old.";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ss.str();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Person person;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person.name("Peter").age(21).toString() &lt;&lt; endl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 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certain cases, </a:t>
            </a:r>
            <a:r>
              <a:rPr lang="en-US" altLang="zh-TW" dirty="0">
                <a:solidFill>
                  <a:srgbClr val="FF0000"/>
                </a:solidFill>
              </a:rPr>
              <a:t>only one copy </a:t>
            </a:r>
            <a:r>
              <a:rPr lang="en-US" altLang="zh-TW" dirty="0"/>
              <a:t>of a variable should be shared by all objects of a class. </a:t>
            </a:r>
          </a:p>
          <a:p>
            <a:pPr lvl="1"/>
            <a:r>
              <a:rPr lang="en-US" altLang="zh-TW" dirty="0"/>
              <a:t>A static data member is used for </a:t>
            </a:r>
            <a:r>
              <a:rPr lang="en-US" altLang="zh-TW" dirty="0" smtClean="0"/>
              <a:t>this reason. </a:t>
            </a:r>
            <a:endParaRPr lang="en-US" altLang="zh-TW" dirty="0"/>
          </a:p>
          <a:p>
            <a:r>
              <a:rPr lang="en-US" altLang="zh-TW" dirty="0"/>
              <a:t>Such a variable represents “class-wide” information, i.e., data that is shared by all instances and is not specific to any one object of the class. </a:t>
            </a:r>
            <a:endParaRPr lang="en-US" altLang="zh-TW" dirty="0" smtClean="0"/>
          </a:p>
          <a:p>
            <a:r>
              <a:rPr lang="en-US" altLang="zh-TW" dirty="0"/>
              <a:t>A static data member must be initialized exactly once.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 class member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2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class’s static members exist even when no objects of that class exist. </a:t>
            </a:r>
          </a:p>
          <a:p>
            <a:r>
              <a:rPr lang="en-US" altLang="zh-TW" dirty="0"/>
              <a:t>To access a public static class member when no objects of the class exist, simply prefix the class name and the scope resolution operator </a:t>
            </a:r>
            <a:r>
              <a:rPr lang="en-US" altLang="zh-TW" dirty="0" smtClean="0"/>
              <a:t>(::) </a:t>
            </a:r>
            <a:r>
              <a:rPr lang="en-US" altLang="zh-TW" dirty="0"/>
              <a:t>to the name of the data member. 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static member function is a service of the class, not of a specific object of the class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Scope of static data and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6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static data member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5993" y="1417638"/>
            <a:ext cx="79520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zh-TW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objects instantiated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Array(){Array::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++;} // constructor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~Array(){Array::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--;} // destructor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member function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unsigned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Shape::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}//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# of objects instantiated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class Shape</a:t>
            </a:r>
          </a:p>
        </p:txBody>
      </p:sp>
    </p:spTree>
    <p:extLst>
      <p:ext uri="{BB962C8B-B14F-4D97-AF65-F5344CB8AC3E}">
        <p14:creationId xmlns:p14="http://schemas.microsoft.com/office/powerpoint/2010/main" val="27076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using static members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079" y="1802828"/>
            <a:ext cx="85398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zh-TW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zh-TW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functions without any object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shapes is " &lt;&lt; Shape::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Shape s1;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Shape s2;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"Number of shapes is " &lt;&lt; Shape::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2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Friend functions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 of a class is a non-member function that has the right to access the </a:t>
            </a:r>
            <a:r>
              <a:rPr lang="en-US" altLang="zh-TW" dirty="0">
                <a:solidFill>
                  <a:srgbClr val="FF0000"/>
                </a:solidFill>
              </a:rPr>
              <a:t>public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non-public</a:t>
            </a:r>
            <a:r>
              <a:rPr lang="en-US" altLang="zh-TW" dirty="0"/>
              <a:t> class members. </a:t>
            </a:r>
          </a:p>
          <a:p>
            <a:r>
              <a:rPr lang="en-US" altLang="zh-TW" dirty="0" smtClean="0"/>
              <a:t>Who can be a friend function?</a:t>
            </a:r>
          </a:p>
          <a:p>
            <a:pPr lvl="1"/>
            <a:r>
              <a:rPr lang="en-US" altLang="zh-TW" dirty="0" smtClean="0"/>
              <a:t>Standalone functions</a:t>
            </a:r>
          </a:p>
          <a:p>
            <a:pPr lvl="1"/>
            <a:r>
              <a:rPr lang="en-US" altLang="zh-TW" dirty="0" smtClean="0"/>
              <a:t>Entire </a:t>
            </a:r>
            <a:r>
              <a:rPr lang="en-US" altLang="zh-TW" dirty="0"/>
              <a:t>classes or member functions of other classes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Functions and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Classes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1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Put the variables into a </a:t>
            </a:r>
            <a:r>
              <a:rPr lang="en-US" altLang="zh-TW" dirty="0" err="1" smtClean="0"/>
              <a:t>struct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The API become </a:t>
            </a: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L,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RemoveHead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L,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RemoveTail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Swap(List &amp;L)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Possible Solution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2164914"/>
            <a:ext cx="8429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List = struct {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head;  // head of the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tail;  // tail of the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Node* middle; // middle of the list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  cnt;   //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  pos;   // the position of middle</a:t>
            </a:r>
          </a:p>
          <a:p>
            <a:r>
              <a:rPr lang="zh-T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1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declare a function as a friend of a class, precede the function prototype in the class definition with keyword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. </a:t>
            </a:r>
          </a:p>
          <a:p>
            <a:r>
              <a:rPr lang="en-US" altLang="zh-TW" dirty="0" smtClean="0"/>
              <a:t>Ex: To </a:t>
            </a:r>
            <a:r>
              <a:rPr lang="en-US" altLang="zh-TW" dirty="0"/>
              <a:t>declare all member functions of class </a:t>
            </a:r>
            <a:r>
              <a:rPr lang="en-US" altLang="zh-TW" dirty="0" err="1"/>
              <a:t>ClassTwo</a:t>
            </a:r>
            <a:r>
              <a:rPr lang="en-US" altLang="zh-TW" dirty="0"/>
              <a:t> as friends of class </a:t>
            </a:r>
            <a:r>
              <a:rPr lang="en-US" altLang="zh-TW" dirty="0" err="1"/>
              <a:t>ClassOne</a:t>
            </a:r>
            <a:r>
              <a:rPr lang="en-US" altLang="zh-TW" dirty="0"/>
              <a:t>, place a declaration of the form</a:t>
            </a:r>
          </a:p>
          <a:p>
            <a:pPr marL="0" indent="0" algn="ctr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friend class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ClassTwo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	in </a:t>
            </a:r>
            <a:r>
              <a:rPr lang="en-US" altLang="zh-TW" dirty="0"/>
              <a:t>the definition of class </a:t>
            </a:r>
            <a:r>
              <a:rPr lang="en-US" altLang="zh-TW" dirty="0" err="1"/>
              <a:t>ClassOne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Declaring a </a:t>
            </a:r>
            <a:r>
              <a:rPr lang="en-US" altLang="zh-TW" dirty="0" smtClean="0"/>
              <a:t>friend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7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granted, not taken</a:t>
            </a:r>
            <a:r>
              <a:rPr lang="en-US" altLang="zh-TW" dirty="0"/>
              <a:t>—for class B to be a friend of class A, class A must explicitly declare that class B is its friend.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not symmetric</a:t>
            </a:r>
            <a:r>
              <a:rPr lang="en-US" altLang="zh-TW" dirty="0"/>
              <a:t>—if class A is a friend of class B, you cannot infer that class B is a friend of class A.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Friendship is </a:t>
            </a:r>
            <a:r>
              <a:rPr lang="en-US" altLang="zh-TW" dirty="0">
                <a:solidFill>
                  <a:srgbClr val="FF0000"/>
                </a:solidFill>
              </a:rPr>
              <a:t>not transitive</a:t>
            </a:r>
            <a:r>
              <a:rPr lang="en-US" altLang="zh-TW" dirty="0"/>
              <a:t>—if class A is a friend of class B and class B is a friend of class C, you cannot infer that class A is a friend of class C.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friendship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7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Since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InsertTail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DeleteTail</a:t>
            </a:r>
            <a:r>
              <a:rPr lang="en-US" altLang="zh-TW" dirty="0" smtClean="0"/>
              <a:t>, and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altLang="zh-TW" dirty="0" smtClean="0"/>
              <a:t> are designed for </a:t>
            </a:r>
            <a:r>
              <a:rPr lang="en-US" altLang="zh-TW" smtClean="0"/>
              <a:t>the structure </a:t>
            </a:r>
            <a:r>
              <a:rPr lang="en-US" altLang="zh-TW" dirty="0" smtClean="0"/>
              <a:t>List, it would be more convenient to use them as</a:t>
            </a:r>
          </a:p>
          <a:p>
            <a:pPr marL="857250" lvl="2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L;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L.InsertHead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data);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L.InsertTail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data);</a:t>
            </a:r>
          </a:p>
          <a:p>
            <a:pPr marL="857250" lvl="2" indent="0">
              <a:buNone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L.RemoveHead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57250" lvl="2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 Specific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you are a user, you may use those function like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 smtClean="0"/>
              <a:t>The members, head, tail, middle,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, in the List are not properly initialized and finalized</a:t>
            </a:r>
          </a:p>
          <a:p>
            <a:pPr lvl="1"/>
            <a:r>
              <a:rPr lang="en-US" altLang="zh-TW" dirty="0" smtClean="0"/>
              <a:t>You can design function calls 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InitialList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&amp;L)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DeleteList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 &amp;L)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Still Have Problems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76550" y="2172265"/>
            <a:ext cx="5438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L;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(L, 3);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810250" y="3990975"/>
            <a:ext cx="2876550" cy="15621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Solution: Constructor/ destructor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539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Users can modify the data in the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as they like</a:t>
            </a:r>
          </a:p>
          <a:p>
            <a:r>
              <a:rPr lang="en-US" altLang="zh-TW" dirty="0" smtClean="0"/>
              <a:t>Ex: a user may think the </a:t>
            </a:r>
            <a:r>
              <a:rPr lang="en-US" altLang="zh-TW" dirty="0" err="1" smtClean="0"/>
              <a:t>cnt</a:t>
            </a:r>
            <a:r>
              <a:rPr lang="en-US" altLang="zh-TW" dirty="0" smtClean="0"/>
              <a:t> is the number of data to be inserted.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Another Problem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6863" y="3883818"/>
            <a:ext cx="4071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L;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L.cnt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(L, 3);</a:t>
            </a:r>
          </a:p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InsertHead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(L, 9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雲朵形 4"/>
          <p:cNvSpPr/>
          <p:nvPr/>
        </p:nvSpPr>
        <p:spPr>
          <a:xfrm>
            <a:off x="5810250" y="3990975"/>
            <a:ext cx="2876550" cy="15621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Solution: Privilege control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2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Encapsulation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8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9151</TotalTime>
  <Words>2700</Words>
  <Application>Microsoft Office PowerPoint</Application>
  <PresentationFormat>如螢幕大小 (4:3)</PresentationFormat>
  <Paragraphs>362</Paragraphs>
  <Slides>51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6" baseType="lpstr">
      <vt:lpstr>新細明體</vt:lpstr>
      <vt:lpstr>Arial</vt:lpstr>
      <vt:lpstr>Calibri</vt:lpstr>
      <vt:lpstr>Courier New</vt:lpstr>
      <vt:lpstr>Office 佈景主題</vt:lpstr>
      <vt:lpstr>Introduction to Programming(II) Week 08: C++ Class</vt:lpstr>
      <vt:lpstr>object-oriented programming</vt:lpstr>
      <vt:lpstr>Object-oriented design</vt:lpstr>
      <vt:lpstr>Problem of 9412</vt:lpstr>
      <vt:lpstr>A Possible Solution</vt:lpstr>
      <vt:lpstr>Structure Specific Functions</vt:lpstr>
      <vt:lpstr>Still Have Problems</vt:lpstr>
      <vt:lpstr>Another Problem</vt:lpstr>
      <vt:lpstr>Encapsulation</vt:lpstr>
      <vt:lpstr>Example: Array</vt:lpstr>
      <vt:lpstr>Defining a Class</vt:lpstr>
      <vt:lpstr>Privilege control</vt:lpstr>
      <vt:lpstr>const function</vt:lpstr>
      <vt:lpstr>Calling member functions</vt:lpstr>
      <vt:lpstr>Data member</vt:lpstr>
      <vt:lpstr>Private access specifier </vt:lpstr>
      <vt:lpstr>Private</vt:lpstr>
      <vt:lpstr>set and get functions</vt:lpstr>
      <vt:lpstr>Validating data </vt:lpstr>
      <vt:lpstr>Example: setArraySize</vt:lpstr>
      <vt:lpstr>Constructor</vt:lpstr>
      <vt:lpstr>Example:</vt:lpstr>
      <vt:lpstr>Re-use your code</vt:lpstr>
      <vt:lpstr>How to use constructors?</vt:lpstr>
      <vt:lpstr>Explicit and implicit</vt:lpstr>
      <vt:lpstr>Default constructor</vt:lpstr>
      <vt:lpstr>Example: default constructor</vt:lpstr>
      <vt:lpstr>Destructors</vt:lpstr>
      <vt:lpstr>When destructors are called?</vt:lpstr>
      <vt:lpstr>What are the usages of destructors?</vt:lpstr>
      <vt:lpstr>Modularize your code</vt:lpstr>
      <vt:lpstr>Modularization </vt:lpstr>
      <vt:lpstr>Convention in C++</vt:lpstr>
      <vt:lpstr>Header file</vt:lpstr>
      <vt:lpstr>Driver program</vt:lpstr>
      <vt:lpstr>Interface</vt:lpstr>
      <vt:lpstr>Separating interface from impl.</vt:lpstr>
      <vt:lpstr>This pointer</vt:lpstr>
      <vt:lpstr>“This” pointer</vt:lpstr>
      <vt:lpstr>Avoid naming collisions</vt:lpstr>
      <vt:lpstr>For cascaded function calls</vt:lpstr>
      <vt:lpstr>PowerPoint 簡報</vt:lpstr>
      <vt:lpstr>Static functions</vt:lpstr>
      <vt:lpstr>static class member</vt:lpstr>
      <vt:lpstr>Scope of static data and functions</vt:lpstr>
      <vt:lpstr>Example: static data member</vt:lpstr>
      <vt:lpstr>Example of using static members</vt:lpstr>
      <vt:lpstr>Friend functions</vt:lpstr>
      <vt:lpstr>friend Functions and friend Classes</vt:lpstr>
      <vt:lpstr>Declaring a friend</vt:lpstr>
      <vt:lpstr>Rules of friendship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2475</cp:revision>
  <dcterms:created xsi:type="dcterms:W3CDTF">2014-08-19T02:20:21Z</dcterms:created>
  <dcterms:modified xsi:type="dcterms:W3CDTF">2019-04-15T07:38:34Z</dcterms:modified>
</cp:coreProperties>
</file>