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8" r:id="rId3"/>
    <p:sldId id="266" r:id="rId4"/>
    <p:sldId id="273" r:id="rId5"/>
    <p:sldId id="275" r:id="rId6"/>
    <p:sldId id="261" r:id="rId7"/>
    <p:sldId id="268" r:id="rId8"/>
    <p:sldId id="274" r:id="rId9"/>
    <p:sldId id="276" r:id="rId10"/>
    <p:sldId id="277" r:id="rId11"/>
    <p:sldId id="267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1DD97F-06EA-482C-B9F9-1908CDF48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362E-0611-42B3-B425-782DC5957A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92C7-39F8-4CE1-A357-FF448D882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0D77-E7AC-4607-9D95-9EC863CA5D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F1452-40E9-48DE-98D5-69325A4CE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D5C0-6CD7-4773-BE55-5F7F79C5FA32}" type="datetimeFigureOut">
              <a:rPr lang="en-US" smtClean="0"/>
              <a:t>11/17/2022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757DD-4E05-4BD5-81F3-3D3927FDCE3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C0BAF-8582-4EA0-9C70-E3DA6D4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https://www.pexels.com/photo/photo-of-people-doing-handshakes-3183197/</a:t>
            </a:r>
          </a:p>
          <a:p>
            <a:r>
              <a:rPr lang="en-US" dirty="0"/>
              <a:t>https://www.pexels.com/photo/photo-of-person-using-laptop-3183145/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D60415-FA3D-4D6A-9EB7-C290824FC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14052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AD0B19-86EF-422E-9AAC-6BF163056A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7086" y="3141167"/>
            <a:ext cx="7024915" cy="3716831"/>
          </a:xfrm>
          <a:custGeom>
            <a:avLst/>
            <a:gdLst>
              <a:gd name="connsiteX0" fmla="*/ 2670557 w 7600951"/>
              <a:gd name="connsiteY0" fmla="*/ 1022 h 4021606"/>
              <a:gd name="connsiteX1" fmla="*/ 6508863 w 7600951"/>
              <a:gd name="connsiteY1" fmla="*/ 1432235 h 4021606"/>
              <a:gd name="connsiteX2" fmla="*/ 7550870 w 7600951"/>
              <a:gd name="connsiteY2" fmla="*/ 1391891 h 4021606"/>
              <a:gd name="connsiteX3" fmla="*/ 7600951 w 7600951"/>
              <a:gd name="connsiteY3" fmla="*/ 1374564 h 4021606"/>
              <a:gd name="connsiteX4" fmla="*/ 7600951 w 7600951"/>
              <a:gd name="connsiteY4" fmla="*/ 4021606 h 4021606"/>
              <a:gd name="connsiteX5" fmla="*/ 0 w 7600951"/>
              <a:gd name="connsiteY5" fmla="*/ 4021606 h 4021606"/>
              <a:gd name="connsiteX6" fmla="*/ 1556 w 7600951"/>
              <a:gd name="connsiteY6" fmla="*/ 3982542 h 4021606"/>
              <a:gd name="connsiteX7" fmla="*/ 6118 w 7600951"/>
              <a:gd name="connsiteY7" fmla="*/ 3245483 h 4021606"/>
              <a:gd name="connsiteX8" fmla="*/ 1898571 w 7600951"/>
              <a:gd name="connsiteY8" fmla="*/ 167073 h 4021606"/>
              <a:gd name="connsiteX9" fmla="*/ 2670557 w 7600951"/>
              <a:gd name="connsiteY9" fmla="*/ 1022 h 40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00951" h="4021606">
                <a:moveTo>
                  <a:pt x="2670557" y="1022"/>
                </a:moveTo>
                <a:cubicBezTo>
                  <a:pt x="4077416" y="-40126"/>
                  <a:pt x="5543114" y="1174037"/>
                  <a:pt x="6508863" y="1432235"/>
                </a:cubicBezTo>
                <a:cubicBezTo>
                  <a:pt x="6830780" y="1519586"/>
                  <a:pt x="7185521" y="1507222"/>
                  <a:pt x="7550870" y="1391891"/>
                </a:cubicBezTo>
                <a:lnTo>
                  <a:pt x="7600951" y="1374564"/>
                </a:lnTo>
                <a:lnTo>
                  <a:pt x="7600951" y="4021606"/>
                </a:lnTo>
                <a:lnTo>
                  <a:pt x="0" y="4021606"/>
                </a:lnTo>
                <a:lnTo>
                  <a:pt x="1556" y="3982542"/>
                </a:lnTo>
                <a:cubicBezTo>
                  <a:pt x="3838" y="3900899"/>
                  <a:pt x="6118" y="3704503"/>
                  <a:pt x="6118" y="3245483"/>
                </a:cubicBezTo>
                <a:cubicBezTo>
                  <a:pt x="6118" y="2327441"/>
                  <a:pt x="284285" y="852179"/>
                  <a:pt x="1898571" y="167073"/>
                </a:cubicBezTo>
                <a:cubicBezTo>
                  <a:pt x="2151516" y="59311"/>
                  <a:pt x="2410028" y="8642"/>
                  <a:pt x="2670557" y="10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68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383456B-C095-4C78-B697-C36B681E81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9589" y="3429000"/>
            <a:ext cx="8172411" cy="3429000"/>
          </a:xfrm>
          <a:custGeom>
            <a:avLst/>
            <a:gdLst>
              <a:gd name="connsiteX0" fmla="*/ 1199318 w 5716722"/>
              <a:gd name="connsiteY0" fmla="*/ 0 h 2398636"/>
              <a:gd name="connsiteX1" fmla="*/ 5716722 w 5716722"/>
              <a:gd name="connsiteY1" fmla="*/ 0 h 2398636"/>
              <a:gd name="connsiteX2" fmla="*/ 5716722 w 5716722"/>
              <a:gd name="connsiteY2" fmla="*/ 2398636 h 2398636"/>
              <a:gd name="connsiteX3" fmla="*/ 1199318 w 5716722"/>
              <a:gd name="connsiteY3" fmla="*/ 2398636 h 2398636"/>
              <a:gd name="connsiteX4" fmla="*/ 0 w 5716722"/>
              <a:gd name="connsiteY4" fmla="*/ 1199318 h 2398636"/>
              <a:gd name="connsiteX5" fmla="*/ 1199318 w 5716722"/>
              <a:gd name="connsiteY5" fmla="*/ 0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6722" h="2398636">
                <a:moveTo>
                  <a:pt x="1199318" y="0"/>
                </a:moveTo>
                <a:lnTo>
                  <a:pt x="5716722" y="0"/>
                </a:lnTo>
                <a:lnTo>
                  <a:pt x="5716722" y="2398636"/>
                </a:lnTo>
                <a:lnTo>
                  <a:pt x="1199318" y="2398636"/>
                </a:lnTo>
                <a:cubicBezTo>
                  <a:pt x="536953" y="2398636"/>
                  <a:pt x="0" y="1861683"/>
                  <a:pt x="0" y="1199318"/>
                </a:cubicBezTo>
                <a:cubicBezTo>
                  <a:pt x="0" y="536953"/>
                  <a:pt x="536953" y="0"/>
                  <a:pt x="11993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C67708-F042-48E4-919B-F164A5C3D2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172412" cy="3429000"/>
          </a:xfrm>
          <a:custGeom>
            <a:avLst/>
            <a:gdLst>
              <a:gd name="connsiteX0" fmla="*/ 0 w 5716722"/>
              <a:gd name="connsiteY0" fmla="*/ 0 h 2398636"/>
              <a:gd name="connsiteX1" fmla="*/ 4517404 w 5716722"/>
              <a:gd name="connsiteY1" fmla="*/ 0 h 2398636"/>
              <a:gd name="connsiteX2" fmla="*/ 5716722 w 5716722"/>
              <a:gd name="connsiteY2" fmla="*/ 1199318 h 2398636"/>
              <a:gd name="connsiteX3" fmla="*/ 4517404 w 5716722"/>
              <a:gd name="connsiteY3" fmla="*/ 2398636 h 2398636"/>
              <a:gd name="connsiteX4" fmla="*/ 0 w 5716722"/>
              <a:gd name="connsiteY4" fmla="*/ 2398636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6722" h="2398636">
                <a:moveTo>
                  <a:pt x="0" y="0"/>
                </a:moveTo>
                <a:lnTo>
                  <a:pt x="4517404" y="0"/>
                </a:lnTo>
                <a:cubicBezTo>
                  <a:pt x="5179769" y="0"/>
                  <a:pt x="5716722" y="536953"/>
                  <a:pt x="5716722" y="1199318"/>
                </a:cubicBezTo>
                <a:cubicBezTo>
                  <a:pt x="5716722" y="1861683"/>
                  <a:pt x="5179769" y="2398636"/>
                  <a:pt x="4517404" y="2398636"/>
                </a:cubicBezTo>
                <a:lnTo>
                  <a:pt x="0" y="23986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-power-point-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F5722-6F38-4A0A-BC41-88EEA095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CD50-5C01-48DD-9CB3-F1B7ADE3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AE21-8AD3-47F3-8892-8B283D2A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226A-3C56-4890-8ED9-63FF97ED1F0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5D96-4094-4BAE-8E0C-AC0D88D2B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AD01-D821-4246-BF96-DE55F3A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ADD6-A5D6-4C5C-8EC5-173ACEBCEC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CBF6-0EB4-4A4E-A7E7-38FF5B0A31B7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14267-9021-46A7-A527-6AC876435AA4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4851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3F436-7E02-4200-85C5-29E00E4666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14052" cy="6858000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654397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724773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A92286-19CB-42E3-8766-B46C620BD024}"/>
              </a:ext>
            </a:extLst>
          </p:cNvPr>
          <p:cNvGrpSpPr/>
          <p:nvPr/>
        </p:nvGrpSpPr>
        <p:grpSpPr>
          <a:xfrm>
            <a:off x="6604211" y="2254611"/>
            <a:ext cx="4745658" cy="3030855"/>
            <a:chOff x="3940907" y="2004194"/>
            <a:chExt cx="5807863" cy="30308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70DF37-74EE-44C3-9E99-681064E8FC00}"/>
                </a:ext>
              </a:extLst>
            </p:cNvPr>
            <p:cNvSpPr txBox="1"/>
            <p:nvPr/>
          </p:nvSpPr>
          <p:spPr>
            <a:xfrm>
              <a:off x="3940908" y="2480504"/>
              <a:ext cx="580786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BIG DATA</a:t>
              </a:r>
              <a:endPara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EA3A69-BA4D-4B6F-8B1A-96D7F359CC3E}"/>
                </a:ext>
              </a:extLst>
            </p:cNvPr>
            <p:cNvSpPr txBox="1"/>
            <p:nvPr/>
          </p:nvSpPr>
          <p:spPr>
            <a:xfrm>
              <a:off x="3940907" y="2004194"/>
              <a:ext cx="580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</a:t>
              </a:r>
              <a:r>
                <a:rPr lang="en-US" sz="32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ROJET</a:t>
              </a:r>
            </a:p>
          </p:txBody>
        </p: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313800" y="361446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552144" y="2345515"/>
            <a:ext cx="4545368" cy="422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Ps: POWER BI tend à remplacer Excel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01129" y="117032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VISUALISATION POWER BI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306261" y="1611725"/>
            <a:ext cx="471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Quelque graphique POWER BI</a:t>
            </a: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14DA727-1CF4-EDED-B533-C66B6B89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17" y="0"/>
            <a:ext cx="6768220" cy="357770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0E24C22-2254-63E7-DA1D-A69AF9C37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0" y="3577701"/>
            <a:ext cx="6768220" cy="328029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0F7DA47-E03F-5E01-F8B1-9C9B4044E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77700"/>
            <a:ext cx="5423780" cy="32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3D58E23-AFF8-417C-A949-563C9DADF569}"/>
              </a:ext>
            </a:extLst>
          </p:cNvPr>
          <p:cNvGrpSpPr/>
          <p:nvPr/>
        </p:nvGrpSpPr>
        <p:grpSpPr>
          <a:xfrm>
            <a:off x="514962" y="139591"/>
            <a:ext cx="5000456" cy="5202868"/>
            <a:chOff x="3352799" y="543955"/>
            <a:chExt cx="5000456" cy="577645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3C5390F-843D-4CC6-8DAB-806A54C2C8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4871" y="2193808"/>
              <a:ext cx="2798384" cy="1517335"/>
              <a:chOff x="4349221" y="2692157"/>
              <a:chExt cx="3351741" cy="181737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F081D14-A631-4ABF-A924-0416CB121A5E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AC3E57-137A-4D5A-B85C-27D1C91BE493}"/>
                  </a:ext>
                </a:extLst>
              </p:cNvPr>
              <p:cNvSpPr/>
              <p:nvPr/>
            </p:nvSpPr>
            <p:spPr>
              <a:xfrm rot="2700000">
                <a:off x="4357688" y="3359390"/>
                <a:ext cx="1576388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ECDB9EC-AF5F-4D33-8C88-DA74EA6F098A}"/>
                  </a:ext>
                </a:extLst>
              </p:cNvPr>
              <p:cNvSpPr/>
              <p:nvPr/>
            </p:nvSpPr>
            <p:spPr>
              <a:xfrm rot="18900000">
                <a:off x="4349221" y="2692157"/>
                <a:ext cx="1576388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9E48F37-4FFC-41F1-8370-9749CBCB47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8280" y="4811975"/>
              <a:ext cx="2794975" cy="1508433"/>
              <a:chOff x="4353304" y="2681629"/>
              <a:chExt cx="3347658" cy="180671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BF2197E-B06A-4528-8374-84ABC259A8E5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25F0659-EBB0-46AD-B940-880D3566172A}"/>
                  </a:ext>
                </a:extLst>
              </p:cNvPr>
              <p:cNvSpPr/>
              <p:nvPr/>
            </p:nvSpPr>
            <p:spPr>
              <a:xfrm rot="2700000">
                <a:off x="4331624" y="3338200"/>
                <a:ext cx="1576388" cy="72389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D9602A2-2B2A-45E9-B338-53C0384A253A}"/>
                  </a:ext>
                </a:extLst>
              </p:cNvPr>
              <p:cNvSpPr/>
              <p:nvPr/>
            </p:nvSpPr>
            <p:spPr>
              <a:xfrm rot="18900000">
                <a:off x="4353304" y="2681629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D2D48A9-6144-4060-82C9-C84E4BE09EE2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352799" y="543955"/>
              <a:ext cx="2788328" cy="1529133"/>
              <a:chOff x="4361266" y="2669671"/>
              <a:chExt cx="3339696" cy="1831506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F0D3753-2F8C-4EA8-A20C-09AD15EB3621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2AF7DFF-D034-42D2-B55E-6EB77584B219}"/>
                  </a:ext>
                </a:extLst>
              </p:cNvPr>
              <p:cNvSpPr/>
              <p:nvPr/>
            </p:nvSpPr>
            <p:spPr>
              <a:xfrm rot="2700000">
                <a:off x="4304620" y="3351034"/>
                <a:ext cx="1576387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E0443AF-4EA0-44FB-9E6D-255ED2C789AF}"/>
                  </a:ext>
                </a:extLst>
              </p:cNvPr>
              <p:cNvSpPr/>
              <p:nvPr/>
            </p:nvSpPr>
            <p:spPr>
              <a:xfrm rot="18900000">
                <a:off x="4361266" y="2669671"/>
                <a:ext cx="1552432" cy="7238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7C3AEA-6CE9-45EA-93D2-926172A447C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352799" y="3174864"/>
              <a:ext cx="2754002" cy="1542842"/>
              <a:chOff x="4402379" y="2648522"/>
              <a:chExt cx="3298583" cy="184792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83AA000-9225-4C4D-8F7C-3596DC10D5CF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B9E3554-82D2-496F-BAA0-DB36C0155FC8}"/>
                  </a:ext>
                </a:extLst>
              </p:cNvPr>
              <p:cNvSpPr/>
              <p:nvPr/>
            </p:nvSpPr>
            <p:spPr>
              <a:xfrm rot="2700000">
                <a:off x="4320490" y="3346307"/>
                <a:ext cx="1576387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4601C88-70D8-4DE5-8F9B-857EF91650FA}"/>
                  </a:ext>
                </a:extLst>
              </p:cNvPr>
              <p:cNvSpPr/>
              <p:nvPr/>
            </p:nvSpPr>
            <p:spPr>
              <a:xfrm rot="18900000">
                <a:off x="4402379" y="2648522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2ECE4537-2487-4713-8D75-BF5C7B6B6B62}"/>
              </a:ext>
            </a:extLst>
          </p:cNvPr>
          <p:cNvSpPr txBox="1">
            <a:spLocks/>
          </p:cNvSpPr>
          <p:nvPr/>
        </p:nvSpPr>
        <p:spPr>
          <a:xfrm>
            <a:off x="6047564" y="3438077"/>
            <a:ext cx="5607410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technologies choisies utilisées pour la réalisation du pipeline big data fonctionnel.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427078-AEE5-421D-BE58-76FA712999B0}"/>
              </a:ext>
            </a:extLst>
          </p:cNvPr>
          <p:cNvGrpSpPr/>
          <p:nvPr/>
        </p:nvGrpSpPr>
        <p:grpSpPr>
          <a:xfrm rot="5400000">
            <a:off x="11464169" y="767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905D0-2957-4A42-81C2-8598295E8C06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10A780-9C66-4FA4-805F-D78B1D7132D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A91096-A656-4746-BCD6-6E214F4707C8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5A9ABB-4718-4D2C-85A6-34D44DA12AA7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553123A-DFB6-4689-B6F3-79006A4FFD4D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446737-D66D-420B-A2C1-DD234D01087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AD4CCB-8CE2-463B-BF4C-9A1776857711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89E4CE-196C-434B-A0D1-D5AC270EF3F7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C12159-A3E9-48C7-A1F6-2A67CF61ADCB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CD4724-AF4D-4331-8176-E295024A56F4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98D5ADE-51E8-428F-A365-B42BEC7578FA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6D4C7FB-9F49-4640-A0CC-4BCCA9795C37}"/>
              </a:ext>
            </a:extLst>
          </p:cNvPr>
          <p:cNvSpPr/>
          <p:nvPr/>
        </p:nvSpPr>
        <p:spPr>
          <a:xfrm>
            <a:off x="58504" y="674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20A8DE-A758-4F93-9057-38C2DFEB4CF8}"/>
              </a:ext>
            </a:extLst>
          </p:cNvPr>
          <p:cNvGrpSpPr/>
          <p:nvPr/>
        </p:nvGrpSpPr>
        <p:grpSpPr>
          <a:xfrm>
            <a:off x="11315787" y="6218663"/>
            <a:ext cx="1154422" cy="1154422"/>
            <a:chOff x="3716896" y="4792293"/>
            <a:chExt cx="830412" cy="830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7D22B7-DF17-4DE3-8776-B904A7AAED67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DD31AF-4270-4B6C-A849-FDC96B81C4A4}"/>
                </a:ext>
              </a:extLst>
            </p:cNvPr>
            <p:cNvSpPr/>
            <p:nvPr/>
          </p:nvSpPr>
          <p:spPr>
            <a:xfrm>
              <a:off x="3803489" y="4878885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7496459-D86B-49E9-9D65-8D6837E232E7}"/>
              </a:ext>
            </a:extLst>
          </p:cNvPr>
          <p:cNvSpPr txBox="1"/>
          <p:nvPr/>
        </p:nvSpPr>
        <p:spPr>
          <a:xfrm>
            <a:off x="6047562" y="2374010"/>
            <a:ext cx="5607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 UTILISEES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A5E4204-A5FE-4313-A157-3B01D5294E25}"/>
              </a:ext>
            </a:extLst>
          </p:cNvPr>
          <p:cNvSpPr/>
          <p:nvPr/>
        </p:nvSpPr>
        <p:spPr>
          <a:xfrm rot="18000000">
            <a:off x="209627" y="635876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89284B-31CE-4B58-9095-3B5C43669248}"/>
              </a:ext>
            </a:extLst>
          </p:cNvPr>
          <p:cNvSpPr txBox="1"/>
          <p:nvPr/>
        </p:nvSpPr>
        <p:spPr>
          <a:xfrm>
            <a:off x="641223" y="758055"/>
            <a:ext cx="189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DE5C38-02ED-41A9-8F7F-0155F5D9BE2F}"/>
              </a:ext>
            </a:extLst>
          </p:cNvPr>
          <p:cNvSpPr txBox="1"/>
          <p:nvPr/>
        </p:nvSpPr>
        <p:spPr>
          <a:xfrm>
            <a:off x="900523" y="3117655"/>
            <a:ext cx="1364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ONGO DB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FC3770-1EF4-4A92-A71E-015D3896D884}"/>
              </a:ext>
            </a:extLst>
          </p:cNvPr>
          <p:cNvSpPr txBox="1"/>
          <p:nvPr/>
        </p:nvSpPr>
        <p:spPr>
          <a:xfrm>
            <a:off x="4092687" y="1988052"/>
            <a:ext cx="83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5C1B83-8AB9-4458-A437-F6DF61670E20}"/>
              </a:ext>
            </a:extLst>
          </p:cNvPr>
          <p:cNvSpPr txBox="1"/>
          <p:nvPr/>
        </p:nvSpPr>
        <p:spPr>
          <a:xfrm>
            <a:off x="3982747" y="4354160"/>
            <a:ext cx="1182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OWER BI</a:t>
            </a:r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18900C02-09F2-46F1-B2B7-870D4876C4E1}"/>
              </a:ext>
            </a:extLst>
          </p:cNvPr>
          <p:cNvSpPr txBox="1">
            <a:spLocks/>
          </p:cNvSpPr>
          <p:nvPr/>
        </p:nvSpPr>
        <p:spPr>
          <a:xfrm>
            <a:off x="3268686" y="523360"/>
            <a:ext cx="4302222" cy="7602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0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réaliser des calepins ou notebooks, c'est-à-dire des programmes contenant à la fois du texte en </a:t>
            </a:r>
            <a:r>
              <a:rPr lang="fr-FR" sz="10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markdown</a:t>
            </a:r>
            <a:r>
              <a:rPr lang="fr-FR" sz="10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du code. Il est beaucoup apprécier  dans la science et l’analyse des données.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3A1E105C-6AAE-4630-A6A3-43AD1ADC2DDA}"/>
              </a:ext>
            </a:extLst>
          </p:cNvPr>
          <p:cNvSpPr txBox="1">
            <a:spLocks/>
          </p:cNvSpPr>
          <p:nvPr/>
        </p:nvSpPr>
        <p:spPr>
          <a:xfrm>
            <a:off x="3325320" y="2984165"/>
            <a:ext cx="2722242" cy="1047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 n'implique aucune contrainte en termes de structure des documents. Les données </a:t>
            </a:r>
            <a:r>
              <a:rPr lang="fr-FR" sz="1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n'ont</a:t>
            </a: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 de schéma préconçu.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CBC6274A-08F8-4E68-A431-FD956D598684}"/>
              </a:ext>
            </a:extLst>
          </p:cNvPr>
          <p:cNvSpPr txBox="1">
            <a:spLocks/>
          </p:cNvSpPr>
          <p:nvPr/>
        </p:nvSpPr>
        <p:spPr>
          <a:xfrm>
            <a:off x="363976" y="1717443"/>
            <a:ext cx="2466967" cy="10809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créer facilement des solutions de traitement par flux tolérantes aux pannes et évolutives par ça structure Master/</a:t>
            </a:r>
            <a:r>
              <a:rPr lang="fr-F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workers</a:t>
            </a:r>
            <a:r>
              <a:rPr lang="fr-FR" sz="1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B0DB71A-4F74-4AED-94E8-E43450F6FE9C}"/>
              </a:ext>
            </a:extLst>
          </p:cNvPr>
          <p:cNvSpPr txBox="1">
            <a:spLocks/>
          </p:cNvSpPr>
          <p:nvPr/>
        </p:nvSpPr>
        <p:spPr>
          <a:xfrm>
            <a:off x="349279" y="4203477"/>
            <a:ext cx="2466967" cy="1047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permet de visualiser chaque élément dans son grand ensemble pour prendre une </a:t>
            </a:r>
            <a:r>
              <a:rPr lang="fr-FR" sz="1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décision</a:t>
            </a:r>
            <a:r>
              <a:rPr lang="fr-FR" sz="105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plus éclairée.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E0644B3-CA7A-4CBC-915F-1633A18E589A}"/>
              </a:ext>
            </a:extLst>
          </p:cNvPr>
          <p:cNvSpPr/>
          <p:nvPr/>
        </p:nvSpPr>
        <p:spPr>
          <a:xfrm rot="7200000">
            <a:off x="11717155" y="6546932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19DE73-E15B-C094-1636-91777CBCC1D5}"/>
              </a:ext>
            </a:extLst>
          </p:cNvPr>
          <p:cNvSpPr/>
          <p:nvPr/>
        </p:nvSpPr>
        <p:spPr>
          <a:xfrm rot="10800000">
            <a:off x="545121" y="5586358"/>
            <a:ext cx="2567806" cy="5659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CE46A-9FA0-A76A-3A67-E9CC8B80F1FE}"/>
              </a:ext>
            </a:extLst>
          </p:cNvPr>
          <p:cNvSpPr/>
          <p:nvPr/>
        </p:nvSpPr>
        <p:spPr>
          <a:xfrm rot="13500000">
            <a:off x="2003997" y="5340868"/>
            <a:ext cx="1196468" cy="604387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0EB07C-223B-35A1-24C2-E22B09A25220}"/>
              </a:ext>
            </a:extLst>
          </p:cNvPr>
          <p:cNvSpPr/>
          <p:nvPr/>
        </p:nvSpPr>
        <p:spPr>
          <a:xfrm rot="8100000">
            <a:off x="1933349" y="5840501"/>
            <a:ext cx="1258894" cy="604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3517D-5685-A63C-85E8-75726FE70863}"/>
              </a:ext>
            </a:extLst>
          </p:cNvPr>
          <p:cNvSpPr txBox="1"/>
          <p:nvPr/>
        </p:nvSpPr>
        <p:spPr>
          <a:xfrm>
            <a:off x="633327" y="5699899"/>
            <a:ext cx="1898869" cy="33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96C9E2A-7206-1A44-41AC-695A69529901}"/>
              </a:ext>
            </a:extLst>
          </p:cNvPr>
          <p:cNvSpPr txBox="1">
            <a:spLocks/>
          </p:cNvSpPr>
          <p:nvPr/>
        </p:nvSpPr>
        <p:spPr>
          <a:xfrm>
            <a:off x="3221566" y="5466779"/>
            <a:ext cx="3640873" cy="769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Quels sont les principaux atouts de Docker ?</a:t>
            </a:r>
          </a:p>
          <a:p>
            <a:pPr algn="l"/>
            <a:r>
              <a:rPr lang="fr-FR" sz="11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r>
              <a:rPr lang="fr-FR" sz="11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à l'avantage d'être bien plus léger qu'une machine virtuelle. Le lancement d'un conteneur est également plus rapide.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1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BA90F3B-2FFD-4682-8D0B-81EF9F7AAD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A50AE2-913F-475B-8DC1-314AF71090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44E90E-CCD6-4C48-8C14-D55687831BB6}"/>
              </a:ext>
            </a:extLst>
          </p:cNvPr>
          <p:cNvGrpSpPr/>
          <p:nvPr/>
        </p:nvGrpSpPr>
        <p:grpSpPr>
          <a:xfrm rot="16200000">
            <a:off x="211256" y="617894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E9C8D9-E5C0-4EE7-808E-F4F64E10C75F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72D5A96-E562-4E23-B24C-AFD56D5F4E3D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83BC183-5E17-4BA8-9594-4CA57BC34231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6E80E46-33E4-4B47-8D22-B35DB1935CB0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93BD00-12CD-40BC-8E02-EEA247AD6CBF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E3D5D9-9645-45E5-B19D-20D7E5EC4B2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1D7FA7-D4F6-405D-AF78-FDC7608F865C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EBCA24-41DF-48BA-9D43-1DDB89061AB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C7597C1-30D8-4BFC-8952-3112C553FCD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135F1B-BB46-409B-B4AD-C3122A866566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F37450-83F8-4A6F-AC77-B81E73A2BEE4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D93398F-94AD-42BD-8CA9-9571019A34BA}"/>
              </a:ext>
            </a:extLst>
          </p:cNvPr>
          <p:cNvSpPr/>
          <p:nvPr/>
        </p:nvSpPr>
        <p:spPr>
          <a:xfrm rot="7200000">
            <a:off x="11806363" y="233138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694C2D6-BA4A-4C66-9E13-7DEBF0146FDB}"/>
              </a:ext>
            </a:extLst>
          </p:cNvPr>
          <p:cNvSpPr/>
          <p:nvPr/>
        </p:nvSpPr>
        <p:spPr>
          <a:xfrm>
            <a:off x="7746570" y="2999650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4AB4D05-E721-4120-9C32-A187F7AA086F}"/>
              </a:ext>
            </a:extLst>
          </p:cNvPr>
          <p:cNvSpPr/>
          <p:nvPr/>
        </p:nvSpPr>
        <p:spPr>
          <a:xfrm rot="18000000">
            <a:off x="4032975" y="3592699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428593D-EE72-4FC3-90DB-34A2E63A2F4C}"/>
              </a:ext>
            </a:extLst>
          </p:cNvPr>
          <p:cNvSpPr/>
          <p:nvPr/>
        </p:nvSpPr>
        <p:spPr>
          <a:xfrm>
            <a:off x="0" y="845"/>
            <a:ext cx="8172412" cy="3429000"/>
          </a:xfrm>
          <a:custGeom>
            <a:avLst/>
            <a:gdLst>
              <a:gd name="connsiteX0" fmla="*/ 0 w 8172412"/>
              <a:gd name="connsiteY0" fmla="*/ 0 h 3429000"/>
              <a:gd name="connsiteX1" fmla="*/ 6457912 w 8172412"/>
              <a:gd name="connsiteY1" fmla="*/ 0 h 3429000"/>
              <a:gd name="connsiteX2" fmla="*/ 8172412 w 8172412"/>
              <a:gd name="connsiteY2" fmla="*/ 1714500 h 3429000"/>
              <a:gd name="connsiteX3" fmla="*/ 6457912 w 8172412"/>
              <a:gd name="connsiteY3" fmla="*/ 3429000 h 3429000"/>
              <a:gd name="connsiteX4" fmla="*/ 0 w 817241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12" h="3429000">
                <a:moveTo>
                  <a:pt x="0" y="0"/>
                </a:moveTo>
                <a:lnTo>
                  <a:pt x="6457912" y="0"/>
                </a:lnTo>
                <a:cubicBezTo>
                  <a:pt x="7404804" y="0"/>
                  <a:pt x="8172412" y="767608"/>
                  <a:pt x="8172412" y="1714500"/>
                </a:cubicBezTo>
                <a:cubicBezTo>
                  <a:pt x="8172412" y="2661392"/>
                  <a:pt x="7404804" y="3429000"/>
                  <a:pt x="645791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DC865E-5FC1-456D-9E3A-BCB3770DC604}"/>
              </a:ext>
            </a:extLst>
          </p:cNvPr>
          <p:cNvSpPr/>
          <p:nvPr/>
        </p:nvSpPr>
        <p:spPr>
          <a:xfrm rot="10800000">
            <a:off x="4019589" y="3429000"/>
            <a:ext cx="8172412" cy="3429000"/>
          </a:xfrm>
          <a:custGeom>
            <a:avLst/>
            <a:gdLst>
              <a:gd name="connsiteX0" fmla="*/ 0 w 8172412"/>
              <a:gd name="connsiteY0" fmla="*/ 0 h 3429000"/>
              <a:gd name="connsiteX1" fmla="*/ 6457912 w 8172412"/>
              <a:gd name="connsiteY1" fmla="*/ 0 h 3429000"/>
              <a:gd name="connsiteX2" fmla="*/ 8172412 w 8172412"/>
              <a:gd name="connsiteY2" fmla="*/ 1714500 h 3429000"/>
              <a:gd name="connsiteX3" fmla="*/ 6457912 w 8172412"/>
              <a:gd name="connsiteY3" fmla="*/ 3429000 h 3429000"/>
              <a:gd name="connsiteX4" fmla="*/ 0 w 817241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12" h="3429000">
                <a:moveTo>
                  <a:pt x="0" y="0"/>
                </a:moveTo>
                <a:lnTo>
                  <a:pt x="6457912" y="0"/>
                </a:lnTo>
                <a:cubicBezTo>
                  <a:pt x="7404804" y="0"/>
                  <a:pt x="8172412" y="767608"/>
                  <a:pt x="8172412" y="1714500"/>
                </a:cubicBezTo>
                <a:cubicBezTo>
                  <a:pt x="8172412" y="2661392"/>
                  <a:pt x="7404804" y="3429000"/>
                  <a:pt x="645791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2738F-0168-47D6-B25A-C24187CFEB06}"/>
              </a:ext>
            </a:extLst>
          </p:cNvPr>
          <p:cNvGrpSpPr/>
          <p:nvPr/>
        </p:nvGrpSpPr>
        <p:grpSpPr>
          <a:xfrm>
            <a:off x="5089662" y="2425700"/>
            <a:ext cx="2038076" cy="2038074"/>
            <a:chOff x="4251463" y="1587501"/>
            <a:chExt cx="3714474" cy="3714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BD611F-63DD-4EAD-8A67-CFC3C5A8DECB}"/>
                </a:ext>
              </a:extLst>
            </p:cNvPr>
            <p:cNvGrpSpPr/>
            <p:nvPr/>
          </p:nvGrpSpPr>
          <p:grpSpPr>
            <a:xfrm>
              <a:off x="4251463" y="1587501"/>
              <a:ext cx="3714474" cy="3714472"/>
              <a:chOff x="3716896" y="4792293"/>
              <a:chExt cx="830412" cy="83041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C8B2E07-8B52-4F6C-B521-068642F45601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FD714D-04F6-44EB-ADA5-A6326C653E5B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46D691-116E-4C03-87FA-E2E061DD6D8C}"/>
                </a:ext>
              </a:extLst>
            </p:cNvPr>
            <p:cNvGrpSpPr/>
            <p:nvPr/>
          </p:nvGrpSpPr>
          <p:grpSpPr>
            <a:xfrm>
              <a:off x="4978400" y="2339838"/>
              <a:ext cx="2235200" cy="2235198"/>
              <a:chOff x="3716896" y="4792293"/>
              <a:chExt cx="830412" cy="8304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533E04B-7604-42A5-ACC7-4F1544BEBEBD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0EE8B8-C45B-4EF9-804E-DCEEAB4686D2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ECB6176E-E220-40B3-8B2E-A9836B520047}"/>
              </a:ext>
            </a:extLst>
          </p:cNvPr>
          <p:cNvSpPr txBox="1">
            <a:spLocks/>
          </p:cNvSpPr>
          <p:nvPr/>
        </p:nvSpPr>
        <p:spPr>
          <a:xfrm>
            <a:off x="295963" y="738081"/>
            <a:ext cx="7258934" cy="1899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 à trouver des fichiers de données pertinents pour effectuer une analyse et étude.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 voir non possibilité de représentation de différent paramètres dans un graphique.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 à transférer nos traitement sur la base de données MongoDB.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CFC822-3A79-47BE-B023-275B06EF0102}"/>
              </a:ext>
            </a:extLst>
          </p:cNvPr>
          <p:cNvSpPr txBox="1"/>
          <p:nvPr/>
        </p:nvSpPr>
        <p:spPr>
          <a:xfrm>
            <a:off x="8172412" y="1048226"/>
            <a:ext cx="43717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DIFFICULTES RENCONTREES</a:t>
            </a:r>
            <a:endParaRPr lang="en-US" sz="3800" b="1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A343073-BCAB-458C-A1CB-1ADB8CF81DD9}"/>
              </a:ext>
            </a:extLst>
          </p:cNvPr>
          <p:cNvSpPr txBox="1">
            <a:spLocks/>
          </p:cNvSpPr>
          <p:nvPr/>
        </p:nvSpPr>
        <p:spPr>
          <a:xfrm>
            <a:off x="4368469" y="4087009"/>
            <a:ext cx="5689932" cy="22690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Mettre à disposition des ressources pertinentes et accessibles.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Mettre en point fonctionnalité de visualisation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ameliorer.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Facilité le transfert des traitements spark sur MongoDB.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43DC69-E4B7-4756-A974-03743EC280D7}"/>
              </a:ext>
            </a:extLst>
          </p:cNvPr>
          <p:cNvSpPr txBox="1"/>
          <p:nvPr/>
        </p:nvSpPr>
        <p:spPr>
          <a:xfrm>
            <a:off x="103038" y="4204409"/>
            <a:ext cx="4060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 D’AMELIORATION</a:t>
            </a:r>
          </a:p>
        </p:txBody>
      </p:sp>
    </p:spTree>
    <p:extLst>
      <p:ext uri="{BB962C8B-B14F-4D97-AF65-F5344CB8AC3E}">
        <p14:creationId xmlns:p14="http://schemas.microsoft.com/office/powerpoint/2010/main" val="201913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3F436-7E02-4200-85C5-29E00E4666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14052" cy="6858000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654397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2489200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0DF37-74EE-44C3-9E99-681064E8FC00}"/>
              </a:ext>
            </a:extLst>
          </p:cNvPr>
          <p:cNvSpPr txBox="1"/>
          <p:nvPr/>
        </p:nvSpPr>
        <p:spPr>
          <a:xfrm>
            <a:off x="3859599" y="1690511"/>
            <a:ext cx="7238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178939" y="5931323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B5C26F-B500-41AB-B6CD-4999AE7562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85895" y="3844033"/>
            <a:ext cx="6306105" cy="3013967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749674" y="6388396"/>
            <a:ext cx="344464" cy="291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795082" y="332194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94EF5-E5AA-42B7-AF0C-F4B9A7EE2FDD}"/>
              </a:ext>
            </a:extLst>
          </p:cNvPr>
          <p:cNvSpPr txBox="1"/>
          <p:nvPr/>
        </p:nvSpPr>
        <p:spPr>
          <a:xfrm>
            <a:off x="806053" y="1455938"/>
            <a:ext cx="527979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du projet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Méthodologie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données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l’architecture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Informations visualisations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 utilisées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rencontrés et axe d’amélioration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86AD6718-BFE2-48DF-AA91-53C6194B62CC}"/>
              </a:ext>
            </a:extLst>
          </p:cNvPr>
          <p:cNvSpPr txBox="1">
            <a:spLocks/>
          </p:cNvSpPr>
          <p:nvPr/>
        </p:nvSpPr>
        <p:spPr>
          <a:xfrm>
            <a:off x="921909" y="2911317"/>
            <a:ext cx="2957634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ENMECHICHE Khaled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B5C26F-B500-41AB-B6CD-4999AE7562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13689" y="4362115"/>
            <a:ext cx="5278311" cy="2495883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749674" y="6388396"/>
            <a:ext cx="344464" cy="291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921907" y="1651599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MEMBRES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94EF5-E5AA-42B7-AF0C-F4B9A7EE2FDD}"/>
              </a:ext>
            </a:extLst>
          </p:cNvPr>
          <p:cNvSpPr txBox="1"/>
          <p:nvPr/>
        </p:nvSpPr>
        <p:spPr>
          <a:xfrm>
            <a:off x="921908" y="2432024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l’équipe</a:t>
            </a: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D68C13E-CB93-A5EB-B599-4B90A8203F24}"/>
              </a:ext>
            </a:extLst>
          </p:cNvPr>
          <p:cNvSpPr txBox="1">
            <a:spLocks/>
          </p:cNvSpPr>
          <p:nvPr/>
        </p:nvSpPr>
        <p:spPr>
          <a:xfrm>
            <a:off x="4476147" y="2911317"/>
            <a:ext cx="2957634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AMEZIANE Liticia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1423B1C-DCB7-0638-7F47-ADC34C7CD6AB}"/>
              </a:ext>
            </a:extLst>
          </p:cNvPr>
          <p:cNvSpPr txBox="1">
            <a:spLocks/>
          </p:cNvSpPr>
          <p:nvPr/>
        </p:nvSpPr>
        <p:spPr>
          <a:xfrm>
            <a:off x="7433781" y="2907619"/>
            <a:ext cx="2957634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 Mohamed Amine</a:t>
            </a:r>
          </a:p>
        </p:txBody>
      </p:sp>
    </p:spTree>
    <p:extLst>
      <p:ext uri="{BB962C8B-B14F-4D97-AF65-F5344CB8AC3E}">
        <p14:creationId xmlns:p14="http://schemas.microsoft.com/office/powerpoint/2010/main" val="172604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816582" y="2154388"/>
            <a:ext cx="4686423" cy="4204098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887499" y="602283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résentation du projet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 Placeholder 10">
            <a:extLst>
              <a:ext uri="{FF2B5EF4-FFF2-40B4-BE49-F238E27FC236}">
                <a16:creationId xmlns:a16="http://schemas.microsoft.com/office/drawing/2014/main" id="{A22C6E0E-6CF2-4E27-B621-1FFD340915B7}"/>
              </a:ext>
            </a:extLst>
          </p:cNvPr>
          <p:cNvSpPr txBox="1">
            <a:spLocks/>
          </p:cNvSpPr>
          <p:nvPr/>
        </p:nvSpPr>
        <p:spPr>
          <a:xfrm>
            <a:off x="6869035" y="1286580"/>
            <a:ext cx="4537673" cy="46598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Le but de 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notre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projet est de développer une pipeline big data qui va traiter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automatiquement des données provenant de plusieurs sources afin de pouvoir visualizer nos données et extraire des informations utiles dans le but d’améliorer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, optimizer, ou bien proposer des solutions à des problématiques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11093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816582" y="2154388"/>
            <a:ext cx="4686423" cy="4204098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887499" y="602283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METHODOLOGIE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 Placeholder 10">
            <a:extLst>
              <a:ext uri="{FF2B5EF4-FFF2-40B4-BE49-F238E27FC236}">
                <a16:creationId xmlns:a16="http://schemas.microsoft.com/office/drawing/2014/main" id="{A22C6E0E-6CF2-4E27-B621-1FFD340915B7}"/>
              </a:ext>
            </a:extLst>
          </p:cNvPr>
          <p:cNvSpPr txBox="1">
            <a:spLocks/>
          </p:cNvSpPr>
          <p:nvPr/>
        </p:nvSpPr>
        <p:spPr>
          <a:xfrm>
            <a:off x="6869035" y="1286580"/>
            <a:ext cx="4537673" cy="60447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Recherche de nos différentes source de données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Intégration de nos données sur docker et Hdfs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Traitement et manipulation sur Spark sur nos données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Visualisations de nos données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Importation de nos traitements et fichiers données sur une base MongoDB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Visualisation Power BI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7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73BFA6D-7A46-4E4E-8FA9-A27294B7FEA8}"/>
              </a:ext>
            </a:extLst>
          </p:cNvPr>
          <p:cNvGrpSpPr/>
          <p:nvPr/>
        </p:nvGrpSpPr>
        <p:grpSpPr>
          <a:xfrm>
            <a:off x="6380525" y="1213716"/>
            <a:ext cx="1241629" cy="4688506"/>
            <a:chOff x="6951651" y="1084747"/>
            <a:chExt cx="1241629" cy="468850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CFB569-AC02-44DC-A62E-8F8406941C4B}"/>
                </a:ext>
              </a:extLst>
            </p:cNvPr>
            <p:cNvGrpSpPr/>
            <p:nvPr/>
          </p:nvGrpSpPr>
          <p:grpSpPr>
            <a:xfrm>
              <a:off x="6951651" y="4531624"/>
              <a:ext cx="1241629" cy="1241629"/>
              <a:chOff x="1054507" y="819166"/>
              <a:chExt cx="2071920" cy="20719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27AA4E-7290-4FB1-A8FD-1D1406031CE4}"/>
                  </a:ext>
                </a:extLst>
              </p:cNvPr>
              <p:cNvSpPr/>
              <p:nvPr/>
            </p:nvSpPr>
            <p:spPr>
              <a:xfrm>
                <a:off x="1054507" y="819166"/>
                <a:ext cx="2071920" cy="2071920"/>
              </a:xfrm>
              <a:prstGeom prst="ellipse">
                <a:avLst/>
              </a:pr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F071F1-FEAF-4A2A-88AC-0335A32B1471}"/>
                  </a:ext>
                </a:extLst>
              </p:cNvPr>
              <p:cNvSpPr/>
              <p:nvPr/>
            </p:nvSpPr>
            <p:spPr>
              <a:xfrm>
                <a:off x="1196547" y="961206"/>
                <a:ext cx="1787840" cy="1787840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A2F108-C73F-4883-8311-A04A302BECF3}"/>
                  </a:ext>
                </a:extLst>
              </p:cNvPr>
              <p:cNvSpPr/>
              <p:nvPr/>
            </p:nvSpPr>
            <p:spPr>
              <a:xfrm>
                <a:off x="1382980" y="1147639"/>
                <a:ext cx="1414975" cy="141497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8896FC-DB90-45E2-9E0D-A29D3E213B05}"/>
                </a:ext>
              </a:extLst>
            </p:cNvPr>
            <p:cNvSpPr/>
            <p:nvPr/>
          </p:nvSpPr>
          <p:spPr>
            <a:xfrm>
              <a:off x="7218505" y="4795337"/>
              <a:ext cx="712754" cy="71275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DD2C46-763A-4392-86D7-9655B1C24ED3}"/>
                </a:ext>
              </a:extLst>
            </p:cNvPr>
            <p:cNvGrpSpPr/>
            <p:nvPr/>
          </p:nvGrpSpPr>
          <p:grpSpPr>
            <a:xfrm>
              <a:off x="6951651" y="2808186"/>
              <a:ext cx="1241629" cy="1241629"/>
              <a:chOff x="1054507" y="819166"/>
              <a:chExt cx="2071920" cy="20719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E12F00-CF09-41FE-A01E-F545C872FEC5}"/>
                  </a:ext>
                </a:extLst>
              </p:cNvPr>
              <p:cNvSpPr/>
              <p:nvPr/>
            </p:nvSpPr>
            <p:spPr>
              <a:xfrm>
                <a:off x="1054507" y="819166"/>
                <a:ext cx="2071920" cy="2071920"/>
              </a:xfrm>
              <a:prstGeom prst="ellipse">
                <a:avLst/>
              </a:pr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715215D-0F1E-40D9-86C5-0931CA11F046}"/>
                  </a:ext>
                </a:extLst>
              </p:cNvPr>
              <p:cNvSpPr/>
              <p:nvPr/>
            </p:nvSpPr>
            <p:spPr>
              <a:xfrm>
                <a:off x="1196547" y="961206"/>
                <a:ext cx="1787840" cy="1787840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7ED56A-6172-4B10-A64E-1D645C67F86C}"/>
                  </a:ext>
                </a:extLst>
              </p:cNvPr>
              <p:cNvSpPr/>
              <p:nvPr/>
            </p:nvSpPr>
            <p:spPr>
              <a:xfrm>
                <a:off x="1382980" y="1147639"/>
                <a:ext cx="1414975" cy="141497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A5FDF1-BCE6-49BE-84F7-1FEAAEFD2BAD}"/>
                </a:ext>
              </a:extLst>
            </p:cNvPr>
            <p:cNvSpPr/>
            <p:nvPr/>
          </p:nvSpPr>
          <p:spPr>
            <a:xfrm>
              <a:off x="7218505" y="3071899"/>
              <a:ext cx="712754" cy="71275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E08EF1-7967-49E3-A082-653F7B4E45A3}"/>
                </a:ext>
              </a:extLst>
            </p:cNvPr>
            <p:cNvGrpSpPr/>
            <p:nvPr/>
          </p:nvGrpSpPr>
          <p:grpSpPr>
            <a:xfrm>
              <a:off x="6951651" y="1084747"/>
              <a:ext cx="1241629" cy="1241629"/>
              <a:chOff x="1054507" y="819166"/>
              <a:chExt cx="2071920" cy="20719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92CA027-CE1C-4B64-9A91-EA38678B64FC}"/>
                  </a:ext>
                </a:extLst>
              </p:cNvPr>
              <p:cNvSpPr/>
              <p:nvPr/>
            </p:nvSpPr>
            <p:spPr>
              <a:xfrm>
                <a:off x="1054507" y="819166"/>
                <a:ext cx="2071920" cy="2071920"/>
              </a:xfrm>
              <a:prstGeom prst="ellipse">
                <a:avLst/>
              </a:pr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4308D3-2C88-4A7A-B115-A1DD8370F495}"/>
                  </a:ext>
                </a:extLst>
              </p:cNvPr>
              <p:cNvSpPr/>
              <p:nvPr/>
            </p:nvSpPr>
            <p:spPr>
              <a:xfrm>
                <a:off x="1196547" y="961206"/>
                <a:ext cx="1787840" cy="1787840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6BE0D4-9DF1-48E8-8AE6-57DC52A9D6C9}"/>
                  </a:ext>
                </a:extLst>
              </p:cNvPr>
              <p:cNvSpPr/>
              <p:nvPr/>
            </p:nvSpPr>
            <p:spPr>
              <a:xfrm>
                <a:off x="1382980" y="1147639"/>
                <a:ext cx="1414975" cy="141497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282A92-8389-480E-B177-1F00D0BC6063}"/>
                </a:ext>
              </a:extLst>
            </p:cNvPr>
            <p:cNvSpPr/>
            <p:nvPr/>
          </p:nvSpPr>
          <p:spPr>
            <a:xfrm>
              <a:off x="7218505" y="1348460"/>
              <a:ext cx="712754" cy="712754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707402" y="1771986"/>
            <a:ext cx="4982198" cy="4620326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740145" y="717278"/>
            <a:ext cx="5281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données sur lesquelles on a travaillé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AD5E517-9772-4ED0-92DB-2529EC517F50}"/>
              </a:ext>
            </a:extLst>
          </p:cNvPr>
          <p:cNvGrpSpPr/>
          <p:nvPr/>
        </p:nvGrpSpPr>
        <p:grpSpPr>
          <a:xfrm>
            <a:off x="7840506" y="1041700"/>
            <a:ext cx="3504399" cy="1689117"/>
            <a:chOff x="8053556" y="1171281"/>
            <a:chExt cx="3504399" cy="1689117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76412A4-5CDD-4487-8016-B53D7C65EE61}"/>
                </a:ext>
              </a:extLst>
            </p:cNvPr>
            <p:cNvSpPr txBox="1"/>
            <p:nvPr/>
          </p:nvSpPr>
          <p:spPr>
            <a:xfrm>
              <a:off x="8053556" y="1171281"/>
              <a:ext cx="1376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OLLUTION</a:t>
              </a:r>
            </a:p>
          </p:txBody>
        </p:sp>
        <p:sp>
          <p:nvSpPr>
            <p:cNvPr id="226" name="Text Placeholder 10">
              <a:extLst>
                <a:ext uri="{FF2B5EF4-FFF2-40B4-BE49-F238E27FC236}">
                  <a16:creationId xmlns:a16="http://schemas.microsoft.com/office/drawing/2014/main" id="{A22C6E0E-6CF2-4E27-B621-1FFD340915B7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1350563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nalyse de la qualité de l’air sur une période de 4ans dans la region ile de France.</a:t>
              </a:r>
            </a:p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https://opendata.paris.fr/pages/home/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D3E4099-6555-4C12-ADE5-DA527094E42E}"/>
              </a:ext>
            </a:extLst>
          </p:cNvPr>
          <p:cNvGrpSpPr/>
          <p:nvPr/>
        </p:nvGrpSpPr>
        <p:grpSpPr>
          <a:xfrm>
            <a:off x="7840506" y="2911279"/>
            <a:ext cx="3504399" cy="1689117"/>
            <a:chOff x="8053556" y="1171281"/>
            <a:chExt cx="3504399" cy="1689117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94637A5-DFD4-464E-91EF-24BF20821276}"/>
                </a:ext>
              </a:extLst>
            </p:cNvPr>
            <p:cNvSpPr txBox="1"/>
            <p:nvPr/>
          </p:nvSpPr>
          <p:spPr>
            <a:xfrm>
              <a:off x="8053556" y="1171281"/>
              <a:ext cx="26867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CCIDENTS DE LA ROUTE</a:t>
              </a:r>
            </a:p>
          </p:txBody>
        </p:sp>
        <p:sp>
          <p:nvSpPr>
            <p:cNvPr id="230" name="Text Placeholder 10">
              <a:extLst>
                <a:ext uri="{FF2B5EF4-FFF2-40B4-BE49-F238E27FC236}">
                  <a16:creationId xmlns:a16="http://schemas.microsoft.com/office/drawing/2014/main" id="{85656D7B-B3C3-4125-AD21-9FE6AE5572F9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1350563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onnées contenant les différentes informations liées aux accidents de la route, region ile de France.</a:t>
              </a:r>
            </a:p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https://www.data.gouv.fr/fr/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70E3DDF-E354-433B-A43C-3C5897BBA1E7}"/>
              </a:ext>
            </a:extLst>
          </p:cNvPr>
          <p:cNvGrpSpPr/>
          <p:nvPr/>
        </p:nvGrpSpPr>
        <p:grpSpPr>
          <a:xfrm>
            <a:off x="7840506" y="4795324"/>
            <a:ext cx="3504399" cy="1365951"/>
            <a:chOff x="8053556" y="1171281"/>
            <a:chExt cx="3504399" cy="1365951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CA7EF41-D27B-4CEE-8739-8E41E4186ED1}"/>
                </a:ext>
              </a:extLst>
            </p:cNvPr>
            <p:cNvSpPr txBox="1"/>
            <p:nvPr/>
          </p:nvSpPr>
          <p:spPr>
            <a:xfrm>
              <a:off x="8053556" y="1171281"/>
              <a:ext cx="156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  <a:r>
                <a:rPr 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IRCULATION</a:t>
              </a:r>
            </a:p>
          </p:txBody>
        </p:sp>
        <p:sp>
          <p:nvSpPr>
            <p:cNvPr id="233" name="Text Placeholder 10">
              <a:extLst>
                <a:ext uri="{FF2B5EF4-FFF2-40B4-BE49-F238E27FC236}">
                  <a16:creationId xmlns:a16="http://schemas.microsoft.com/office/drawing/2014/main" id="{72D00E2E-B236-4934-B9EE-27C121B25002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102739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nalyse des differents types de traffics dans la region ile de France.</a:t>
              </a:r>
            </a:p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https://opendata.paris.fr/pages/home/</a:t>
              </a: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65E974C-8031-9427-7EE2-E60C40D32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05" y="1419870"/>
            <a:ext cx="712754" cy="71275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D240C08-5F6E-1BAE-5271-1A3AB2267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49" y="3238101"/>
            <a:ext cx="517737" cy="517737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C3CBB59-EBE0-7A3A-4D0B-84CBD3E98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7" y="4957133"/>
            <a:ext cx="610340" cy="6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649213" y="2267977"/>
            <a:ext cx="5725266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dispose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d’une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architecture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efficace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qui nous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traiter les different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fichiers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données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volumineux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big data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efficace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de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differentes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sources.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60766" y="441391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résentation de l’architecture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D532F-0E6B-5B5D-3AE2-7F895E87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02" y="180078"/>
            <a:ext cx="4552306" cy="316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F6A5F-EF8B-4F64-60AA-7634EF098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02" y="3513093"/>
            <a:ext cx="4560399" cy="2869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1BF0BB-A909-969F-AA5C-F792494DC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12" y="3513093"/>
            <a:ext cx="4427867" cy="28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5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641493" y="2631930"/>
            <a:ext cx="5281160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remarque une forte relation entre la moyenne de circulation ainsi que le niveau de pollution d’air par mois. Lorsque ce dernier augmente l’autre augmente aussi pareil par rapport a la diminution de ce dernier.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01129" y="117032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VISUALISATION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760766" y="1619491"/>
            <a:ext cx="528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OMPARAISON CIRCULATION AVEC POLLUTION D’AIR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D64D433-7422-7BC4-052E-02FF9A923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76" y="1619491"/>
            <a:ext cx="585266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641493" y="2631930"/>
            <a:ext cx="5281160" cy="1899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distingue une faible relation entre la moyenne de circulation et le taux d’accident sur les 4 années sauf pour la période du covid notamment la période du confinement ou on remarque une baisse considérable du 2 critères étudiés.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01129" y="117032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VISUALISATION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760766" y="1619491"/>
            <a:ext cx="528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OMPARAISON CIRCULATION AVEC TAUX D’ACCIDENTS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CCCDF010-8E4B-6999-8FAF-DFBD65F4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0" y="3519997"/>
            <a:ext cx="5542589" cy="280278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CEF73F2-A783-7B77-3B23-B7B617184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1" y="264171"/>
            <a:ext cx="5542589" cy="30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3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84-creative-agency-2">
  <a:themeElements>
    <a:clrScheme name="Slidehelper - 1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23A59"/>
      </a:accent1>
      <a:accent2>
        <a:srgbClr val="44ADAD"/>
      </a:accent2>
      <a:accent3>
        <a:srgbClr val="3E506B"/>
      </a:accent3>
      <a:accent4>
        <a:srgbClr val="FCC82B"/>
      </a:accent4>
      <a:accent5>
        <a:srgbClr val="0F5E8C"/>
      </a:accent5>
      <a:accent6>
        <a:srgbClr val="EFECCA"/>
      </a:accent6>
      <a:hlink>
        <a:srgbClr val="E23A59"/>
      </a:hlink>
      <a:folHlink>
        <a:srgbClr val="44ADA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768</Words>
  <Application>Microsoft Office PowerPoint</Application>
  <PresentationFormat>Widescreen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Open Sans</vt:lpstr>
      <vt:lpstr>Open Sans SemiBold</vt:lpstr>
      <vt:lpstr>30184-creative-agency-2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30184-creative-agency-2</dc:title>
  <dc:creator/>
  <cp:lastModifiedBy>AMINE HANY</cp:lastModifiedBy>
  <cp:revision>34</cp:revision>
  <dcterms:created xsi:type="dcterms:W3CDTF">2021-02-28T07:44:47Z</dcterms:created>
  <dcterms:modified xsi:type="dcterms:W3CDTF">2022-11-17T10:43:53Z</dcterms:modified>
</cp:coreProperties>
</file>