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0" r:id="rId1"/>
  </p:sldMasterIdLst>
  <p:notesMasterIdLst>
    <p:notesMasterId r:id="rId21"/>
  </p:notesMasterIdLst>
  <p:sldIdLst>
    <p:sldId id="256" r:id="rId2"/>
    <p:sldId id="257" r:id="rId3"/>
    <p:sldId id="258" r:id="rId4"/>
    <p:sldId id="259" r:id="rId5"/>
    <p:sldId id="260" r:id="rId6"/>
    <p:sldId id="261" r:id="rId7"/>
    <p:sldId id="264" r:id="rId8"/>
    <p:sldId id="265" r:id="rId9"/>
    <p:sldId id="266" r:id="rId10"/>
    <p:sldId id="279" r:id="rId11"/>
    <p:sldId id="267" r:id="rId12"/>
    <p:sldId id="284" r:id="rId13"/>
    <p:sldId id="268" r:id="rId14"/>
    <p:sldId id="269" r:id="rId15"/>
    <p:sldId id="285" r:id="rId16"/>
    <p:sldId id="286" r:id="rId17"/>
    <p:sldId id="274" r:id="rId18"/>
    <p:sldId id="275" r:id="rId19"/>
    <p:sldId id="276" r:id="rId20"/>
  </p:sldIdLst>
  <p:sldSz cx="6858000" cy="9144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p:restoredTop sz="94660"/>
  </p:normalViewPr>
  <p:slideViewPr>
    <p:cSldViewPr>
      <p:cViewPr>
        <p:scale>
          <a:sx n="103" d="100"/>
          <a:sy n="103" d="100"/>
        </p:scale>
        <p:origin x="-80" y="144"/>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129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e l'en-tête 1"/>
          <p:cNvSpPr txBox="1">
            <a:spLocks noGrp="1"/>
          </p:cNvSpPr>
          <p:nvPr>
            <p:ph type="hdr" sz="quarter"/>
          </p:nvPr>
        </p:nvSpPr>
        <p:spPr>
          <a:xfrm>
            <a:off x="0" y="0"/>
            <a:ext cx="2971800" cy="457200"/>
          </a:xfrm>
          <a:prstGeom prst="rect">
            <a:avLst/>
          </a:prstGeom>
          <a:noFill/>
          <a:ln>
            <a:noFill/>
          </a:ln>
        </p:spPr>
        <p:txBody>
          <a:bodyPr vert="horz" wrap="square" lIns="91440" tIns="45720" rIns="91440" bIns="45720" anchor="t" anchorCtr="0" compatLnSpc="1"/>
          <a:lstStyle>
            <a:lvl1pPr marL="0" marR="0" lvl="0"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stStyle>
          <a:p>
            <a:pPr lvl="0"/>
            <a:endParaRPr lang="fr-FR"/>
          </a:p>
        </p:txBody>
      </p:sp>
      <p:sp>
        <p:nvSpPr>
          <p:cNvPr id="3" name="Espace réservé de la date 2"/>
          <p:cNvSpPr txBox="1">
            <a:spLocks noGrp="1"/>
          </p:cNvSpPr>
          <p:nvPr>
            <p:ph type="dt" idx="1"/>
          </p:nvPr>
        </p:nvSpPr>
        <p:spPr>
          <a:xfrm>
            <a:off x="3884608" y="0"/>
            <a:ext cx="2971800" cy="457200"/>
          </a:xfrm>
          <a:prstGeom prst="rect">
            <a:avLst/>
          </a:prstGeom>
          <a:noFill/>
          <a:ln>
            <a:noFill/>
          </a:ln>
        </p:spPr>
        <p:txBody>
          <a:bodyPr vert="horz" wrap="square" lIns="91440" tIns="45720" rIns="91440" bIns="45720" anchor="t" anchorCtr="0" compatLnSpc="1"/>
          <a:lstStyle>
            <a:lvl1pPr marL="0" marR="0" lvl="0" indent="0" algn="r"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stStyle>
          <a:p>
            <a:pPr lvl="0"/>
            <a:fld id="{11248B92-0700-405C-8174-7B54F14BBE27}" type="datetime1">
              <a:rPr lang="fr-FR"/>
              <a:pPr lvl="0"/>
              <a:t>19/01/14</a:t>
            </a:fld>
            <a:endParaRPr lang="fr-FR"/>
          </a:p>
        </p:txBody>
      </p:sp>
      <p:sp>
        <p:nvSpPr>
          <p:cNvPr id="4" name="Espace réservé de l'image des diapositives 3"/>
          <p:cNvSpPr>
            <a:spLocks noGrp="1" noRot="1" noChangeAspect="1"/>
          </p:cNvSpPr>
          <p:nvPr>
            <p:ph type="sldImg" idx="2"/>
          </p:nvPr>
        </p:nvSpPr>
        <p:spPr>
          <a:xfrm>
            <a:off x="2143125" y="685800"/>
            <a:ext cx="2571750" cy="3429000"/>
          </a:xfrm>
          <a:prstGeom prst="rect">
            <a:avLst/>
          </a:prstGeom>
          <a:noFill/>
          <a:ln w="12701">
            <a:solidFill>
              <a:srgbClr val="000000"/>
            </a:solidFill>
            <a:prstDash val="solid"/>
          </a:ln>
        </p:spPr>
      </p:sp>
      <p:sp>
        <p:nvSpPr>
          <p:cNvPr id="5" name="Espace réservé des commentaires 4"/>
          <p:cNvSpPr txBox="1">
            <a:spLocks noGrp="1"/>
          </p:cNvSpPr>
          <p:nvPr>
            <p:ph type="body" sz="quarter" idx="3"/>
          </p:nvPr>
        </p:nvSpPr>
        <p:spPr>
          <a:xfrm>
            <a:off x="685800" y="4343400"/>
            <a:ext cx="5486400" cy="4114800"/>
          </a:xfrm>
          <a:prstGeom prst="rect">
            <a:avLst/>
          </a:prstGeom>
          <a:noFill/>
          <a:ln>
            <a:noFill/>
          </a:ln>
        </p:spPr>
        <p:txBody>
          <a:bodyPr vert="horz" wrap="square" lIns="91440" tIns="45720" rIns="91440" bIns="45720" anchor="t" anchorCtr="0" compatLnSpc="1"/>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txBox="1">
            <a:spLocks noGrp="1"/>
          </p:cNvSpPr>
          <p:nvPr>
            <p:ph type="ftr" sz="quarter" idx="4"/>
          </p:nvPr>
        </p:nvSpPr>
        <p:spPr>
          <a:xfrm>
            <a:off x="0" y="8685208"/>
            <a:ext cx="2971800" cy="457200"/>
          </a:xfrm>
          <a:prstGeom prst="rect">
            <a:avLst/>
          </a:prstGeom>
          <a:noFill/>
          <a:ln>
            <a:noFill/>
          </a:ln>
        </p:spPr>
        <p:txBody>
          <a:bodyPr vert="horz" wrap="square" lIns="91440" tIns="45720" rIns="91440" bIns="45720" anchor="b" anchorCtr="0" compatLnSpc="1"/>
          <a:lstStyle>
            <a:lvl1pPr marL="0" marR="0" lvl="0"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stStyle>
          <a:p>
            <a:pPr lvl="0"/>
            <a:endParaRPr lang="fr-FR"/>
          </a:p>
        </p:txBody>
      </p:sp>
      <p:sp>
        <p:nvSpPr>
          <p:cNvPr id="7" name="Espace réservé du numéro de diapositive 6"/>
          <p:cNvSpPr txBox="1">
            <a:spLocks noGrp="1"/>
          </p:cNvSpPr>
          <p:nvPr>
            <p:ph type="sldNum" sz="quarter" idx="5"/>
          </p:nvPr>
        </p:nvSpPr>
        <p:spPr>
          <a:xfrm>
            <a:off x="3884608" y="8685208"/>
            <a:ext cx="2971800" cy="457200"/>
          </a:xfrm>
          <a:prstGeom prst="rect">
            <a:avLst/>
          </a:prstGeom>
          <a:noFill/>
          <a:ln>
            <a:noFill/>
          </a:ln>
        </p:spPr>
        <p:txBody>
          <a:bodyPr vert="horz" wrap="square" lIns="91440" tIns="45720" rIns="91440" bIns="45720" anchor="b" anchorCtr="0" compatLnSpc="1"/>
          <a:lstStyle>
            <a:lvl1pPr marL="0" marR="0" lvl="0" indent="0" algn="r"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stStyle>
          <a:p>
            <a:pPr lvl="0"/>
            <a:fld id="{6226BB29-861D-414A-984A-7A975E0650FE}" type="slidenum">
              <a:t>‹#›</a:t>
            </a:fld>
            <a:endParaRPr lang="fr-FR"/>
          </a:p>
        </p:txBody>
      </p:sp>
    </p:spTree>
    <p:extLst>
      <p:ext uri="{BB962C8B-B14F-4D97-AF65-F5344CB8AC3E}">
        <p14:creationId xmlns:p14="http://schemas.microsoft.com/office/powerpoint/2010/main" val="3244033247"/>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1" name="Rectangle 10"/>
          <p:cNvSpPr/>
          <p:nvPr/>
        </p:nvSpPr>
        <p:spPr>
          <a:xfrm>
            <a:off x="0" y="5155893"/>
            <a:ext cx="6858000" cy="3988107"/>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6858000" cy="5155893"/>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3536415"/>
            <a:ext cx="6858000" cy="3048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2133600"/>
            <a:ext cx="6858000" cy="68072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105346" y="6736727"/>
            <a:ext cx="4227758" cy="117615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pPr lvl="0"/>
            <a:fld id="{665815AC-125B-48A8-9CE5-E2BB8438678F}" type="datetime1">
              <a:rPr lang="fr-FR" smtClean="0"/>
              <a:pPr lvl="0"/>
              <a:t>19/01/14</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sp>
        <p:nvSpPr>
          <p:cNvPr id="2" name="Title 1"/>
          <p:cNvSpPr>
            <a:spLocks noGrp="1"/>
          </p:cNvSpPr>
          <p:nvPr>
            <p:ph type="ctrTitle"/>
          </p:nvPr>
        </p:nvSpPr>
        <p:spPr>
          <a:xfrm>
            <a:off x="613186" y="4176388"/>
            <a:ext cx="5381513" cy="2390889"/>
          </a:xfrm>
          <a:effectLst/>
        </p:spPr>
        <p:txBody>
          <a:bodyPr>
            <a:noAutofit/>
          </a:bodyPr>
          <a:lstStyle>
            <a:lvl1pPr marL="640080" indent="-457200" algn="l">
              <a:defRPr sz="5400"/>
            </a:lvl1pPr>
          </a:lstStyle>
          <a:p>
            <a:r>
              <a:rPr lang="fr-FR" smtClean="0"/>
              <a:t>Cliquez et modifiez le titre</a:t>
            </a:r>
            <a:endParaRPr lang="en-US" dirty="0"/>
          </a:p>
        </p:txBody>
      </p:sp>
    </p:spTree>
  </p:cSld>
  <p:clrMapOvr>
    <a:masterClrMapping/>
  </p:clrMapOvr>
  <p:timing>
    <p:tnLst>
      <p:par>
        <p:cTn xmlns:p14="http://schemas.microsoft.com/office/powerpoint/2010/mai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a:p>
        </p:txBody>
      </p:sp>
      <p:sp>
        <p:nvSpPr>
          <p:cNvPr id="3" name="Vertical Text Placeholder 2"/>
          <p:cNvSpPr>
            <a:spLocks noGrp="1"/>
          </p:cNvSpPr>
          <p:nvPr>
            <p:ph type="body" orient="vert" idx="1"/>
          </p:nvPr>
        </p:nvSpPr>
        <p:spPr>
          <a:xfrm>
            <a:off x="1428750" y="975359"/>
            <a:ext cx="4800600" cy="463296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pPr lvl="0"/>
            <a:fld id="{EEF8429A-4342-47FC-80A4-F52A5F60990E}" type="datetime1">
              <a:rPr lang="fr-FR" smtClean="0"/>
              <a:pPr lvl="0"/>
              <a:t>19/01/14</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E0D857CE-97C5-4598-B3EA-4EF10D47D9BF}" type="slidenum">
              <a:rPr lang="fr-FR" smtClean="0"/>
              <a:t>‹#›</a:t>
            </a:fld>
            <a:endParaRPr lang="fr-FR"/>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9" y="502023"/>
            <a:ext cx="1543050" cy="6984452"/>
          </a:xfrm>
          <a:effectLst/>
        </p:spPr>
        <p:txBody>
          <a:bodyPr vert="eaVert"/>
          <a:lstStyle>
            <a:lvl1pPr algn="l">
              <a:defRPr/>
            </a:lvl1pPr>
          </a:lstStyle>
          <a:p>
            <a:r>
              <a:rPr lang="fr-FR" smtClean="0"/>
              <a:t>Cliquez et modifiez le titre</a:t>
            </a:r>
            <a:endParaRPr lang="en-US"/>
          </a:p>
        </p:txBody>
      </p:sp>
      <p:sp>
        <p:nvSpPr>
          <p:cNvPr id="3" name="Vertical Text Placeholder 2"/>
          <p:cNvSpPr>
            <a:spLocks noGrp="1"/>
          </p:cNvSpPr>
          <p:nvPr>
            <p:ph type="body" orient="vert" idx="1"/>
          </p:nvPr>
        </p:nvSpPr>
        <p:spPr>
          <a:xfrm>
            <a:off x="2493085" y="975360"/>
            <a:ext cx="3621965" cy="652630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pPr lvl="0"/>
            <a:fld id="{59E94B98-5C84-4821-BD69-610942467480}" type="datetime1">
              <a:rPr lang="fr-FR" smtClean="0"/>
              <a:pPr lvl="0"/>
              <a:t>19/01/14</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7176451D-B753-4DC1-B932-2FCDBEFA7622}" type="slidenum">
              <a:rPr lang="fr-FR" smtClean="0"/>
              <a:t>‹#›</a:t>
            </a:fld>
            <a:endParaRPr lang="fr-FR"/>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lvl="0"/>
            <a:fld id="{9F3E95F1-14AE-4CE1-946B-F5FC555B6D31}" type="datetime1">
              <a:rPr lang="fr-FR" smtClean="0"/>
              <a:pPr lvl="0"/>
              <a:t>19/01/14</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F24E574D-2B73-4419-9E83-BE0141A14ABF}" type="slidenum">
              <a:rPr lang="fr-FR" smtClean="0"/>
              <a:t>‹#›</a:t>
            </a:fld>
            <a:endParaRPr lang="fr-FR"/>
          </a:p>
        </p:txBody>
      </p:sp>
      <p:sp>
        <p:nvSpPr>
          <p:cNvPr id="8" name="Title 7"/>
          <p:cNvSpPr>
            <a:spLocks noGrp="1"/>
          </p:cNvSpPr>
          <p:nvPr>
            <p:ph type="title"/>
          </p:nvPr>
        </p:nvSpPr>
        <p:spPr/>
        <p:txBody>
          <a:bodyPr/>
          <a:lstStyle/>
          <a:p>
            <a:r>
              <a:rPr lang="fr-FR" smtClean="0"/>
              <a:t>Cliquez et modifiez le titre</a:t>
            </a:r>
            <a:endParaRPr lang="en-US"/>
          </a:p>
        </p:txBody>
      </p:sp>
      <p:sp>
        <p:nvSpPr>
          <p:cNvPr id="10" name="Content Placeholder 9"/>
          <p:cNvSpPr>
            <a:spLocks noGrp="1"/>
          </p:cNvSpPr>
          <p:nvPr>
            <p:ph sz="quarter" idx="13"/>
          </p:nvPr>
        </p:nvSpPr>
        <p:spPr>
          <a:xfrm>
            <a:off x="857250" y="975360"/>
            <a:ext cx="4800600" cy="463296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cSld>
  <p:clrMapOvr>
    <a:masterClrMapping/>
  </p:clrMapOvr>
  <p:timing>
    <p:tnLst>
      <p:par>
        <p:cTn xmlns:p14="http://schemas.microsoft.com/office/powerpoint/2010/mai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7" name="Rectangle 6"/>
          <p:cNvSpPr/>
          <p:nvPr/>
        </p:nvSpPr>
        <p:spPr>
          <a:xfrm>
            <a:off x="0" y="5155893"/>
            <a:ext cx="6858000" cy="3988107"/>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6858000" cy="5155893"/>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536415"/>
            <a:ext cx="6858000" cy="3048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2133600"/>
            <a:ext cx="6858000" cy="68072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4896" y="2896864"/>
            <a:ext cx="4475000" cy="3231128"/>
          </a:xfrm>
          <a:effectLst/>
        </p:spPr>
        <p:txBody>
          <a:bodyPr anchor="b"/>
          <a:lstStyle>
            <a:lvl1pPr algn="r">
              <a:defRPr sz="4600" b="1" cap="none" baseline="0"/>
            </a:lvl1pPr>
          </a:lstStyle>
          <a:p>
            <a:r>
              <a:rPr lang="fr-FR" smtClean="0"/>
              <a:t>Cliquez et modifiez le titre</a:t>
            </a:r>
            <a:endParaRPr lang="en-US" dirty="0"/>
          </a:p>
        </p:txBody>
      </p:sp>
      <p:sp>
        <p:nvSpPr>
          <p:cNvPr id="3" name="Text Placeholder 2"/>
          <p:cNvSpPr>
            <a:spLocks noGrp="1"/>
          </p:cNvSpPr>
          <p:nvPr>
            <p:ph type="body" idx="1"/>
          </p:nvPr>
        </p:nvSpPr>
        <p:spPr>
          <a:xfrm>
            <a:off x="1516828" y="6143348"/>
            <a:ext cx="4477871" cy="1113947"/>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pPr lvl="0"/>
            <a:fld id="{AA43D97B-066D-4F5D-8167-D7365367386D}" type="datetime1">
              <a:rPr lang="fr-FR" smtClean="0"/>
              <a:pPr lvl="0"/>
              <a:t>19/01/14</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8B57984C-0300-4305-88F2-384E42DCEFDB}" type="slidenum">
              <a:rPr lang="fr-FR" smtClean="0"/>
              <a:t>‹#›</a:t>
            </a:fld>
            <a:endParaRPr lang="fr-FR"/>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lvl="0"/>
            <a:fld id="{D2F3B2F5-A01F-4956-BE83-72982ABBD0D4}" type="datetime1">
              <a:rPr lang="fr-FR" smtClean="0"/>
              <a:pPr lvl="0"/>
              <a:t>19/01/14</a:t>
            </a:fld>
            <a:endParaRPr lang="fr-FR"/>
          </a:p>
        </p:txBody>
      </p:sp>
      <p:sp>
        <p:nvSpPr>
          <p:cNvPr id="6" name="Footer Placeholder 5"/>
          <p:cNvSpPr>
            <a:spLocks noGrp="1"/>
          </p:cNvSpPr>
          <p:nvPr>
            <p:ph type="ftr" sz="quarter" idx="11"/>
          </p:nvPr>
        </p:nvSpPr>
        <p:spPr/>
        <p:txBody>
          <a:bodyPr/>
          <a:lstStyle/>
          <a:p>
            <a:pPr lvl="0"/>
            <a:endParaRPr lang="fr-FR"/>
          </a:p>
        </p:txBody>
      </p:sp>
      <p:sp>
        <p:nvSpPr>
          <p:cNvPr id="7" name="Slide Number Placeholder 6"/>
          <p:cNvSpPr>
            <a:spLocks noGrp="1"/>
          </p:cNvSpPr>
          <p:nvPr>
            <p:ph type="sldNum" sz="quarter" idx="12"/>
          </p:nvPr>
        </p:nvSpPr>
        <p:spPr/>
        <p:txBody>
          <a:bodyPr/>
          <a:lstStyle/>
          <a:p>
            <a:pPr lvl="0"/>
            <a:fld id="{BA13E77E-3CEA-4A15-AEDA-7593D1A29E4A}" type="slidenum">
              <a:rPr lang="fr-FR" smtClean="0"/>
              <a:t>‹#›</a:t>
            </a:fld>
            <a:endParaRPr lang="fr-FR"/>
          </a:p>
        </p:txBody>
      </p:sp>
      <p:sp>
        <p:nvSpPr>
          <p:cNvPr id="8" name="Title 7"/>
          <p:cNvSpPr>
            <a:spLocks noGrp="1"/>
          </p:cNvSpPr>
          <p:nvPr>
            <p:ph type="title"/>
          </p:nvPr>
        </p:nvSpPr>
        <p:spPr/>
        <p:txBody>
          <a:bodyPr/>
          <a:lstStyle/>
          <a:p>
            <a:r>
              <a:rPr lang="fr-FR" smtClean="0"/>
              <a:t>Cliquez et modifiez le titre</a:t>
            </a:r>
            <a:endParaRPr lang="en-US"/>
          </a:p>
        </p:txBody>
      </p:sp>
      <p:sp>
        <p:nvSpPr>
          <p:cNvPr id="9" name="Content Placeholder 8"/>
          <p:cNvSpPr>
            <a:spLocks noGrp="1"/>
          </p:cNvSpPr>
          <p:nvPr>
            <p:ph sz="quarter" idx="13"/>
          </p:nvPr>
        </p:nvSpPr>
        <p:spPr>
          <a:xfrm>
            <a:off x="857249" y="975359"/>
            <a:ext cx="2510028" cy="463296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1" name="Content Placeholder 10"/>
          <p:cNvSpPr>
            <a:spLocks noGrp="1"/>
          </p:cNvSpPr>
          <p:nvPr>
            <p:ph sz="quarter" idx="14"/>
          </p:nvPr>
        </p:nvSpPr>
        <p:spPr>
          <a:xfrm>
            <a:off x="3483864" y="975360"/>
            <a:ext cx="2510028" cy="463296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57250" y="975360"/>
            <a:ext cx="2510028" cy="853016"/>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Content Placeholder 3"/>
          <p:cNvSpPr>
            <a:spLocks noGrp="1"/>
          </p:cNvSpPr>
          <p:nvPr>
            <p:ph sz="half" idx="2"/>
          </p:nvPr>
        </p:nvSpPr>
        <p:spPr>
          <a:xfrm>
            <a:off x="867335" y="1867103"/>
            <a:ext cx="2510028" cy="36576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485477" y="975360"/>
            <a:ext cx="2510028" cy="853016"/>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fr-FR" smtClean="0"/>
              <a:t>Cliquez pour modifier les styles du texte du masque</a:t>
            </a:r>
          </a:p>
        </p:txBody>
      </p:sp>
      <p:sp>
        <p:nvSpPr>
          <p:cNvPr id="6" name="Content Placeholder 5"/>
          <p:cNvSpPr>
            <a:spLocks noGrp="1"/>
          </p:cNvSpPr>
          <p:nvPr>
            <p:ph sz="quarter" idx="4"/>
          </p:nvPr>
        </p:nvSpPr>
        <p:spPr>
          <a:xfrm>
            <a:off x="3483769" y="1865376"/>
            <a:ext cx="2510028" cy="36576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pPr lvl="0"/>
            <a:fld id="{D0DFB22D-8A2C-4330-A2B9-B83C15D76429}" type="datetime1">
              <a:rPr lang="fr-FR" smtClean="0"/>
              <a:pPr lvl="0"/>
              <a:t>19/01/14</a:t>
            </a:fld>
            <a:endParaRPr lang="fr-FR"/>
          </a:p>
        </p:txBody>
      </p:sp>
      <p:sp>
        <p:nvSpPr>
          <p:cNvPr id="8" name="Footer Placeholder 7"/>
          <p:cNvSpPr>
            <a:spLocks noGrp="1"/>
          </p:cNvSpPr>
          <p:nvPr>
            <p:ph type="ftr" sz="quarter" idx="11"/>
          </p:nvPr>
        </p:nvSpPr>
        <p:spPr/>
        <p:txBody>
          <a:bodyPr/>
          <a:lstStyle/>
          <a:p>
            <a:pPr lvl="0"/>
            <a:endParaRPr lang="fr-FR"/>
          </a:p>
        </p:txBody>
      </p:sp>
      <p:sp>
        <p:nvSpPr>
          <p:cNvPr id="9" name="Slide Number Placeholder 8"/>
          <p:cNvSpPr>
            <a:spLocks noGrp="1"/>
          </p:cNvSpPr>
          <p:nvPr>
            <p:ph type="sldNum" sz="quarter" idx="12"/>
          </p:nvPr>
        </p:nvSpPr>
        <p:spPr/>
        <p:txBody>
          <a:bodyPr/>
          <a:lstStyle/>
          <a:p>
            <a:pPr lvl="0"/>
            <a:fld id="{BFFBF129-0576-41C8-B306-8D462B4B578B}" type="slidenum">
              <a:rPr lang="fr-FR" smtClean="0"/>
              <a:t>‹#›</a:t>
            </a:fld>
            <a:endParaRPr lang="fr-FR"/>
          </a:p>
        </p:txBody>
      </p:sp>
      <p:sp>
        <p:nvSpPr>
          <p:cNvPr id="10" name="Title 9"/>
          <p:cNvSpPr>
            <a:spLocks noGrp="1"/>
          </p:cNvSpPr>
          <p:nvPr>
            <p:ph type="title"/>
          </p:nvPr>
        </p:nvSpPr>
        <p:spPr/>
        <p:txBody>
          <a:bodyPr/>
          <a:lstStyle/>
          <a:p>
            <a:r>
              <a:rPr lang="fr-FR" smtClean="0"/>
              <a:t>Cliquez et modifiez le titre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pPr lvl="0"/>
            <a:fld id="{D09A3834-EC9E-499C-A03F-73B38822A778}" type="datetime1">
              <a:rPr lang="fr-FR" smtClean="0"/>
              <a:pPr lvl="0"/>
              <a:t>19/01/14</a:t>
            </a:fld>
            <a:endParaRPr lang="fr-FR"/>
          </a:p>
        </p:txBody>
      </p:sp>
      <p:sp>
        <p:nvSpPr>
          <p:cNvPr id="4" name="Footer Placeholder 3"/>
          <p:cNvSpPr>
            <a:spLocks noGrp="1"/>
          </p:cNvSpPr>
          <p:nvPr>
            <p:ph type="ftr" sz="quarter" idx="11"/>
          </p:nvPr>
        </p:nvSpPr>
        <p:spPr/>
        <p:txBody>
          <a:bodyPr/>
          <a:lstStyle/>
          <a:p>
            <a:pPr lvl="0"/>
            <a:endParaRPr lang="fr-FR"/>
          </a:p>
        </p:txBody>
      </p:sp>
      <p:sp>
        <p:nvSpPr>
          <p:cNvPr id="5" name="Slide Number Placeholder 4"/>
          <p:cNvSpPr>
            <a:spLocks noGrp="1"/>
          </p:cNvSpPr>
          <p:nvPr>
            <p:ph type="sldNum" sz="quarter" idx="12"/>
          </p:nvPr>
        </p:nvSpPr>
        <p:spPr/>
        <p:txBody>
          <a:bodyPr/>
          <a:lstStyle/>
          <a:p>
            <a:pPr lvl="0"/>
            <a:fld id="{A87B3479-9516-4183-8C6E-BCBE46CA5CAC}" type="slidenum">
              <a:rPr lang="fr-FR" smtClean="0"/>
              <a:t>‹#›</a:t>
            </a:fld>
            <a:endParaRPr lang="fr-FR"/>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DE361379-D68A-4129-8BB7-9E83FEF8A7B0}" type="datetime1">
              <a:rPr lang="fr-FR" smtClean="0"/>
              <a:pPr lvl="0"/>
              <a:t>19/01/14</a:t>
            </a:fld>
            <a:endParaRPr lang="fr-FR"/>
          </a:p>
        </p:txBody>
      </p:sp>
      <p:sp>
        <p:nvSpPr>
          <p:cNvPr id="3" name="Footer Placeholder 2"/>
          <p:cNvSpPr>
            <a:spLocks noGrp="1"/>
          </p:cNvSpPr>
          <p:nvPr>
            <p:ph type="ftr" sz="quarter" idx="11"/>
          </p:nvPr>
        </p:nvSpPr>
        <p:spPr/>
        <p:txBody>
          <a:bodyPr/>
          <a:lstStyle/>
          <a:p>
            <a:pPr lvl="0"/>
            <a:endParaRPr lang="fr-FR"/>
          </a:p>
        </p:txBody>
      </p:sp>
      <p:sp>
        <p:nvSpPr>
          <p:cNvPr id="4" name="Slide Number Placeholder 3"/>
          <p:cNvSpPr>
            <a:spLocks noGrp="1"/>
          </p:cNvSpPr>
          <p:nvPr>
            <p:ph type="sldNum" sz="quarter" idx="12"/>
          </p:nvPr>
        </p:nvSpPr>
        <p:spPr/>
        <p:txBody>
          <a:bodyPr/>
          <a:lstStyle/>
          <a:p>
            <a:pPr lvl="0"/>
            <a:fld id="{C1784E24-3587-4ED9-A7BF-8C7833626DD6}" type="slidenum">
              <a:rPr lang="fr-FR" smtClean="0"/>
              <a:t>‹#›</a:t>
            </a:fld>
            <a:endParaRPr lang="fr-FR"/>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322" y="2946401"/>
            <a:ext cx="2727064" cy="1677991"/>
          </a:xfrm>
          <a:effectLst/>
        </p:spPr>
        <p:txBody>
          <a:bodyPr anchor="b">
            <a:noAutofit/>
          </a:bodyPr>
          <a:lstStyle>
            <a:lvl1pPr marL="228600" indent="-228600" algn="l">
              <a:defRPr sz="2800" b="1">
                <a:effectLst/>
              </a:defRPr>
            </a:lvl1pPr>
          </a:lstStyle>
          <a:p>
            <a:r>
              <a:rPr lang="fr-FR" smtClean="0"/>
              <a:t>Cliquez et modifiez le titre</a:t>
            </a:r>
            <a:endParaRPr lang="en-US" dirty="0"/>
          </a:p>
        </p:txBody>
      </p:sp>
      <p:sp>
        <p:nvSpPr>
          <p:cNvPr id="3" name="Content Placeholder 2"/>
          <p:cNvSpPr>
            <a:spLocks noGrp="1"/>
          </p:cNvSpPr>
          <p:nvPr>
            <p:ph idx="1"/>
          </p:nvPr>
        </p:nvSpPr>
        <p:spPr>
          <a:xfrm>
            <a:off x="3445137" y="975360"/>
            <a:ext cx="3012814" cy="6526307"/>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06824" y="4663736"/>
            <a:ext cx="2541495" cy="285269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pPr lvl="0"/>
            <a:fld id="{65DA83C7-E8BE-4AB9-B2AF-A89176888510}" type="datetime1">
              <a:rPr lang="fr-FR" smtClean="0"/>
              <a:pPr lvl="0"/>
              <a:t>19/01/14</a:t>
            </a:fld>
            <a:endParaRPr lang="fr-FR"/>
          </a:p>
        </p:txBody>
      </p:sp>
      <p:sp>
        <p:nvSpPr>
          <p:cNvPr id="6" name="Footer Placeholder 5"/>
          <p:cNvSpPr>
            <a:spLocks noGrp="1"/>
          </p:cNvSpPr>
          <p:nvPr>
            <p:ph type="ftr" sz="quarter" idx="11"/>
          </p:nvPr>
        </p:nvSpPr>
        <p:spPr/>
        <p:txBody>
          <a:bodyPr/>
          <a:lstStyle/>
          <a:p>
            <a:pPr lvl="0"/>
            <a:endParaRPr lang="fr-FR"/>
          </a:p>
        </p:txBody>
      </p:sp>
      <p:sp>
        <p:nvSpPr>
          <p:cNvPr id="7" name="Slide Number Placeholder 6"/>
          <p:cNvSpPr>
            <a:spLocks noGrp="1"/>
          </p:cNvSpPr>
          <p:nvPr>
            <p:ph type="sldNum" sz="quarter" idx="12"/>
          </p:nvPr>
        </p:nvSpPr>
        <p:spPr/>
        <p:txBody>
          <a:bodyPr/>
          <a:lstStyle/>
          <a:p>
            <a:pPr lvl="0"/>
            <a:fld id="{C5E4541F-F17A-49FE-A2F9-30392A63EEE7}" type="slidenum">
              <a:rPr lang="fr-FR" smtClean="0"/>
              <a:t>‹#›</a:t>
            </a:fld>
            <a:endParaRPr lang="fr-FR"/>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5155893"/>
            <a:ext cx="6858000" cy="3988107"/>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6858000" cy="5155893"/>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3536415"/>
            <a:ext cx="6858000" cy="3048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2133600"/>
            <a:ext cx="6858000" cy="68072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3356381" y="1524000"/>
            <a:ext cx="3086100" cy="4170408"/>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658415" y="1347315"/>
            <a:ext cx="2770586" cy="2884027"/>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pPr lvl="0"/>
            <a:fld id="{6E510157-AE71-4DA2-80AB-3EE9635E6B03}" type="datetime1">
              <a:rPr lang="fr-FR" smtClean="0"/>
              <a:pPr lvl="0"/>
              <a:t>19/01/14</a:t>
            </a:fld>
            <a:endParaRPr lang="fr-FR"/>
          </a:p>
        </p:txBody>
      </p:sp>
      <p:sp>
        <p:nvSpPr>
          <p:cNvPr id="6" name="Footer Placeholder 5"/>
          <p:cNvSpPr>
            <a:spLocks noGrp="1"/>
          </p:cNvSpPr>
          <p:nvPr>
            <p:ph type="ftr" sz="quarter" idx="11"/>
          </p:nvPr>
        </p:nvSpPr>
        <p:spPr/>
        <p:txBody>
          <a:bodyPr/>
          <a:lstStyle/>
          <a:p>
            <a:pPr lvl="0"/>
            <a:endParaRPr lang="fr-FR"/>
          </a:p>
        </p:txBody>
      </p:sp>
      <p:sp>
        <p:nvSpPr>
          <p:cNvPr id="7" name="Slide Number Placeholder 6"/>
          <p:cNvSpPr>
            <a:spLocks noGrp="1"/>
          </p:cNvSpPr>
          <p:nvPr>
            <p:ph type="sldNum" sz="quarter" idx="12"/>
          </p:nvPr>
        </p:nvSpPr>
        <p:spPr/>
        <p:txBody>
          <a:bodyPr/>
          <a:lstStyle/>
          <a:p>
            <a:pPr lvl="0"/>
            <a:fld id="{51E271AD-BDF7-43CD-AF24-88F66D494E8E}" type="slidenum">
              <a:rPr lang="fr-FR" smtClean="0"/>
              <a:t>‹#›</a:t>
            </a:fld>
            <a:endParaRPr lang="fr-FR"/>
          </a:p>
        </p:txBody>
      </p:sp>
      <p:sp>
        <p:nvSpPr>
          <p:cNvPr id="2" name="Title 1"/>
          <p:cNvSpPr>
            <a:spLocks noGrp="1"/>
          </p:cNvSpPr>
          <p:nvPr>
            <p:ph type="title"/>
          </p:nvPr>
        </p:nvSpPr>
        <p:spPr>
          <a:xfrm>
            <a:off x="545451" y="5952561"/>
            <a:ext cx="4787654" cy="1524000"/>
          </a:xfrm>
        </p:spPr>
        <p:txBody>
          <a:bodyPr anchor="b">
            <a:noAutofit/>
          </a:bodyPr>
          <a:lstStyle>
            <a:lvl1pPr algn="l">
              <a:defRPr sz="4600" b="1"/>
            </a:lvl1pPr>
          </a:lstStyle>
          <a:p>
            <a:r>
              <a:rPr lang="fr-FR" smtClean="0"/>
              <a:t>Cliquez et modifiez le titre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6807200"/>
            <a:ext cx="6858000" cy="23368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6858000" cy="68072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5024405"/>
            <a:ext cx="6858000" cy="3048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2133600"/>
            <a:ext cx="6858000" cy="68072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344967" y="5829557"/>
            <a:ext cx="4884383" cy="1524000"/>
          </a:xfrm>
          <a:prstGeom prst="rect">
            <a:avLst/>
          </a:prstGeom>
          <a:effectLst/>
        </p:spPr>
        <p:txBody>
          <a:bodyPr vert="horz" lIns="91440" tIns="45720" rIns="91440" bIns="45720" rtlCol="0" anchor="t" anchorCtr="0">
            <a:noAutofit/>
          </a:bodyPr>
          <a:lstStyle/>
          <a:p>
            <a:r>
              <a:rPr lang="fr-FR" smtClean="0"/>
              <a:t>Cliquez et modifiez le titre</a:t>
            </a:r>
            <a:endParaRPr lang="en-US" dirty="0"/>
          </a:p>
        </p:txBody>
      </p:sp>
      <p:sp>
        <p:nvSpPr>
          <p:cNvPr id="3" name="Text Placeholder 2"/>
          <p:cNvSpPr>
            <a:spLocks noGrp="1"/>
          </p:cNvSpPr>
          <p:nvPr>
            <p:ph type="body" idx="1"/>
          </p:nvPr>
        </p:nvSpPr>
        <p:spPr>
          <a:xfrm>
            <a:off x="857250" y="976347"/>
            <a:ext cx="4800600" cy="463296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4629150" y="8229601"/>
            <a:ext cx="1885950" cy="486833"/>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pPr lvl="0"/>
            <a:fld id="{AA43D97B-066D-4F5D-8167-D7365367386D}" type="datetime1">
              <a:rPr lang="fr-FR" smtClean="0"/>
              <a:pPr lvl="0"/>
              <a:t>19/01/14</a:t>
            </a:fld>
            <a:endParaRPr lang="fr-FR"/>
          </a:p>
        </p:txBody>
      </p:sp>
      <p:sp>
        <p:nvSpPr>
          <p:cNvPr id="5" name="Footer Placeholder 4"/>
          <p:cNvSpPr>
            <a:spLocks noGrp="1"/>
          </p:cNvSpPr>
          <p:nvPr>
            <p:ph type="ftr" sz="quarter" idx="3"/>
          </p:nvPr>
        </p:nvSpPr>
        <p:spPr>
          <a:xfrm>
            <a:off x="342900" y="8229601"/>
            <a:ext cx="2514601" cy="486833"/>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pPr lvl="0"/>
            <a:endParaRPr lang="fr-FR"/>
          </a:p>
        </p:txBody>
      </p:sp>
      <p:sp>
        <p:nvSpPr>
          <p:cNvPr id="6" name="Slide Number Placeholder 5"/>
          <p:cNvSpPr>
            <a:spLocks noGrp="1"/>
          </p:cNvSpPr>
          <p:nvPr>
            <p:ph type="sldNum" sz="quarter" idx="4"/>
          </p:nvPr>
        </p:nvSpPr>
        <p:spPr>
          <a:xfrm>
            <a:off x="2857500" y="8229601"/>
            <a:ext cx="1371600" cy="486833"/>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pPr lvl="0"/>
            <a:fld id="{8B57984C-0300-4305-88F2-384E42DCEFDB}" type="slidenum">
              <a:rPr lang="fr-FR" smtClean="0"/>
              <a:t>‹#›</a:t>
            </a:fld>
            <a:endParaRPr lang="fr-FR"/>
          </a:p>
        </p:txBody>
      </p:sp>
    </p:spTree>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iming>
    <p:tnLst>
      <p:par>
        <p:cTn xmlns:p14="http://schemas.microsoft.com/office/powerpoint/2010/mai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re 1"/>
          <p:cNvSpPr txBox="1">
            <a:spLocks noGrp="1"/>
          </p:cNvSpPr>
          <p:nvPr>
            <p:ph type="ctrTitle"/>
          </p:nvPr>
        </p:nvSpPr>
        <p:spPr>
          <a:xfrm>
            <a:off x="583899" y="2051722"/>
            <a:ext cx="5829300" cy="3600404"/>
          </a:xfrm>
          <a:ln w="12701">
            <a:solidFill>
              <a:srgbClr val="000000"/>
            </a:solidFill>
            <a:prstDash val="solid"/>
          </a:ln>
          <a:effectLst>
            <a:outerShdw dist="50804" dir="5400000" algn="tl">
              <a:srgbClr val="2DA2BF"/>
            </a:outerShdw>
          </a:effectLst>
        </p:spPr>
        <p:txBody>
          <a:bodyPr anchorCtr="1"/>
          <a:lstStyle/>
          <a:p>
            <a:pPr marL="182880" lvl="0" indent="0" algn="ctr">
              <a:buNone/>
            </a:pPr>
            <a:r>
              <a:rPr lang="fr-FR" sz="3200" dirty="0">
                <a:solidFill>
                  <a:srgbClr val="062329"/>
                </a:solidFill>
                <a:latin typeface="Times New Roman"/>
                <a:cs typeface="Times New Roman"/>
              </a:rPr>
              <a:t>DOSSIER DE TPE :</a:t>
            </a:r>
            <a:br>
              <a:rPr lang="fr-FR" sz="3200" dirty="0">
                <a:solidFill>
                  <a:srgbClr val="062329"/>
                </a:solidFill>
                <a:latin typeface="Times New Roman"/>
                <a:cs typeface="Times New Roman"/>
              </a:rPr>
            </a:br>
            <a:r>
              <a:rPr lang="fr-FR" sz="3200" dirty="0">
                <a:solidFill>
                  <a:srgbClr val="062329"/>
                </a:solidFill>
                <a:latin typeface="Times New Roman"/>
                <a:cs typeface="Times New Roman"/>
              </a:rPr>
              <a:t/>
            </a:r>
            <a:br>
              <a:rPr lang="fr-FR" sz="3200" dirty="0">
                <a:solidFill>
                  <a:srgbClr val="062329"/>
                </a:solidFill>
                <a:latin typeface="Times New Roman"/>
                <a:cs typeface="Times New Roman"/>
              </a:rPr>
            </a:br>
            <a:r>
              <a:rPr lang="fr-FR" sz="3200" dirty="0">
                <a:solidFill>
                  <a:srgbClr val="062329"/>
                </a:solidFill>
                <a:latin typeface="Times New Roman"/>
                <a:cs typeface="Times New Roman"/>
              </a:rPr>
              <a:t>LE DOPAGE DANS LE SPORT</a:t>
            </a:r>
            <a:br>
              <a:rPr lang="fr-FR" sz="3200" dirty="0">
                <a:solidFill>
                  <a:srgbClr val="062329"/>
                </a:solidFill>
                <a:latin typeface="Times New Roman"/>
                <a:cs typeface="Times New Roman"/>
              </a:rPr>
            </a:br>
            <a:r>
              <a:rPr lang="fr-FR" sz="3200" dirty="0">
                <a:solidFill>
                  <a:srgbClr val="062329"/>
                </a:solidFill>
                <a:latin typeface="Times New Roman"/>
                <a:cs typeface="Times New Roman"/>
              </a:rPr>
              <a:t/>
            </a:r>
            <a:br>
              <a:rPr lang="fr-FR" sz="3200" dirty="0">
                <a:solidFill>
                  <a:srgbClr val="062329"/>
                </a:solidFill>
                <a:latin typeface="Times New Roman"/>
                <a:cs typeface="Times New Roman"/>
              </a:rPr>
            </a:br>
            <a:r>
              <a:rPr lang="fr-FR" sz="2800" dirty="0">
                <a:solidFill>
                  <a:srgbClr val="062329"/>
                </a:solidFill>
                <a:latin typeface="Times New Roman"/>
                <a:cs typeface="Times New Roman"/>
              </a:rPr>
              <a:t>Problématique : La Victoire, Mais  A Quel Prix ?</a:t>
            </a:r>
          </a:p>
        </p:txBody>
      </p:sp>
      <p:sp>
        <p:nvSpPr>
          <p:cNvPr id="3" name="ZoneTexte 4"/>
          <p:cNvSpPr txBox="1"/>
          <p:nvPr/>
        </p:nvSpPr>
        <p:spPr>
          <a:xfrm>
            <a:off x="327731" y="412257"/>
            <a:ext cx="6341629" cy="369332"/>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62329"/>
                </a:solidFill>
                <a:effectLst>
                  <a:outerShdw dist="25402" dir="5400000">
                    <a:srgbClr val="000000"/>
                  </a:outerShdw>
                </a:effectLst>
                <a:uFillTx/>
                <a:latin typeface="Times New Roman"/>
                <a:cs typeface="Times New Roman"/>
              </a:rPr>
              <a:t>ECOLE SAINT- EREMBERT – 1ERE S  	2013-2014</a:t>
            </a:r>
          </a:p>
        </p:txBody>
      </p:sp>
      <p:sp>
        <p:nvSpPr>
          <p:cNvPr id="4" name="ZoneTexte 6"/>
          <p:cNvSpPr txBox="1"/>
          <p:nvPr/>
        </p:nvSpPr>
        <p:spPr>
          <a:xfrm>
            <a:off x="327730" y="7646012"/>
            <a:ext cx="2160242" cy="1200329"/>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Lucida Sans Unicode"/>
              </a:rPr>
              <a:t>Préparé </a:t>
            </a:r>
            <a:r>
              <a:rPr lang="fr-FR" sz="1800" b="0" i="0" u="none" strike="noStrike" kern="1200" cap="none" spc="0" baseline="0" dirty="0" smtClean="0">
                <a:solidFill>
                  <a:srgbClr val="000000"/>
                </a:solidFill>
                <a:uFillTx/>
                <a:latin typeface="Lucida Sans Unicode"/>
              </a:rPr>
              <a:t>par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dirty="0" smtClean="0">
                <a:solidFill>
                  <a:srgbClr val="000000"/>
                </a:solidFill>
                <a:latin typeface="Lucida Sans Unicode"/>
              </a:rPr>
              <a:t>Paul BEGNEZ</a:t>
            </a:r>
            <a:endParaRPr lang="fr-FR" sz="1800" b="0" i="0" u="none" strike="noStrike" kern="1200" cap="none" spc="0" baseline="0" dirty="0">
              <a:solidFill>
                <a:srgbClr val="000000"/>
              </a:solidFill>
              <a:uFillTx/>
              <a:latin typeface="Lucida Sans Unicod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err="1">
                <a:solidFill>
                  <a:srgbClr val="000000"/>
                </a:solidFill>
                <a:uFillTx/>
                <a:latin typeface="Lucida Sans Unicode"/>
              </a:rPr>
              <a:t>Ramy</a:t>
            </a:r>
            <a:r>
              <a:rPr lang="fr-FR" sz="1800" b="0" i="0" u="none" strike="noStrike" kern="1200" cap="none" spc="0" baseline="0" dirty="0">
                <a:solidFill>
                  <a:srgbClr val="000000"/>
                </a:solidFill>
                <a:uFillTx/>
                <a:latin typeface="Lucida Sans Unicode"/>
              </a:rPr>
              <a:t> </a:t>
            </a:r>
            <a:r>
              <a:rPr lang="fr-FR" sz="1800" b="0" i="0" u="none" strike="noStrike" kern="1200" cap="none" spc="0" baseline="0" dirty="0" smtClean="0">
                <a:solidFill>
                  <a:srgbClr val="000000"/>
                </a:solidFill>
                <a:uFillTx/>
                <a:latin typeface="Lucida Sans Unicode"/>
              </a:rPr>
              <a:t>SLIM</a:t>
            </a:r>
            <a:endParaRPr lang="fr-FR" sz="1800" b="0" i="0" u="none" strike="noStrike" kern="1200" cap="none" spc="0" baseline="0" dirty="0">
              <a:solidFill>
                <a:srgbClr val="000000"/>
              </a:solidFill>
              <a:uFillTx/>
              <a:latin typeface="Lucida Sans Unicode"/>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Lucida Sans Unicode"/>
              </a:rPr>
              <a:t>  </a:t>
            </a:r>
          </a:p>
        </p:txBody>
      </p:sp>
      <p:sp>
        <p:nvSpPr>
          <p:cNvPr id="5" name="ZoneTexte 8"/>
          <p:cNvSpPr txBox="1"/>
          <p:nvPr/>
        </p:nvSpPr>
        <p:spPr>
          <a:xfrm>
            <a:off x="4341589" y="7670608"/>
            <a:ext cx="2160242" cy="923330"/>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uFillTx/>
                <a:latin typeface="Times New Roman"/>
                <a:cs typeface="Times New Roman"/>
              </a:rPr>
              <a:t>Tuteur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uFillTx/>
                <a:latin typeface="Times New Roman"/>
                <a:cs typeface="Times New Roman"/>
              </a:rPr>
              <a:t>Mr </a:t>
            </a:r>
            <a:r>
              <a:rPr lang="fr-FR" sz="1800" b="0" i="0" u="none" strike="noStrike" kern="1200" cap="none" spc="0" baseline="0" dirty="0" err="1" smtClean="0">
                <a:uFillTx/>
                <a:latin typeface="Times New Roman"/>
                <a:cs typeface="Times New Roman"/>
              </a:rPr>
              <a:t>Nori</a:t>
            </a:r>
            <a:endParaRPr lang="fr-FR" sz="1800" b="0" i="0" u="none" strike="noStrike" kern="1200" cap="none" spc="0" baseline="0" dirty="0">
              <a:uFillTx/>
              <a:latin typeface="Times New Roman"/>
              <a:cs typeface="Times New Roman"/>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Lucida Sans Unicode"/>
              </a:rPr>
              <a:t>  </a:t>
            </a:r>
          </a:p>
        </p:txBody>
      </p:sp>
    </p:spTree>
  </p:cSld>
  <p:clrMapOvr>
    <a:masterClrMapping/>
  </p:clrMapOvr>
  <mc:AlternateContent xmlns:mc="http://schemas.openxmlformats.org/markup-compatibility/2006">
    <mc:Choice xmlns:p14="http://schemas.microsoft.com/office/powerpoint/2010/main" Requires="p14">
      <p:transition spd="slow" p14:dur="1800">
        <p:fade/>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txBox="1">
            <a:spLocks noGrp="1"/>
          </p:cNvSpPr>
          <p:nvPr>
            <p:ph type="title"/>
          </p:nvPr>
        </p:nvSpPr>
        <p:spPr>
          <a:xfrm>
            <a:off x="836712" y="35496"/>
            <a:ext cx="4884383" cy="1524000"/>
          </a:xfrm>
        </p:spPr>
        <p:txBody>
          <a:bodyPr anchorCtr="1">
            <a:normAutofit fontScale="90000"/>
          </a:bodyPr>
          <a:lstStyle/>
          <a:p>
            <a:pPr marL="0" indent="0" algn="ctr">
              <a:spcBef>
                <a:spcPts val="400"/>
              </a:spcBef>
              <a:buNone/>
            </a:pPr>
            <a:r>
              <a:rPr lang="fr-FR" sz="2800" b="0" u="sng" dirty="0" smtClean="0">
                <a:solidFill>
                  <a:srgbClr val="FF0000"/>
                </a:solidFill>
                <a:latin typeface="Times New Roman"/>
                <a:cs typeface="Times New Roman"/>
              </a:rPr>
              <a:t>PRODUITS DOPANTS ET MODE D’ACTION SUR L’ORGANISME </a:t>
            </a:r>
            <a:r>
              <a:rPr lang="fr-FR" sz="1400" b="0" u="sng" dirty="0" smtClean="0">
                <a:solidFill>
                  <a:srgbClr val="165160"/>
                </a:solidFill>
                <a:latin typeface="Times New Roman"/>
                <a:cs typeface="Times New Roman"/>
              </a:rPr>
              <a:t/>
            </a:r>
            <a:br>
              <a:rPr lang="fr-FR" sz="1400" b="0" u="sng" dirty="0" smtClean="0">
                <a:solidFill>
                  <a:srgbClr val="165160"/>
                </a:solidFill>
                <a:latin typeface="Times New Roman"/>
                <a:cs typeface="Times New Roman"/>
              </a:rPr>
            </a:br>
            <a:r>
              <a:rPr lang="fr-FR" sz="2200" b="0" u="sng" dirty="0" smtClean="0">
                <a:solidFill>
                  <a:srgbClr val="008000"/>
                </a:solidFill>
                <a:latin typeface="Times New Roman"/>
                <a:cs typeface="Times New Roman"/>
              </a:rPr>
              <a:t/>
            </a:r>
            <a:br>
              <a:rPr lang="fr-FR" sz="2200" b="0" u="sng" dirty="0" smtClean="0">
                <a:solidFill>
                  <a:srgbClr val="008000"/>
                </a:solidFill>
                <a:latin typeface="Times New Roman"/>
                <a:cs typeface="Times New Roman"/>
              </a:rPr>
            </a:br>
            <a:r>
              <a:rPr lang="fr-FR" sz="2200" b="0" dirty="0" smtClean="0">
                <a:solidFill>
                  <a:srgbClr val="008000"/>
                </a:solidFill>
                <a:latin typeface="Times New Roman"/>
                <a:cs typeface="Times New Roman"/>
              </a:rPr>
              <a:t>I- </a:t>
            </a:r>
            <a:r>
              <a:rPr lang="fr-FR" sz="2200" b="0" dirty="0">
                <a:solidFill>
                  <a:srgbClr val="008000"/>
                </a:solidFill>
                <a:latin typeface="Times New Roman"/>
                <a:cs typeface="Times New Roman"/>
              </a:rPr>
              <a:t>STEROIDES  ANDROGENES ANABOLISANTS  </a:t>
            </a:r>
            <a:r>
              <a:rPr lang="fr-FR" sz="1400" b="0" u="sng" dirty="0">
                <a:solidFill>
                  <a:srgbClr val="165160"/>
                </a:solidFill>
                <a:latin typeface="Times New Roman"/>
                <a:cs typeface="Times New Roman"/>
              </a:rPr>
              <a:t/>
            </a:r>
            <a:br>
              <a:rPr lang="fr-FR" sz="1400" b="0" u="sng" dirty="0">
                <a:solidFill>
                  <a:srgbClr val="165160"/>
                </a:solidFill>
                <a:latin typeface="Times New Roman"/>
                <a:cs typeface="Times New Roman"/>
              </a:rPr>
            </a:br>
            <a:endParaRPr lang="fr-FR" sz="1400" b="0" u="sng" dirty="0">
              <a:solidFill>
                <a:srgbClr val="165160"/>
              </a:solidFill>
              <a:latin typeface="Times New Roman"/>
              <a:cs typeface="Times New Roman"/>
            </a:endParaRPr>
          </a:p>
        </p:txBody>
      </p:sp>
      <p:sp>
        <p:nvSpPr>
          <p:cNvPr id="2" name="Espace réservé du contenu 1"/>
          <p:cNvSpPr txBox="1">
            <a:spLocks noGrp="1"/>
          </p:cNvSpPr>
          <p:nvPr>
            <p:ph sz="quarter" idx="13"/>
          </p:nvPr>
        </p:nvSpPr>
        <p:spPr>
          <a:xfrm>
            <a:off x="476672" y="2339752"/>
            <a:ext cx="5914638" cy="6091387"/>
          </a:xfrm>
        </p:spPr>
        <p:txBody>
          <a:bodyPr/>
          <a:lstStyle/>
          <a:p>
            <a:pPr marL="109728" lvl="0" indent="0">
              <a:buNone/>
            </a:pPr>
            <a:r>
              <a:rPr lang="fr-FR" sz="1200" dirty="0" smtClean="0">
                <a:solidFill>
                  <a:srgbClr val="165160"/>
                </a:solidFill>
                <a:latin typeface="Times New Roman"/>
                <a:cs typeface="Times New Roman"/>
              </a:rPr>
              <a:t>Depuis </a:t>
            </a:r>
            <a:r>
              <a:rPr lang="fr-FR" sz="1200" dirty="0">
                <a:solidFill>
                  <a:srgbClr val="165160"/>
                </a:solidFill>
                <a:latin typeface="Times New Roman"/>
                <a:cs typeface="Times New Roman"/>
              </a:rPr>
              <a:t>les années 1950, les médecins administrent des stéroïdes anabolisants à des patients souffrant d’une carence en hormones mâles ou d’une dégénérescence musculaire. </a:t>
            </a:r>
            <a:endParaRPr lang="fr-FR" sz="1200" dirty="0" smtClean="0">
              <a:solidFill>
                <a:srgbClr val="165160"/>
              </a:solidFill>
              <a:latin typeface="Times New Roman"/>
              <a:cs typeface="Times New Roman"/>
            </a:endParaRPr>
          </a:p>
          <a:p>
            <a:pPr marL="109728" lvl="0" indent="0">
              <a:buNone/>
            </a:pPr>
            <a:r>
              <a:rPr lang="fr-FR" sz="1200" dirty="0" smtClean="0">
                <a:solidFill>
                  <a:srgbClr val="165160"/>
                </a:solidFill>
                <a:latin typeface="Times New Roman"/>
                <a:cs typeface="Times New Roman"/>
              </a:rPr>
              <a:t>L’usage </a:t>
            </a:r>
            <a:r>
              <a:rPr lang="fr-FR" sz="1200" dirty="0">
                <a:solidFill>
                  <a:srgbClr val="165160"/>
                </a:solidFill>
                <a:latin typeface="Times New Roman"/>
                <a:cs typeface="Times New Roman"/>
              </a:rPr>
              <a:t>de ces médicaments est aussi autorisé dans le traitement de l’ostéoporose chez les femmes et dans la lutte contre la fonte musculaire et l’augmentation de la masse adipeuse (masse grasse) chez les personnes </a:t>
            </a:r>
            <a:r>
              <a:rPr lang="fr-FR" sz="1200" dirty="0" smtClean="0">
                <a:solidFill>
                  <a:srgbClr val="165160"/>
                </a:solidFill>
                <a:latin typeface="Times New Roman"/>
                <a:cs typeface="Times New Roman"/>
              </a:rPr>
              <a:t>âgées.</a:t>
            </a:r>
            <a:endParaRPr lang="fr-FR" sz="1200" dirty="0" smtClean="0">
              <a:solidFill>
                <a:srgbClr val="165160"/>
              </a:solidFill>
              <a:latin typeface="Times New Roman"/>
              <a:cs typeface="Times New Roman"/>
            </a:endParaRPr>
          </a:p>
          <a:p>
            <a:pPr marL="109728" indent="0">
              <a:buNone/>
            </a:pPr>
            <a:r>
              <a:rPr lang="fr-FR" sz="1200" dirty="0">
                <a:solidFill>
                  <a:srgbClr val="165160"/>
                </a:solidFill>
                <a:latin typeface="Times New Roman"/>
                <a:cs typeface="Times New Roman"/>
              </a:rPr>
              <a:t>La mise au point de stéroïdes anabolisants synthétique a permis de modifier la structure chimique de ces hormones, de réduire leurs effets </a:t>
            </a:r>
            <a:r>
              <a:rPr lang="fr-FR" sz="1200" dirty="0" smtClean="0">
                <a:solidFill>
                  <a:srgbClr val="165160"/>
                </a:solidFill>
                <a:latin typeface="Times New Roman"/>
                <a:cs typeface="Times New Roman"/>
              </a:rPr>
              <a:t>masculinisant </a:t>
            </a:r>
            <a:r>
              <a:rPr lang="fr-FR" sz="1200" dirty="0">
                <a:solidFill>
                  <a:srgbClr val="165160"/>
                </a:solidFill>
                <a:latin typeface="Times New Roman"/>
                <a:cs typeface="Times New Roman"/>
              </a:rPr>
              <a:t>et d’accroître leurs propriétés anabolisantes sur le système musculaire. Ces molécules sont maintenant d’un usage répandu dans le milieu sportif professionnel mais aussi dans le milieu amateur. Les athlètes utilisent en général les anabolisants pendant leurs années actives de compétition et augmentent progressivement leurs doses qui dépassent de beaucoup les normes cliniques.</a:t>
            </a:r>
          </a:p>
          <a:p>
            <a:pPr marL="109728" lvl="0" indent="0">
              <a:buNone/>
            </a:pPr>
            <a:endParaRPr lang="fr-FR" sz="1050" dirty="0">
              <a:solidFill>
                <a:srgbClr val="165160"/>
              </a:solidFill>
              <a:ea typeface="+mn-ea"/>
              <a:cs typeface="+mn-cs"/>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712" y="4716016"/>
            <a:ext cx="488632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32" y="6804248"/>
            <a:ext cx="6581775" cy="1970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1935848"/>
      </p:ext>
    </p:extLst>
  </p:cSld>
  <p:clrMapOvr>
    <a:masterClrMapping/>
  </p:clrMapOvr>
  <mc:AlternateContent xmlns:mc="http://schemas.openxmlformats.org/markup-compatibility/2006">
    <mc:Choice xmlns:p14="http://schemas.microsoft.com/office/powerpoint/2010/main" Requires="p14">
      <p:transition spd="slow" p14:dur="2200">
        <p14:ferris dir="l"/>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3" name="Titre 2"/>
          <p:cNvSpPr txBox="1">
            <a:spLocks noGrp="1"/>
          </p:cNvSpPr>
          <p:nvPr>
            <p:ph type="title"/>
          </p:nvPr>
        </p:nvSpPr>
        <p:spPr>
          <a:xfrm>
            <a:off x="1052736" y="107504"/>
            <a:ext cx="4884383" cy="1524000"/>
          </a:xfrm>
        </p:spPr>
        <p:txBody>
          <a:bodyPr anchorCtr="1">
            <a:normAutofit fontScale="90000"/>
          </a:bodyPr>
          <a:lstStyle/>
          <a:p>
            <a:pPr marL="0" lvl="0" indent="0" algn="ctr">
              <a:spcBef>
                <a:spcPts val="400"/>
              </a:spcBef>
              <a:buNone/>
            </a:pPr>
            <a:r>
              <a:rPr lang="fr-FR" sz="2800" b="0" u="sng" dirty="0">
                <a:solidFill>
                  <a:srgbClr val="FF0000"/>
                </a:solidFill>
                <a:latin typeface="Times New Roman"/>
                <a:cs typeface="Times New Roman"/>
              </a:rPr>
              <a:t>PRODUITS DOPANTS ET MODE D’ACTION SUR L’ORGANISME </a:t>
            </a:r>
            <a:br>
              <a:rPr lang="fr-FR" sz="2800" b="0" u="sng" dirty="0">
                <a:solidFill>
                  <a:srgbClr val="FF0000"/>
                </a:solidFill>
                <a:latin typeface="Times New Roman"/>
                <a:cs typeface="Times New Roman"/>
              </a:rPr>
            </a:br>
            <a:r>
              <a:rPr lang="fr-FR" sz="2800" b="0" u="sng" dirty="0">
                <a:solidFill>
                  <a:srgbClr val="FF0000"/>
                </a:solidFill>
                <a:latin typeface="Times New Roman"/>
                <a:cs typeface="Times New Roman"/>
              </a:rPr>
              <a:t/>
            </a:r>
            <a:br>
              <a:rPr lang="fr-FR" sz="2800" b="0" u="sng" dirty="0">
                <a:solidFill>
                  <a:srgbClr val="FF0000"/>
                </a:solidFill>
                <a:latin typeface="Times New Roman"/>
                <a:cs typeface="Times New Roman"/>
              </a:rPr>
            </a:br>
            <a:r>
              <a:rPr lang="fr-FR" sz="2200" b="0" dirty="0" smtClean="0">
                <a:solidFill>
                  <a:srgbClr val="008000"/>
                </a:solidFill>
                <a:latin typeface="Times New Roman"/>
                <a:cs typeface="Times New Roman"/>
              </a:rPr>
              <a:t>II- L’EPO</a:t>
            </a:r>
            <a:r>
              <a:rPr lang="fr-FR" sz="2200" b="0" dirty="0">
                <a:solidFill>
                  <a:srgbClr val="008000"/>
                </a:solidFill>
              </a:rPr>
              <a:t/>
            </a:r>
            <a:br>
              <a:rPr lang="fr-FR" sz="2200" b="0" dirty="0">
                <a:solidFill>
                  <a:srgbClr val="008000"/>
                </a:solidFill>
              </a:rPr>
            </a:br>
            <a:endParaRPr lang="fr-FR" sz="2200" b="0" dirty="0">
              <a:solidFill>
                <a:srgbClr val="008000"/>
              </a:solidFill>
            </a:endParaRPr>
          </a:p>
        </p:txBody>
      </p:sp>
      <p:sp>
        <p:nvSpPr>
          <p:cNvPr id="2" name="Espace réservé du contenu 1"/>
          <p:cNvSpPr txBox="1">
            <a:spLocks noGrp="1"/>
          </p:cNvSpPr>
          <p:nvPr>
            <p:ph sz="quarter" idx="13"/>
          </p:nvPr>
        </p:nvSpPr>
        <p:spPr>
          <a:xfrm>
            <a:off x="404664" y="2267744"/>
            <a:ext cx="5894412" cy="6192687"/>
          </a:xfrm>
        </p:spPr>
        <p:txBody>
          <a:bodyPr>
            <a:normAutofit fontScale="92500" lnSpcReduction="10000"/>
          </a:bodyPr>
          <a:lstStyle/>
          <a:p>
            <a:r>
              <a:rPr lang="fr-FR" sz="1200" dirty="0"/>
              <a:t>L’EPO a été détourné de son usage premier comme la plupart des produits dopants, par exemple, le traitement de cancer pour l’EPO. </a:t>
            </a:r>
            <a:endParaRPr lang="fr-FR" sz="1200" dirty="0" smtClean="0"/>
          </a:p>
          <a:p>
            <a:r>
              <a:rPr lang="fr-FR" sz="1200" dirty="0" smtClean="0"/>
              <a:t>L'érythropoïétine </a:t>
            </a:r>
            <a:r>
              <a:rPr lang="fr-FR" sz="1200" dirty="0"/>
              <a:t>(EPO) est </a:t>
            </a:r>
            <a:r>
              <a:rPr lang="fr-FR" sz="1200" dirty="0" smtClean="0"/>
              <a:t>une hormone</a:t>
            </a:r>
            <a:r>
              <a:rPr lang="fr-FR" sz="1200" dirty="0"/>
              <a:t> qui stimule la formation et la croissance des globules </a:t>
            </a:r>
            <a:r>
              <a:rPr lang="fr-FR" sz="1200" dirty="0" smtClean="0"/>
              <a:t>rouges</a:t>
            </a:r>
            <a:r>
              <a:rPr lang="fr-FR" sz="1200" dirty="0"/>
              <a:t>. Elle est produite en majorité par le rein. Elle est sécrétée en cas de baisse de la concentration du sang artériel en oxygène, de diminution des globules rouges ou par une augmentation des besoins en oxygène.</a:t>
            </a:r>
            <a:br>
              <a:rPr lang="fr-FR" sz="1200" dirty="0"/>
            </a:br>
            <a:r>
              <a:rPr lang="fr-FR" sz="1200" dirty="0"/>
              <a:t/>
            </a:r>
            <a:br>
              <a:rPr lang="fr-FR" sz="1200" dirty="0"/>
            </a:br>
            <a:r>
              <a:rPr lang="fr-FR" sz="1200" dirty="0">
                <a:solidFill>
                  <a:schemeClr val="tx1"/>
                </a:solidFill>
              </a:rPr>
              <a:t>Dans certaines pathologies rénales comme les tumeurs du rein, l'EPO est sécrétée en excès et génère une concentration trop importante de globules rouges dans le sang pouvant être responsables de thromboses car le sang est rendu plus visqueux. </a:t>
            </a:r>
            <a:br>
              <a:rPr lang="fr-FR" sz="1200" dirty="0">
                <a:solidFill>
                  <a:schemeClr val="tx1"/>
                </a:solidFill>
              </a:rPr>
            </a:br>
            <a:r>
              <a:rPr lang="fr-FR" sz="1200" dirty="0">
                <a:solidFill>
                  <a:schemeClr val="tx1"/>
                </a:solidFill>
              </a:rPr>
              <a:t/>
            </a:r>
            <a:br>
              <a:rPr lang="fr-FR" sz="1200" dirty="0">
                <a:solidFill>
                  <a:schemeClr val="tx1"/>
                </a:solidFill>
              </a:rPr>
            </a:br>
            <a:r>
              <a:rPr lang="fr-FR" sz="1200" dirty="0">
                <a:solidFill>
                  <a:schemeClr val="tx1"/>
                </a:solidFill>
              </a:rPr>
              <a:t>En cas d'insuffisance rénale, </a:t>
            </a:r>
            <a:r>
              <a:rPr lang="fr-FR" sz="1200" dirty="0"/>
              <a:t>l'érythropoïétine est déficiente et peut être remplacée par une érythropoïétine de synthèse. Ainsi l'EPO a parfois été utilisée comme produit dopant pour augmenter l'apport en oxygène aux muscles et améliorer les performances sportives</a:t>
            </a:r>
            <a:r>
              <a:rPr lang="fr-FR" sz="1200" dirty="0" smtClean="0"/>
              <a:t>.</a:t>
            </a:r>
            <a:r>
              <a:rPr lang="en-GB" sz="1200" dirty="0"/>
              <a:t> </a:t>
            </a:r>
            <a:endParaRPr lang="en-GB" sz="1200" dirty="0" smtClean="0"/>
          </a:p>
          <a:p>
            <a:r>
              <a:rPr lang="fr-FR" sz="1200" dirty="0" smtClean="0"/>
              <a:t>La </a:t>
            </a:r>
            <a:r>
              <a:rPr lang="fr-FR" sz="1200" dirty="0"/>
              <a:t>production d’érythropoïétine est stimulée par la quantité d’oxygène disponible dans l’organisme. Ainsi, une baisse de l’oxygénation des tissus induit à une forte production d’EPO et par conséquent une augmentation du nombre de globules rouges dans le sang. </a:t>
            </a:r>
          </a:p>
          <a:p>
            <a:endParaRPr lang="fr-FR" sz="1200" dirty="0"/>
          </a:p>
          <a:p>
            <a:r>
              <a:rPr lang="fr-FR" sz="1200" dirty="0"/>
              <a:t>L’ EPO stimule la prolifération des globules rouges en se liant à un récepteur situé à la surface des cellules précurseurs de ces dernières. C’est ainsi que le nombre de globules rouges augmente. Cet avantage est donc non négligeable, notamment dans les sports d’endurance (le cyclisme). </a:t>
            </a:r>
          </a:p>
          <a:p>
            <a:endParaRPr lang="fr-FR" sz="1200" dirty="0"/>
          </a:p>
          <a:p>
            <a:r>
              <a:rPr lang="fr-FR" sz="1200" dirty="0"/>
              <a:t>L’administration de cette hormone se fait par injection simplement sous la peau, puis pénètre dans certains os de notre squelette. </a:t>
            </a:r>
          </a:p>
          <a:p>
            <a:endParaRPr lang="fr-FR" sz="1200" dirty="0"/>
          </a:p>
          <a:p>
            <a:r>
              <a:rPr lang="fr-FR" sz="1200" dirty="0"/>
              <a:t>Nous avons pu constater que la prise d’EPO chez un cycliste permet une augmentation de vitesse d’environ 10 %.</a:t>
            </a:r>
          </a:p>
          <a:p>
            <a:endParaRPr lang="en-GB" sz="1200" dirty="0" smtClean="0"/>
          </a:p>
          <a:p>
            <a:endParaRPr lang="fr-FR" sz="1200" dirty="0" smtClean="0"/>
          </a:p>
          <a:p>
            <a:endParaRPr lang="fr-FR" sz="1200" dirty="0"/>
          </a:p>
          <a:p>
            <a:pPr marL="0" indent="0">
              <a:buNone/>
            </a:pPr>
            <a:r>
              <a:rPr lang="fr-FR" sz="1200" dirty="0"/>
              <a:t> </a:t>
            </a:r>
          </a:p>
          <a:p>
            <a:pPr marL="109728" lvl="0" indent="0">
              <a:buNone/>
            </a:pPr>
            <a:endParaRPr lang="fr-FR" sz="1200" b="1" dirty="0">
              <a:solidFill>
                <a:srgbClr val="165160"/>
              </a:solidFill>
            </a:endParaRPr>
          </a:p>
        </p:txBody>
      </p:sp>
      <p:pic>
        <p:nvPicPr>
          <p:cNvPr id="4" name="Image 3" descr="200px-Erythropoieti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0848" y="7610400"/>
            <a:ext cx="2260037" cy="1533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700">
        <p14:prism/>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3"/>
          </p:nvPr>
        </p:nvSpPr>
        <p:spPr>
          <a:xfrm>
            <a:off x="188640" y="107504"/>
            <a:ext cx="6172200" cy="9437656"/>
          </a:xfrm>
        </p:spPr>
        <p:txBody>
          <a:bodyPr>
            <a:normAutofit/>
          </a:bodyPr>
          <a:lstStyle/>
          <a:p>
            <a:pPr marL="109728" indent="0">
              <a:buNone/>
            </a:pPr>
            <a:r>
              <a:rPr lang="fr-FR" sz="1200" b="1" u="sng" dirty="0">
                <a:solidFill>
                  <a:schemeClr val="tx1"/>
                </a:solidFill>
                <a:latin typeface="Times New Roman" pitchFamily="18" charset="0"/>
                <a:cs typeface="Times New Roman" pitchFamily="18" charset="0"/>
              </a:rPr>
              <a:t>Les effets désirés par les sportifs sont : </a:t>
            </a:r>
          </a:p>
          <a:p>
            <a:pPr marL="109728" indent="0">
              <a:buNone/>
            </a:pPr>
            <a:r>
              <a:rPr lang="fr-FR" sz="1200" b="1" u="sng" dirty="0">
                <a:solidFill>
                  <a:schemeClr val="tx1"/>
                </a:solidFill>
                <a:latin typeface="Times New Roman" pitchFamily="18" charset="0"/>
                <a:cs typeface="Times New Roman" pitchFamily="18" charset="0"/>
              </a:rPr>
              <a:t> </a:t>
            </a:r>
          </a:p>
          <a:p>
            <a:pPr marL="109728" indent="0">
              <a:buNone/>
            </a:pPr>
            <a:r>
              <a:rPr lang="fr-FR" sz="1200" dirty="0">
                <a:solidFill>
                  <a:schemeClr val="tx1"/>
                </a:solidFill>
                <a:latin typeface="Times New Roman" pitchFamily="18" charset="0"/>
                <a:cs typeface="Times New Roman" pitchFamily="18" charset="0"/>
              </a:rPr>
              <a:t>-D'augmenter le VO2max:</a:t>
            </a:r>
          </a:p>
          <a:p>
            <a:pPr marL="109728" indent="0">
              <a:buNone/>
            </a:pPr>
            <a:r>
              <a:rPr lang="fr-FR" sz="1200" dirty="0">
                <a:solidFill>
                  <a:schemeClr val="tx1"/>
                </a:solidFill>
                <a:latin typeface="Times New Roman" pitchFamily="18" charset="0"/>
                <a:cs typeface="Times New Roman" pitchFamily="18" charset="0"/>
              </a:rPr>
              <a:t>C'est à dire, la consommation maximum d'oxygène (VO2 </a:t>
            </a:r>
            <a:r>
              <a:rPr lang="fr-FR" sz="1200" dirty="0" smtClean="0">
                <a:solidFill>
                  <a:schemeClr val="tx1"/>
                </a:solidFill>
                <a:latin typeface="Times New Roman" pitchFamily="18" charset="0"/>
                <a:cs typeface="Times New Roman" pitchFamily="18" charset="0"/>
              </a:rPr>
              <a:t>max).</a:t>
            </a:r>
            <a:r>
              <a:rPr lang="fr-FR" sz="1200" dirty="0">
                <a:solidFill>
                  <a:schemeClr val="tx1"/>
                </a:solidFill>
                <a:latin typeface="Times New Roman" pitchFamily="18" charset="0"/>
                <a:cs typeface="Times New Roman" pitchFamily="18" charset="0"/>
              </a:rPr>
              <a:t> </a:t>
            </a:r>
          </a:p>
          <a:p>
            <a:pPr marL="109728" indent="0">
              <a:buNone/>
            </a:pPr>
            <a:r>
              <a:rPr lang="fr-FR" sz="1200" dirty="0" smtClean="0">
                <a:solidFill>
                  <a:schemeClr val="tx1"/>
                </a:solidFill>
                <a:latin typeface="Times New Roman" pitchFamily="18" charset="0"/>
                <a:cs typeface="Times New Roman" pitchFamily="18" charset="0"/>
              </a:rPr>
              <a:t>-Diminution de la sensation de fatigue : </a:t>
            </a:r>
          </a:p>
          <a:p>
            <a:pPr marL="109728" indent="0">
              <a:buNone/>
            </a:pPr>
            <a:r>
              <a:rPr lang="fr-FR" sz="1200" dirty="0" smtClean="0">
                <a:solidFill>
                  <a:schemeClr val="tx1"/>
                </a:solidFill>
                <a:latin typeface="Times New Roman" pitchFamily="18" charset="0"/>
                <a:cs typeface="Times New Roman" pitchFamily="18" charset="0"/>
              </a:rPr>
              <a:t>Ce </a:t>
            </a:r>
            <a:r>
              <a:rPr lang="fr-FR" sz="1200" dirty="0">
                <a:solidFill>
                  <a:schemeClr val="tx1"/>
                </a:solidFill>
                <a:latin typeface="Times New Roman" pitchFamily="18" charset="0"/>
                <a:cs typeface="Times New Roman" pitchFamily="18" charset="0"/>
              </a:rPr>
              <a:t>qui consiste à diminuer l'acide lactique n'apparaît pas aussi vite qu'en temps normale. Produit par les cellules au cours d'un travail musculaire intense quand l'oxygène vient à manquer, c'est à lui que l'on doit cette sensation douloureuse qui accompagne l'effort et les courbatures. L'EPO permet aussi de moins ressentir les douleurs lors de l'effort physique.</a:t>
            </a:r>
          </a:p>
          <a:p>
            <a:pPr marL="109728" indent="0">
              <a:buNone/>
            </a:pPr>
            <a:r>
              <a:rPr lang="fr-FR" sz="1200" dirty="0">
                <a:solidFill>
                  <a:schemeClr val="tx1"/>
                </a:solidFill>
                <a:latin typeface="Times New Roman" pitchFamily="18" charset="0"/>
                <a:cs typeface="Times New Roman" pitchFamily="18" charset="0"/>
              </a:rPr>
              <a:t>-Diminution du temps de récupération.</a:t>
            </a:r>
          </a:p>
          <a:p>
            <a:pPr marL="109728" indent="0">
              <a:buNone/>
            </a:pPr>
            <a:r>
              <a:rPr lang="fr-FR" sz="1200" dirty="0">
                <a:solidFill>
                  <a:schemeClr val="tx1"/>
                </a:solidFill>
                <a:latin typeface="Times New Roman" pitchFamily="18" charset="0"/>
                <a:cs typeface="Times New Roman" pitchFamily="18" charset="0"/>
              </a:rPr>
              <a:t>-Possibilité d'augmenter la durée des entrainements ainsi que le volume de ceux-</a:t>
            </a:r>
            <a:r>
              <a:rPr lang="fr-FR" sz="1200" dirty="0" smtClean="0">
                <a:solidFill>
                  <a:schemeClr val="tx1"/>
                </a:solidFill>
                <a:latin typeface="Times New Roman" pitchFamily="18" charset="0"/>
                <a:cs typeface="Times New Roman" pitchFamily="18" charset="0"/>
              </a:rPr>
              <a:t>ci</a:t>
            </a:r>
            <a:endParaRPr lang="fr-FR" sz="1200" dirty="0">
              <a:solidFill>
                <a:schemeClr val="tx1"/>
              </a:solidFill>
              <a:latin typeface="Times New Roman" pitchFamily="18" charset="0"/>
              <a:cs typeface="Times New Roman" pitchFamily="18" charset="0"/>
            </a:endParaRPr>
          </a:p>
          <a:p>
            <a:pPr marL="109728" indent="0">
              <a:buNone/>
            </a:pPr>
            <a:endParaRPr lang="fr-FR" sz="1200" dirty="0">
              <a:solidFill>
                <a:schemeClr val="tx1"/>
              </a:solidFill>
              <a:latin typeface="Times New Roman" pitchFamily="18" charset="0"/>
              <a:cs typeface="Times New Roman" pitchFamily="18" charset="0"/>
            </a:endParaRPr>
          </a:p>
          <a:p>
            <a:pPr marL="109728" indent="0">
              <a:buNone/>
            </a:pPr>
            <a:r>
              <a:rPr lang="fr-FR" sz="1200" dirty="0">
                <a:solidFill>
                  <a:schemeClr val="tx1"/>
                </a:solidFill>
                <a:latin typeface="Times New Roman" pitchFamily="18" charset="0"/>
                <a:cs typeface="Times New Roman" pitchFamily="18" charset="0"/>
              </a:rPr>
              <a:t>En revanche, la prise d’EPO peut entraîner des effets indésirables sur la santé du sportif, comme par exemple, ils doivent faire face à : </a:t>
            </a:r>
          </a:p>
          <a:p>
            <a:pPr marL="109728" indent="0">
              <a:buNone/>
            </a:pPr>
            <a:r>
              <a:rPr lang="fr-FR" sz="1200" dirty="0">
                <a:solidFill>
                  <a:schemeClr val="tx1"/>
                </a:solidFill>
                <a:latin typeface="Times New Roman" pitchFamily="18" charset="0"/>
                <a:cs typeface="Times New Roman" pitchFamily="18" charset="0"/>
              </a:rPr>
              <a:t>-des palpitations cardiaques </a:t>
            </a:r>
          </a:p>
          <a:p>
            <a:pPr marL="109728" indent="0">
              <a:buNone/>
            </a:pPr>
            <a:r>
              <a:rPr lang="fr-FR" sz="1200" dirty="0">
                <a:solidFill>
                  <a:schemeClr val="tx1"/>
                </a:solidFill>
                <a:latin typeface="Times New Roman" pitchFamily="18" charset="0"/>
                <a:cs typeface="Times New Roman" pitchFamily="18" charset="0"/>
              </a:rPr>
              <a:t>- des douleurs musculaires </a:t>
            </a:r>
          </a:p>
          <a:p>
            <a:pPr marL="109728" indent="0">
              <a:buNone/>
            </a:pPr>
            <a:r>
              <a:rPr lang="fr-FR" sz="1200" dirty="0">
                <a:solidFill>
                  <a:schemeClr val="tx1"/>
                </a:solidFill>
                <a:latin typeface="Times New Roman" pitchFamily="18" charset="0"/>
                <a:cs typeface="Times New Roman" pitchFamily="18" charset="0"/>
              </a:rPr>
              <a:t>- des éruptions cutanés, </a:t>
            </a:r>
          </a:p>
          <a:p>
            <a:pPr marL="109728" indent="0">
              <a:buNone/>
            </a:pPr>
            <a:r>
              <a:rPr lang="fr-FR" sz="1200" dirty="0">
                <a:solidFill>
                  <a:schemeClr val="tx1"/>
                </a:solidFill>
                <a:latin typeface="Times New Roman" pitchFamily="18" charset="0"/>
                <a:cs typeface="Times New Roman" pitchFamily="18" charset="0"/>
              </a:rPr>
              <a:t>-des nausées </a:t>
            </a:r>
          </a:p>
          <a:p>
            <a:pPr marL="109728" indent="0">
              <a:buNone/>
            </a:pPr>
            <a:r>
              <a:rPr lang="fr-FR" sz="1200" dirty="0">
                <a:solidFill>
                  <a:schemeClr val="tx1"/>
                </a:solidFill>
                <a:latin typeface="Times New Roman" pitchFamily="18" charset="0"/>
                <a:cs typeface="Times New Roman" pitchFamily="18" charset="0"/>
              </a:rPr>
              <a:t>-des maux de tête violents. </a:t>
            </a:r>
          </a:p>
          <a:p>
            <a:pPr marL="109728" indent="0">
              <a:buNone/>
            </a:pPr>
            <a:endParaRPr lang="fr-FR" sz="1200" dirty="0" smtClean="0">
              <a:solidFill>
                <a:schemeClr val="tx1"/>
              </a:solidFill>
              <a:latin typeface="Times New Roman" pitchFamily="18" charset="0"/>
              <a:cs typeface="Times New Roman" pitchFamily="18" charset="0"/>
            </a:endParaRPr>
          </a:p>
          <a:p>
            <a:pPr marL="109728" indent="0">
              <a:buNone/>
            </a:pPr>
            <a:endParaRPr lang="fr-FR" sz="1200" dirty="0">
              <a:solidFill>
                <a:schemeClr val="tx1"/>
              </a:solidFill>
              <a:latin typeface="Times New Roman" pitchFamily="18" charset="0"/>
              <a:cs typeface="Times New Roman" pitchFamily="18" charset="0"/>
            </a:endParaRPr>
          </a:p>
          <a:p>
            <a:pPr marL="109728" indent="0">
              <a:buNone/>
            </a:pPr>
            <a:endParaRPr lang="fr-FR" sz="1200" dirty="0" smtClean="0">
              <a:solidFill>
                <a:schemeClr val="tx1"/>
              </a:solidFill>
              <a:latin typeface="Times New Roman" pitchFamily="18" charset="0"/>
              <a:cs typeface="Times New Roman" pitchFamily="18" charset="0"/>
            </a:endParaRPr>
          </a:p>
          <a:p>
            <a:pPr marL="109728" indent="0">
              <a:buNone/>
            </a:pPr>
            <a:endParaRPr lang="fr-FR" sz="1200" dirty="0" smtClean="0">
              <a:solidFill>
                <a:schemeClr val="tx1"/>
              </a:solidFill>
              <a:latin typeface="Times New Roman" pitchFamily="18" charset="0"/>
              <a:cs typeface="Times New Roman" pitchFamily="18" charset="0"/>
            </a:endParaRPr>
          </a:p>
          <a:p>
            <a:pPr marL="109728" indent="0">
              <a:buNone/>
            </a:pPr>
            <a:endParaRPr lang="fr-FR" sz="1200" dirty="0" smtClean="0">
              <a:solidFill>
                <a:schemeClr val="tx1"/>
              </a:solidFill>
              <a:latin typeface="Times New Roman" pitchFamily="18" charset="0"/>
              <a:cs typeface="Times New Roman" pitchFamily="18" charset="0"/>
            </a:endParaRPr>
          </a:p>
          <a:p>
            <a:pPr marL="109728" indent="0">
              <a:buNone/>
            </a:pPr>
            <a:r>
              <a:rPr lang="fr-FR" sz="1200" dirty="0" smtClean="0">
                <a:solidFill>
                  <a:schemeClr val="tx1"/>
                </a:solidFill>
                <a:latin typeface="Times New Roman" pitchFamily="18" charset="0"/>
                <a:cs typeface="Times New Roman" pitchFamily="18" charset="0"/>
              </a:rPr>
              <a:t>Cependant </a:t>
            </a:r>
            <a:r>
              <a:rPr lang="fr-FR" sz="1200" dirty="0">
                <a:solidFill>
                  <a:schemeClr val="tx1"/>
                </a:solidFill>
                <a:latin typeface="Times New Roman" pitchFamily="18" charset="0"/>
                <a:cs typeface="Times New Roman" pitchFamily="18" charset="0"/>
              </a:rPr>
              <a:t>ces effets secondaires superficiels cachent des conséquences plus dramatiques sur la santé de l’individu : </a:t>
            </a:r>
          </a:p>
          <a:p>
            <a:pPr marL="109728" lvl="0" indent="0">
              <a:buNone/>
            </a:pPr>
            <a:r>
              <a:rPr lang="fr-FR" sz="1200" dirty="0">
                <a:solidFill>
                  <a:schemeClr val="tx1"/>
                </a:solidFill>
                <a:latin typeface="Times New Roman" pitchFamily="18" charset="0"/>
                <a:cs typeface="Times New Roman" pitchFamily="18" charset="0"/>
              </a:rPr>
              <a:t>L’épaississement de leur sang dû à l’augmentation du nombre d’hématies circulant ; ce qui ne facilite pas l’écoulement du sang dans les vaisseaux d’où le risque de thromboses artérielles (formation de caillots sanguins) qui conduisent à une hypertension artérielle (pression artérielle trop élevée) et donc à aussi une augmentation des risques d’infarctus du myocarde dû à un déséquilibre entre les besoins du cœur en oxygène et l’apport issu de la circulation sanguine. </a:t>
            </a:r>
          </a:p>
          <a:p>
            <a:pPr marL="109728" lvl="0" indent="0">
              <a:buNone/>
            </a:pPr>
            <a:r>
              <a:rPr lang="fr-FR" sz="1200" dirty="0">
                <a:solidFill>
                  <a:schemeClr val="tx1"/>
                </a:solidFill>
                <a:latin typeface="Times New Roman" pitchFamily="18" charset="0"/>
                <a:cs typeface="Times New Roman" pitchFamily="18" charset="0"/>
              </a:rPr>
              <a:t>On assiste également à une augmentation des risques :</a:t>
            </a:r>
          </a:p>
          <a:p>
            <a:pPr marL="109728" lvl="0" indent="0">
              <a:buNone/>
            </a:pPr>
            <a:r>
              <a:rPr lang="fr-FR" sz="1200" dirty="0">
                <a:solidFill>
                  <a:schemeClr val="tx1"/>
                </a:solidFill>
                <a:latin typeface="Times New Roman" pitchFamily="18" charset="0"/>
                <a:cs typeface="Times New Roman" pitchFamily="18" charset="0"/>
              </a:rPr>
              <a:t>d’embolies pulmonaires (obstruction brutale de l’une des branches de l’artère pulmonaire)</a:t>
            </a:r>
          </a:p>
          <a:p>
            <a:pPr marL="109728" lvl="0" indent="0">
              <a:buNone/>
            </a:pPr>
            <a:r>
              <a:rPr lang="fr-FR" sz="1200" dirty="0">
                <a:solidFill>
                  <a:schemeClr val="tx1"/>
                </a:solidFill>
                <a:latin typeface="Times New Roman" pitchFamily="18" charset="0"/>
                <a:cs typeface="Times New Roman" pitchFamily="18" charset="0"/>
              </a:rPr>
              <a:t>A long terme, le dopage à l’EPO peut déclencher des maladies auto-immunes dues à une hyperactivité du système immunitaire à l’encontre de substances ou de tissus qui sont normalement présents dans l’organisme mais peut aussi provoquer des cancers (dégénération des cellules) de la moelle osseuse. </a:t>
            </a:r>
          </a:p>
          <a:p>
            <a:endParaRPr lang="en-GB" sz="1200" dirty="0"/>
          </a:p>
        </p:txBody>
      </p:sp>
      <p:pic>
        <p:nvPicPr>
          <p:cNvPr id="3" name="Image 2" descr="38205741.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3563888"/>
            <a:ext cx="2995200" cy="2160000"/>
          </a:xfrm>
          <a:prstGeom prst="rect">
            <a:avLst/>
          </a:prstGeom>
        </p:spPr>
      </p:pic>
    </p:spTree>
    <p:extLst>
      <p:ext uri="{BB962C8B-B14F-4D97-AF65-F5344CB8AC3E}">
        <p14:creationId xmlns:p14="http://schemas.microsoft.com/office/powerpoint/2010/main" val="1651191144"/>
      </p:ext>
    </p:extLst>
  </p:cSld>
  <p:clrMapOvr>
    <a:masterClrMapping/>
  </p:clrMapOvr>
  <mc:AlternateContent xmlns:mc="http://schemas.openxmlformats.org/markup-compatibility/2006">
    <mc:Choice xmlns:p14="http://schemas.microsoft.com/office/powerpoint/2010/main" Requires="p14">
      <p:transition spd="slow" p14:dur="2200">
        <p14:doors dir="vert"/>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3" name="Titre 2"/>
          <p:cNvSpPr txBox="1">
            <a:spLocks noGrp="1"/>
          </p:cNvSpPr>
          <p:nvPr>
            <p:ph type="title"/>
          </p:nvPr>
        </p:nvSpPr>
        <p:spPr>
          <a:xfrm>
            <a:off x="764704" y="9779"/>
            <a:ext cx="4884383" cy="1524000"/>
          </a:xfrm>
        </p:spPr>
        <p:txBody>
          <a:bodyPr anchorCtr="1">
            <a:normAutofit fontScale="90000"/>
          </a:bodyPr>
          <a:lstStyle/>
          <a:p>
            <a:pPr marL="0" indent="0" algn="ctr">
              <a:spcBef>
                <a:spcPts val="400"/>
              </a:spcBef>
              <a:buNone/>
            </a:pPr>
            <a:r>
              <a:rPr lang="fr-FR" sz="3100" b="0" u="sng" dirty="0">
                <a:solidFill>
                  <a:srgbClr val="FF0000"/>
                </a:solidFill>
                <a:latin typeface="Times New Roman"/>
                <a:cs typeface="Times New Roman"/>
              </a:rPr>
              <a:t>PRODUITS DOPANTS ET MODE D’ACTION SUR L’ORGANISME </a:t>
            </a:r>
            <a:r>
              <a:rPr lang="fr-FR" sz="2800" b="0" u="sng" dirty="0">
                <a:solidFill>
                  <a:srgbClr val="FF0000"/>
                </a:solidFill>
                <a:latin typeface="Times New Roman"/>
                <a:cs typeface="Times New Roman"/>
              </a:rPr>
              <a:t/>
            </a:r>
            <a:br>
              <a:rPr lang="fr-FR" sz="2800" b="0" u="sng" dirty="0">
                <a:solidFill>
                  <a:srgbClr val="FF0000"/>
                </a:solidFill>
                <a:latin typeface="Times New Roman"/>
                <a:cs typeface="Times New Roman"/>
              </a:rPr>
            </a:br>
            <a:r>
              <a:rPr lang="fr-FR" sz="2800" b="0" u="sng" dirty="0">
                <a:solidFill>
                  <a:srgbClr val="FF0000"/>
                </a:solidFill>
                <a:latin typeface="Times New Roman"/>
                <a:cs typeface="Times New Roman"/>
              </a:rPr>
              <a:t/>
            </a:r>
            <a:br>
              <a:rPr lang="fr-FR" sz="2800" b="0" u="sng" dirty="0">
                <a:solidFill>
                  <a:srgbClr val="FF0000"/>
                </a:solidFill>
                <a:latin typeface="Times New Roman"/>
                <a:cs typeface="Times New Roman"/>
              </a:rPr>
            </a:br>
            <a:r>
              <a:rPr lang="fr-FR" sz="2200" b="0" dirty="0">
                <a:solidFill>
                  <a:srgbClr val="008000"/>
                </a:solidFill>
                <a:latin typeface="Times New Roman"/>
                <a:cs typeface="Times New Roman"/>
              </a:rPr>
              <a:t>III- LES  AMPHETAMINES</a:t>
            </a:r>
            <a:r>
              <a:rPr lang="fr-FR" sz="1600" b="0" dirty="0">
                <a:solidFill>
                  <a:srgbClr val="165160"/>
                </a:solidFill>
                <a:latin typeface="Times New Roman"/>
                <a:cs typeface="Times New Roman"/>
              </a:rPr>
              <a:t/>
            </a:r>
            <a:br>
              <a:rPr lang="fr-FR" sz="1600" b="0" dirty="0">
                <a:solidFill>
                  <a:srgbClr val="165160"/>
                </a:solidFill>
                <a:latin typeface="Times New Roman"/>
                <a:cs typeface="Times New Roman"/>
              </a:rPr>
            </a:br>
            <a:endParaRPr lang="fr-FR" sz="1600" b="0" dirty="0">
              <a:solidFill>
                <a:srgbClr val="165160"/>
              </a:solidFill>
              <a:latin typeface="Times New Roman"/>
              <a:cs typeface="Times New Roman"/>
            </a:endParaRPr>
          </a:p>
        </p:txBody>
      </p:sp>
      <p:sp>
        <p:nvSpPr>
          <p:cNvPr id="2" name="Espace réservé du contenu 1"/>
          <p:cNvSpPr txBox="1">
            <a:spLocks noGrp="1"/>
          </p:cNvSpPr>
          <p:nvPr>
            <p:ph sz="quarter" idx="13"/>
          </p:nvPr>
        </p:nvSpPr>
        <p:spPr>
          <a:xfrm>
            <a:off x="260648" y="2267744"/>
            <a:ext cx="6172200" cy="5477216"/>
          </a:xfrm>
        </p:spPr>
        <p:txBody>
          <a:bodyPr>
            <a:normAutofit/>
          </a:bodyPr>
          <a:lstStyle/>
          <a:p>
            <a:pPr marL="109728" indent="0">
              <a:buNone/>
            </a:pPr>
            <a:r>
              <a:rPr lang="fr-FR" sz="1200" dirty="0">
                <a:latin typeface="Times New Roman"/>
                <a:cs typeface="Times New Roman"/>
              </a:rPr>
              <a:t>L'amphétamine (DCI) est une substance sympathomimétique aux effets anorexigène et psychoanaleptique. Elle est utilisée comme coupe-faim, comme stimulant du système nerveux central et pour le traitement de l'hyperactivité chez l'enfant. En Occident, l'amphétamine est considérée comme un </a:t>
            </a:r>
            <a:r>
              <a:rPr lang="fr-FR" sz="1200" dirty="0" smtClean="0">
                <a:latin typeface="Times New Roman"/>
                <a:cs typeface="Times New Roman"/>
              </a:rPr>
              <a:t>stupéfiant</a:t>
            </a:r>
            <a:r>
              <a:rPr lang="fr-FR" sz="1200" dirty="0">
                <a:latin typeface="Times New Roman"/>
                <a:cs typeface="Times New Roman"/>
              </a:rPr>
              <a:t>, connu sous le nom de speed. </a:t>
            </a:r>
          </a:p>
          <a:p>
            <a:pPr marL="109728" indent="0">
              <a:buNone/>
            </a:pPr>
            <a:r>
              <a:rPr lang="fr-FR" sz="1200" dirty="0">
                <a:latin typeface="Times New Roman"/>
                <a:cs typeface="Times New Roman"/>
              </a:rPr>
              <a:t>L'amphétamine agit en libérant de la dopamine dans le cerveau. Elle bloque la recapture de la dopamine dans la synapse. Elle inhibe l'activité de l'enzyme MAO à forte dose (monoamine oxydase). Elle agit dans le corps environ de 30 à 60 minutes après avoir été ingérée. Tout dépendant de la quantité prise et si elle est combinée avec d'autres stimulants, l'amphétamine peut s'avérer très dangereuse. Elle traverse la barrière placentaire et cause de nombreux dégâts au fœtus. </a:t>
            </a:r>
            <a:endParaRPr lang="fr-FR" sz="1200" dirty="0" smtClean="0">
              <a:latin typeface="Times New Roman"/>
              <a:cs typeface="Times New Roman"/>
            </a:endParaRPr>
          </a:p>
          <a:p>
            <a:endParaRPr lang="fr-FR" sz="1200" dirty="0">
              <a:latin typeface="Times New Roman"/>
              <a:cs typeface="Times New Roman"/>
            </a:endParaRPr>
          </a:p>
          <a:p>
            <a:pPr marL="109728" indent="0">
              <a:buNone/>
            </a:pPr>
            <a:r>
              <a:rPr lang="fr-FR" sz="1200" dirty="0" smtClean="0">
                <a:latin typeface="Times New Roman"/>
                <a:cs typeface="Times New Roman"/>
              </a:rPr>
              <a:t>Il existe trois grands types de dérivés amphétaminiques triés selon leurs effets principaux: </a:t>
            </a:r>
          </a:p>
          <a:p>
            <a:pPr marL="109728" indent="0">
              <a:buNone/>
            </a:pPr>
            <a:r>
              <a:rPr lang="fr-FR" sz="1200" dirty="0" smtClean="0">
                <a:latin typeface="Times New Roman"/>
                <a:cs typeface="Times New Roman"/>
              </a:rPr>
              <a:t>1) Les psychostimulants qui permettent de stimuler l’activité physique du cerveau, diminuer la fatigue et augmenter les performances intellectuelles. </a:t>
            </a:r>
          </a:p>
          <a:p>
            <a:pPr marL="109728" indent="0">
              <a:buNone/>
            </a:pPr>
            <a:r>
              <a:rPr lang="fr-FR" sz="1200" dirty="0" smtClean="0">
                <a:latin typeface="Times New Roman"/>
                <a:cs typeface="Times New Roman"/>
              </a:rPr>
              <a:t>2) Les hallucinogènes qui provoquent des moments de délires</a:t>
            </a:r>
          </a:p>
          <a:p>
            <a:pPr marL="109728" indent="0">
              <a:buNone/>
            </a:pPr>
            <a:r>
              <a:rPr lang="fr-FR" sz="1200" dirty="0" smtClean="0">
                <a:latin typeface="Times New Roman"/>
                <a:cs typeface="Times New Roman"/>
              </a:rPr>
              <a:t>3) Les anorexigènes qui diminuent la sensation de faim. </a:t>
            </a:r>
          </a:p>
          <a:p>
            <a:endParaRPr lang="fr-FR" sz="1200" dirty="0">
              <a:latin typeface="Times New Roman"/>
              <a:cs typeface="Times New Roman"/>
            </a:endParaRPr>
          </a:p>
          <a:p>
            <a:pPr marL="109728" indent="0">
              <a:buNone/>
            </a:pPr>
            <a:r>
              <a:rPr lang="fr-FR" sz="1200" dirty="0" smtClean="0">
                <a:latin typeface="Times New Roman"/>
                <a:cs typeface="Times New Roman"/>
              </a:rPr>
              <a:t>En modifiant plus ou moins la molécule de phényléthylamine, il a été possible d’obtenir des produits dont l’un des effets est renforcé au détriment des autres. </a:t>
            </a:r>
          </a:p>
          <a:p>
            <a:pPr marL="109728" indent="0">
              <a:buNone/>
            </a:pPr>
            <a:r>
              <a:rPr lang="fr-FR" sz="1200" dirty="0" smtClean="0">
                <a:latin typeface="Times New Roman"/>
                <a:cs typeface="Times New Roman"/>
              </a:rPr>
              <a:t>Les amphétamines se présentent sous forme de comprimés de cristaux ou de poudre souvent mélangée avec d’autres produits, elles peuvent être administrer par voie orale, prisées (inspirées), injectées en intraveineuse ou fumées. </a:t>
            </a:r>
          </a:p>
          <a:p>
            <a:endParaRPr lang="fr-FR" sz="1200" dirty="0"/>
          </a:p>
          <a:p>
            <a:pPr marL="109728" lvl="0" indent="0">
              <a:buNone/>
            </a:pPr>
            <a:endParaRPr lang="fr-FR" sz="1200" b="1" dirty="0">
              <a:solidFill>
                <a:srgbClr val="165160"/>
              </a:solidFill>
            </a:endParaRPr>
          </a:p>
        </p:txBody>
      </p:sp>
      <p:sp>
        <p:nvSpPr>
          <p:cNvPr id="4" name="ZoneTexte 3"/>
          <p:cNvSpPr txBox="1"/>
          <p:nvPr/>
        </p:nvSpPr>
        <p:spPr>
          <a:xfrm>
            <a:off x="1412777" y="8172400"/>
            <a:ext cx="184731" cy="369332"/>
          </a:xfrm>
          <a:prstGeom prst="rect">
            <a:avLst/>
          </a:prstGeom>
          <a:noFill/>
        </p:spPr>
        <p:txBody>
          <a:bodyPr wrap="none" rtlCol="0">
            <a:spAutoFit/>
          </a:bodyPr>
          <a:lstStyle/>
          <a:p>
            <a:endParaRPr lang="fr-FR"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768" y="7308000"/>
            <a:ext cx="3735314" cy="18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Image 5"/>
          <p:cNvPicPr/>
          <p:nvPr/>
        </p:nvPicPr>
        <p:blipFill>
          <a:blip r:embed="rId3">
            <a:extLst>
              <a:ext uri="{28A0092B-C50C-407E-A947-70E740481C1C}">
                <a14:useLocalDpi xmlns:a14="http://schemas.microsoft.com/office/drawing/2010/main" val="0"/>
              </a:ext>
            </a:extLst>
          </a:blip>
          <a:srcRect/>
          <a:stretch>
            <a:fillRect/>
          </a:stretch>
        </p:blipFill>
        <p:spPr bwMode="auto">
          <a:xfrm>
            <a:off x="5445224" y="1115616"/>
            <a:ext cx="1041400" cy="10476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200">
        <p14:switch dir="r"/>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3" name="Titre 2"/>
          <p:cNvSpPr txBox="1">
            <a:spLocks noGrp="1"/>
          </p:cNvSpPr>
          <p:nvPr>
            <p:ph type="title"/>
          </p:nvPr>
        </p:nvSpPr>
        <p:spPr>
          <a:xfrm>
            <a:off x="332656" y="179512"/>
            <a:ext cx="6172200" cy="965460"/>
          </a:xfrm>
        </p:spPr>
        <p:txBody>
          <a:bodyPr anchorCtr="1">
            <a:normAutofit fontScale="90000"/>
          </a:bodyPr>
          <a:lstStyle/>
          <a:p>
            <a:pPr marL="0" lvl="0" indent="0" algn="ctr">
              <a:buNone/>
            </a:pPr>
            <a:r>
              <a:rPr lang="fr-FR" sz="1600" dirty="0">
                <a:solidFill>
                  <a:srgbClr val="165160"/>
                </a:solidFill>
              </a:rPr>
              <a:t/>
            </a:r>
            <a:br>
              <a:rPr lang="fr-FR" sz="1600" dirty="0">
                <a:solidFill>
                  <a:srgbClr val="165160"/>
                </a:solidFill>
              </a:rPr>
            </a:br>
            <a:r>
              <a:rPr lang="fr-FR" sz="3100" b="0" u="sng" dirty="0">
                <a:solidFill>
                  <a:srgbClr val="FF0000"/>
                </a:solidFill>
                <a:latin typeface="Times New Roman"/>
                <a:cs typeface="Times New Roman"/>
              </a:rPr>
              <a:t>DOPAGE MODERNE </a:t>
            </a:r>
            <a:br>
              <a:rPr lang="fr-FR" sz="3100" b="0" u="sng" dirty="0">
                <a:solidFill>
                  <a:srgbClr val="FF0000"/>
                </a:solidFill>
                <a:latin typeface="Times New Roman"/>
                <a:cs typeface="Times New Roman"/>
              </a:rPr>
            </a:br>
            <a:r>
              <a:rPr lang="fr-FR" sz="3100" b="0" u="sng" dirty="0">
                <a:solidFill>
                  <a:srgbClr val="FF0000"/>
                </a:solidFill>
                <a:latin typeface="Times New Roman"/>
                <a:cs typeface="Times New Roman"/>
              </a:rPr>
              <a:t/>
            </a:r>
            <a:br>
              <a:rPr lang="fr-FR" sz="3100" b="0" u="sng" dirty="0">
                <a:solidFill>
                  <a:srgbClr val="FF0000"/>
                </a:solidFill>
                <a:latin typeface="Times New Roman"/>
                <a:cs typeface="Times New Roman"/>
              </a:rPr>
            </a:br>
            <a:r>
              <a:rPr lang="fr-FR" sz="2200" b="0" u="sng" dirty="0">
                <a:solidFill>
                  <a:srgbClr val="008000"/>
                </a:solidFill>
                <a:latin typeface="Times New Roman"/>
                <a:cs typeface="Times New Roman"/>
              </a:rPr>
              <a:t>LES DANGERS SUR L’ORGANISME</a:t>
            </a:r>
            <a:r>
              <a:rPr lang="fr-FR" sz="3100" b="0" u="sng" dirty="0">
                <a:solidFill>
                  <a:srgbClr val="FF0000"/>
                </a:solidFill>
                <a:latin typeface="Times New Roman"/>
                <a:cs typeface="Times New Roman"/>
              </a:rPr>
              <a:t/>
            </a:r>
            <a:br>
              <a:rPr lang="fr-FR" sz="3100" b="0" u="sng" dirty="0">
                <a:solidFill>
                  <a:srgbClr val="FF0000"/>
                </a:solidFill>
                <a:latin typeface="Times New Roman"/>
                <a:cs typeface="Times New Roman"/>
              </a:rPr>
            </a:br>
            <a:r>
              <a:rPr lang="fr-FR" sz="3100" b="0" u="sng" dirty="0">
                <a:solidFill>
                  <a:srgbClr val="FF0000"/>
                </a:solidFill>
                <a:latin typeface="Times New Roman"/>
                <a:cs typeface="Times New Roman"/>
              </a:rPr>
              <a:t/>
            </a:r>
            <a:br>
              <a:rPr lang="fr-FR" sz="3100" b="0" u="sng" dirty="0">
                <a:solidFill>
                  <a:srgbClr val="FF0000"/>
                </a:solidFill>
                <a:latin typeface="Times New Roman"/>
                <a:cs typeface="Times New Roman"/>
              </a:rPr>
            </a:br>
            <a:endParaRPr lang="fr-FR" sz="3100" b="0" u="sng" dirty="0">
              <a:solidFill>
                <a:srgbClr val="FF0000"/>
              </a:solidFill>
              <a:latin typeface="Times New Roman"/>
              <a:cs typeface="Times New Roman"/>
            </a:endParaRPr>
          </a:p>
        </p:txBody>
      </p:sp>
      <p:sp>
        <p:nvSpPr>
          <p:cNvPr id="2" name="Espace réservé du contenu 1"/>
          <p:cNvSpPr txBox="1">
            <a:spLocks noGrp="1"/>
          </p:cNvSpPr>
          <p:nvPr>
            <p:ph sz="quarter" idx="13"/>
          </p:nvPr>
        </p:nvSpPr>
        <p:spPr>
          <a:xfrm>
            <a:off x="188640" y="1835695"/>
            <a:ext cx="6172200" cy="1800197"/>
          </a:xfrm>
        </p:spPr>
        <p:txBody>
          <a:bodyPr/>
          <a:lstStyle/>
          <a:p>
            <a:pPr marL="109728" lvl="0" indent="0">
              <a:buNone/>
            </a:pPr>
            <a:endParaRPr lang="fr-FR" sz="1200" b="1" dirty="0"/>
          </a:p>
          <a:p>
            <a:pPr marL="109728" lvl="0" indent="0">
              <a:buNone/>
            </a:pPr>
            <a:endParaRPr lang="fr-FR" sz="1200" dirty="0">
              <a:solidFill>
                <a:srgbClr val="165160"/>
              </a:solidFill>
            </a:endParaRPr>
          </a:p>
        </p:txBody>
      </p:sp>
      <p:pic>
        <p:nvPicPr>
          <p:cNvPr id="4" name="Image 3" descr="capture-d-ecran-2013-02-24-a-14-31-4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24" y="1979713"/>
            <a:ext cx="6858000" cy="3574519"/>
          </a:xfrm>
          <a:prstGeom prst="rect">
            <a:avLst/>
          </a:prstGeom>
        </p:spPr>
      </p:pic>
      <p:sp>
        <p:nvSpPr>
          <p:cNvPr id="5" name="ZoneTexte 4"/>
          <p:cNvSpPr txBox="1"/>
          <p:nvPr/>
        </p:nvSpPr>
        <p:spPr>
          <a:xfrm>
            <a:off x="1340768" y="5868144"/>
            <a:ext cx="4654139" cy="523220"/>
          </a:xfrm>
          <a:prstGeom prst="rect">
            <a:avLst/>
          </a:prstGeom>
          <a:noFill/>
        </p:spPr>
        <p:txBody>
          <a:bodyPr wrap="none" rtlCol="0">
            <a:spAutoFit/>
          </a:bodyPr>
          <a:lstStyle/>
          <a:p>
            <a:r>
              <a:rPr lang="fr-FR" sz="2800" u="sng" dirty="0" smtClean="0">
                <a:latin typeface="Times New Roman"/>
                <a:cs typeface="Times New Roman"/>
              </a:rPr>
              <a:t>TABLEAU RECAPITULATIF</a:t>
            </a:r>
            <a:endParaRPr lang="fr-FR" sz="2800" u="sng" dirty="0">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spd="slow" p14:dur="2000">
        <p14:gallery dir="l"/>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3"/>
          </p:nvPr>
        </p:nvSpPr>
        <p:spPr>
          <a:xfrm>
            <a:off x="260648" y="24537"/>
            <a:ext cx="6172200" cy="6034619"/>
          </a:xfrm>
        </p:spPr>
        <p:txBody>
          <a:bodyPr/>
          <a:lstStyle/>
          <a:p>
            <a:pPr marL="109728" lvl="0" indent="0" algn="ctr">
              <a:buNone/>
            </a:pPr>
            <a:r>
              <a:rPr lang="fr-FR" sz="2800" u="sng" dirty="0">
                <a:solidFill>
                  <a:srgbClr val="FF0000"/>
                </a:solidFill>
                <a:latin typeface="Times New Roman"/>
                <a:cs typeface="Times New Roman"/>
              </a:rPr>
              <a:t>Le dépistage</a:t>
            </a:r>
          </a:p>
          <a:p>
            <a:pPr marL="109728" indent="0">
              <a:buNone/>
            </a:pPr>
            <a:r>
              <a:rPr lang="fr-FR" sz="1200" dirty="0"/>
              <a:t> </a:t>
            </a:r>
          </a:p>
          <a:p>
            <a:endParaRPr lang="en-GB" sz="1200" dirty="0"/>
          </a:p>
        </p:txBody>
      </p:sp>
      <p:sp>
        <p:nvSpPr>
          <p:cNvPr id="3" name="ZoneTexte 2"/>
          <p:cNvSpPr txBox="1"/>
          <p:nvPr/>
        </p:nvSpPr>
        <p:spPr>
          <a:xfrm>
            <a:off x="260648" y="755576"/>
            <a:ext cx="6480720" cy="7817525"/>
          </a:xfrm>
          <a:prstGeom prst="rect">
            <a:avLst/>
          </a:prstGeom>
          <a:noFill/>
        </p:spPr>
        <p:txBody>
          <a:bodyPr wrap="square" rtlCol="0">
            <a:spAutoFit/>
          </a:bodyPr>
          <a:lstStyle/>
          <a:p>
            <a:pPr algn="ctr"/>
            <a:r>
              <a:rPr lang="fr-FR" sz="2000" u="sng" dirty="0" smtClean="0">
                <a:solidFill>
                  <a:srgbClr val="008000"/>
                </a:solidFill>
                <a:latin typeface="Times New Roman"/>
                <a:cs typeface="Times New Roman"/>
              </a:rPr>
              <a:t>1-Le </a:t>
            </a:r>
            <a:r>
              <a:rPr lang="fr-FR" sz="2000" u="sng" dirty="0">
                <a:solidFill>
                  <a:srgbClr val="008000"/>
                </a:solidFill>
                <a:latin typeface="Times New Roman"/>
                <a:cs typeface="Times New Roman"/>
              </a:rPr>
              <a:t>dépistage capillaire</a:t>
            </a:r>
          </a:p>
          <a:p>
            <a:endParaRPr lang="fr-FR" dirty="0">
              <a:latin typeface="Times New Roman"/>
              <a:cs typeface="Times New Roman"/>
            </a:endParaRPr>
          </a:p>
          <a:p>
            <a:r>
              <a:rPr lang="fr-FR" sz="1200" dirty="0">
                <a:latin typeface="Times New Roman"/>
                <a:cs typeface="Times New Roman"/>
              </a:rPr>
              <a:t>Les cheveux représentent un type d'échantillon pertinent dans le domaine du dépistage de stupéfiants. En effet, peu importe le mode de prise de substances (oral, nasal, intraveineux ou inhalations), celles ci restent présentes dans les cheveux plusieurs mois après la prise. </a:t>
            </a:r>
          </a:p>
          <a:p>
            <a:endParaRPr lang="fr-FR" sz="1200" dirty="0">
              <a:latin typeface="Times New Roman"/>
              <a:cs typeface="Times New Roman"/>
            </a:endParaRPr>
          </a:p>
          <a:p>
            <a:r>
              <a:rPr lang="fr-FR" sz="1200" dirty="0">
                <a:latin typeface="Times New Roman"/>
                <a:cs typeface="Times New Roman"/>
              </a:rPr>
              <a:t>Lorsque des substances toxicomanogènes ou médicamenteuses entrent dans le corps, elles sont directement transportées par voie sanguine vers la zone matricielle du cheveu.</a:t>
            </a:r>
          </a:p>
          <a:p>
            <a:r>
              <a:rPr lang="fr-FR" sz="1200" dirty="0">
                <a:latin typeface="Times New Roman"/>
                <a:cs typeface="Times New Roman"/>
              </a:rPr>
              <a:t>Lors de l'arrivée de ces substances dans la zone matrice, elles sont mélangées avec des protéines responsables de la couleur de la peau et des cheveux : appelées mélanoprotéines. Ces substances vont donc ce mélanger au cours de la mélanogenèse et entrer  dans la composition du cheveu. On en déduis donc qu'une consommation régulière de ces substances se traduit par l'accumulation de celle-ci dans le cheveu.</a:t>
            </a:r>
          </a:p>
          <a:p>
            <a:endParaRPr lang="fr-FR" sz="1200" dirty="0">
              <a:latin typeface="Times New Roman"/>
              <a:cs typeface="Times New Roman"/>
            </a:endParaRPr>
          </a:p>
          <a:p>
            <a:endParaRPr lang="fr-FR" sz="1200" dirty="0">
              <a:latin typeface="Times New Roman"/>
              <a:cs typeface="Times New Roman"/>
            </a:endParaRPr>
          </a:p>
          <a:p>
            <a:endParaRPr lang="fr-FR" sz="1200" dirty="0">
              <a:latin typeface="Times New Roman"/>
              <a:cs typeface="Times New Roman"/>
            </a:endParaRPr>
          </a:p>
          <a:p>
            <a:r>
              <a:rPr lang="fr-FR" sz="1200" dirty="0">
                <a:latin typeface="Times New Roman"/>
                <a:cs typeface="Times New Roman"/>
              </a:rPr>
              <a:t>Ensuite, pour mettre en évidence ces substances, il existe plusieurs techniques :</a:t>
            </a:r>
          </a:p>
          <a:p>
            <a:r>
              <a:rPr lang="fr-FR" sz="1200" dirty="0">
                <a:latin typeface="Times New Roman"/>
                <a:cs typeface="Times New Roman"/>
              </a:rPr>
              <a:t>	- L'</a:t>
            </a:r>
            <a:r>
              <a:rPr lang="fr-FR" sz="1200" dirty="0" err="1">
                <a:latin typeface="Times New Roman"/>
                <a:cs typeface="Times New Roman"/>
              </a:rPr>
              <a:t>immunoanalyse</a:t>
            </a:r>
            <a:r>
              <a:rPr lang="fr-FR" sz="1200" dirty="0">
                <a:latin typeface="Times New Roman"/>
                <a:cs typeface="Times New Roman"/>
              </a:rPr>
              <a:t> : il s'agit d'utiliser des antigènes dont la reconnaissance par des anticorps ou par des cellules du système immunitaire provoque le déclenchement de la réponse immunitaire.</a:t>
            </a:r>
          </a:p>
          <a:p>
            <a:r>
              <a:rPr lang="fr-FR" sz="1200" dirty="0">
                <a:latin typeface="Times New Roman"/>
                <a:cs typeface="Times New Roman"/>
              </a:rPr>
              <a:t>	- La chromatographie en phase gazeuse : elle permet de séparer des molécules en chauffant un mélange et ainsi le faire devenir gazeux. Cette technique utilise le principe de changement d'état des liquides en chimie. Les substances différentes vont donc ce gazéifier à des températures différentes et donc à des moments différents. </a:t>
            </a:r>
          </a:p>
          <a:p>
            <a:endParaRPr lang="fr-FR" sz="1200" dirty="0">
              <a:latin typeface="Times New Roman"/>
              <a:cs typeface="Times New Roman"/>
            </a:endParaRPr>
          </a:p>
          <a:p>
            <a:r>
              <a:rPr lang="fr-FR" sz="1200" dirty="0">
                <a:latin typeface="Times New Roman"/>
                <a:cs typeface="Times New Roman"/>
              </a:rPr>
              <a:t>Aujourd'hui, le dépistage capillaire est le plus intéressant car les substances toxicomanogènes restent beaucoup plus longtemps dans les cheveux que dans le sang, la salive ou encore dans l'urine.</a:t>
            </a:r>
          </a:p>
          <a:p>
            <a:endParaRPr lang="fr-FR" sz="1200" dirty="0">
              <a:latin typeface="Times New Roman"/>
              <a:cs typeface="Times New Roman"/>
            </a:endParaRPr>
          </a:p>
          <a:p>
            <a:endParaRPr lang="fr-FR" sz="1200" dirty="0">
              <a:latin typeface="Times New Roman"/>
              <a:cs typeface="Times New Roman"/>
            </a:endParaRPr>
          </a:p>
          <a:p>
            <a:pPr algn="ctr"/>
            <a:r>
              <a:rPr lang="fr-FR" sz="2000" u="sng" dirty="0" smtClean="0">
                <a:solidFill>
                  <a:srgbClr val="008000"/>
                </a:solidFill>
                <a:latin typeface="Times New Roman"/>
                <a:cs typeface="Times New Roman"/>
              </a:rPr>
              <a:t>2- </a:t>
            </a:r>
            <a:r>
              <a:rPr lang="fr-FR" sz="2000" u="sng" dirty="0">
                <a:solidFill>
                  <a:srgbClr val="008000"/>
                </a:solidFill>
                <a:latin typeface="Times New Roman"/>
                <a:cs typeface="Times New Roman"/>
              </a:rPr>
              <a:t>Le dépistage sanguin</a:t>
            </a:r>
          </a:p>
          <a:p>
            <a:endParaRPr lang="fr-FR" sz="1200" dirty="0">
              <a:latin typeface="Times New Roman"/>
              <a:cs typeface="Times New Roman"/>
            </a:endParaRPr>
          </a:p>
          <a:p>
            <a:r>
              <a:rPr lang="fr-FR" sz="1200" dirty="0">
                <a:latin typeface="Times New Roman"/>
                <a:cs typeface="Times New Roman"/>
              </a:rPr>
              <a:t>Les drogues peuvent aussi être détectées dans le sang. Les médecins vont récolter un échantillon de sang et réaliser des tests pour voir si le sportif est positif au test (il utilise des substances illicites) ou négatif.</a:t>
            </a:r>
          </a:p>
          <a:p>
            <a:r>
              <a:rPr lang="fr-FR" sz="1200" dirty="0">
                <a:latin typeface="Times New Roman"/>
                <a:cs typeface="Times New Roman"/>
              </a:rPr>
              <a:t>Mais cette méthode de détection à des limites et notamment d’un point de vue pratique car il ne faut pas oublier que l’échantillon de sang est le plus contraignant à recueillir, comparé à la salive ou même aux urines. Une prise de sang nécessite obligatoirement que la personne testée se déplace dans un laboratoire d’analyses, afin qu'un médecin prélève son sang. Ce processus prend forcément du temps, et cela peut parfois faire la différence entre un test positif ou négatif. En effet, dans le sang, les produits ne sont détectables que quelques jours au maximum.</a:t>
            </a:r>
            <a:endParaRPr lang="fr-FR" sz="1200" dirty="0">
              <a:latin typeface="Times New Roman"/>
              <a:cs typeface="Times New Roman"/>
            </a:endParaRPr>
          </a:p>
        </p:txBody>
      </p:sp>
    </p:spTree>
    <p:extLst>
      <p:ext uri="{BB962C8B-B14F-4D97-AF65-F5344CB8AC3E}">
        <p14:creationId xmlns:p14="http://schemas.microsoft.com/office/powerpoint/2010/main" val="2346499542"/>
      </p:ext>
    </p:extLst>
  </p:cSld>
  <p:clrMapOvr>
    <a:masterClrMapping/>
  </p:clrMapOvr>
  <mc:AlternateContent xmlns:mc="http://schemas.openxmlformats.org/markup-compatibility/2006">
    <mc:Choice xmlns:p14="http://schemas.microsoft.com/office/powerpoint/2010/main" Requires="p14">
      <p:transition spd="slow" p14:dur="2300">
        <p14:prism isContent="1" isInverted="1"/>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3"/>
          </p:nvPr>
        </p:nvSpPr>
        <p:spPr>
          <a:xfrm>
            <a:off x="332656" y="971600"/>
            <a:ext cx="6172200" cy="6034617"/>
          </a:xfrm>
        </p:spPr>
        <p:txBody>
          <a:bodyPr>
            <a:normAutofit/>
          </a:bodyPr>
          <a:lstStyle/>
          <a:p>
            <a:pPr marL="109728" indent="0" algn="ctr">
              <a:buNone/>
            </a:pPr>
            <a:r>
              <a:rPr lang="fr-FR" sz="2000" u="sng" dirty="0" smtClean="0">
                <a:solidFill>
                  <a:srgbClr val="008000"/>
                </a:solidFill>
                <a:latin typeface="Times New Roman"/>
                <a:cs typeface="Times New Roman"/>
              </a:rPr>
              <a:t>3- Le </a:t>
            </a:r>
            <a:r>
              <a:rPr lang="fr-FR" sz="2000" u="sng" dirty="0">
                <a:solidFill>
                  <a:srgbClr val="008000"/>
                </a:solidFill>
                <a:latin typeface="Times New Roman"/>
                <a:cs typeface="Times New Roman"/>
              </a:rPr>
              <a:t>dépistage urinaire</a:t>
            </a:r>
          </a:p>
          <a:p>
            <a:endParaRPr lang="fr-FR" sz="1200" dirty="0" smtClean="0"/>
          </a:p>
          <a:p>
            <a:pPr marL="109728" indent="0">
              <a:buNone/>
            </a:pPr>
            <a:r>
              <a:rPr lang="fr-FR" sz="1200" dirty="0" smtClean="0">
                <a:latin typeface="Times New Roman"/>
                <a:cs typeface="Times New Roman"/>
              </a:rPr>
              <a:t>Le dépistage urinaire est le dépistage le plus utilisé lors de la détection de produits stupéfiants chez les sportifs. </a:t>
            </a:r>
          </a:p>
          <a:p>
            <a:pPr marL="109728" indent="0">
              <a:buNone/>
            </a:pPr>
            <a:endParaRPr lang="fr-FR" sz="1200" dirty="0" smtClean="0">
              <a:latin typeface="Times New Roman"/>
              <a:cs typeface="Times New Roman"/>
            </a:endParaRPr>
          </a:p>
          <a:p>
            <a:pPr marL="109728" indent="0">
              <a:buNone/>
            </a:pPr>
            <a:r>
              <a:rPr lang="fr-FR" sz="1200" dirty="0" smtClean="0">
                <a:latin typeface="Times New Roman"/>
                <a:cs typeface="Times New Roman"/>
              </a:rPr>
              <a:t>L'obtention de cet échantillon est beaucoup plus facile car il ne nécessite aucun personnel médical pour l'effectuer. Certes, cette technique de test est moins onéreuse mais elle est surtout moins fiable. Lors de contrôles, il est possible de falsifier l'échantillon en diluant l'urine.</a:t>
            </a:r>
          </a:p>
          <a:p>
            <a:pPr marL="109728" indent="0">
              <a:buNone/>
            </a:pPr>
            <a:endParaRPr lang="fr-FR" sz="1200" dirty="0" smtClean="0">
              <a:latin typeface="Times New Roman"/>
              <a:cs typeface="Times New Roman"/>
            </a:endParaRPr>
          </a:p>
          <a:p>
            <a:pPr marL="109728" indent="0">
              <a:buNone/>
            </a:pPr>
            <a:r>
              <a:rPr lang="fr-FR" sz="1200" dirty="0" smtClean="0">
                <a:latin typeface="Times New Roman"/>
                <a:cs typeface="Times New Roman"/>
              </a:rPr>
              <a:t>Suivant la substance illicite à détecter, les laboratoires accrédités par l'AMA (Agence Mondiale de l'Antidopage) mettent quelques jours à trouver une trace.</a:t>
            </a:r>
          </a:p>
          <a:p>
            <a:endParaRPr lang="fr-FR" sz="1200" dirty="0">
              <a:latin typeface="Times New Roman"/>
              <a:cs typeface="Times New Roman"/>
            </a:endParaRPr>
          </a:p>
        </p:txBody>
      </p:sp>
      <p:graphicFrame>
        <p:nvGraphicFramePr>
          <p:cNvPr id="7" name="Tableau 6"/>
          <p:cNvGraphicFramePr>
            <a:graphicFrameLocks noGrp="1"/>
          </p:cNvGraphicFramePr>
          <p:nvPr>
            <p:extLst>
              <p:ext uri="{D42A27DB-BD31-4B8C-83A1-F6EECF244321}">
                <p14:modId xmlns:p14="http://schemas.microsoft.com/office/powerpoint/2010/main" val="1329768100"/>
              </p:ext>
            </p:extLst>
          </p:nvPr>
        </p:nvGraphicFramePr>
        <p:xfrm>
          <a:off x="476672" y="3851920"/>
          <a:ext cx="5760640" cy="2892296"/>
        </p:xfrm>
        <a:graphic>
          <a:graphicData uri="http://schemas.openxmlformats.org/drawingml/2006/table">
            <a:tbl>
              <a:tblPr firstRow="1" bandRow="1">
                <a:tableStyleId>{7DF18680-E054-41AD-8BC1-D1AEF772440D}</a:tableStyleId>
              </a:tblPr>
              <a:tblGrid>
                <a:gridCol w="1440160"/>
                <a:gridCol w="1440160"/>
                <a:gridCol w="1440160"/>
                <a:gridCol w="1440160"/>
              </a:tblGrid>
              <a:tr h="673622">
                <a:tc>
                  <a:txBody>
                    <a:bodyPr/>
                    <a:lstStyle/>
                    <a:p>
                      <a:endParaRPr lang="fr-FR" dirty="0"/>
                    </a:p>
                  </a:txBody>
                  <a:tcPr/>
                </a:tc>
                <a:tc>
                  <a:txBody>
                    <a:bodyPr/>
                    <a:lstStyle/>
                    <a:p>
                      <a:r>
                        <a:rPr lang="fr-FR" dirty="0" smtClean="0"/>
                        <a:t>Dépistage Capillaire</a:t>
                      </a:r>
                      <a:endParaRPr lang="fr-FR" dirty="0"/>
                    </a:p>
                  </a:txBody>
                  <a:tcPr/>
                </a:tc>
                <a:tc>
                  <a:txBody>
                    <a:bodyPr/>
                    <a:lstStyle/>
                    <a:p>
                      <a:r>
                        <a:rPr lang="fr-FR" dirty="0" smtClean="0"/>
                        <a:t>Dépistage Sanguin</a:t>
                      </a:r>
                      <a:endParaRPr lang="fr-FR" dirty="0"/>
                    </a:p>
                  </a:txBody>
                  <a:tcPr/>
                </a:tc>
                <a:tc>
                  <a:txBody>
                    <a:bodyPr/>
                    <a:lstStyle/>
                    <a:p>
                      <a:r>
                        <a:rPr lang="fr-FR" dirty="0" smtClean="0"/>
                        <a:t>Dépistage Urinaire</a:t>
                      </a:r>
                      <a:endParaRPr lang="fr-FR" dirty="0"/>
                    </a:p>
                  </a:txBody>
                  <a:tcPr/>
                </a:tc>
              </a:tr>
              <a:tr h="390273">
                <a:tc>
                  <a:txBody>
                    <a:bodyPr/>
                    <a:lstStyle/>
                    <a:p>
                      <a:r>
                        <a:rPr lang="fr-FR" dirty="0" smtClean="0"/>
                        <a:t>Demi-vie</a:t>
                      </a:r>
                      <a:endParaRPr lang="fr-FR" dirty="0"/>
                    </a:p>
                  </a:txBody>
                  <a:tcPr/>
                </a:tc>
                <a:tc>
                  <a:txBody>
                    <a:bodyPr/>
                    <a:lstStyle/>
                    <a:p>
                      <a:r>
                        <a:rPr lang="fr-FR" dirty="0" smtClean="0"/>
                        <a:t>10H à 30h</a:t>
                      </a:r>
                      <a:endParaRPr lang="fr-FR" dirty="0"/>
                    </a:p>
                  </a:txBody>
                  <a:tcPr/>
                </a:tc>
                <a:tc>
                  <a:txBody>
                    <a:bodyPr/>
                    <a:lstStyle/>
                    <a:p>
                      <a:r>
                        <a:rPr lang="fr-FR" dirty="0" smtClean="0"/>
                        <a:t>10h à 30h</a:t>
                      </a:r>
                      <a:endParaRPr lang="fr-FR" dirty="0"/>
                    </a:p>
                  </a:txBody>
                  <a:tcPr/>
                </a:tc>
                <a:tc>
                  <a:txBody>
                    <a:bodyPr/>
                    <a:lstStyle/>
                    <a:p>
                      <a:r>
                        <a:rPr lang="fr-FR" dirty="0" smtClean="0"/>
                        <a:t>10h à 30h</a:t>
                      </a:r>
                      <a:endParaRPr lang="fr-FR" dirty="0"/>
                    </a:p>
                  </a:txBody>
                  <a:tcPr/>
                </a:tc>
              </a:tr>
              <a:tr h="1828401">
                <a:tc>
                  <a:txBody>
                    <a:bodyPr/>
                    <a:lstStyle/>
                    <a:p>
                      <a:r>
                        <a:rPr lang="fr-FR" dirty="0" smtClean="0"/>
                        <a:t>Temps de détection </a:t>
                      </a:r>
                      <a:endParaRPr lang="fr-FR" dirty="0"/>
                    </a:p>
                  </a:txBody>
                  <a:tcPr/>
                </a:tc>
                <a:tc>
                  <a:txBody>
                    <a:bodyPr/>
                    <a:lstStyle/>
                    <a:p>
                      <a:r>
                        <a:rPr lang="fr-FR" dirty="0" smtClean="0"/>
                        <a:t>Jusqu'à 90 jours</a:t>
                      </a:r>
                      <a:endParaRPr lang="fr-FR" dirty="0"/>
                    </a:p>
                  </a:txBody>
                  <a:tcPr/>
                </a:tc>
                <a:tc>
                  <a:txBody>
                    <a:bodyPr/>
                    <a:lstStyle/>
                    <a:p>
                      <a:r>
                        <a:rPr lang="fr-FR" dirty="0" smtClean="0"/>
                        <a:t>A partir de quelques heures jusqu'à 4 jours</a:t>
                      </a:r>
                      <a:endParaRPr lang="fr-FR" dirty="0"/>
                    </a:p>
                  </a:txBody>
                  <a:tcPr/>
                </a:tc>
                <a:tc>
                  <a:txBody>
                    <a:bodyPr/>
                    <a:lstStyle/>
                    <a:p>
                      <a:r>
                        <a:rPr lang="fr-FR" dirty="0" smtClean="0"/>
                        <a:t>Entre 1</a:t>
                      </a:r>
                      <a:r>
                        <a:rPr lang="fr-FR" baseline="0" dirty="0" smtClean="0"/>
                        <a:t> et 3 jours</a:t>
                      </a:r>
                      <a:endParaRPr lang="fr-FR" dirty="0"/>
                    </a:p>
                  </a:txBody>
                  <a:tcPr/>
                </a:tc>
              </a:tr>
            </a:tbl>
          </a:graphicData>
        </a:graphic>
      </p:graphicFrame>
      <p:sp>
        <p:nvSpPr>
          <p:cNvPr id="8" name="ZoneTexte 7"/>
          <p:cNvSpPr txBox="1"/>
          <p:nvPr/>
        </p:nvSpPr>
        <p:spPr>
          <a:xfrm>
            <a:off x="-23663" y="7020272"/>
            <a:ext cx="7127785" cy="369332"/>
          </a:xfrm>
          <a:prstGeom prst="rect">
            <a:avLst/>
          </a:prstGeom>
          <a:noFill/>
        </p:spPr>
        <p:txBody>
          <a:bodyPr wrap="none" rtlCol="0">
            <a:spAutoFit/>
          </a:bodyPr>
          <a:lstStyle/>
          <a:p>
            <a:r>
              <a:rPr lang="fr-FR" u="sng" dirty="0" smtClean="0"/>
              <a:t>Comparaison du dépistage des amphétamines avec différentes méthodes</a:t>
            </a:r>
            <a:r>
              <a:rPr lang="fr-FR" dirty="0" smtClean="0"/>
              <a:t>. </a:t>
            </a:r>
            <a:endParaRPr lang="fr-FR" dirty="0"/>
          </a:p>
        </p:txBody>
      </p:sp>
    </p:spTree>
    <p:extLst>
      <p:ext uri="{BB962C8B-B14F-4D97-AF65-F5344CB8AC3E}">
        <p14:creationId xmlns:p14="http://schemas.microsoft.com/office/powerpoint/2010/main" val="2817147192"/>
      </p:ext>
    </p:extLst>
  </p:cSld>
  <p:clrMapOvr>
    <a:masterClrMapping/>
  </p:clrMapOvr>
  <mc:AlternateContent xmlns:mc="http://schemas.openxmlformats.org/markup-compatibility/2006">
    <mc:Choice xmlns:p14="http://schemas.microsoft.com/office/powerpoint/2010/main" Requires="p14">
      <p:transition spd="slow" p14:dur="2400">
        <p14:conveyor dir="l"/>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3" name="Titre 2"/>
          <p:cNvSpPr txBox="1">
            <a:spLocks noGrp="1"/>
          </p:cNvSpPr>
          <p:nvPr>
            <p:ph type="title"/>
          </p:nvPr>
        </p:nvSpPr>
        <p:spPr>
          <a:xfrm>
            <a:off x="342900" y="366181"/>
            <a:ext cx="6172200" cy="965460"/>
          </a:xfrm>
        </p:spPr>
        <p:txBody>
          <a:bodyPr anchorCtr="1">
            <a:noAutofit/>
          </a:bodyPr>
          <a:lstStyle/>
          <a:p>
            <a:pPr marL="0" lvl="0" indent="0" algn="ctr">
              <a:buNone/>
            </a:pPr>
            <a:r>
              <a:rPr lang="fr-FR" sz="2800" b="0" dirty="0">
                <a:solidFill>
                  <a:srgbClr val="FF0000"/>
                </a:solidFill>
                <a:latin typeface="Times New Roman"/>
                <a:cs typeface="Times New Roman"/>
              </a:rPr>
              <a:t/>
            </a:r>
            <a:br>
              <a:rPr lang="fr-FR" sz="2800" b="0" dirty="0">
                <a:solidFill>
                  <a:srgbClr val="FF0000"/>
                </a:solidFill>
                <a:latin typeface="Times New Roman"/>
                <a:cs typeface="Times New Roman"/>
              </a:rPr>
            </a:br>
            <a:r>
              <a:rPr lang="fr-FR" sz="2800" b="0" dirty="0">
                <a:solidFill>
                  <a:srgbClr val="FF0000"/>
                </a:solidFill>
                <a:latin typeface="Times New Roman"/>
                <a:cs typeface="Times New Roman"/>
              </a:rPr>
              <a:t>UN </a:t>
            </a:r>
            <a:r>
              <a:rPr lang="fr-FR" sz="2800" b="0" dirty="0" smtClean="0">
                <a:solidFill>
                  <a:srgbClr val="FF0000"/>
                </a:solidFill>
                <a:latin typeface="Times New Roman"/>
                <a:cs typeface="Times New Roman"/>
              </a:rPr>
              <a:t>TEMOIGNAGE </a:t>
            </a:r>
            <a:r>
              <a:rPr lang="fr-FR" sz="2800" b="0" dirty="0">
                <a:solidFill>
                  <a:srgbClr val="FF0000"/>
                </a:solidFill>
                <a:latin typeface="Times New Roman"/>
                <a:cs typeface="Times New Roman"/>
              </a:rPr>
              <a:t/>
            </a:r>
            <a:br>
              <a:rPr lang="fr-FR" sz="2800" b="0" dirty="0">
                <a:solidFill>
                  <a:srgbClr val="FF0000"/>
                </a:solidFill>
                <a:latin typeface="Times New Roman"/>
                <a:cs typeface="Times New Roman"/>
              </a:rPr>
            </a:br>
            <a:r>
              <a:rPr lang="fr-FR" sz="2800" b="0" dirty="0">
                <a:solidFill>
                  <a:srgbClr val="FF0000"/>
                </a:solidFill>
                <a:latin typeface="Times New Roman"/>
                <a:cs typeface="Times New Roman"/>
              </a:rPr>
              <a:t/>
            </a:r>
            <a:br>
              <a:rPr lang="fr-FR" sz="2800" b="0" dirty="0">
                <a:solidFill>
                  <a:srgbClr val="FF0000"/>
                </a:solidFill>
                <a:latin typeface="Times New Roman"/>
                <a:cs typeface="Times New Roman"/>
              </a:rPr>
            </a:br>
            <a:endParaRPr lang="fr-FR" sz="2800" b="0" dirty="0">
              <a:solidFill>
                <a:srgbClr val="FF0000"/>
              </a:solidFill>
              <a:latin typeface="Times New Roman"/>
              <a:cs typeface="Times New Roman"/>
            </a:endParaRPr>
          </a:p>
        </p:txBody>
      </p:sp>
      <p:sp>
        <p:nvSpPr>
          <p:cNvPr id="2" name="Espace réservé du contenu 1"/>
          <p:cNvSpPr txBox="1">
            <a:spLocks noGrp="1"/>
          </p:cNvSpPr>
          <p:nvPr>
            <p:ph sz="quarter" idx="13"/>
          </p:nvPr>
        </p:nvSpPr>
        <p:spPr>
          <a:xfrm>
            <a:off x="188640" y="1835695"/>
            <a:ext cx="6172200" cy="6840763"/>
          </a:xfrm>
        </p:spPr>
        <p:txBody>
          <a:bodyPr/>
          <a:lstStyle/>
          <a:p>
            <a:pPr marL="109728" lvl="0" indent="0">
              <a:buNone/>
            </a:pPr>
            <a:endParaRPr lang="fr-FR" sz="1200" b="1" dirty="0"/>
          </a:p>
          <a:p>
            <a:pPr marL="109728" lvl="0" indent="0">
              <a:buNone/>
            </a:pPr>
            <a:r>
              <a:rPr lang="fr-FR" sz="1200" dirty="0">
                <a:solidFill>
                  <a:srgbClr val="165160"/>
                </a:solidFill>
              </a:rPr>
              <a:t>Le docteur Philippe Restout, Médecin de sports et ancien responsable de la commission disciplinaire anti-dopage de la fédération française de Basket Ball nous apporte sont éclairage sur le sujet </a:t>
            </a:r>
            <a:r>
              <a:rPr lang="fr-FR" sz="1200" dirty="0" smtClean="0">
                <a:solidFill>
                  <a:srgbClr val="165160"/>
                </a:solidFill>
              </a:rPr>
              <a:t>:</a:t>
            </a:r>
          </a:p>
          <a:p>
            <a:r>
              <a:rPr lang="fr-FR" sz="1200" dirty="0" smtClean="0">
                <a:solidFill>
                  <a:srgbClr val="165160"/>
                </a:solidFill>
              </a:rPr>
              <a:t>Quels sont les produits anti-dopants dernière génération ? Mode d’action, effets secondaires à court terme et à long terme ?  </a:t>
            </a:r>
          </a:p>
          <a:p>
            <a:r>
              <a:rPr lang="fr-FR" sz="1200" dirty="0" smtClean="0">
                <a:solidFill>
                  <a:srgbClr val="165160"/>
                </a:solidFill>
              </a:rPr>
              <a:t>Forme ? Piqûre, comprimés …</a:t>
            </a:r>
          </a:p>
          <a:p>
            <a:r>
              <a:rPr lang="fr-FR" sz="1200" dirty="0" smtClean="0">
                <a:solidFill>
                  <a:srgbClr val="165160"/>
                </a:solidFill>
              </a:rPr>
              <a:t>Nouveaux tests ?</a:t>
            </a:r>
          </a:p>
          <a:p>
            <a:r>
              <a:rPr lang="fr-FR" sz="1200" dirty="0" smtClean="0">
                <a:solidFill>
                  <a:srgbClr val="165160"/>
                </a:solidFill>
              </a:rPr>
              <a:t>Prix ?</a:t>
            </a:r>
          </a:p>
          <a:p>
            <a:r>
              <a:rPr lang="fr-FR" sz="1200" dirty="0" smtClean="0">
                <a:solidFill>
                  <a:srgbClr val="165160"/>
                </a:solidFill>
              </a:rPr>
              <a:t>Origine des produits dopants ? Labo clandestins ? en France ? </a:t>
            </a:r>
          </a:p>
          <a:p>
            <a:r>
              <a:rPr lang="fr-FR" sz="1200" dirty="0" smtClean="0">
                <a:solidFill>
                  <a:srgbClr val="165160"/>
                </a:solidFill>
              </a:rPr>
              <a:t>Médecin en activité ? Chimistes ? Pharmaciens ?</a:t>
            </a:r>
          </a:p>
          <a:p>
            <a:r>
              <a:rPr lang="fr-FR" sz="1200" dirty="0" smtClean="0">
                <a:solidFill>
                  <a:srgbClr val="165160"/>
                </a:solidFill>
              </a:rPr>
              <a:t>Revue anti-dopage ? Livre ? Photo ? </a:t>
            </a:r>
          </a:p>
          <a:p>
            <a:r>
              <a:rPr lang="fr-FR" sz="1200" dirty="0" smtClean="0">
                <a:solidFill>
                  <a:srgbClr val="165160"/>
                </a:solidFill>
              </a:rPr>
              <a:t>Lois en France ? À l’étranger ?</a:t>
            </a:r>
          </a:p>
          <a:p>
            <a:r>
              <a:rPr lang="fr-FR" sz="1200" dirty="0">
                <a:solidFill>
                  <a:srgbClr val="165160"/>
                </a:solidFill>
              </a:rPr>
              <a:t>Maquette de muscle </a:t>
            </a:r>
          </a:p>
          <a:p>
            <a:endParaRPr lang="fr-FR" sz="1200" dirty="0">
              <a:solidFill>
                <a:srgbClr val="165160"/>
              </a:solidFill>
            </a:endParaRPr>
          </a:p>
          <a:p>
            <a:pPr marL="109728" lvl="0" indent="0">
              <a:buNone/>
            </a:pPr>
            <a:endParaRPr lang="fr-FR" sz="1200" dirty="0">
              <a:solidFill>
                <a:srgbClr val="165160"/>
              </a:solidFill>
            </a:endParaRPr>
          </a:p>
          <a:p>
            <a:pPr marL="109728" lvl="0" indent="0">
              <a:buNone/>
            </a:pPr>
            <a:endParaRPr lang="fr-FR" sz="1200" dirty="0">
              <a:solidFill>
                <a:srgbClr val="165160"/>
              </a:solidFill>
            </a:endParaRPr>
          </a:p>
          <a:p>
            <a:pPr marL="109728" lvl="0" indent="0">
              <a:buNone/>
            </a:pPr>
            <a:endParaRPr lang="fr-FR" dirty="0"/>
          </a:p>
        </p:txBody>
      </p: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3" name="Titre 2"/>
          <p:cNvSpPr txBox="1">
            <a:spLocks noGrp="1"/>
          </p:cNvSpPr>
          <p:nvPr>
            <p:ph type="title"/>
          </p:nvPr>
        </p:nvSpPr>
        <p:spPr>
          <a:xfrm>
            <a:off x="342900" y="366181"/>
            <a:ext cx="6172200" cy="965460"/>
          </a:xfrm>
        </p:spPr>
        <p:txBody>
          <a:bodyPr anchorCtr="1">
            <a:normAutofit fontScale="90000"/>
          </a:bodyPr>
          <a:lstStyle/>
          <a:p>
            <a:pPr marL="0" lvl="0" indent="0" algn="ctr">
              <a:buNone/>
            </a:pPr>
            <a:r>
              <a:rPr lang="fr-FR" sz="1600" dirty="0">
                <a:solidFill>
                  <a:srgbClr val="165160"/>
                </a:solidFill>
              </a:rPr>
              <a:t/>
            </a:r>
            <a:br>
              <a:rPr lang="fr-FR" sz="1600" dirty="0">
                <a:solidFill>
                  <a:srgbClr val="165160"/>
                </a:solidFill>
              </a:rPr>
            </a:br>
            <a:r>
              <a:rPr lang="fr-FR" sz="3100" b="0" u="sng" dirty="0">
                <a:solidFill>
                  <a:srgbClr val="FF0000"/>
                </a:solidFill>
                <a:latin typeface="Times New Roman"/>
                <a:cs typeface="Times New Roman"/>
              </a:rPr>
              <a:t>LE DOPAGE MODERNE </a:t>
            </a:r>
            <a:br>
              <a:rPr lang="fr-FR" sz="3100" b="0" u="sng" dirty="0">
                <a:solidFill>
                  <a:srgbClr val="FF0000"/>
                </a:solidFill>
                <a:latin typeface="Times New Roman"/>
                <a:cs typeface="Times New Roman"/>
              </a:rPr>
            </a:br>
            <a:r>
              <a:rPr lang="fr-FR" sz="3100" b="0" u="sng" dirty="0">
                <a:solidFill>
                  <a:srgbClr val="FF0000"/>
                </a:solidFill>
                <a:latin typeface="Times New Roman"/>
                <a:cs typeface="Times New Roman"/>
              </a:rPr>
              <a:t/>
            </a:r>
            <a:br>
              <a:rPr lang="fr-FR" sz="3100" b="0" u="sng" dirty="0">
                <a:solidFill>
                  <a:srgbClr val="FF0000"/>
                </a:solidFill>
                <a:latin typeface="Times New Roman"/>
                <a:cs typeface="Times New Roman"/>
              </a:rPr>
            </a:br>
            <a:r>
              <a:rPr lang="fr-FR" sz="2200" b="0" u="sng" dirty="0">
                <a:solidFill>
                  <a:srgbClr val="008000"/>
                </a:solidFill>
                <a:latin typeface="Times New Roman"/>
                <a:cs typeface="Times New Roman"/>
              </a:rPr>
              <a:t>QUELQUES  CHIFFRES</a:t>
            </a:r>
            <a:r>
              <a:rPr lang="fr-FR" sz="3100" b="0" u="sng" dirty="0">
                <a:solidFill>
                  <a:srgbClr val="FF0000"/>
                </a:solidFill>
                <a:latin typeface="Times New Roman"/>
                <a:cs typeface="Times New Roman"/>
              </a:rPr>
              <a:t/>
            </a:r>
            <a:br>
              <a:rPr lang="fr-FR" sz="3100" b="0" u="sng" dirty="0">
                <a:solidFill>
                  <a:srgbClr val="FF0000"/>
                </a:solidFill>
                <a:latin typeface="Times New Roman"/>
                <a:cs typeface="Times New Roman"/>
              </a:rPr>
            </a:br>
            <a:r>
              <a:rPr lang="fr-FR" sz="1600" dirty="0"/>
              <a:t/>
            </a:r>
            <a:br>
              <a:rPr lang="fr-FR" sz="1600" dirty="0"/>
            </a:br>
            <a:endParaRPr lang="fr-FR" sz="1600" dirty="0"/>
          </a:p>
        </p:txBody>
      </p:sp>
      <p:sp>
        <p:nvSpPr>
          <p:cNvPr id="2" name="Espace réservé du contenu 1"/>
          <p:cNvSpPr txBox="1">
            <a:spLocks noGrp="1"/>
          </p:cNvSpPr>
          <p:nvPr>
            <p:ph sz="quarter" idx="13"/>
          </p:nvPr>
        </p:nvSpPr>
        <p:spPr>
          <a:xfrm>
            <a:off x="188640" y="1835695"/>
            <a:ext cx="6172200" cy="3528395"/>
          </a:xfrm>
        </p:spPr>
        <p:txBody>
          <a:bodyPr>
            <a:normAutofit/>
          </a:bodyPr>
          <a:lstStyle/>
          <a:p>
            <a:pPr marL="109728" lvl="0" indent="0">
              <a:buNone/>
            </a:pPr>
            <a:endParaRPr lang="fr-FR" sz="1200" b="1" dirty="0"/>
          </a:p>
          <a:p>
            <a:pPr marL="109728" lvl="0" indent="0">
              <a:lnSpc>
                <a:spcPct val="90000"/>
              </a:lnSpc>
              <a:buNone/>
            </a:pPr>
            <a:r>
              <a:rPr lang="fr-FR" sz="1200" dirty="0">
                <a:solidFill>
                  <a:srgbClr val="165160"/>
                </a:solidFill>
              </a:rPr>
              <a:t>Selon l’Agence Française de Lutte contre le Dopage (AFLD), c’est le cyclisme qui arrive en tête des sports les plus concernés par le dopage. Suivent l’haltérophilie, l’athlétisme et le football. Au niveau mondial, c'est le curling qui présente le plus de contrôles </a:t>
            </a:r>
            <a:r>
              <a:rPr lang="fr-FR" sz="1200" dirty="0" smtClean="0">
                <a:solidFill>
                  <a:srgbClr val="165160"/>
                </a:solidFill>
              </a:rPr>
              <a:t>anormaux.</a:t>
            </a:r>
            <a:endParaRPr lang="fr-FR" sz="1200" dirty="0">
              <a:solidFill>
                <a:srgbClr val="165160"/>
              </a:solidFill>
            </a:endParaRPr>
          </a:p>
          <a:p>
            <a:pPr marL="109728" lvl="0" indent="0">
              <a:lnSpc>
                <a:spcPct val="90000"/>
              </a:lnSpc>
              <a:buNone/>
            </a:pPr>
            <a:endParaRPr lang="fr-FR" sz="1200" dirty="0">
              <a:solidFill>
                <a:srgbClr val="165160"/>
              </a:solidFill>
            </a:endParaRPr>
          </a:p>
          <a:p>
            <a:pPr marL="109728" lvl="0" indent="0">
              <a:lnSpc>
                <a:spcPct val="90000"/>
              </a:lnSpc>
              <a:buNone/>
            </a:pPr>
            <a:r>
              <a:rPr lang="fr-FR" sz="1200" dirty="0">
                <a:solidFill>
                  <a:srgbClr val="165160"/>
                </a:solidFill>
              </a:rPr>
              <a:t>Une étude de  cette agence sur les sports les plus touchés en France par le dopage entre 2007 et 2012 révèle que c’est, sans surprise,  le cyclisme qui arrive en tête des sports les plus concernés par le dopage. Suivent l’haltérophilie, l’athlétisme et le football.</a:t>
            </a:r>
          </a:p>
          <a:p>
            <a:pPr marL="109728" lvl="0" indent="0">
              <a:lnSpc>
                <a:spcPct val="90000"/>
              </a:lnSpc>
              <a:buNone/>
            </a:pPr>
            <a:endParaRPr lang="fr-FR" sz="1200" dirty="0">
              <a:solidFill>
                <a:srgbClr val="165160"/>
              </a:solidFill>
            </a:endParaRPr>
          </a:p>
          <a:p>
            <a:pPr marL="109728" lvl="0" indent="0">
              <a:lnSpc>
                <a:spcPct val="90000"/>
              </a:lnSpc>
              <a:buNone/>
            </a:pPr>
            <a:r>
              <a:rPr lang="fr-FR" sz="1200" dirty="0">
                <a:solidFill>
                  <a:srgbClr val="165160"/>
                </a:solidFill>
              </a:rPr>
              <a:t>Au niveau mondial, c’est le curling, l’haltérophilie et la boxe qui constituent le podium des sports les plus touchés par le dopage avec respectivement 3,4%, 3,16% et 2,37% de résultats anormaux parmi les contrôles effectués.</a:t>
            </a:r>
          </a:p>
          <a:p>
            <a:pPr marL="109728" lvl="0" indent="0">
              <a:lnSpc>
                <a:spcPct val="90000"/>
              </a:lnSpc>
              <a:buNone/>
            </a:pPr>
            <a:endParaRPr lang="fr-FR" sz="1200" dirty="0">
              <a:solidFill>
                <a:srgbClr val="165160"/>
              </a:solidFill>
            </a:endParaRPr>
          </a:p>
          <a:p>
            <a:pPr marL="109728" lvl="0" indent="0">
              <a:lnSpc>
                <a:spcPct val="90000"/>
              </a:lnSpc>
              <a:buNone/>
            </a:pPr>
            <a:endParaRPr lang="fr-FR" sz="1200" dirty="0">
              <a:solidFill>
                <a:srgbClr val="165160"/>
              </a:solidFill>
            </a:endParaRPr>
          </a:p>
          <a:p>
            <a:pPr marL="109728" lvl="0" indent="0">
              <a:lnSpc>
                <a:spcPct val="90000"/>
              </a:lnSpc>
              <a:buNone/>
            </a:pPr>
            <a:endParaRPr lang="fr-FR" sz="1200" dirty="0">
              <a:solidFill>
                <a:srgbClr val="165160"/>
              </a:solidFill>
            </a:endParaRPr>
          </a:p>
          <a:p>
            <a:pPr marL="109728" lvl="0" indent="0">
              <a:buNone/>
            </a:pPr>
            <a:endParaRPr lang="fr-FR" sz="1200" dirty="0">
              <a:solidFill>
                <a:srgbClr val="165160"/>
              </a:solidFill>
            </a:endParaRPr>
          </a:p>
          <a:p>
            <a:pPr marL="109728" lvl="0" indent="0">
              <a:buNone/>
            </a:pPr>
            <a:endParaRPr lang="fr-FR" sz="1200" dirty="0">
              <a:solidFill>
                <a:srgbClr val="165160"/>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744" y="5076056"/>
            <a:ext cx="4680520" cy="3084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p:blinds dir="vert"/>
      </p:transition>
    </mc:Choice>
    <mc:Fallback>
      <p:transition xmlns:p14="http://schemas.microsoft.com/office/powerpoint/2010/main" spd="slow">
        <p:blinds dir="vert"/>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3" name="Titre 2"/>
          <p:cNvSpPr txBox="1">
            <a:spLocks noGrp="1"/>
          </p:cNvSpPr>
          <p:nvPr>
            <p:ph type="title"/>
          </p:nvPr>
        </p:nvSpPr>
        <p:spPr>
          <a:xfrm>
            <a:off x="342900" y="366181"/>
            <a:ext cx="6172200" cy="965460"/>
          </a:xfrm>
        </p:spPr>
        <p:txBody>
          <a:bodyPr anchorCtr="1"/>
          <a:lstStyle/>
          <a:p>
            <a:pPr marL="0" lvl="0" indent="0" algn="ctr">
              <a:buNone/>
            </a:pPr>
            <a:r>
              <a:rPr lang="fr-FR" sz="2800" b="0" u="sng" dirty="0" smtClean="0">
                <a:solidFill>
                  <a:srgbClr val="FF0000"/>
                </a:solidFill>
                <a:latin typeface="Times New Roman"/>
                <a:cs typeface="Times New Roman"/>
              </a:rPr>
              <a:t>CONLUSION </a:t>
            </a:r>
            <a:r>
              <a:rPr lang="fr-FR" sz="1600" dirty="0">
                <a:solidFill>
                  <a:srgbClr val="165160"/>
                </a:solidFill>
              </a:rPr>
              <a:t/>
            </a:r>
            <a:br>
              <a:rPr lang="fr-FR" sz="1600" dirty="0">
                <a:solidFill>
                  <a:srgbClr val="165160"/>
                </a:solidFill>
              </a:rPr>
            </a:br>
            <a:endParaRPr lang="fr-FR" sz="1600" dirty="0">
              <a:solidFill>
                <a:srgbClr val="165160"/>
              </a:solidFill>
            </a:endParaRPr>
          </a:p>
        </p:txBody>
      </p:sp>
      <p:sp>
        <p:nvSpPr>
          <p:cNvPr id="2" name="Espace réservé du contenu 1"/>
          <p:cNvSpPr txBox="1">
            <a:spLocks noGrp="1"/>
          </p:cNvSpPr>
          <p:nvPr>
            <p:ph sz="quarter" idx="13"/>
          </p:nvPr>
        </p:nvSpPr>
        <p:spPr>
          <a:xfrm>
            <a:off x="188640" y="1835695"/>
            <a:ext cx="6172200" cy="6840763"/>
          </a:xfrm>
        </p:spPr>
        <p:txBody>
          <a:bodyPr/>
          <a:lstStyle/>
          <a:p>
            <a:pPr marL="109728" lvl="0" indent="0">
              <a:buNone/>
            </a:pPr>
            <a:endParaRPr lang="fr-FR" sz="1200" b="1" dirty="0"/>
          </a:p>
          <a:p>
            <a:pPr marL="109728" lvl="0" indent="0">
              <a:buNone/>
            </a:pPr>
            <a:endParaRPr lang="fr-FR" sz="1200" dirty="0">
              <a:solidFill>
                <a:srgbClr val="165160"/>
              </a:solidFill>
            </a:endParaRPr>
          </a:p>
          <a:p>
            <a:pPr marL="109728" lvl="0" indent="0">
              <a:buNone/>
            </a:pPr>
            <a:endParaRPr lang="fr-FR" sz="1200" dirty="0">
              <a:solidFill>
                <a:srgbClr val="165160"/>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flythrough/>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4" name="Espace réservé du numéro de diapositive 5"/>
          <p:cNvSpPr txBox="1"/>
          <p:nvPr/>
        </p:nvSpPr>
        <p:spPr>
          <a:xfrm>
            <a:off x="6485455" y="8543925"/>
            <a:ext cx="274320" cy="486835"/>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2274E23-E5F0-4AD9-9527-E19291EA8601}" type="slidenum">
              <a:t>2</a:t>
            </a:fld>
            <a:endParaRPr lang="fr-FR" sz="1000" b="0" i="0" u="none" strike="noStrike" kern="1200" cap="none" spc="0" baseline="0">
              <a:solidFill>
                <a:srgbClr val="000000"/>
              </a:solidFill>
              <a:uFillTx/>
              <a:latin typeface="Lucida Sans Unicode"/>
            </a:endParaRPr>
          </a:p>
        </p:txBody>
      </p:sp>
      <p:pic>
        <p:nvPicPr>
          <p:cNvPr id="6" name="Image 5"/>
          <p:cNvPicPr/>
          <p:nvPr/>
        </p:nvPicPr>
        <p:blipFill>
          <a:blip r:embed="rId2">
            <a:extLst>
              <a:ext uri="{28A0092B-C50C-407E-A947-70E740481C1C}">
                <a14:useLocalDpi xmlns:a14="http://schemas.microsoft.com/office/drawing/2010/main" val="0"/>
              </a:ext>
            </a:extLst>
          </a:blip>
          <a:stretch>
            <a:fillRect/>
          </a:stretch>
        </p:blipFill>
        <p:spPr>
          <a:xfrm>
            <a:off x="1051186" y="395536"/>
            <a:ext cx="4731221" cy="3397349"/>
          </a:xfrm>
          <a:prstGeom prst="rect">
            <a:avLst/>
          </a:prstGeom>
          <a:extLst>
            <a:ext uri="{FAA26D3D-D897-4be2-8F04-BA451C77F1D7}">
              <ma14:placeholderFlag xmlns:ma14="http://schemas.microsoft.com/office/mac/drawingml/2011/main"/>
            </a:ext>
          </a:extLst>
        </p:spPr>
      </p:pic>
      <p:pic>
        <p:nvPicPr>
          <p:cNvPr id="7" name="Image 6"/>
          <p:cNvPicPr/>
          <p:nvPr/>
        </p:nvPicPr>
        <p:blipFill>
          <a:blip r:embed="rId3">
            <a:extLst>
              <a:ext uri="{28A0092B-C50C-407E-A947-70E740481C1C}">
                <a14:useLocalDpi xmlns:a14="http://schemas.microsoft.com/office/drawing/2010/main" val="0"/>
              </a:ext>
            </a:extLst>
          </a:blip>
          <a:stretch>
            <a:fillRect/>
          </a:stretch>
        </p:blipFill>
        <p:spPr>
          <a:xfrm>
            <a:off x="1772816" y="4427985"/>
            <a:ext cx="2971800" cy="3629025"/>
          </a:xfrm>
          <a:prstGeom prst="rect">
            <a:avLst/>
          </a:prstGeom>
          <a:extLst>
            <a:ext uri="{FAA26D3D-D897-4be2-8F04-BA451C77F1D7}">
              <ma14:placeholderFlag xmlns:ma14="http://schemas.microsoft.com/office/mac/drawingml/2011/main"/>
            </a:ext>
          </a:extLst>
        </p:spPr>
      </p:pic>
    </p:spTree>
  </p:cSld>
  <p:clrMapOvr>
    <a:masterClrMapping/>
  </p:clrMapOvr>
  <mc:AlternateContent xmlns:mc="http://schemas.openxmlformats.org/markup-compatibility/2006">
    <mc:Choice xmlns:p14="http://schemas.microsoft.com/office/powerpoint/2010/main" Requires="p14">
      <p:transition spd="slow" p14:dur="1800">
        <p:circle/>
      </p:transition>
    </mc:Choice>
    <mc:Fallback>
      <p:transition xmlns:p14="http://schemas.microsoft.com/office/powerpoint/2010/main" spd="slow">
        <p:circl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3" name="Titre 2"/>
          <p:cNvSpPr txBox="1">
            <a:spLocks noGrp="1"/>
          </p:cNvSpPr>
          <p:nvPr>
            <p:ph type="title"/>
          </p:nvPr>
        </p:nvSpPr>
        <p:spPr>
          <a:xfrm>
            <a:off x="342900" y="683569"/>
            <a:ext cx="6172200" cy="1080116"/>
          </a:xfrm>
          <a:ln w="28575">
            <a:solidFill>
              <a:srgbClr val="1F497D"/>
            </a:solidFill>
            <a:prstDash val="solid"/>
          </a:ln>
          <a:effectLst>
            <a:outerShdw dist="38096" dir="2700000" algn="tl">
              <a:srgbClr val="000000">
                <a:alpha val="40000"/>
              </a:srgbClr>
            </a:outerShdw>
          </a:effectLst>
        </p:spPr>
        <p:txBody>
          <a:bodyPr anchorCtr="1"/>
          <a:lstStyle/>
          <a:p>
            <a:pPr marL="0" lvl="0" indent="0" algn="ctr">
              <a:buNone/>
            </a:pPr>
            <a:r>
              <a:rPr lang="fr-FR" sz="1800" dirty="0">
                <a:solidFill>
                  <a:srgbClr val="165160"/>
                </a:solidFill>
                <a:latin typeface="Times New Roman"/>
                <a:cs typeface="Times New Roman"/>
              </a:rPr>
              <a:t>SOMMAIRE</a:t>
            </a:r>
          </a:p>
        </p:txBody>
      </p:sp>
      <p:sp>
        <p:nvSpPr>
          <p:cNvPr id="2" name="Espace réservé du contenu 1"/>
          <p:cNvSpPr txBox="1">
            <a:spLocks noGrp="1"/>
          </p:cNvSpPr>
          <p:nvPr>
            <p:ph sz="quarter" idx="13"/>
          </p:nvPr>
        </p:nvSpPr>
        <p:spPr>
          <a:xfrm>
            <a:off x="836712" y="2051720"/>
            <a:ext cx="4800600" cy="4632960"/>
          </a:xfrm>
        </p:spPr>
        <p:txBody>
          <a:bodyPr>
            <a:normAutofit/>
          </a:bodyPr>
          <a:lstStyle/>
          <a:p>
            <a:pPr lvl="0"/>
            <a:endParaRPr lang="fr-FR" dirty="0"/>
          </a:p>
          <a:p>
            <a:pPr lvl="0"/>
            <a:endParaRPr lang="fr-FR" dirty="0"/>
          </a:p>
          <a:p>
            <a:pPr marL="109728" lvl="0" indent="0">
              <a:buNone/>
            </a:pPr>
            <a:r>
              <a:rPr lang="fr-FR" sz="1400" dirty="0">
                <a:solidFill>
                  <a:srgbClr val="165160"/>
                </a:solidFill>
                <a:latin typeface="Times New Roman"/>
                <a:cs typeface="Times New Roman"/>
              </a:rPr>
              <a:t>I – INTRODUCTION </a:t>
            </a:r>
          </a:p>
          <a:p>
            <a:pPr marL="109728" lvl="0" indent="0">
              <a:buNone/>
            </a:pPr>
            <a:r>
              <a:rPr lang="fr-FR" sz="1400" dirty="0">
                <a:solidFill>
                  <a:srgbClr val="165160"/>
                </a:solidFill>
                <a:latin typeface="Times New Roman"/>
                <a:cs typeface="Times New Roman"/>
              </a:rPr>
              <a:t>II - </a:t>
            </a:r>
            <a:r>
              <a:rPr lang="fr-FR" sz="1400" dirty="0" smtClean="0">
                <a:solidFill>
                  <a:srgbClr val="165160"/>
                </a:solidFill>
                <a:latin typeface="Times New Roman"/>
                <a:cs typeface="Times New Roman"/>
              </a:rPr>
              <a:t>POURQUOI </a:t>
            </a:r>
            <a:r>
              <a:rPr lang="fr-FR" sz="1400" dirty="0">
                <a:solidFill>
                  <a:srgbClr val="165160"/>
                </a:solidFill>
                <a:latin typeface="Times New Roman"/>
                <a:cs typeface="Times New Roman"/>
              </a:rPr>
              <a:t>LES SPORTIFS SE DOPENT-IL ?</a:t>
            </a:r>
          </a:p>
          <a:p>
            <a:pPr marL="109728" lvl="0" indent="0">
              <a:buNone/>
            </a:pPr>
            <a:r>
              <a:rPr lang="fr-FR" sz="1400" dirty="0">
                <a:solidFill>
                  <a:srgbClr val="165160"/>
                </a:solidFill>
                <a:latin typeface="Times New Roman"/>
                <a:cs typeface="Times New Roman"/>
              </a:rPr>
              <a:t>III - </a:t>
            </a:r>
            <a:r>
              <a:rPr lang="fr-FR" sz="1400" dirty="0" smtClean="0">
                <a:solidFill>
                  <a:srgbClr val="165160"/>
                </a:solidFill>
                <a:latin typeface="Times New Roman"/>
                <a:cs typeface="Times New Roman"/>
              </a:rPr>
              <a:t>TECHNIQUES </a:t>
            </a:r>
            <a:r>
              <a:rPr lang="fr-FR" sz="1400" dirty="0">
                <a:solidFill>
                  <a:srgbClr val="165160"/>
                </a:solidFill>
                <a:latin typeface="Times New Roman"/>
                <a:cs typeface="Times New Roman"/>
              </a:rPr>
              <a:t>DE DOPAGE AU XIX SIECLE	</a:t>
            </a:r>
          </a:p>
          <a:p>
            <a:pPr marL="109728" lvl="0" indent="0">
              <a:buNone/>
            </a:pPr>
            <a:r>
              <a:rPr lang="fr-FR" sz="1400" dirty="0">
                <a:solidFill>
                  <a:srgbClr val="165160"/>
                </a:solidFill>
                <a:latin typeface="Times New Roman"/>
                <a:cs typeface="Times New Roman"/>
              </a:rPr>
              <a:t>IV – DOPAGE MODERNE : DOPANTS ET MODE D’ACTION SUR </a:t>
            </a:r>
            <a:r>
              <a:rPr lang="fr-FR" sz="1400" dirty="0" smtClean="0">
                <a:solidFill>
                  <a:srgbClr val="165160"/>
                </a:solidFill>
                <a:latin typeface="Times New Roman"/>
                <a:cs typeface="Times New Roman"/>
              </a:rPr>
              <a:t>L’ORGANISME</a:t>
            </a:r>
            <a:endParaRPr lang="fr-FR" sz="1400" dirty="0">
              <a:solidFill>
                <a:srgbClr val="165160"/>
              </a:solidFill>
              <a:latin typeface="Times New Roman"/>
              <a:cs typeface="Times New Roman"/>
            </a:endParaRPr>
          </a:p>
          <a:p>
            <a:pPr marL="109728" lvl="0" indent="0">
              <a:buNone/>
            </a:pPr>
            <a:r>
              <a:rPr lang="fr-FR" sz="1400" dirty="0">
                <a:solidFill>
                  <a:srgbClr val="165160"/>
                </a:solidFill>
                <a:latin typeface="Times New Roman"/>
                <a:cs typeface="Times New Roman"/>
              </a:rPr>
              <a:t>V – DOPAGE MODERNE : DANGERS SUR L’ORGANISME</a:t>
            </a:r>
          </a:p>
          <a:p>
            <a:pPr marL="109728" lvl="0" indent="0">
              <a:buNone/>
            </a:pPr>
            <a:r>
              <a:rPr lang="fr-FR" sz="1400" dirty="0">
                <a:solidFill>
                  <a:srgbClr val="165160"/>
                </a:solidFill>
                <a:latin typeface="Times New Roman"/>
                <a:cs typeface="Times New Roman"/>
              </a:rPr>
              <a:t>VI - POLITIQUE CONTRE LE DOPAGE</a:t>
            </a:r>
          </a:p>
          <a:p>
            <a:pPr marL="109728" lvl="0" indent="0">
              <a:buNone/>
            </a:pPr>
            <a:r>
              <a:rPr lang="fr-FR" sz="1400" dirty="0">
                <a:solidFill>
                  <a:srgbClr val="165160"/>
                </a:solidFill>
                <a:latin typeface="Times New Roman"/>
                <a:cs typeface="Times New Roman"/>
              </a:rPr>
              <a:t>VII – UN TEMOIGNAGE</a:t>
            </a:r>
          </a:p>
          <a:p>
            <a:pPr marL="109728" lvl="0" indent="0">
              <a:buNone/>
            </a:pPr>
            <a:r>
              <a:rPr lang="fr-FR" sz="1400" dirty="0">
                <a:solidFill>
                  <a:srgbClr val="165160"/>
                </a:solidFill>
                <a:latin typeface="Times New Roman"/>
                <a:cs typeface="Times New Roman"/>
              </a:rPr>
              <a:t>VIII - CONCLUSION</a:t>
            </a:r>
          </a:p>
          <a:p>
            <a:pPr marL="109728" lvl="0" indent="0">
              <a:buNone/>
            </a:pPr>
            <a:r>
              <a:rPr lang="fr-FR" sz="1400" dirty="0">
                <a:solidFill>
                  <a:srgbClr val="165160"/>
                </a:solidFill>
                <a:latin typeface="Times New Roman"/>
                <a:cs typeface="Times New Roman"/>
              </a:rPr>
              <a:t>IX - </a:t>
            </a:r>
            <a:r>
              <a:rPr lang="fr-FR" sz="1400" dirty="0" smtClean="0">
                <a:solidFill>
                  <a:srgbClr val="165160"/>
                </a:solidFill>
                <a:latin typeface="Times New Roman"/>
                <a:cs typeface="Times New Roman"/>
              </a:rPr>
              <a:t>LEXIQUE</a:t>
            </a:r>
            <a:endParaRPr lang="fr-FR" sz="1100" dirty="0">
              <a:solidFill>
                <a:srgbClr val="165160"/>
              </a:solidFill>
              <a:latin typeface="Times New Roman"/>
              <a:cs typeface="Times New Roman"/>
            </a:endParaRPr>
          </a:p>
          <a:p>
            <a:pPr marL="365760" lvl="1" indent="0">
              <a:buNone/>
            </a:pPr>
            <a:endParaRPr lang="fr-FR" sz="1100" dirty="0">
              <a:solidFill>
                <a:srgbClr val="165160"/>
              </a:solidFill>
            </a:endParaRPr>
          </a:p>
          <a:p>
            <a:pPr marL="109728" lvl="0" indent="0">
              <a:buNone/>
            </a:pPr>
            <a:endParaRPr lang="fr-FR" sz="1200" dirty="0">
              <a:solidFill>
                <a:srgbClr val="165160"/>
              </a:solidFill>
            </a:endParaRPr>
          </a:p>
          <a:p>
            <a:pPr marL="109728" lvl="0" indent="0">
              <a:buNone/>
            </a:pPr>
            <a:endParaRPr lang="fr-FR" sz="1800" dirty="0">
              <a:solidFill>
                <a:srgbClr val="165160"/>
              </a:solidFill>
            </a:endParaRPr>
          </a:p>
          <a:p>
            <a:pPr marL="109728" lvl="0" indent="0">
              <a:buNone/>
            </a:pPr>
            <a:endParaRPr lang="fr-FR" sz="1800" dirty="0">
              <a:solidFill>
                <a:srgbClr val="165160"/>
              </a:solidFill>
            </a:endParaRPr>
          </a:p>
          <a:p>
            <a:pPr marL="365760" lvl="1" indent="0">
              <a:buNone/>
            </a:pPr>
            <a:endParaRPr lang="fr-FR" sz="1800" dirty="0">
              <a:solidFill>
                <a:srgbClr val="062329"/>
              </a:solidFill>
            </a:endParaRPr>
          </a:p>
          <a:p>
            <a:pPr marL="393192" lvl="1" indent="0">
              <a:buNone/>
            </a:pPr>
            <a:endParaRPr lang="fr-FR" sz="2400" dirty="0">
              <a:solidFill>
                <a:srgbClr val="062329"/>
              </a:solidFill>
            </a:endParaRPr>
          </a:p>
          <a:p>
            <a:pPr lvl="0"/>
            <a:endParaRPr lang="fr-FR" dirty="0"/>
          </a:p>
        </p:txBody>
      </p:sp>
    </p:spTree>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3" name="Titre 2"/>
          <p:cNvSpPr txBox="1">
            <a:spLocks noGrp="1"/>
          </p:cNvSpPr>
          <p:nvPr>
            <p:ph type="title"/>
          </p:nvPr>
        </p:nvSpPr>
        <p:spPr>
          <a:xfrm>
            <a:off x="342900" y="366181"/>
            <a:ext cx="6172200" cy="965460"/>
          </a:xfrm>
        </p:spPr>
        <p:txBody>
          <a:bodyPr anchorCtr="1">
            <a:normAutofit fontScale="90000"/>
          </a:bodyPr>
          <a:lstStyle/>
          <a:p>
            <a:pPr marL="0" lvl="0" indent="0" algn="ctr">
              <a:buNone/>
            </a:pPr>
            <a:r>
              <a:rPr lang="fr-FR" sz="1800" b="0" dirty="0"/>
              <a:t/>
            </a:r>
            <a:br>
              <a:rPr lang="fr-FR" sz="1800" b="0" dirty="0"/>
            </a:br>
            <a:r>
              <a:rPr lang="fr-FR" sz="2700" b="0" u="sng" dirty="0">
                <a:solidFill>
                  <a:srgbClr val="FF0000"/>
                </a:solidFill>
                <a:latin typeface="Times New Roman"/>
                <a:cs typeface="Times New Roman"/>
              </a:rPr>
              <a:t>INTRODUCTION</a:t>
            </a:r>
            <a:r>
              <a:rPr lang="fr-FR" sz="2700" b="0" u="sng" dirty="0">
                <a:solidFill>
                  <a:srgbClr val="FF0000"/>
                </a:solidFill>
              </a:rPr>
              <a:t> </a:t>
            </a:r>
            <a:br>
              <a:rPr lang="fr-FR" sz="2700" b="0" u="sng" dirty="0">
                <a:solidFill>
                  <a:srgbClr val="FF0000"/>
                </a:solidFill>
              </a:rPr>
            </a:br>
            <a:r>
              <a:rPr lang="fr-FR" sz="2700" u="sng" dirty="0">
                <a:solidFill>
                  <a:srgbClr val="FF0000"/>
                </a:solidFill>
              </a:rPr>
              <a:t/>
            </a:r>
            <a:br>
              <a:rPr lang="fr-FR" sz="2700" u="sng" dirty="0">
                <a:solidFill>
                  <a:srgbClr val="FF0000"/>
                </a:solidFill>
              </a:rPr>
            </a:br>
            <a:endParaRPr lang="fr-FR" sz="2700" u="sng" dirty="0">
              <a:solidFill>
                <a:srgbClr val="FF0000"/>
              </a:solidFill>
            </a:endParaRPr>
          </a:p>
        </p:txBody>
      </p:sp>
      <p:sp>
        <p:nvSpPr>
          <p:cNvPr id="2" name="Espace réservé du contenu 1"/>
          <p:cNvSpPr txBox="1">
            <a:spLocks noGrp="1"/>
          </p:cNvSpPr>
          <p:nvPr>
            <p:ph sz="quarter" idx="13"/>
          </p:nvPr>
        </p:nvSpPr>
        <p:spPr>
          <a:xfrm>
            <a:off x="332656" y="1763688"/>
            <a:ext cx="6172200" cy="7056781"/>
          </a:xfrm>
        </p:spPr>
        <p:txBody>
          <a:bodyPr>
            <a:normAutofit/>
          </a:bodyPr>
          <a:lstStyle/>
          <a:p>
            <a:pPr marL="109728" lvl="0" indent="0">
              <a:lnSpc>
                <a:spcPct val="80000"/>
              </a:lnSpc>
              <a:buNone/>
            </a:pPr>
            <a:endParaRPr lang="fr-FR" sz="1200" b="1" dirty="0"/>
          </a:p>
          <a:p>
            <a:pPr marL="109728" lvl="0" indent="0">
              <a:lnSpc>
                <a:spcPct val="80000"/>
              </a:lnSpc>
              <a:buNone/>
            </a:pPr>
            <a:r>
              <a:rPr lang="fr-FR" sz="1200" b="1" dirty="0">
                <a:solidFill>
                  <a:srgbClr val="165160"/>
                </a:solidFill>
                <a:latin typeface="Times New Roman"/>
                <a:cs typeface="Times New Roman"/>
              </a:rPr>
              <a:t>DEFINITION DU DOPAGE SPORTIF</a:t>
            </a:r>
          </a:p>
          <a:p>
            <a:pPr marL="109728" lvl="0" indent="0">
              <a:lnSpc>
                <a:spcPct val="80000"/>
              </a:lnSpc>
              <a:buNone/>
            </a:pPr>
            <a:r>
              <a:rPr lang="fr-FR" sz="1200" dirty="0">
                <a:solidFill>
                  <a:srgbClr val="165160"/>
                </a:solidFill>
                <a:latin typeface="Times New Roman"/>
                <a:cs typeface="Times New Roman"/>
              </a:rPr>
              <a:t>Le dopage sportif est une pratique qui consiste à absorber des substances de type naturelle ou de synthèse, ou à utiliser des actes médicaux ad hoc afin de  stimuler de manière artificielle la performance d’un sportif notamment à l’occasion des compétitions.</a:t>
            </a:r>
          </a:p>
          <a:p>
            <a:pPr marL="109728" lvl="0" indent="0">
              <a:lnSpc>
                <a:spcPct val="80000"/>
              </a:lnSpc>
              <a:buNone/>
            </a:pPr>
            <a:endParaRPr lang="fr-FR" sz="1200" dirty="0">
              <a:solidFill>
                <a:srgbClr val="165160"/>
              </a:solidFill>
              <a:latin typeface="Times New Roman"/>
              <a:cs typeface="Times New Roman"/>
            </a:endParaRPr>
          </a:p>
          <a:p>
            <a:pPr marL="109728" lvl="0" indent="0">
              <a:lnSpc>
                <a:spcPct val="80000"/>
              </a:lnSpc>
              <a:buNone/>
            </a:pPr>
            <a:r>
              <a:rPr lang="fr-FR" sz="1200" b="1" dirty="0">
                <a:solidFill>
                  <a:srgbClr val="165160"/>
                </a:solidFill>
                <a:latin typeface="Times New Roman"/>
                <a:cs typeface="Times New Roman"/>
              </a:rPr>
              <a:t>LE DOPAGE DANS LE SPORT : UNE VIEILLE HISTOIRE</a:t>
            </a:r>
          </a:p>
          <a:p>
            <a:pPr marL="109728" lvl="0" indent="0">
              <a:lnSpc>
                <a:spcPct val="80000"/>
              </a:lnSpc>
              <a:buNone/>
            </a:pPr>
            <a:r>
              <a:rPr lang="fr-FR" sz="1200" dirty="0">
                <a:solidFill>
                  <a:srgbClr val="165160"/>
                </a:solidFill>
                <a:latin typeface="Times New Roman"/>
                <a:cs typeface="Times New Roman"/>
              </a:rPr>
              <a:t>Cette pratique remonte à la nuit des temps et s’observe partout. Les stimulants étaient déjà au menu des athlètes de l’antiquité.</a:t>
            </a:r>
          </a:p>
          <a:p>
            <a:pPr marL="109728" lvl="0" indent="0">
              <a:lnSpc>
                <a:spcPct val="80000"/>
              </a:lnSpc>
              <a:buNone/>
            </a:pPr>
            <a:r>
              <a:rPr lang="fr-FR" sz="1200" dirty="0">
                <a:solidFill>
                  <a:srgbClr val="165160"/>
                </a:solidFill>
                <a:latin typeface="Times New Roman"/>
                <a:cs typeface="Times New Roman"/>
              </a:rPr>
              <a:t>En effet, dès le VIème siècle avant J.-C., les athlètes grecs ingéraient déjà des viandes variées selon la discipline sportive qu’ils exerçaient </a:t>
            </a:r>
            <a:r>
              <a:rPr lang="fr-FR" sz="1200" dirty="0" smtClean="0">
                <a:solidFill>
                  <a:srgbClr val="165160"/>
                </a:solidFill>
                <a:latin typeface="Times New Roman"/>
                <a:cs typeface="Times New Roman"/>
              </a:rPr>
              <a:t>:</a:t>
            </a:r>
            <a:br>
              <a:rPr lang="fr-FR" sz="1200" dirty="0" smtClean="0">
                <a:solidFill>
                  <a:srgbClr val="165160"/>
                </a:solidFill>
                <a:latin typeface="Times New Roman"/>
                <a:cs typeface="Times New Roman"/>
              </a:rPr>
            </a:br>
            <a:r>
              <a:rPr lang="fr-FR" sz="1200" dirty="0" smtClean="0">
                <a:solidFill>
                  <a:srgbClr val="165160"/>
                </a:solidFill>
                <a:latin typeface="Times New Roman"/>
                <a:cs typeface="Times New Roman"/>
              </a:rPr>
              <a:t> </a:t>
            </a:r>
            <a:r>
              <a:rPr lang="fr-FR" sz="1200" dirty="0">
                <a:solidFill>
                  <a:srgbClr val="165160"/>
                </a:solidFill>
                <a:latin typeface="Times New Roman"/>
                <a:cs typeface="Times New Roman"/>
              </a:rPr>
              <a:t>– les sauteurs mangeaient de la viande de chèvre </a:t>
            </a:r>
            <a:r>
              <a:rPr lang="fr-FR" sz="1200" dirty="0" smtClean="0">
                <a:solidFill>
                  <a:srgbClr val="165160"/>
                </a:solidFill>
                <a:latin typeface="Times New Roman"/>
                <a:cs typeface="Times New Roman"/>
              </a:rPr>
              <a:t/>
            </a:r>
            <a:br>
              <a:rPr lang="fr-FR" sz="1200" dirty="0" smtClean="0">
                <a:solidFill>
                  <a:srgbClr val="165160"/>
                </a:solidFill>
                <a:latin typeface="Times New Roman"/>
                <a:cs typeface="Times New Roman"/>
              </a:rPr>
            </a:br>
            <a:r>
              <a:rPr lang="fr-FR" sz="1200" dirty="0" smtClean="0">
                <a:solidFill>
                  <a:srgbClr val="165160"/>
                </a:solidFill>
                <a:latin typeface="Times New Roman"/>
                <a:cs typeface="Times New Roman"/>
              </a:rPr>
              <a:t> – </a:t>
            </a:r>
            <a:r>
              <a:rPr lang="fr-FR" sz="1200" dirty="0">
                <a:solidFill>
                  <a:srgbClr val="165160"/>
                </a:solidFill>
                <a:latin typeface="Times New Roman"/>
                <a:cs typeface="Times New Roman"/>
              </a:rPr>
              <a:t>les boxeurs et les lanceurs, de la viande de taureau </a:t>
            </a:r>
            <a:r>
              <a:rPr lang="fr-FR" sz="1200" dirty="0" smtClean="0">
                <a:solidFill>
                  <a:srgbClr val="165160"/>
                </a:solidFill>
                <a:latin typeface="Times New Roman"/>
                <a:cs typeface="Times New Roman"/>
              </a:rPr>
              <a:t/>
            </a:r>
            <a:br>
              <a:rPr lang="fr-FR" sz="1200" dirty="0" smtClean="0">
                <a:solidFill>
                  <a:srgbClr val="165160"/>
                </a:solidFill>
                <a:latin typeface="Times New Roman"/>
                <a:cs typeface="Times New Roman"/>
              </a:rPr>
            </a:br>
            <a:r>
              <a:rPr lang="fr-FR" sz="1200" dirty="0" smtClean="0">
                <a:solidFill>
                  <a:srgbClr val="165160"/>
                </a:solidFill>
                <a:latin typeface="Times New Roman"/>
                <a:cs typeface="Times New Roman"/>
              </a:rPr>
              <a:t> – </a:t>
            </a:r>
            <a:r>
              <a:rPr lang="fr-FR" sz="1200" dirty="0">
                <a:solidFill>
                  <a:srgbClr val="165160"/>
                </a:solidFill>
                <a:latin typeface="Times New Roman"/>
                <a:cs typeface="Times New Roman"/>
              </a:rPr>
              <a:t>les lutteurs quant à eux préféraient de la viande grasse de porc.</a:t>
            </a:r>
          </a:p>
          <a:p>
            <a:pPr marL="109728" lvl="0" indent="0">
              <a:lnSpc>
                <a:spcPct val="80000"/>
              </a:lnSpc>
              <a:buNone/>
            </a:pPr>
            <a:r>
              <a:rPr lang="fr-FR" sz="1200" dirty="0" smtClean="0">
                <a:solidFill>
                  <a:srgbClr val="165160"/>
                </a:solidFill>
                <a:latin typeface="Times New Roman"/>
                <a:cs typeface="Times New Roman"/>
              </a:rPr>
              <a:t>Les populations primitives négro-africaines partagent avec les populations amérindiennes ce besoin de dopants capables d’accroître leur énergie physique et psychique. Ainsi, les indigènes d’Amérique du Sud mâchent les feuilles de coca, ceux d’Afrique la noix de kola.</a:t>
            </a:r>
          </a:p>
          <a:p>
            <a:pPr marL="109728" lvl="0" indent="0">
              <a:lnSpc>
                <a:spcPct val="80000"/>
              </a:lnSpc>
              <a:buNone/>
            </a:pPr>
            <a:r>
              <a:rPr lang="fr-FR" sz="1200" dirty="0" smtClean="0">
                <a:solidFill>
                  <a:srgbClr val="165160"/>
                </a:solidFill>
                <a:latin typeface="Times New Roman"/>
                <a:cs typeface="Times New Roman"/>
              </a:rPr>
              <a:t>Les </a:t>
            </a:r>
            <a:r>
              <a:rPr lang="fr-FR" sz="1200" dirty="0">
                <a:solidFill>
                  <a:srgbClr val="165160"/>
                </a:solidFill>
                <a:latin typeface="Times New Roman"/>
                <a:cs typeface="Times New Roman"/>
              </a:rPr>
              <a:t>chinois connaissent depuis plus de 3.000 ans les vertus stimulants du ginseng.</a:t>
            </a:r>
          </a:p>
          <a:p>
            <a:pPr marL="109728" lvl="0" indent="0">
              <a:lnSpc>
                <a:spcPct val="80000"/>
              </a:lnSpc>
              <a:buNone/>
            </a:pPr>
            <a:r>
              <a:rPr lang="fr-FR" sz="1200" dirty="0">
                <a:solidFill>
                  <a:srgbClr val="165160"/>
                </a:solidFill>
                <a:latin typeface="Times New Roman"/>
                <a:cs typeface="Times New Roman"/>
              </a:rPr>
              <a:t>Mais c’est au XIXème siècle, avec les progrès de la médecine et la naissance du sport moderne que le dopage prend une autre envergure.</a:t>
            </a:r>
          </a:p>
          <a:p>
            <a:pPr marL="109728" lvl="0" indent="0">
              <a:lnSpc>
                <a:spcPct val="80000"/>
              </a:lnSpc>
              <a:buNone/>
            </a:pPr>
            <a:endParaRPr lang="fr-FR" sz="1200" dirty="0">
              <a:solidFill>
                <a:srgbClr val="165160"/>
              </a:solidFill>
              <a:latin typeface="Times New Roman"/>
              <a:cs typeface="Times New Roman"/>
            </a:endParaRPr>
          </a:p>
          <a:p>
            <a:pPr marL="109728" lvl="0" indent="0">
              <a:lnSpc>
                <a:spcPct val="80000"/>
              </a:lnSpc>
              <a:buNone/>
            </a:pPr>
            <a:r>
              <a:rPr lang="fr-FR" sz="1200" dirty="0" smtClean="0">
                <a:solidFill>
                  <a:srgbClr val="165160"/>
                </a:solidFill>
                <a:latin typeface="Times New Roman"/>
                <a:cs typeface="Times New Roman"/>
              </a:rPr>
              <a:t>« </a:t>
            </a:r>
            <a:r>
              <a:rPr lang="fr-FR" sz="1200" i="1" dirty="0" smtClean="0">
                <a:solidFill>
                  <a:srgbClr val="165160"/>
                </a:solidFill>
                <a:latin typeface="Times New Roman"/>
                <a:cs typeface="Times New Roman"/>
              </a:rPr>
              <a:t>Pour stimuler </a:t>
            </a:r>
            <a:r>
              <a:rPr lang="fr-FR" sz="1200" i="1" dirty="0">
                <a:solidFill>
                  <a:srgbClr val="165160"/>
                </a:solidFill>
                <a:latin typeface="Times New Roman"/>
                <a:cs typeface="Times New Roman"/>
              </a:rPr>
              <a:t>ses capacités physiques, l’homme a d’abord spontanément puisé dans les ressources de la nature. Le progrès de la chimie ont fait exploser cette pratique traditionnelle. Tout aussi spontanément, on s’est donc tourné vers des produits, sans cesse plus nombreux, et parés de toutes les vertus. »</a:t>
            </a:r>
          </a:p>
          <a:p>
            <a:pPr marL="109728" lvl="0" indent="0">
              <a:lnSpc>
                <a:spcPct val="80000"/>
              </a:lnSpc>
              <a:buNone/>
            </a:pPr>
            <a:r>
              <a:rPr lang="fr-FR" sz="1200" dirty="0">
                <a:solidFill>
                  <a:srgbClr val="165160"/>
                </a:solidFill>
                <a:latin typeface="Times New Roman"/>
                <a:cs typeface="Times New Roman"/>
              </a:rPr>
              <a:t>			Par le docteur Patrick Laure, chercheur, 				spécialiste conduites dopantes</a:t>
            </a:r>
          </a:p>
          <a:p>
            <a:pPr marL="109728" lvl="0" indent="0">
              <a:lnSpc>
                <a:spcPct val="80000"/>
              </a:lnSpc>
              <a:buNone/>
            </a:pPr>
            <a:endParaRPr lang="fr-FR" sz="1200" b="1" dirty="0">
              <a:solidFill>
                <a:srgbClr val="165160"/>
              </a:solidFill>
              <a:latin typeface="Times New Roman"/>
              <a:cs typeface="Times New Roman"/>
            </a:endParaRPr>
          </a:p>
          <a:p>
            <a:pPr marL="109728" lvl="0" indent="0">
              <a:lnSpc>
                <a:spcPct val="80000"/>
              </a:lnSpc>
              <a:buNone/>
            </a:pPr>
            <a:r>
              <a:rPr lang="fr-FR" sz="1200" b="1" dirty="0" smtClean="0">
                <a:solidFill>
                  <a:srgbClr val="165160"/>
                </a:solidFill>
                <a:latin typeface="Times New Roman"/>
                <a:cs typeface="Times New Roman"/>
              </a:rPr>
              <a:t>LE DOPAGE DANS LE SPORT : UN FLEAU MONDIAL</a:t>
            </a:r>
            <a:endParaRPr lang="fr-FR" sz="1200" dirty="0" smtClean="0">
              <a:solidFill>
                <a:srgbClr val="165160"/>
              </a:solidFill>
              <a:latin typeface="Times New Roman"/>
              <a:cs typeface="Times New Roman"/>
            </a:endParaRPr>
          </a:p>
          <a:p>
            <a:pPr marL="109728" lvl="0" indent="0">
              <a:lnSpc>
                <a:spcPct val="80000"/>
              </a:lnSpc>
              <a:buNone/>
            </a:pPr>
            <a:r>
              <a:rPr lang="fr-FR" sz="1200" dirty="0" smtClean="0">
                <a:solidFill>
                  <a:srgbClr val="165160"/>
                </a:solidFill>
                <a:latin typeface="Times New Roman"/>
                <a:cs typeface="Times New Roman"/>
              </a:rPr>
              <a:t>Le dopage est devenu de nos jours une pratique très répandue chez les sportifs professionnels y compris de haut niveau et des scandales de dopage viennent souvent entacher l’image des manifestations sportives.</a:t>
            </a:r>
            <a:endParaRPr lang="fr-FR" sz="1200" dirty="0" smtClean="0">
              <a:latin typeface="Times New Roman"/>
              <a:cs typeface="Times New Roman"/>
            </a:endParaRPr>
          </a:p>
          <a:p>
            <a:pPr marL="109728" lvl="0" indent="0">
              <a:lnSpc>
                <a:spcPct val="80000"/>
              </a:lnSpc>
              <a:buNone/>
            </a:pPr>
            <a:r>
              <a:rPr lang="fr-FR" sz="1200" b="1" dirty="0" smtClean="0">
                <a:solidFill>
                  <a:srgbClr val="165160"/>
                </a:solidFill>
                <a:latin typeface="Times New Roman"/>
                <a:cs typeface="Times New Roman"/>
              </a:rPr>
              <a:t>Mais, quels sont les effets et dangers du dopage sur l’organisme et comment mieux lutter contre ce fléau ?</a:t>
            </a:r>
            <a:endParaRPr lang="fr-FR" sz="1200" b="1" dirty="0">
              <a:solidFill>
                <a:srgbClr val="165160"/>
              </a:solidFill>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spd="slow" p14:dur="1700">
        <p:randomBar dir="vert"/>
      </p:transition>
    </mc:Choice>
    <mc:Fallback>
      <p:transition xmlns:p14="http://schemas.microsoft.com/office/powerpoint/2010/main" spd="slow">
        <p:randomBar dir="vert"/>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3" name="Titre 2"/>
          <p:cNvSpPr txBox="1">
            <a:spLocks noGrp="1"/>
          </p:cNvSpPr>
          <p:nvPr>
            <p:ph type="title"/>
          </p:nvPr>
        </p:nvSpPr>
        <p:spPr>
          <a:xfrm>
            <a:off x="476672" y="0"/>
            <a:ext cx="6172200" cy="677428"/>
          </a:xfrm>
        </p:spPr>
        <p:txBody>
          <a:bodyPr anchorCtr="1">
            <a:normAutofit fontScale="90000"/>
          </a:bodyPr>
          <a:lstStyle/>
          <a:p>
            <a:pPr marL="0" lvl="0" indent="0" algn="ctr">
              <a:buNone/>
            </a:pPr>
            <a:r>
              <a:rPr lang="fr-FR" sz="3100" u="sng" dirty="0">
                <a:solidFill>
                  <a:srgbClr val="FF0000"/>
                </a:solidFill>
              </a:rPr>
              <a:t/>
            </a:r>
            <a:br>
              <a:rPr lang="fr-FR" sz="3100" u="sng" dirty="0">
                <a:solidFill>
                  <a:srgbClr val="FF0000"/>
                </a:solidFill>
              </a:rPr>
            </a:br>
            <a:r>
              <a:rPr lang="fr-FR" sz="3100" b="0" u="sng" dirty="0">
                <a:solidFill>
                  <a:srgbClr val="FF0000"/>
                </a:solidFill>
                <a:latin typeface="Times New Roman"/>
                <a:cs typeface="Times New Roman"/>
              </a:rPr>
              <a:t>POURQUOI LE </a:t>
            </a:r>
            <a:r>
              <a:rPr lang="fr-FR" sz="3100" b="0" u="sng" dirty="0" smtClean="0">
                <a:solidFill>
                  <a:srgbClr val="FF0000"/>
                </a:solidFill>
                <a:latin typeface="Times New Roman"/>
                <a:cs typeface="Times New Roman"/>
              </a:rPr>
              <a:t>DOPAGE ?</a:t>
            </a:r>
            <a:r>
              <a:rPr lang="fr-FR" sz="1800" b="0" dirty="0">
                <a:latin typeface="Times New Roman"/>
                <a:cs typeface="Times New Roman"/>
              </a:rPr>
              <a:t/>
            </a:r>
            <a:br>
              <a:rPr lang="fr-FR" sz="1800" b="0" dirty="0">
                <a:latin typeface="Times New Roman"/>
                <a:cs typeface="Times New Roman"/>
              </a:rPr>
            </a:br>
            <a:r>
              <a:rPr lang="fr-FR" sz="1800" dirty="0"/>
              <a:t/>
            </a:r>
            <a:br>
              <a:rPr lang="fr-FR" sz="1800" dirty="0"/>
            </a:br>
            <a:endParaRPr lang="fr-FR" sz="1800" dirty="0"/>
          </a:p>
        </p:txBody>
      </p:sp>
      <p:sp>
        <p:nvSpPr>
          <p:cNvPr id="2" name="Espace réservé du contenu 1"/>
          <p:cNvSpPr txBox="1">
            <a:spLocks noGrp="1"/>
          </p:cNvSpPr>
          <p:nvPr>
            <p:ph sz="quarter" idx="13"/>
          </p:nvPr>
        </p:nvSpPr>
        <p:spPr>
          <a:xfrm>
            <a:off x="116632" y="1547664"/>
            <a:ext cx="6172200" cy="4392488"/>
          </a:xfrm>
        </p:spPr>
        <p:txBody>
          <a:bodyPr>
            <a:noAutofit/>
          </a:bodyPr>
          <a:lstStyle/>
          <a:p>
            <a:pPr marL="109728" lvl="0" indent="0">
              <a:buNone/>
            </a:pPr>
            <a:r>
              <a:rPr lang="fr-FR" sz="1200" dirty="0">
                <a:solidFill>
                  <a:srgbClr val="165160"/>
                </a:solidFill>
                <a:latin typeface="Times New Roman"/>
                <a:cs typeface="Times New Roman"/>
              </a:rPr>
              <a:t>Le sport est devenu un enjeu politico financier énorme. Comme toutes les autres activités de spectacle, il se trouve donc pris dans la spirale de l’argent.</a:t>
            </a:r>
          </a:p>
          <a:p>
            <a:pPr marL="109728" lvl="0" indent="0">
              <a:buNone/>
            </a:pPr>
            <a:r>
              <a:rPr lang="fr-FR" sz="1200" dirty="0">
                <a:solidFill>
                  <a:srgbClr val="165160"/>
                </a:solidFill>
                <a:latin typeface="Times New Roman"/>
                <a:cs typeface="Times New Roman"/>
              </a:rPr>
              <a:t>Dans la Grèce Antique déjà, on disait qu’une victoire à Olympie faisait plus pour la gloire d’une cité qu’une victoire sur le champ de bataille.</a:t>
            </a:r>
          </a:p>
          <a:p>
            <a:pPr marL="109728" lvl="0" indent="0">
              <a:buNone/>
            </a:pPr>
            <a:r>
              <a:rPr lang="fr-FR" sz="1200" dirty="0">
                <a:solidFill>
                  <a:srgbClr val="165160"/>
                </a:solidFill>
                <a:latin typeface="Times New Roman"/>
                <a:cs typeface="Times New Roman"/>
              </a:rPr>
              <a:t>Les J.O. revêtaient une telle importance que pendant leur déroulement, tout conflit était suspendu. Nombre de récompenses étaient réservées aux vainqueurs. SOLON (600 avant J-C.) avait même proposé 500 drachmes (petite fortune à l’époque) à celui qui rapporterait à Athènes une couronne olympique.</a:t>
            </a:r>
          </a:p>
          <a:p>
            <a:pPr marL="109728" lvl="0" indent="0">
              <a:buNone/>
            </a:pPr>
            <a:r>
              <a:rPr lang="fr-FR" sz="1200" dirty="0">
                <a:solidFill>
                  <a:srgbClr val="165160"/>
                </a:solidFill>
                <a:latin typeface="Times New Roman"/>
                <a:cs typeface="Times New Roman"/>
              </a:rPr>
              <a:t>De nos jours, plusieurs facteurs interviennent dans le dopage, et </a:t>
            </a:r>
            <a:r>
              <a:rPr lang="fr-FR" sz="1200" dirty="0" smtClean="0">
                <a:solidFill>
                  <a:srgbClr val="165160"/>
                </a:solidFill>
                <a:latin typeface="Times New Roman"/>
                <a:cs typeface="Times New Roman"/>
              </a:rPr>
              <a:t>ce, </a:t>
            </a:r>
            <a:r>
              <a:rPr lang="fr-FR" sz="1200" dirty="0">
                <a:solidFill>
                  <a:srgbClr val="165160"/>
                </a:solidFill>
                <a:latin typeface="Times New Roman"/>
                <a:cs typeface="Times New Roman"/>
              </a:rPr>
              <a:t>à tous les niveaux de pratique sportive.</a:t>
            </a:r>
          </a:p>
          <a:p>
            <a:pPr marL="109728" lvl="0" indent="0">
              <a:buNone/>
            </a:pPr>
            <a:r>
              <a:rPr lang="fr-FR" sz="1200" dirty="0">
                <a:solidFill>
                  <a:srgbClr val="165160"/>
                </a:solidFill>
                <a:latin typeface="Times New Roman"/>
                <a:cs typeface="Times New Roman"/>
              </a:rPr>
              <a:t>Quand on interroge les sportifs qui se dopent, ils expliquent ainsi leur choix : ils veulent améliorer leurs performances, se rapprocher de la victoire et répondre aux attentes des sponsors. Des attentes qui, si elles sont satisfaisantes, permettent de gagner d’importantes sommes d’argent. Ils sont donc prêts à tout pour essayer d’accéder aux meilleurs places, pour gagner l’estime du public et beaucoup d’argent. De plus, nombre d’entre eux pensent que sans se doper ils ne peuvent lutter à armes égales contre ceux qui se dopent</a:t>
            </a:r>
            <a:r>
              <a:rPr lang="fr-FR" sz="1200" dirty="0" smtClean="0">
                <a:solidFill>
                  <a:srgbClr val="165160"/>
                </a:solidFill>
                <a:latin typeface="Times New Roman"/>
                <a:cs typeface="Times New Roman"/>
              </a:rPr>
              <a:t>.</a:t>
            </a:r>
          </a:p>
          <a:p>
            <a:pPr marL="109728" lvl="0" indent="0">
              <a:buNone/>
            </a:pPr>
            <a:endParaRPr lang="fr-FR" sz="1200" dirty="0">
              <a:solidFill>
                <a:srgbClr val="165160"/>
              </a:solidFill>
              <a:latin typeface="Times New Roman"/>
              <a:cs typeface="Times New Roman"/>
            </a:endParaRPr>
          </a:p>
          <a:p>
            <a:pPr marL="109728" lvl="0" indent="0">
              <a:buNone/>
            </a:pPr>
            <a:r>
              <a:rPr lang="fr-FR" sz="1200" dirty="0" smtClean="0">
                <a:solidFill>
                  <a:srgbClr val="165160"/>
                </a:solidFill>
                <a:latin typeface="Times New Roman"/>
                <a:cs typeface="Times New Roman"/>
              </a:rPr>
              <a:t>Malgré </a:t>
            </a:r>
            <a:r>
              <a:rPr lang="fr-FR" sz="1200" dirty="0">
                <a:solidFill>
                  <a:srgbClr val="165160"/>
                </a:solidFill>
                <a:latin typeface="Times New Roman"/>
                <a:cs typeface="Times New Roman"/>
              </a:rPr>
              <a:t>leur interdiction dans les compétitions nationales et internationales, les produits dopants sont souvent faciles à trouver. Certains d’entre eux, interdits dans un pays, sont vendus en pharmacie sans ordonnance ailleurs. D’autres peuvent être prescrits par un médecin. D’autres encore sont vendus illégalement, sur internet ou dans les rues.  Certains cyclistes professionnels affirment qu’il est aussi facile de se procurer de l’EPO ou d’autres produits dopants que d’aller faire ses achats au marché du coin !</a:t>
            </a:r>
          </a:p>
          <a:p>
            <a:pPr marL="109728" lvl="0" indent="0">
              <a:buNone/>
            </a:pPr>
            <a:r>
              <a:rPr lang="fr-FR" sz="1200" dirty="0">
                <a:solidFill>
                  <a:srgbClr val="165160"/>
                </a:solidFill>
                <a:latin typeface="Times New Roman"/>
                <a:cs typeface="Times New Roman"/>
              </a:rPr>
              <a:t/>
            </a:r>
            <a:br>
              <a:rPr lang="fr-FR" sz="1200" dirty="0">
                <a:solidFill>
                  <a:srgbClr val="165160"/>
                </a:solidFill>
                <a:latin typeface="Times New Roman"/>
                <a:cs typeface="Times New Roman"/>
              </a:rPr>
            </a:br>
            <a:endParaRPr lang="fr-FR" sz="1200" b="1" dirty="0">
              <a:latin typeface="Times New Roman"/>
              <a:cs typeface="Times New Roman"/>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760" y="6516216"/>
            <a:ext cx="3792477" cy="23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xmlns:p14="http://schemas.microsoft.com/office/powerpoint/2010/main" spd="slow">
        <p:push dir="u"/>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3" name="Titre 2"/>
          <p:cNvSpPr txBox="1">
            <a:spLocks noGrp="1"/>
          </p:cNvSpPr>
          <p:nvPr>
            <p:ph type="title"/>
          </p:nvPr>
        </p:nvSpPr>
        <p:spPr>
          <a:xfrm>
            <a:off x="476672" y="107504"/>
            <a:ext cx="6172200" cy="1728192"/>
          </a:xfrm>
        </p:spPr>
        <p:txBody>
          <a:bodyPr anchorCtr="1">
            <a:normAutofit/>
          </a:bodyPr>
          <a:lstStyle/>
          <a:p>
            <a:pPr marL="0" lvl="0" indent="0">
              <a:buNone/>
            </a:pPr>
            <a:r>
              <a:rPr lang="fr-FR" sz="1600" dirty="0">
                <a:solidFill>
                  <a:srgbClr val="165160"/>
                </a:solidFill>
              </a:rPr>
              <a:t/>
            </a:r>
            <a:br>
              <a:rPr lang="fr-FR" sz="1600" dirty="0">
                <a:solidFill>
                  <a:srgbClr val="165160"/>
                </a:solidFill>
              </a:rPr>
            </a:br>
            <a:r>
              <a:rPr lang="fr-FR" sz="2000" b="0" u="sng" dirty="0" smtClean="0">
                <a:solidFill>
                  <a:srgbClr val="FF0000"/>
                </a:solidFill>
                <a:latin typeface="Times New Roman"/>
                <a:cs typeface="Times New Roman"/>
              </a:rPr>
              <a:t>LE DOPAGE AU XIX SIECLE</a:t>
            </a:r>
            <a:r>
              <a:rPr lang="fr-FR" sz="2700" u="sng" dirty="0">
                <a:solidFill>
                  <a:srgbClr val="FF0000"/>
                </a:solidFill>
              </a:rPr>
              <a:t/>
            </a:r>
            <a:br>
              <a:rPr lang="fr-FR" sz="2700" u="sng" dirty="0">
                <a:solidFill>
                  <a:srgbClr val="FF0000"/>
                </a:solidFill>
              </a:rPr>
            </a:br>
            <a:r>
              <a:rPr lang="fr-FR" sz="1600" dirty="0"/>
              <a:t/>
            </a:r>
            <a:br>
              <a:rPr lang="fr-FR" sz="1600" dirty="0"/>
            </a:br>
            <a:r>
              <a:rPr lang="fr-FR" sz="1600" dirty="0" smtClean="0"/>
              <a:t>                                                                 </a:t>
            </a:r>
            <a:r>
              <a:rPr lang="fr-FR" sz="1600" dirty="0" smtClean="0"/>
              <a:t>                                                                                       </a:t>
            </a:r>
            <a:br>
              <a:rPr lang="fr-FR" sz="1600" dirty="0" smtClean="0"/>
            </a:br>
            <a:r>
              <a:rPr lang="fr-FR" sz="1600" dirty="0"/>
              <a:t> </a:t>
            </a:r>
            <a:r>
              <a:rPr lang="fr-FR" sz="1600" dirty="0" smtClean="0"/>
              <a:t>                                                                                                                      </a:t>
            </a:r>
            <a:endParaRPr lang="fr-FR" sz="1200" u="sng" dirty="0">
              <a:solidFill>
                <a:schemeClr val="tx1"/>
              </a:solidFill>
              <a:effectLst/>
              <a:latin typeface="Times New Roman" pitchFamily="18" charset="0"/>
              <a:cs typeface="Times New Roman" pitchFamily="18" charset="0"/>
            </a:endParaRPr>
          </a:p>
        </p:txBody>
      </p:sp>
      <p:sp>
        <p:nvSpPr>
          <p:cNvPr id="2" name="Espace réservé du contenu 1"/>
          <p:cNvSpPr txBox="1">
            <a:spLocks noGrp="1"/>
          </p:cNvSpPr>
          <p:nvPr>
            <p:ph sz="quarter" idx="13"/>
          </p:nvPr>
        </p:nvSpPr>
        <p:spPr>
          <a:xfrm>
            <a:off x="188640" y="1475659"/>
            <a:ext cx="6480720" cy="3168351"/>
          </a:xfrm>
        </p:spPr>
        <p:txBody>
          <a:bodyPr>
            <a:normAutofit/>
          </a:bodyPr>
          <a:lstStyle/>
          <a:p>
            <a:pPr marL="109728" lvl="0" indent="0">
              <a:buNone/>
            </a:pPr>
            <a:r>
              <a:rPr lang="fr-FR" sz="1200" b="1" dirty="0" smtClean="0"/>
              <a:t>                                                                                                                 </a:t>
            </a:r>
            <a:r>
              <a:rPr lang="fr-FR" sz="900" b="1" i="1" dirty="0" smtClean="0">
                <a:latin typeface="Times New Roman"/>
                <a:cs typeface="Times New Roman"/>
              </a:rPr>
              <a:t>Marcelin Berthelot </a:t>
            </a:r>
            <a:endParaRPr lang="fr-FR" sz="900" b="1" i="1" dirty="0">
              <a:latin typeface="Times New Roman"/>
              <a:cs typeface="Times New Roman"/>
            </a:endParaRPr>
          </a:p>
          <a:p>
            <a:pPr marL="109728" lvl="0" indent="0">
              <a:buNone/>
            </a:pPr>
            <a:r>
              <a:rPr lang="fr-FR" sz="1200" dirty="0">
                <a:solidFill>
                  <a:srgbClr val="165160"/>
                </a:solidFill>
              </a:rPr>
              <a:t>Dans les premières décennies du XIX siècle, le dopage connait un essor considérable sous la double influence des progrès de la médecine et de la naissance du sport moderne.</a:t>
            </a:r>
          </a:p>
          <a:p>
            <a:pPr marL="109728" lvl="0" indent="0">
              <a:buNone/>
            </a:pPr>
            <a:r>
              <a:rPr lang="fr-FR" sz="1200" dirty="0">
                <a:solidFill>
                  <a:srgbClr val="165160"/>
                </a:solidFill>
              </a:rPr>
              <a:t>Dans le domaine médical, les travaux des chimistes ont permis d’isoler des glucosides et des alcaloïdes comme la morphine, l’éphédrine ou la strychnine. Ces substances pures sont beaucoup plus faciles à employer que les décoctions, forme sous laquelle  elles étaient jusqu’alors utilisées (notamment, les doses peuvent être modulées à volonté).</a:t>
            </a:r>
          </a:p>
          <a:p>
            <a:pPr marL="109728" lvl="0" indent="0">
              <a:buNone/>
            </a:pPr>
            <a:r>
              <a:rPr lang="fr-FR" sz="1200" dirty="0" smtClean="0">
                <a:solidFill>
                  <a:srgbClr val="165160"/>
                </a:solidFill>
              </a:rPr>
              <a:t>			</a:t>
            </a:r>
          </a:p>
          <a:p>
            <a:pPr marL="109728" lvl="0" indent="0">
              <a:buNone/>
            </a:pPr>
            <a:r>
              <a:rPr lang="fr-FR" sz="1200" dirty="0" smtClean="0">
                <a:solidFill>
                  <a:srgbClr val="165160"/>
                </a:solidFill>
              </a:rPr>
              <a:t>Un </a:t>
            </a:r>
            <a:r>
              <a:rPr lang="fr-FR" sz="1200" dirty="0">
                <a:solidFill>
                  <a:srgbClr val="165160"/>
                </a:solidFill>
              </a:rPr>
              <a:t>pas supplémentaire est franchi </a:t>
            </a:r>
            <a:r>
              <a:rPr lang="fr-FR" sz="1200" dirty="0" smtClean="0">
                <a:solidFill>
                  <a:srgbClr val="165160"/>
                </a:solidFill>
              </a:rPr>
              <a:t>avec Marcelin </a:t>
            </a:r>
            <a:r>
              <a:rPr lang="fr-FR" sz="1200" dirty="0">
                <a:solidFill>
                  <a:srgbClr val="165160"/>
                </a:solidFill>
              </a:rPr>
              <a:t>Berthelot : la synthèse des produits à partir d’éléments organiques simples. Toute substance dont on suppose qu’elle améliore les performances physiques est très vite testée comme dopant.</a:t>
            </a:r>
          </a:p>
          <a:p>
            <a:pPr marL="109728" lvl="0" indent="0">
              <a:buNone/>
            </a:pPr>
            <a:endParaRPr lang="fr-FR" sz="1200" dirty="0">
              <a:solidFill>
                <a:srgbClr val="165160"/>
              </a:solidFill>
            </a:endParaRPr>
          </a:p>
          <a:p>
            <a:pPr marL="109728" lvl="0" indent="0">
              <a:buNone/>
            </a:pPr>
            <a:endParaRPr lang="fr-FR" sz="1200" b="1" dirty="0">
              <a:solidFill>
                <a:srgbClr val="165160"/>
              </a:solidFill>
            </a:endParaRPr>
          </a:p>
        </p:txBody>
      </p:sp>
      <p:pic>
        <p:nvPicPr>
          <p:cNvPr id="6" name="Image 5"/>
          <p:cNvPicPr>
            <a:picLocks noChangeAspect="1"/>
          </p:cNvPicPr>
          <p:nvPr/>
        </p:nvPicPr>
        <p:blipFill>
          <a:blip r:embed="rId2"/>
          <a:stretch>
            <a:fillRect/>
          </a:stretch>
        </p:blipFill>
        <p:spPr>
          <a:xfrm>
            <a:off x="4869160" y="5307192"/>
            <a:ext cx="1730892" cy="2159787"/>
          </a:xfrm>
          <a:prstGeom prst="rect">
            <a:avLst/>
          </a:prstGeom>
        </p:spPr>
      </p:pic>
      <p:sp>
        <p:nvSpPr>
          <p:cNvPr id="7" name="Rectangle 6"/>
          <p:cNvSpPr/>
          <p:nvPr/>
        </p:nvSpPr>
        <p:spPr>
          <a:xfrm>
            <a:off x="5013176" y="7596338"/>
            <a:ext cx="1184940" cy="276999"/>
          </a:xfrm>
          <a:prstGeom prst="rect">
            <a:avLst/>
          </a:prstGeom>
        </p:spPr>
        <p:txBody>
          <a:bodyPr wrap="none">
            <a:spAutoFit/>
          </a:bodyPr>
          <a:lstStyle/>
          <a:p>
            <a:r>
              <a:rPr lang="fr-FR" sz="1200" u="sng" dirty="0">
                <a:latin typeface="Lucida Sans Unicode"/>
              </a:rPr>
              <a:t>Arthur Linton</a:t>
            </a:r>
          </a:p>
        </p:txBody>
      </p:sp>
      <p:sp>
        <p:nvSpPr>
          <p:cNvPr id="5" name="ZoneTexte 4"/>
          <p:cNvSpPr txBox="1"/>
          <p:nvPr/>
        </p:nvSpPr>
        <p:spPr>
          <a:xfrm>
            <a:off x="260649" y="4499992"/>
            <a:ext cx="4176464" cy="4862870"/>
          </a:xfrm>
          <a:prstGeom prst="rect">
            <a:avLst/>
          </a:prstGeom>
          <a:noFill/>
        </p:spPr>
        <p:txBody>
          <a:bodyPr wrap="square" rtlCol="0">
            <a:spAutoFit/>
          </a:bodyPr>
          <a:lstStyle/>
          <a:p>
            <a:pPr marL="109728" lvl="0" indent="0">
              <a:buNone/>
            </a:pPr>
            <a:r>
              <a:rPr lang="fr-FR" b="1" dirty="0">
                <a:solidFill>
                  <a:srgbClr val="165160"/>
                </a:solidFill>
              </a:rPr>
              <a:t>DOPAGE AVEC LES DÉRIVÉS D’ANCIENS PRODUITS : OPIUM,  </a:t>
            </a:r>
            <a:r>
              <a:rPr lang="fr-FR" b="1" dirty="0" smtClean="0">
                <a:solidFill>
                  <a:srgbClr val="165160"/>
                </a:solidFill>
              </a:rPr>
              <a:t>COCAINE</a:t>
            </a:r>
          </a:p>
          <a:p>
            <a:pPr marL="109728" lvl="0" indent="0">
              <a:buNone/>
            </a:pPr>
            <a:r>
              <a:rPr lang="fr-FR" sz="1200" dirty="0" smtClean="0">
                <a:solidFill>
                  <a:srgbClr val="165160"/>
                </a:solidFill>
                <a:latin typeface="Lucida Sans Unicode"/>
              </a:rPr>
              <a:t>Parmi </a:t>
            </a:r>
            <a:r>
              <a:rPr lang="fr-FR" sz="1200" dirty="0">
                <a:solidFill>
                  <a:srgbClr val="165160"/>
                </a:solidFill>
                <a:latin typeface="Lucida Sans Unicode"/>
              </a:rPr>
              <a:t>les dérivés de l’opium, l’héroïne est très utilisée dans les courses de chevaux au XIX siècle tandis que la morphine fait fureur en boxe et dans les discipline d’endurance. C’est d’ailleurs à cette substance que fut attribué le premier cas de décès par dopage : le cycliste gallois Arthur Linton, après avoir participé au Bordeaux-Paris en 1896.</a:t>
            </a:r>
          </a:p>
          <a:p>
            <a:pPr marL="109728">
              <a:spcBef>
                <a:spcPts val="400"/>
              </a:spcBef>
              <a:buClr>
                <a:srgbClr val="2DA2BF"/>
              </a:buClr>
              <a:buSzPct val="68000"/>
            </a:pPr>
            <a:r>
              <a:rPr lang="fr-FR" sz="1200" dirty="0">
                <a:solidFill>
                  <a:srgbClr val="165160"/>
                </a:solidFill>
                <a:latin typeface="Lucida Sans Unicode"/>
              </a:rPr>
              <a:t>En France, la fabrication dès 1863 d’un vin stimulant à base de feuilles de coca a fait la fortune de certains. Ce vin était d’ailleurs présenté à un concours sous le nom de « vin des athlètes » et a remporté la médaille d’or !</a:t>
            </a:r>
          </a:p>
          <a:p>
            <a:pPr marL="109728">
              <a:spcBef>
                <a:spcPts val="400"/>
              </a:spcBef>
              <a:buClr>
                <a:srgbClr val="2DA2BF"/>
              </a:buClr>
              <a:buSzPct val="68000"/>
            </a:pPr>
            <a:r>
              <a:rPr lang="fr-FR" sz="1200" dirty="0">
                <a:solidFill>
                  <a:srgbClr val="165160"/>
                </a:solidFill>
                <a:latin typeface="Lucida Sans Unicode"/>
              </a:rPr>
              <a:t>La cocaïne a été utilisée dans les tours de France depuis le début du XX siècle. Les coureurs l’utilisaient sous la forme de pommade pour enduire le fonds de leur cuissard. La cocaïne pénètre progressivement par voie cutanée et permet d’améliorer les conditions physiques et endurance des cyclistes.</a:t>
            </a:r>
          </a:p>
          <a:p>
            <a:pPr marL="109728" lvl="0" indent="0">
              <a:buNone/>
            </a:pPr>
            <a:endParaRPr lang="fr-FR" dirty="0">
              <a:solidFill>
                <a:srgbClr val="165160"/>
              </a:solidFill>
            </a:endParaRPr>
          </a:p>
          <a:p>
            <a:endParaRPr lang="fr-FR" dirty="0"/>
          </a:p>
        </p:txBody>
      </p:sp>
      <p:pic>
        <p:nvPicPr>
          <p:cNvPr id="1026" name="Picture 2" descr="F:\Dopage\TPE\Produits dopants\ben_johns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681" y="107504"/>
            <a:ext cx="1142337" cy="14401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19e.org/biographies/B/berthelo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7232" y="107504"/>
            <a:ext cx="1028420" cy="1405508"/>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5216877" y="456857"/>
            <a:ext cx="184666" cy="369332"/>
          </a:xfrm>
          <a:prstGeom prst="rect">
            <a:avLst/>
          </a:prstGeom>
          <a:noFill/>
        </p:spPr>
        <p:txBody>
          <a:bodyPr wrap="none" rtlCol="0">
            <a:spAutoFit/>
          </a:bodyPr>
          <a:lstStyle/>
          <a:p>
            <a:endParaRPr lang="fr-FR" dirty="0"/>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3" name="Titre 2"/>
          <p:cNvSpPr txBox="1">
            <a:spLocks noGrp="1"/>
          </p:cNvSpPr>
          <p:nvPr>
            <p:ph type="title"/>
          </p:nvPr>
        </p:nvSpPr>
        <p:spPr>
          <a:xfrm>
            <a:off x="980728" y="0"/>
            <a:ext cx="4884383" cy="1524000"/>
          </a:xfrm>
        </p:spPr>
        <p:txBody>
          <a:bodyPr anchorCtr="1">
            <a:normAutofit fontScale="90000"/>
          </a:bodyPr>
          <a:lstStyle/>
          <a:p>
            <a:pPr marL="0" indent="0" algn="ctr">
              <a:spcBef>
                <a:spcPts val="400"/>
              </a:spcBef>
              <a:buNone/>
            </a:pPr>
            <a:r>
              <a:rPr lang="fr-FR" sz="2800" b="0" u="sng" dirty="0" smtClean="0">
                <a:solidFill>
                  <a:srgbClr val="FF0000"/>
                </a:solidFill>
                <a:latin typeface="Times New Roman"/>
                <a:cs typeface="Times New Roman"/>
              </a:rPr>
              <a:t>PRODUITS DOPANTS ET MODE D’ACTION SUR L’ORGANISME </a:t>
            </a:r>
            <a:r>
              <a:rPr lang="fr-FR" sz="1400" b="0" dirty="0" smtClean="0">
                <a:solidFill>
                  <a:srgbClr val="165160"/>
                </a:solidFill>
                <a:latin typeface="Times New Roman"/>
                <a:cs typeface="Times New Roman"/>
              </a:rPr>
              <a:t/>
            </a:r>
            <a:br>
              <a:rPr lang="fr-FR" sz="1400" b="0" dirty="0" smtClean="0">
                <a:solidFill>
                  <a:srgbClr val="165160"/>
                </a:solidFill>
                <a:latin typeface="Times New Roman"/>
                <a:cs typeface="Times New Roman"/>
              </a:rPr>
            </a:br>
            <a:r>
              <a:rPr lang="fr-FR" sz="1400" dirty="0" smtClean="0">
                <a:solidFill>
                  <a:srgbClr val="165160"/>
                </a:solidFill>
                <a:latin typeface="Times New Roman"/>
                <a:cs typeface="Times New Roman"/>
              </a:rPr>
              <a:t/>
            </a:r>
            <a:br>
              <a:rPr lang="fr-FR" sz="1400" dirty="0" smtClean="0">
                <a:solidFill>
                  <a:srgbClr val="165160"/>
                </a:solidFill>
                <a:latin typeface="Times New Roman"/>
                <a:cs typeface="Times New Roman"/>
              </a:rPr>
            </a:br>
            <a:r>
              <a:rPr lang="fr-FR" sz="2200" b="0" dirty="0" smtClean="0">
                <a:solidFill>
                  <a:srgbClr val="008000"/>
                </a:solidFill>
                <a:latin typeface="Times New Roman"/>
                <a:cs typeface="Times New Roman"/>
              </a:rPr>
              <a:t>I- </a:t>
            </a:r>
            <a:r>
              <a:rPr lang="fr-FR" sz="2200" b="0" dirty="0">
                <a:solidFill>
                  <a:srgbClr val="008000"/>
                </a:solidFill>
                <a:latin typeface="Times New Roman"/>
                <a:cs typeface="Times New Roman"/>
              </a:rPr>
              <a:t>STEROIDES  ANDROGENES ANABOLISANTS  </a:t>
            </a:r>
            <a:r>
              <a:rPr lang="fr-FR" sz="1400" dirty="0">
                <a:solidFill>
                  <a:srgbClr val="165160"/>
                </a:solidFill>
              </a:rPr>
              <a:t/>
            </a:r>
            <a:br>
              <a:rPr lang="fr-FR" sz="1400" dirty="0">
                <a:solidFill>
                  <a:srgbClr val="165160"/>
                </a:solidFill>
              </a:rPr>
            </a:br>
            <a:endParaRPr lang="fr-FR" sz="1400" dirty="0">
              <a:solidFill>
                <a:srgbClr val="165160"/>
              </a:solidFill>
            </a:endParaRPr>
          </a:p>
        </p:txBody>
      </p:sp>
      <p:sp>
        <p:nvSpPr>
          <p:cNvPr id="2" name="Espace réservé du contenu 1"/>
          <p:cNvSpPr txBox="1">
            <a:spLocks noGrp="1"/>
          </p:cNvSpPr>
          <p:nvPr>
            <p:ph sz="quarter" idx="13"/>
          </p:nvPr>
        </p:nvSpPr>
        <p:spPr>
          <a:xfrm>
            <a:off x="404664" y="2411760"/>
            <a:ext cx="3734172" cy="6019379"/>
          </a:xfrm>
        </p:spPr>
        <p:txBody>
          <a:bodyPr>
            <a:normAutofit/>
          </a:bodyPr>
          <a:lstStyle/>
          <a:p>
            <a:pPr marL="109728" lvl="0" indent="0">
              <a:buNone/>
            </a:pPr>
            <a:r>
              <a:rPr lang="fr-FR" sz="1200" dirty="0" smtClean="0">
                <a:solidFill>
                  <a:srgbClr val="165160"/>
                </a:solidFill>
              </a:rPr>
              <a:t>Les </a:t>
            </a:r>
            <a:r>
              <a:rPr lang="fr-FR" sz="1200" dirty="0">
                <a:solidFill>
                  <a:srgbClr val="165160"/>
                </a:solidFill>
              </a:rPr>
              <a:t>stéroïdes anabolisants sont des molécules qui agissent comme la testostérone, principale hormone mâle qui, dès la puberté contribue au développement de la masse musculaire (anabolisme) ainsi qu’à l’apparition des caractères sexuels secondaires (pilosité, mue de la voix etc</a:t>
            </a:r>
            <a:r>
              <a:rPr lang="fr-FR" sz="1200" dirty="0" smtClean="0">
                <a:solidFill>
                  <a:srgbClr val="165160"/>
                </a:solidFill>
              </a:rPr>
              <a:t>…).</a:t>
            </a:r>
          </a:p>
          <a:p>
            <a:pPr marL="109728" lvl="0" indent="0">
              <a:buNone/>
            </a:pPr>
            <a:r>
              <a:rPr lang="fr-FR" sz="1200" dirty="0" smtClean="0">
                <a:solidFill>
                  <a:srgbClr val="165160"/>
                </a:solidFill>
              </a:rPr>
              <a:t>Ces produits sont des versions synthétique de la testostérone.</a:t>
            </a:r>
          </a:p>
          <a:p>
            <a:pPr marL="109728" lvl="0" indent="0">
              <a:buNone/>
            </a:pPr>
            <a:r>
              <a:rPr lang="fr-FR" sz="1200" dirty="0" smtClean="0">
                <a:solidFill>
                  <a:srgbClr val="165160"/>
                </a:solidFill>
              </a:rPr>
              <a:t>Pour commencer, les </a:t>
            </a:r>
            <a:r>
              <a:rPr lang="fr-FR" sz="1200" b="1" dirty="0" smtClean="0">
                <a:solidFill>
                  <a:srgbClr val="165160"/>
                </a:solidFill>
              </a:rPr>
              <a:t>stéroïde</a:t>
            </a:r>
            <a:r>
              <a:rPr lang="fr-FR" sz="1200" dirty="0" smtClean="0">
                <a:solidFill>
                  <a:srgbClr val="165160"/>
                </a:solidFill>
              </a:rPr>
              <a:t>s sont des hormones sécrétés par les glandes endocrines(hormonales). Ensuite, les androgènes sont des hormones qui provoquent l’apparition et le développement des caractères sexuels masculins. Enfin, les anabolisants sont des produits favorisant la construction de tissus vivants à partir de substances normalement fourni par l’alimentation.</a:t>
            </a:r>
          </a:p>
          <a:p>
            <a:pPr marL="109728" lvl="0" indent="0">
              <a:buNone/>
            </a:pPr>
            <a:endParaRPr lang="fr-FR" sz="1200" dirty="0">
              <a:solidFill>
                <a:srgbClr val="165160"/>
              </a:solidFill>
            </a:endParaRPr>
          </a:p>
          <a:p>
            <a:pPr marL="109728" lvl="0" indent="0">
              <a:buNone/>
            </a:pPr>
            <a:r>
              <a:rPr lang="fr-FR" sz="1200" dirty="0">
                <a:solidFill>
                  <a:srgbClr val="165160"/>
                </a:solidFill>
              </a:rPr>
              <a:t>La testostérone est la plus connue des hormones androgènes anabolisantes. Le corps la synthétise à partir du cholestérol. La production des ces androgènes chez l’homme s’opère dans les glandes génitales, les testicules, grâce aux cellule de </a:t>
            </a:r>
            <a:r>
              <a:rPr lang="fr-FR" sz="1200" dirty="0" err="1">
                <a:solidFill>
                  <a:srgbClr val="165160"/>
                </a:solidFill>
              </a:rPr>
              <a:t>Leyding</a:t>
            </a:r>
            <a:r>
              <a:rPr lang="fr-FR" sz="1200" dirty="0">
                <a:solidFill>
                  <a:srgbClr val="165160"/>
                </a:solidFill>
              </a:rPr>
              <a:t> et chez la femme, ces androgènes sont secrétés par les ovaires et les glandes surrénales, situées au dessus de chaque rein, en plus petite quantité.</a:t>
            </a:r>
          </a:p>
          <a:p>
            <a:pPr marL="109728" lvl="0" indent="0">
              <a:buNone/>
            </a:pPr>
            <a:r>
              <a:rPr lang="fr-FR" sz="1200" dirty="0" smtClean="0">
                <a:solidFill>
                  <a:srgbClr val="165160"/>
                </a:solidFill>
              </a:rPr>
              <a:t> </a:t>
            </a:r>
          </a:p>
        </p:txBody>
      </p:sp>
      <p:pic>
        <p:nvPicPr>
          <p:cNvPr id="4" name="Picture 6"/>
          <p:cNvPicPr>
            <a:picLocks noChangeAspect="1"/>
          </p:cNvPicPr>
          <p:nvPr/>
        </p:nvPicPr>
        <p:blipFill>
          <a:blip r:embed="rId2" cstate="print"/>
          <a:srcRect/>
          <a:stretch>
            <a:fillRect/>
          </a:stretch>
        </p:blipFill>
        <p:spPr>
          <a:xfrm>
            <a:off x="4205817" y="4358145"/>
            <a:ext cx="2108630" cy="1402240"/>
          </a:xfrm>
          <a:prstGeom prst="rect">
            <a:avLst/>
          </a:prstGeom>
          <a:noFill/>
          <a:ln>
            <a:noFill/>
          </a:ln>
        </p:spPr>
      </p:pic>
      <p:sp>
        <p:nvSpPr>
          <p:cNvPr id="5" name="ZoneTexte 3"/>
          <p:cNvSpPr txBox="1"/>
          <p:nvPr/>
        </p:nvSpPr>
        <p:spPr>
          <a:xfrm>
            <a:off x="4113076" y="5754195"/>
            <a:ext cx="2520278" cy="261610"/>
          </a:xfrm>
          <a:prstGeom prst="rect">
            <a:avLst/>
          </a:prstGeom>
          <a:noFill/>
          <a:ln>
            <a:noFill/>
          </a:ln>
        </p:spPr>
        <p:txBody>
          <a:bodyPr vert="horz" wrap="square" lIns="91440" tIns="45720" rIns="91440" bIns="45720" anchor="t" anchorCtr="0" compatLnSpc="1">
            <a:spAutoFit/>
          </a:bodyPr>
          <a:lstStyle/>
          <a:p>
            <a:pPr marR="0" lvl="0" indent="0" fontAlgn="auto">
              <a:lnSpc>
                <a:spcPct val="100000"/>
              </a:lnSpc>
              <a:spcBef>
                <a:spcPts val="0"/>
              </a:spcBef>
              <a:spcAft>
                <a:spcPts val="0"/>
              </a:spcAft>
              <a:buNone/>
              <a:tabLst/>
              <a:defRPr sz="1800" b="0" i="0" u="none" strike="noStrike" kern="0" cap="none" spc="0" baseline="0">
                <a:solidFill>
                  <a:srgbClr val="000000"/>
                </a:solidFill>
                <a:uFillTx/>
              </a:defRPr>
            </a:pPr>
            <a:r>
              <a:rPr lang="fr-FR" sz="1100" dirty="0">
                <a:solidFill>
                  <a:srgbClr val="165160"/>
                </a:solidFill>
                <a:latin typeface="Lucida Sans Unicode"/>
              </a:rPr>
              <a:t>Le Testostérone : C19H28NO2</a:t>
            </a:r>
          </a:p>
        </p:txBody>
      </p:sp>
      <p:pic>
        <p:nvPicPr>
          <p:cNvPr id="6" name="Image 5" descr="C:\Users\Cohen\Pictures\nathan pratiques à risque.JPG"/>
          <p:cNvPicPr/>
          <p:nvPr/>
        </p:nvPicPr>
        <p:blipFill rotWithShape="1">
          <a:blip r:embed="rId3">
            <a:extLst>
              <a:ext uri="{28A0092B-C50C-407E-A947-70E740481C1C}">
                <a14:useLocalDpi xmlns:a14="http://schemas.microsoft.com/office/drawing/2010/main" val="0"/>
              </a:ext>
            </a:extLst>
          </a:blip>
          <a:srcRect l="78873" t="10148" r="4988" b="63270"/>
          <a:stretch/>
        </p:blipFill>
        <p:spPr bwMode="auto">
          <a:xfrm>
            <a:off x="4293097" y="2052929"/>
            <a:ext cx="1934071" cy="1728192"/>
          </a:xfrm>
          <a:prstGeom prst="rect">
            <a:avLst/>
          </a:prstGeom>
          <a:noFill/>
          <a:ln>
            <a:noFill/>
          </a:ln>
          <a:extLst>
            <a:ext uri="{53640926-AAD7-44d8-BBD7-CCE9431645EC}">
              <a14:shadowObscured xmlns:a14="http://schemas.microsoft.com/office/drawing/2010/main"/>
            </a:ext>
          </a:extLst>
        </p:spPr>
      </p:pic>
      <p:sp>
        <p:nvSpPr>
          <p:cNvPr id="7" name="Rectangle 6"/>
          <p:cNvSpPr/>
          <p:nvPr/>
        </p:nvSpPr>
        <p:spPr>
          <a:xfrm>
            <a:off x="4149081" y="3940090"/>
            <a:ext cx="2448271" cy="430887"/>
          </a:xfrm>
          <a:prstGeom prst="rect">
            <a:avLst/>
          </a:prstGeom>
        </p:spPr>
        <p:txBody>
          <a:bodyPr wrap="square">
            <a:spAutoFit/>
          </a:bodyPr>
          <a:lstStyle/>
          <a:p>
            <a:r>
              <a:rPr lang="fr-FR" sz="1100" dirty="0" smtClean="0">
                <a:solidFill>
                  <a:srgbClr val="165160"/>
                </a:solidFill>
                <a:latin typeface="Lucida Sans Unicode"/>
              </a:rPr>
              <a:t>Modèles </a:t>
            </a:r>
            <a:r>
              <a:rPr lang="fr-FR" sz="1100" dirty="0">
                <a:solidFill>
                  <a:srgbClr val="165160"/>
                </a:solidFill>
                <a:latin typeface="Lucida Sans Unicode"/>
              </a:rPr>
              <a:t>moléculaires de la testostérone </a:t>
            </a:r>
            <a:r>
              <a:rPr lang="fr-FR" sz="1100" dirty="0" smtClean="0">
                <a:solidFill>
                  <a:srgbClr val="165160"/>
                </a:solidFill>
                <a:latin typeface="Lucida Sans Unicode"/>
              </a:rPr>
              <a:t> et </a:t>
            </a:r>
            <a:r>
              <a:rPr lang="fr-FR" sz="1100" dirty="0">
                <a:solidFill>
                  <a:srgbClr val="165160"/>
                </a:solidFill>
                <a:latin typeface="Lucida Sans Unicode"/>
              </a:rPr>
              <a:t>du </a:t>
            </a:r>
            <a:r>
              <a:rPr lang="fr-FR" sz="1100" dirty="0" err="1">
                <a:solidFill>
                  <a:srgbClr val="165160"/>
                </a:solidFill>
                <a:latin typeface="Lucida Sans Unicode"/>
              </a:rPr>
              <a:t>métribolone</a:t>
            </a:r>
            <a:r>
              <a:rPr lang="fr-FR" sz="1100" dirty="0">
                <a:solidFill>
                  <a:srgbClr val="165160"/>
                </a:solidFill>
                <a:latin typeface="Lucida Sans Unicode"/>
              </a:rPr>
              <a:t> </a:t>
            </a:r>
          </a:p>
        </p:txBody>
      </p:sp>
    </p:spTree>
  </p:cSld>
  <p:clrMapOvr>
    <a:masterClrMapping/>
  </p:clrMapOvr>
  <mc:AlternateContent xmlns:mc="http://schemas.openxmlformats.org/markup-compatibility/2006">
    <mc:Choice xmlns:p14="http://schemas.microsoft.com/office/powerpoint/2010/main" Requires="p14">
      <p:transition spd="slow" p14:dur="2000">
        <p:dissolve/>
      </p:transition>
    </mc:Choice>
    <mc:Fallback>
      <p:transition xmlns:p14="http://schemas.microsoft.com/office/powerpoint/2010/main" spd="slow">
        <p:dissolv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3" name="Titre 2"/>
          <p:cNvSpPr txBox="1">
            <a:spLocks noGrp="1"/>
          </p:cNvSpPr>
          <p:nvPr>
            <p:ph type="title"/>
          </p:nvPr>
        </p:nvSpPr>
        <p:spPr>
          <a:xfrm>
            <a:off x="1052736" y="-1294"/>
            <a:ext cx="4884383" cy="1524000"/>
          </a:xfrm>
        </p:spPr>
        <p:txBody>
          <a:bodyPr anchorCtr="1">
            <a:normAutofit fontScale="90000"/>
          </a:bodyPr>
          <a:lstStyle/>
          <a:p>
            <a:pPr marL="0" lvl="0" indent="0" algn="ctr">
              <a:spcBef>
                <a:spcPts val="400"/>
              </a:spcBef>
              <a:buNone/>
            </a:pPr>
            <a:r>
              <a:rPr lang="fr-FR" sz="2800" b="0" u="sng" dirty="0">
                <a:solidFill>
                  <a:srgbClr val="FF0000"/>
                </a:solidFill>
                <a:latin typeface="Times New Roman"/>
                <a:cs typeface="Times New Roman"/>
              </a:rPr>
              <a:t>PRODUITS DOPANTS ET MODE D’ACTION SUR L’ORGANISME </a:t>
            </a:r>
            <a:br>
              <a:rPr lang="fr-FR" sz="2800" b="0" u="sng" dirty="0">
                <a:solidFill>
                  <a:srgbClr val="FF0000"/>
                </a:solidFill>
                <a:latin typeface="Times New Roman"/>
                <a:cs typeface="Times New Roman"/>
              </a:rPr>
            </a:br>
            <a:r>
              <a:rPr lang="fr-FR" sz="2800" b="0" u="sng" dirty="0">
                <a:solidFill>
                  <a:srgbClr val="FF0000"/>
                </a:solidFill>
                <a:latin typeface="Times New Roman"/>
                <a:cs typeface="Times New Roman"/>
              </a:rPr>
              <a:t/>
            </a:r>
            <a:br>
              <a:rPr lang="fr-FR" sz="2800" b="0" u="sng" dirty="0">
                <a:solidFill>
                  <a:srgbClr val="FF0000"/>
                </a:solidFill>
                <a:latin typeface="Times New Roman"/>
                <a:cs typeface="Times New Roman"/>
              </a:rPr>
            </a:br>
            <a:r>
              <a:rPr lang="fr-FR" sz="2200" b="0" dirty="0">
                <a:solidFill>
                  <a:srgbClr val="008000"/>
                </a:solidFill>
                <a:latin typeface="Times New Roman"/>
                <a:cs typeface="Times New Roman"/>
              </a:rPr>
              <a:t>I- STEROIDES  ANDROGENES ANABOLISANTS</a:t>
            </a:r>
            <a:r>
              <a:rPr lang="fr-FR" sz="1400" b="0" dirty="0">
                <a:solidFill>
                  <a:srgbClr val="165160"/>
                </a:solidFill>
                <a:latin typeface="Times New Roman"/>
                <a:cs typeface="Times New Roman"/>
              </a:rPr>
              <a:t>  </a:t>
            </a:r>
            <a:r>
              <a:rPr lang="fr-FR" sz="1400" dirty="0">
                <a:solidFill>
                  <a:srgbClr val="165160"/>
                </a:solidFill>
              </a:rPr>
              <a:t/>
            </a:r>
            <a:br>
              <a:rPr lang="fr-FR" sz="1400" dirty="0">
                <a:solidFill>
                  <a:srgbClr val="165160"/>
                </a:solidFill>
              </a:rPr>
            </a:br>
            <a:endParaRPr lang="fr-FR" sz="1600" dirty="0">
              <a:solidFill>
                <a:srgbClr val="165160"/>
              </a:solidFill>
            </a:endParaRPr>
          </a:p>
        </p:txBody>
      </p:sp>
      <p:sp>
        <p:nvSpPr>
          <p:cNvPr id="2" name="Espace réservé du contenu 1"/>
          <p:cNvSpPr txBox="1">
            <a:spLocks noGrp="1"/>
          </p:cNvSpPr>
          <p:nvPr>
            <p:ph sz="quarter" idx="13"/>
          </p:nvPr>
        </p:nvSpPr>
        <p:spPr>
          <a:xfrm>
            <a:off x="270892" y="1763685"/>
            <a:ext cx="3086099" cy="5544619"/>
          </a:xfrm>
        </p:spPr>
        <p:txBody>
          <a:bodyPr>
            <a:normAutofit/>
          </a:bodyPr>
          <a:lstStyle/>
          <a:p>
            <a:pPr marL="109728" lvl="0" indent="0">
              <a:lnSpc>
                <a:spcPct val="90000"/>
              </a:lnSpc>
              <a:buNone/>
            </a:pPr>
            <a:endParaRPr lang="fr-FR" sz="1200" b="1" dirty="0">
              <a:solidFill>
                <a:srgbClr val="165160"/>
              </a:solidFill>
            </a:endParaRPr>
          </a:p>
          <a:p>
            <a:pPr marL="109728" lvl="0" indent="0">
              <a:lnSpc>
                <a:spcPct val="90000"/>
              </a:lnSpc>
              <a:buNone/>
            </a:pPr>
            <a:endParaRPr lang="fr-FR" sz="1200" dirty="0" smtClean="0">
              <a:solidFill>
                <a:srgbClr val="165160"/>
              </a:solidFill>
            </a:endParaRPr>
          </a:p>
          <a:p>
            <a:pPr marL="109728" lvl="0" indent="0">
              <a:lnSpc>
                <a:spcPct val="90000"/>
              </a:lnSpc>
              <a:buNone/>
            </a:pPr>
            <a:r>
              <a:rPr lang="fr-FR" sz="1200" dirty="0" smtClean="0">
                <a:solidFill>
                  <a:srgbClr val="165160"/>
                </a:solidFill>
              </a:rPr>
              <a:t>Chez </a:t>
            </a:r>
            <a:r>
              <a:rPr lang="fr-FR" sz="1200" dirty="0">
                <a:solidFill>
                  <a:srgbClr val="165160"/>
                </a:solidFill>
              </a:rPr>
              <a:t>l’homme, la régulation du taux de testostérone est due au fonctionnement de l’axe hypothalamus-hypophyse-testicule. Cet axe est un rapport d’interdépendance entre l’hypothalamus (région du cerveau qui est reliée à l’hypophyse par une tige), l’hypophyse (glande endocrine située à la base du crâne) et les testicules qui sont composés de cellules de </a:t>
            </a:r>
            <a:r>
              <a:rPr lang="fr-FR" sz="1200" dirty="0" smtClean="0">
                <a:solidFill>
                  <a:srgbClr val="165160"/>
                </a:solidFill>
              </a:rPr>
              <a:t>Leydig </a:t>
            </a:r>
            <a:r>
              <a:rPr lang="fr-FR" sz="1200" dirty="0">
                <a:solidFill>
                  <a:srgbClr val="165160"/>
                </a:solidFill>
              </a:rPr>
              <a:t>et de </a:t>
            </a:r>
            <a:r>
              <a:rPr lang="fr-FR" sz="1200" dirty="0" smtClean="0">
                <a:solidFill>
                  <a:srgbClr val="165160"/>
                </a:solidFill>
              </a:rPr>
              <a:t>Sertoli</a:t>
            </a:r>
            <a:r>
              <a:rPr lang="fr-FR" sz="1200" dirty="0">
                <a:solidFill>
                  <a:srgbClr val="165160"/>
                </a:solidFill>
              </a:rPr>
              <a:t>.</a:t>
            </a:r>
          </a:p>
          <a:p>
            <a:pPr marL="109728" lvl="0" indent="0">
              <a:lnSpc>
                <a:spcPct val="90000"/>
              </a:lnSpc>
              <a:buNone/>
            </a:pPr>
            <a:r>
              <a:rPr lang="fr-FR" sz="1200" dirty="0" smtClean="0">
                <a:solidFill>
                  <a:srgbClr val="165160"/>
                </a:solidFill>
              </a:rPr>
              <a:t>La régulation est permise par l’existence d’un contrôle faisant intervenir les hormones hypophysaires : LH et FSH.</a:t>
            </a:r>
            <a:endParaRPr lang="fr-FR" sz="1200" dirty="0">
              <a:solidFill>
                <a:srgbClr val="165160"/>
              </a:solidFill>
            </a:endParaRPr>
          </a:p>
          <a:p>
            <a:pPr marL="109728" lvl="0" indent="0">
              <a:lnSpc>
                <a:spcPct val="90000"/>
              </a:lnSpc>
              <a:buNone/>
            </a:pPr>
            <a:r>
              <a:rPr lang="fr-FR" sz="1200" dirty="0" smtClean="0">
                <a:solidFill>
                  <a:srgbClr val="165160"/>
                </a:solidFill>
              </a:rPr>
              <a:t>Le FSH joue un rôle dans l’élaboration des spermatozoïdes par l’intermédiaire des cellules de </a:t>
            </a:r>
            <a:r>
              <a:rPr lang="fr-FR" sz="1200" dirty="0" err="1" smtClean="0">
                <a:solidFill>
                  <a:srgbClr val="165160"/>
                </a:solidFill>
              </a:rPr>
              <a:t>Sertoli</a:t>
            </a:r>
            <a:r>
              <a:rPr lang="fr-FR" sz="1200" dirty="0" smtClean="0">
                <a:solidFill>
                  <a:srgbClr val="165160"/>
                </a:solidFill>
              </a:rPr>
              <a:t> alors que le LH agit sur la synthèse de la testostérone en agissant sur les cellules de </a:t>
            </a:r>
            <a:r>
              <a:rPr lang="fr-FR" sz="1200" dirty="0" err="1" smtClean="0">
                <a:solidFill>
                  <a:srgbClr val="165160"/>
                </a:solidFill>
              </a:rPr>
              <a:t>Leydig</a:t>
            </a:r>
            <a:r>
              <a:rPr lang="fr-FR" sz="1200" dirty="0" smtClean="0">
                <a:solidFill>
                  <a:srgbClr val="165160"/>
                </a:solidFill>
              </a:rPr>
              <a:t>.</a:t>
            </a:r>
          </a:p>
          <a:p>
            <a:pPr marL="109728" lvl="0" indent="0">
              <a:lnSpc>
                <a:spcPct val="90000"/>
              </a:lnSpc>
              <a:buNone/>
            </a:pPr>
            <a:r>
              <a:rPr lang="fr-FR" sz="1200" dirty="0" smtClean="0">
                <a:solidFill>
                  <a:srgbClr val="165160"/>
                </a:solidFill>
              </a:rPr>
              <a:t>Lorsque la concentration de </a:t>
            </a:r>
            <a:r>
              <a:rPr lang="fr-FR" sz="1200" dirty="0" smtClean="0">
                <a:solidFill>
                  <a:srgbClr val="FF0000"/>
                </a:solidFill>
              </a:rPr>
              <a:t>estrone </a:t>
            </a:r>
            <a:r>
              <a:rPr lang="fr-FR" sz="1200" dirty="0" smtClean="0">
                <a:solidFill>
                  <a:srgbClr val="165160"/>
                </a:solidFill>
              </a:rPr>
              <a:t>dans le sang est importante, les testicules donnent l’ordre à l’hypothalamus, organe du système nerveux central situé au cœur du cerveau, de libérer une quantité plus faible d’hormone FSH.</a:t>
            </a:r>
          </a:p>
          <a:p>
            <a:pPr marL="109728" lvl="0" indent="0">
              <a:lnSpc>
                <a:spcPct val="90000"/>
              </a:lnSpc>
              <a:buNone/>
            </a:pPr>
            <a:endParaRPr lang="fr-FR" sz="1200" dirty="0">
              <a:solidFill>
                <a:srgbClr val="165160"/>
              </a:solidFill>
            </a:endParaRPr>
          </a:p>
        </p:txBody>
      </p:sp>
      <p:pic>
        <p:nvPicPr>
          <p:cNvPr id="4" name="Picture 2"/>
          <p:cNvPicPr>
            <a:picLocks noChangeAspect="1"/>
          </p:cNvPicPr>
          <p:nvPr/>
        </p:nvPicPr>
        <p:blipFill>
          <a:blip r:embed="rId2" cstate="print"/>
          <a:srcRect/>
          <a:stretch>
            <a:fillRect/>
          </a:stretch>
        </p:blipFill>
        <p:spPr>
          <a:xfrm>
            <a:off x="3443302" y="2483767"/>
            <a:ext cx="3390896" cy="381000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3" name="Titre 2"/>
          <p:cNvSpPr txBox="1">
            <a:spLocks noGrp="1"/>
          </p:cNvSpPr>
          <p:nvPr>
            <p:ph type="title"/>
          </p:nvPr>
        </p:nvSpPr>
        <p:spPr>
          <a:xfrm>
            <a:off x="116632" y="179512"/>
            <a:ext cx="6614492" cy="2261603"/>
          </a:xfrm>
        </p:spPr>
        <p:txBody>
          <a:bodyPr anchorCtr="1">
            <a:normAutofit/>
          </a:bodyPr>
          <a:lstStyle/>
          <a:p>
            <a:pPr marL="0" lvl="0" indent="0" algn="ctr">
              <a:buNone/>
            </a:pPr>
            <a:r>
              <a:rPr lang="fr-FR" sz="3100" b="0" u="sng" dirty="0" smtClean="0">
                <a:solidFill>
                  <a:srgbClr val="FF0000"/>
                </a:solidFill>
                <a:latin typeface="Times New Roman"/>
                <a:cs typeface="Times New Roman"/>
              </a:rPr>
              <a:t>PRODUITS </a:t>
            </a:r>
            <a:r>
              <a:rPr lang="fr-FR" sz="3100" b="0" u="sng" dirty="0">
                <a:solidFill>
                  <a:srgbClr val="FF0000"/>
                </a:solidFill>
                <a:latin typeface="Times New Roman"/>
                <a:cs typeface="Times New Roman"/>
              </a:rPr>
              <a:t>DOPANTS ET MODE D’ACTION SUR L’ORGANISME </a:t>
            </a:r>
            <a:r>
              <a:rPr lang="fr-FR" sz="1400" b="0" dirty="0">
                <a:solidFill>
                  <a:srgbClr val="165160"/>
                </a:solidFill>
                <a:latin typeface="Times New Roman"/>
                <a:cs typeface="Times New Roman"/>
              </a:rPr>
              <a:t/>
            </a:r>
            <a:br>
              <a:rPr lang="fr-FR" sz="1400" b="0" dirty="0">
                <a:solidFill>
                  <a:srgbClr val="165160"/>
                </a:solidFill>
                <a:latin typeface="Times New Roman"/>
                <a:cs typeface="Times New Roman"/>
              </a:rPr>
            </a:br>
            <a:r>
              <a:rPr lang="fr-FR" sz="1400" b="0" dirty="0">
                <a:solidFill>
                  <a:srgbClr val="165160"/>
                </a:solidFill>
                <a:latin typeface="Times New Roman"/>
                <a:cs typeface="Times New Roman"/>
              </a:rPr>
              <a:t/>
            </a:r>
            <a:br>
              <a:rPr lang="fr-FR" sz="1400" b="0" dirty="0">
                <a:solidFill>
                  <a:srgbClr val="165160"/>
                </a:solidFill>
                <a:latin typeface="Times New Roman"/>
                <a:cs typeface="Times New Roman"/>
              </a:rPr>
            </a:br>
            <a:r>
              <a:rPr lang="fr-FR" sz="2200" b="0" dirty="0">
                <a:solidFill>
                  <a:srgbClr val="008000"/>
                </a:solidFill>
                <a:latin typeface="Times New Roman"/>
                <a:cs typeface="Times New Roman"/>
              </a:rPr>
              <a:t>I- STEROIDES  ANDROGENES ANABOLISANTS  </a:t>
            </a:r>
            <a:r>
              <a:rPr lang="fr-FR" sz="1200" dirty="0">
                <a:solidFill>
                  <a:srgbClr val="165160"/>
                </a:solidFill>
                <a:latin typeface="Times New Roman"/>
                <a:cs typeface="Times New Roman"/>
              </a:rPr>
              <a:t/>
            </a:r>
            <a:br>
              <a:rPr lang="fr-FR" sz="1200" dirty="0">
                <a:solidFill>
                  <a:srgbClr val="165160"/>
                </a:solidFill>
                <a:latin typeface="Times New Roman"/>
                <a:cs typeface="Times New Roman"/>
              </a:rPr>
            </a:br>
            <a:endParaRPr lang="fr-FR" sz="1400" dirty="0">
              <a:solidFill>
                <a:srgbClr val="165160"/>
              </a:solidFill>
              <a:latin typeface="Times New Roman"/>
              <a:cs typeface="Times New Roman"/>
            </a:endParaRPr>
          </a:p>
        </p:txBody>
      </p:sp>
      <p:sp>
        <p:nvSpPr>
          <p:cNvPr id="2" name="Espace réservé du contenu 1"/>
          <p:cNvSpPr txBox="1">
            <a:spLocks noGrp="1"/>
          </p:cNvSpPr>
          <p:nvPr>
            <p:ph sz="quarter" idx="13"/>
          </p:nvPr>
        </p:nvSpPr>
        <p:spPr>
          <a:xfrm>
            <a:off x="260648" y="1331640"/>
            <a:ext cx="6172200" cy="2016224"/>
          </a:xfrm>
        </p:spPr>
        <p:txBody>
          <a:bodyPr>
            <a:normAutofit fontScale="70000" lnSpcReduction="20000"/>
          </a:bodyPr>
          <a:lstStyle/>
          <a:p>
            <a:pPr marL="109728" lvl="0" indent="0">
              <a:lnSpc>
                <a:spcPct val="90000"/>
              </a:lnSpc>
              <a:buNone/>
            </a:pPr>
            <a:endParaRPr lang="fr-FR" sz="1100" b="1" dirty="0"/>
          </a:p>
          <a:p>
            <a:pPr marL="109728" lvl="0" indent="0">
              <a:lnSpc>
                <a:spcPct val="90000"/>
              </a:lnSpc>
              <a:buNone/>
            </a:pPr>
            <a:endParaRPr lang="fr-FR" sz="1100" b="1" dirty="0" smtClean="0"/>
          </a:p>
          <a:p>
            <a:pPr marL="109728" lvl="0" indent="0">
              <a:lnSpc>
                <a:spcPct val="90000"/>
              </a:lnSpc>
              <a:buNone/>
            </a:pPr>
            <a:endParaRPr lang="fr-FR" sz="1100" b="1" dirty="0" smtClean="0"/>
          </a:p>
          <a:p>
            <a:pPr marL="109728" lvl="0" indent="0">
              <a:lnSpc>
                <a:spcPct val="90000"/>
              </a:lnSpc>
              <a:buNone/>
            </a:pPr>
            <a:endParaRPr lang="fr-FR" sz="1100" b="1" dirty="0"/>
          </a:p>
          <a:p>
            <a:pPr marL="109728" lvl="0" indent="0">
              <a:lnSpc>
                <a:spcPct val="90000"/>
              </a:lnSpc>
              <a:buNone/>
            </a:pPr>
            <a:endParaRPr lang="fr-FR" sz="1100" b="1" dirty="0"/>
          </a:p>
          <a:p>
            <a:pPr marL="109728" lvl="0" indent="0">
              <a:lnSpc>
                <a:spcPct val="90000"/>
              </a:lnSpc>
              <a:buNone/>
            </a:pPr>
            <a:r>
              <a:rPr lang="fr-FR" sz="1400" b="1" i="1" dirty="0">
                <a:solidFill>
                  <a:srgbClr val="165160"/>
                </a:solidFill>
                <a:latin typeface="Times New Roman"/>
                <a:cs typeface="Times New Roman"/>
              </a:rPr>
              <a:t>Mode d’Action  de la Testostérone</a:t>
            </a:r>
          </a:p>
          <a:p>
            <a:pPr marL="109728" lvl="0" indent="0">
              <a:lnSpc>
                <a:spcPct val="90000"/>
              </a:lnSpc>
              <a:buNone/>
            </a:pPr>
            <a:r>
              <a:rPr lang="fr-FR" sz="1400" dirty="0">
                <a:solidFill>
                  <a:srgbClr val="165160"/>
                </a:solidFill>
                <a:latin typeface="Times New Roman"/>
                <a:cs typeface="Times New Roman"/>
              </a:rPr>
              <a:t>La testostérone est métabolisée (assimilée) très rapidement et efficacement par la foie. Ensuite, les cellules du muscle afin d’augmenter la production des protéines. Enfin, elle empêche l’élimination de l’excès de production de protéines et améliore la synthèse des tissus musculaires ce qui entraine l’augmentation de la masse musculaire.</a:t>
            </a:r>
          </a:p>
          <a:p>
            <a:pPr marL="109728" lvl="0" indent="0">
              <a:lnSpc>
                <a:spcPct val="90000"/>
              </a:lnSpc>
              <a:buNone/>
            </a:pPr>
            <a:r>
              <a:rPr lang="fr-FR" sz="1400" dirty="0">
                <a:solidFill>
                  <a:srgbClr val="165160"/>
                </a:solidFill>
                <a:latin typeface="Times New Roman"/>
                <a:cs typeface="Times New Roman"/>
              </a:rPr>
              <a:t>Aussi, la testostérone stimule l'érythropoïèse </a:t>
            </a:r>
            <a:r>
              <a:rPr lang="fr-FR" sz="1400" dirty="0" smtClean="0">
                <a:solidFill>
                  <a:srgbClr val="165160"/>
                </a:solidFill>
                <a:latin typeface="Times New Roman"/>
                <a:cs typeface="Times New Roman"/>
              </a:rPr>
              <a:t>(la </a:t>
            </a:r>
            <a:r>
              <a:rPr lang="fr-FR" sz="1400" dirty="0">
                <a:solidFill>
                  <a:srgbClr val="165160"/>
                </a:solidFill>
                <a:latin typeface="Times New Roman"/>
                <a:cs typeface="Times New Roman"/>
              </a:rPr>
              <a:t>production de globules rouges) ce qui intensifie les capacités de l’organisme à extraire et transporter l’oxygène et contribue à améliorer ses performances des notamment pour les sports d’endurance</a:t>
            </a:r>
          </a:p>
          <a:p>
            <a:pPr marL="109728" lvl="0" indent="0">
              <a:lnSpc>
                <a:spcPct val="90000"/>
              </a:lnSpc>
              <a:buNone/>
            </a:pPr>
            <a:endParaRPr lang="fr-FR" sz="1100" dirty="0">
              <a:solidFill>
                <a:srgbClr val="165160"/>
              </a:solidFill>
            </a:endParaRPr>
          </a:p>
          <a:p>
            <a:pPr marL="109728" lvl="0" indent="0">
              <a:lnSpc>
                <a:spcPct val="90000"/>
              </a:lnSpc>
              <a:buNone/>
            </a:pPr>
            <a:endParaRPr lang="fr-FR" sz="1100" dirty="0">
              <a:solidFill>
                <a:srgbClr val="165160"/>
              </a:solidFill>
            </a:endParaRPr>
          </a:p>
        </p:txBody>
      </p:sp>
      <p:pic>
        <p:nvPicPr>
          <p:cNvPr id="5" name="Picture 2"/>
          <p:cNvPicPr>
            <a:picLocks noChangeAspect="1"/>
          </p:cNvPicPr>
          <p:nvPr/>
        </p:nvPicPr>
        <p:blipFill>
          <a:blip r:embed="rId2" cstate="print"/>
          <a:srcRect/>
          <a:stretch>
            <a:fillRect/>
          </a:stretch>
        </p:blipFill>
        <p:spPr>
          <a:xfrm>
            <a:off x="3573016" y="6084168"/>
            <a:ext cx="2585490" cy="1600095"/>
          </a:xfrm>
          <a:prstGeom prst="rect">
            <a:avLst/>
          </a:prstGeom>
          <a:noFill/>
          <a:ln>
            <a:noFill/>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672" y="6228184"/>
            <a:ext cx="2371162"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ZoneTexte 6"/>
          <p:cNvSpPr txBox="1"/>
          <p:nvPr/>
        </p:nvSpPr>
        <p:spPr>
          <a:xfrm>
            <a:off x="476672" y="7740352"/>
            <a:ext cx="2371162" cy="461665"/>
          </a:xfrm>
          <a:prstGeom prst="rect">
            <a:avLst/>
          </a:prstGeom>
          <a:noFill/>
        </p:spPr>
        <p:txBody>
          <a:bodyPr wrap="square" rtlCol="0">
            <a:spAutoFit/>
          </a:bodyPr>
          <a:lstStyle/>
          <a:p>
            <a:r>
              <a:rPr lang="fr-FR" sz="1200" b="1" u="sng" kern="1200" dirty="0" smtClean="0"/>
              <a:t>Voie d’administration par injection cutanée </a:t>
            </a:r>
            <a:endParaRPr lang="fr-FR" sz="1200" b="1" u="sng" kern="1200" dirty="0"/>
          </a:p>
        </p:txBody>
      </p:sp>
      <p:sp>
        <p:nvSpPr>
          <p:cNvPr id="8" name="ZoneTexte 7"/>
          <p:cNvSpPr txBox="1"/>
          <p:nvPr/>
        </p:nvSpPr>
        <p:spPr>
          <a:xfrm>
            <a:off x="3717032" y="7812360"/>
            <a:ext cx="2585490" cy="461665"/>
          </a:xfrm>
          <a:prstGeom prst="rect">
            <a:avLst/>
          </a:prstGeom>
          <a:noFill/>
        </p:spPr>
        <p:txBody>
          <a:bodyPr wrap="square" rtlCol="0">
            <a:spAutoFit/>
          </a:bodyPr>
          <a:lstStyle/>
          <a:p>
            <a:r>
              <a:rPr lang="fr-FR" sz="1200" b="1" u="sng" kern="1200" dirty="0" smtClean="0"/>
              <a:t>Corps d’un athlète dopé à la testostérone</a:t>
            </a:r>
            <a:endParaRPr lang="fr-FR" sz="1200" b="1" u="sng" kern="1200" dirty="0"/>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672" y="3563888"/>
            <a:ext cx="5915025"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1600">
        <p14:ripple/>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Sillage">
  <a:themeElements>
    <a:clrScheme name="Sillag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illage">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illage">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Sillage.thmx</Template>
  <TotalTime>1124</TotalTime>
  <Words>1529</Words>
  <Application>Microsoft Macintosh PowerPoint</Application>
  <PresentationFormat>Présentation à l'écran (4:3)</PresentationFormat>
  <Paragraphs>215</Paragraphs>
  <Slides>19</Slides>
  <Notes>0</Notes>
  <HiddenSlides>0</HiddenSlides>
  <MMClips>0</MMClips>
  <ScaleCrop>false</ScaleCrop>
  <HeadingPairs>
    <vt:vector size="4" baseType="variant">
      <vt:variant>
        <vt:lpstr>Thème</vt:lpstr>
      </vt:variant>
      <vt:variant>
        <vt:i4>1</vt:i4>
      </vt:variant>
      <vt:variant>
        <vt:lpstr>Titres des diapositives</vt:lpstr>
      </vt:variant>
      <vt:variant>
        <vt:i4>19</vt:i4>
      </vt:variant>
    </vt:vector>
  </HeadingPairs>
  <TitlesOfParts>
    <vt:vector size="20" baseType="lpstr">
      <vt:lpstr>Sillage</vt:lpstr>
      <vt:lpstr>DOSSIER DE TPE :  LE DOPAGE DANS LE SPORT  Problématique : La Victoire, Mais  A Quel Prix ?</vt:lpstr>
      <vt:lpstr>Présentation PowerPoint</vt:lpstr>
      <vt:lpstr>SOMMAIRE</vt:lpstr>
      <vt:lpstr> INTRODUCTION   </vt:lpstr>
      <vt:lpstr> POURQUOI LE DOPAGE ?  </vt:lpstr>
      <vt:lpstr> LE DOPAGE AU XIX SIECLE                                                                                                                                                                                                                                                                                  </vt:lpstr>
      <vt:lpstr>PRODUITS DOPANTS ET MODE D’ACTION SUR L’ORGANISME   I- STEROIDES  ANDROGENES ANABOLISANTS   </vt:lpstr>
      <vt:lpstr>PRODUITS DOPANTS ET MODE D’ACTION SUR L’ORGANISME   I- STEROIDES  ANDROGENES ANABOLISANTS   </vt:lpstr>
      <vt:lpstr>PRODUITS DOPANTS ET MODE D’ACTION SUR L’ORGANISME   I- STEROIDES  ANDROGENES ANABOLISANTS   </vt:lpstr>
      <vt:lpstr>PRODUITS DOPANTS ET MODE D’ACTION SUR L’ORGANISME   I- STEROIDES  ANDROGENES ANABOLISANTS   </vt:lpstr>
      <vt:lpstr>PRODUITS DOPANTS ET MODE D’ACTION SUR L’ORGANISME   II- L’EPO </vt:lpstr>
      <vt:lpstr>Présentation PowerPoint</vt:lpstr>
      <vt:lpstr>PRODUITS DOPANTS ET MODE D’ACTION SUR L’ORGANISME   III- LES  AMPHETAMINES </vt:lpstr>
      <vt:lpstr> DOPAGE MODERNE   LES DANGERS SUR L’ORGANISME  </vt:lpstr>
      <vt:lpstr>Présentation PowerPoint</vt:lpstr>
      <vt:lpstr>Présentation PowerPoint</vt:lpstr>
      <vt:lpstr> UN TEMOIGNAGE   </vt:lpstr>
      <vt:lpstr> LE DOPAGE MODERNE   QUELQUES  CHIFFRES  </vt:lpstr>
      <vt:lpstr>CONLUSION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DOSSIER DE TPE :  LE DOPAGE DANS LE SPORT  Thème : La Victoire, Mais  A Quel Prix ?</dc:title>
  <dc:creator>JARRAY Thouraya</dc:creator>
  <cp:lastModifiedBy>Paul BEGNEZ</cp:lastModifiedBy>
  <cp:revision>71</cp:revision>
  <dcterms:created xsi:type="dcterms:W3CDTF">2014-01-12T06:56:31Z</dcterms:created>
  <dcterms:modified xsi:type="dcterms:W3CDTF">2014-01-19T16:42:08Z</dcterms:modified>
</cp:coreProperties>
</file>