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SC65H6G7IcNzLGcGeGhyJ96Q5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4AF146-21B5-430C-B81A-F5D432763B64}">
  <a:tblStyle styleId="{804AF146-21B5-430C-B81A-F5D432763B64}"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2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0" name="Google Shape;20;p2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1" name="Google Shape;21;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2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4" name="Google Shape;24;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3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www.sciencedirect.com/topics/biochemistry-genetics-and-molecular-biology/glycolipid" TargetMode="External"/><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www.sciencedirect.com/topics/biochemistry-genetics-and-molecular-biology/phospholipid" TargetMode="External"/><Relationship Id="rId5" Type="http://schemas.openxmlformats.org/officeDocument/2006/relationships/hyperlink" Target="https://www.sciencedirect.com/topics/biochemistry-genetics-and-molecular-biology/lipopeptide" TargetMode="External"/><Relationship Id="rId4" Type="http://schemas.openxmlformats.org/officeDocument/2006/relationships/hyperlink" Target="https://www.sciencedirect.com/topics/biochemistry-genetics-and-molecular-biology/rhamnolipi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2"/>
          <p:cNvPicPr preferRelativeResize="0"/>
          <p:nvPr/>
        </p:nvPicPr>
        <p:blipFill rotWithShape="1">
          <a:blip r:embed="rId3">
            <a:alphaModFix/>
          </a:blip>
          <a:srcRect/>
          <a:stretch/>
        </p:blipFill>
        <p:spPr>
          <a:xfrm>
            <a:off x="7943850" y="54850"/>
            <a:ext cx="1144643" cy="1211975"/>
          </a:xfrm>
          <a:prstGeom prst="rect">
            <a:avLst/>
          </a:prstGeom>
          <a:noFill/>
          <a:ln>
            <a:noFill/>
          </a:ln>
        </p:spPr>
      </p:pic>
      <p:pic>
        <p:nvPicPr>
          <p:cNvPr id="63" name="Google Shape;63;p2"/>
          <p:cNvPicPr preferRelativeResize="0"/>
          <p:nvPr/>
        </p:nvPicPr>
        <p:blipFill rotWithShape="1">
          <a:blip r:embed="rId4">
            <a:alphaModFix/>
          </a:blip>
          <a:srcRect/>
          <a:stretch/>
        </p:blipFill>
        <p:spPr>
          <a:xfrm>
            <a:off x="0" y="1120775"/>
            <a:ext cx="7924800" cy="57150"/>
          </a:xfrm>
          <a:prstGeom prst="rect">
            <a:avLst/>
          </a:prstGeom>
          <a:noFill/>
          <a:ln>
            <a:noFill/>
          </a:ln>
        </p:spPr>
      </p:pic>
      <p:sp>
        <p:nvSpPr>
          <p:cNvPr id="64" name="Google Shape;64;p2"/>
          <p:cNvSpPr txBox="1"/>
          <p:nvPr/>
        </p:nvSpPr>
        <p:spPr>
          <a:xfrm>
            <a:off x="76200" y="54850"/>
            <a:ext cx="6711300" cy="923299"/>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600"/>
              <a:buFont typeface="Arial"/>
              <a:buNone/>
            </a:pPr>
            <a:r>
              <a:rPr lang="en-US" sz="1600" b="1" i="0" u="none" strike="noStrike" cap="none">
                <a:solidFill>
                  <a:schemeClr val="dk1"/>
                </a:solidFill>
                <a:latin typeface="Cambria"/>
                <a:ea typeface="Cambria"/>
                <a:cs typeface="Cambria"/>
                <a:sym typeface="Cambria"/>
              </a:rPr>
              <a:t>Biology for Engineers</a:t>
            </a:r>
            <a:endParaRPr sz="1600" b="1" i="0" u="none" strike="noStrike" cap="none">
              <a:solidFill>
                <a:schemeClr val="dk1"/>
              </a:solidFill>
              <a:latin typeface="Cambria"/>
              <a:ea typeface="Cambria"/>
              <a:cs typeface="Cambria"/>
              <a:sym typeface="Cambria"/>
            </a:endParaRPr>
          </a:p>
          <a:p>
            <a:pPr marL="0" marR="0" lvl="0" indent="0" algn="l" rtl="0">
              <a:lnSpc>
                <a:spcPct val="150000"/>
              </a:lnSpc>
              <a:spcBef>
                <a:spcPts val="0"/>
              </a:spcBef>
              <a:spcAft>
                <a:spcPts val="0"/>
              </a:spcAft>
              <a:buNone/>
            </a:pPr>
            <a:r>
              <a:rPr lang="en-US" sz="1600" b="1" i="0" u="none" strike="noStrike" cap="none">
                <a:solidFill>
                  <a:srgbClr val="000000"/>
                </a:solidFill>
                <a:latin typeface="Cambria"/>
                <a:ea typeface="Cambria"/>
                <a:cs typeface="Cambria"/>
                <a:sym typeface="Cambria"/>
              </a:rPr>
              <a:t>UNIT  I: Lipids (Biodiesel</a:t>
            </a:r>
            <a:r>
              <a:rPr lang="en-US" sz="1600" b="0" i="0" u="none" strike="noStrike" cap="none">
                <a:solidFill>
                  <a:srgbClr val="000000"/>
                </a:solidFill>
                <a:latin typeface="Cambria"/>
                <a:ea typeface="Cambria"/>
                <a:cs typeface="Cambria"/>
                <a:sym typeface="Cambria"/>
              </a:rPr>
              <a:t>, cleaning agents/detergents)</a:t>
            </a:r>
            <a:endParaRPr sz="1600" b="1" i="0" u="none" strike="noStrike" cap="none">
              <a:solidFill>
                <a:schemeClr val="dk1"/>
              </a:solidFill>
              <a:latin typeface="Cambria"/>
              <a:ea typeface="Cambria"/>
              <a:cs typeface="Cambria"/>
              <a:sym typeface="Cambria"/>
            </a:endParaRPr>
          </a:p>
        </p:txBody>
      </p:sp>
      <p:sp>
        <p:nvSpPr>
          <p:cNvPr id="65" name="Google Shape;65;p2"/>
          <p:cNvSpPr txBox="1">
            <a:spLocks noGrp="1"/>
          </p:cNvSpPr>
          <p:nvPr>
            <p:ph type="body" idx="1"/>
          </p:nvPr>
        </p:nvSpPr>
        <p:spPr>
          <a:xfrm>
            <a:off x="177282" y="1152474"/>
            <a:ext cx="8655018" cy="3690113"/>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Char char="●"/>
            </a:pPr>
            <a:r>
              <a:rPr lang="en-US">
                <a:solidFill>
                  <a:schemeClr val="dk1"/>
                </a:solidFill>
                <a:latin typeface="Cambria"/>
                <a:ea typeface="Cambria"/>
                <a:cs typeface="Cambria"/>
                <a:sym typeface="Cambria"/>
              </a:rPr>
              <a:t>Lipid obtained from food waste can be used as a potential source for biodiesel preparation.</a:t>
            </a:r>
            <a:endParaRPr/>
          </a:p>
          <a:p>
            <a:pPr marL="457200" lvl="0" indent="-342900" algn="l" rtl="0">
              <a:lnSpc>
                <a:spcPct val="115000"/>
              </a:lnSpc>
              <a:spcBef>
                <a:spcPts val="0"/>
              </a:spcBef>
              <a:spcAft>
                <a:spcPts val="0"/>
              </a:spcAft>
              <a:buSzPts val="1800"/>
              <a:buChar char="●"/>
            </a:pPr>
            <a:r>
              <a:rPr lang="en-US">
                <a:solidFill>
                  <a:schemeClr val="dk1"/>
                </a:solidFill>
                <a:latin typeface="Cambria"/>
                <a:ea typeface="Cambria"/>
                <a:cs typeface="Cambria"/>
                <a:sym typeface="Cambria"/>
              </a:rPr>
              <a:t>Generally made by esterifying lipids (e.g., soybean oil, vegetable oil, and animal fat (tallow)) with an alcohol generating fatty acid esters.</a:t>
            </a:r>
            <a:endParaRPr/>
          </a:p>
          <a:p>
            <a:pPr marL="457200" lvl="0" indent="-342900" algn="l" rtl="0">
              <a:lnSpc>
                <a:spcPct val="115000"/>
              </a:lnSpc>
              <a:spcBef>
                <a:spcPts val="0"/>
              </a:spcBef>
              <a:spcAft>
                <a:spcPts val="0"/>
              </a:spcAft>
              <a:buSzPts val="1800"/>
              <a:buChar char="●"/>
            </a:pPr>
            <a:r>
              <a:rPr lang="en-US">
                <a:solidFill>
                  <a:schemeClr val="dk1"/>
                </a:solidFill>
                <a:latin typeface="Cambria"/>
                <a:ea typeface="Cambria"/>
                <a:cs typeface="Cambria"/>
                <a:sym typeface="Cambria"/>
              </a:rPr>
              <a:t>Biodiesel is to be utilized in standard diesel engines and is thus well defined from the vegetable and waste oils used to fuel converted diesel engines. </a:t>
            </a:r>
            <a:endParaRPr>
              <a:solidFill>
                <a:schemeClr val="dk1"/>
              </a:solidFill>
              <a:latin typeface="Cambria"/>
              <a:ea typeface="Cambria"/>
              <a:cs typeface="Cambria"/>
              <a:sym typeface="Cambria"/>
            </a:endParaRPr>
          </a:p>
          <a:p>
            <a:pPr marL="457200" lvl="0" indent="-342900" algn="l" rtl="0">
              <a:lnSpc>
                <a:spcPct val="115000"/>
              </a:lnSpc>
              <a:spcBef>
                <a:spcPts val="0"/>
              </a:spcBef>
              <a:spcAft>
                <a:spcPts val="0"/>
              </a:spcAft>
              <a:buSzPts val="1800"/>
              <a:buChar char="●"/>
            </a:pPr>
            <a:r>
              <a:rPr lang="en-US">
                <a:solidFill>
                  <a:schemeClr val="dk1"/>
                </a:solidFill>
                <a:latin typeface="Cambria"/>
                <a:ea typeface="Cambria"/>
                <a:cs typeface="Cambria"/>
                <a:sym typeface="Cambria"/>
              </a:rPr>
              <a:t>Biodiesel can be used singly or blended with gasoline in any proportions. Biodiesel blends can also be utilized as heating oil. </a:t>
            </a:r>
            <a:endParaRPr>
              <a:solidFill>
                <a:schemeClr val="dk1"/>
              </a:solidFill>
              <a:latin typeface="Cambria"/>
              <a:ea typeface="Cambria"/>
              <a:cs typeface="Cambria"/>
              <a:sym typeface="Cambria"/>
            </a:endParaRPr>
          </a:p>
          <a:p>
            <a:pPr marL="457200" lvl="0" indent="-342900" algn="l" rtl="0">
              <a:lnSpc>
                <a:spcPct val="115000"/>
              </a:lnSpc>
              <a:spcBef>
                <a:spcPts val="0"/>
              </a:spcBef>
              <a:spcAft>
                <a:spcPts val="0"/>
              </a:spcAft>
              <a:buSzPts val="1800"/>
              <a:buChar char="●"/>
            </a:pPr>
            <a:r>
              <a:rPr lang="en-US">
                <a:solidFill>
                  <a:schemeClr val="dk1"/>
                </a:solidFill>
                <a:latin typeface="Cambria"/>
                <a:ea typeface="Cambria"/>
                <a:cs typeface="Cambria"/>
                <a:sym typeface="Cambria"/>
              </a:rPr>
              <a:t>Oil producing microorganisms when grown under nitrogen-limited conditions can accumulate 20%–80% about their dry weight in the form of lipids (triacylglycerols) that are considered as an alternative substrate for biodiesel processing.</a:t>
            </a:r>
            <a:endParaRPr/>
          </a:p>
          <a:p>
            <a:pPr marL="457200" lvl="0" indent="-228600" algn="l" rtl="0">
              <a:lnSpc>
                <a:spcPct val="115000"/>
              </a:lnSpc>
              <a:spcBef>
                <a:spcPts val="0"/>
              </a:spcBef>
              <a:spcAft>
                <a:spcPts val="0"/>
              </a:spcAft>
              <a:buSzPts val="1800"/>
              <a:buNone/>
            </a:pPr>
            <a:endParaRPr>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1"/>
          <p:cNvSpPr txBox="1">
            <a:spLocks noGrp="1"/>
          </p:cNvSpPr>
          <p:nvPr>
            <p:ph type="title"/>
          </p:nvPr>
        </p:nvSpPr>
        <p:spPr>
          <a:xfrm>
            <a:off x="311700" y="121298"/>
            <a:ext cx="8664348" cy="89642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atin typeface="Cambria"/>
                <a:ea typeface="Cambria"/>
                <a:cs typeface="Cambria"/>
                <a:sym typeface="Cambria"/>
              </a:rPr>
              <a:t>Few examples of  lipid biosurfactants produced by microbes</a:t>
            </a:r>
            <a:endParaRPr>
              <a:latin typeface="Cambria"/>
              <a:ea typeface="Cambria"/>
              <a:cs typeface="Cambria"/>
              <a:sym typeface="Cambria"/>
            </a:endParaRPr>
          </a:p>
        </p:txBody>
      </p:sp>
      <p:sp>
        <p:nvSpPr>
          <p:cNvPr id="132" name="Google Shape;132;p11"/>
          <p:cNvSpPr txBox="1">
            <a:spLocks noGrp="1"/>
          </p:cNvSpPr>
          <p:nvPr>
            <p:ph type="body" idx="1"/>
          </p:nvPr>
        </p:nvSpPr>
        <p:spPr>
          <a:xfrm>
            <a:off x="152399" y="1284675"/>
            <a:ext cx="8749005" cy="3439557"/>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sz="2000">
                <a:solidFill>
                  <a:schemeClr val="dk1"/>
                </a:solidFill>
                <a:latin typeface="Cambria"/>
                <a:ea typeface="Cambria"/>
                <a:cs typeface="Cambria"/>
                <a:sym typeface="Cambria"/>
              </a:rPr>
              <a:t>Several microorganisms such as bacteria and yeast produce fatty acid and phospholipid, which have increasing demand due to biosurfactant property </a:t>
            </a:r>
            <a:endParaRPr/>
          </a:p>
          <a:p>
            <a:pPr marL="457200" lvl="0" indent="-342900" algn="l" rtl="0">
              <a:lnSpc>
                <a:spcPct val="115000"/>
              </a:lnSpc>
              <a:spcBef>
                <a:spcPts val="0"/>
              </a:spcBef>
              <a:spcAft>
                <a:spcPts val="0"/>
              </a:spcAft>
              <a:buSzPts val="1800"/>
              <a:buChar char="●"/>
            </a:pPr>
            <a:r>
              <a:rPr lang="en-US" sz="2000">
                <a:solidFill>
                  <a:schemeClr val="dk1"/>
                </a:solidFill>
                <a:latin typeface="Cambria"/>
                <a:ea typeface="Cambria"/>
                <a:cs typeface="Cambria"/>
                <a:sym typeface="Cambria"/>
              </a:rPr>
              <a:t>Microemulsions of alkanes were produced by these biosurfactants. </a:t>
            </a:r>
            <a:endParaRPr sz="2000">
              <a:solidFill>
                <a:schemeClr val="dk1"/>
              </a:solidFill>
              <a:latin typeface="Cambria"/>
              <a:ea typeface="Cambria"/>
              <a:cs typeface="Cambria"/>
              <a:sym typeface="Cambria"/>
            </a:endParaRPr>
          </a:p>
          <a:p>
            <a:pPr marL="457200" lvl="0" indent="-342900" algn="l" rtl="0">
              <a:lnSpc>
                <a:spcPct val="115000"/>
              </a:lnSpc>
              <a:spcBef>
                <a:spcPts val="0"/>
              </a:spcBef>
              <a:spcAft>
                <a:spcPts val="0"/>
              </a:spcAft>
              <a:buSzPts val="1800"/>
              <a:buChar char="●"/>
            </a:pPr>
            <a:r>
              <a:rPr lang="en-US" sz="2000">
                <a:solidFill>
                  <a:schemeClr val="dk1"/>
                </a:solidFill>
                <a:latin typeface="Cambria"/>
                <a:ea typeface="Cambria"/>
                <a:cs typeface="Cambria"/>
                <a:sym typeface="Cambria"/>
              </a:rPr>
              <a:t>Neutral lipids expected to be wax ester-like lipids produced by the marine hydrocarbonoclastic bacteria. </a:t>
            </a:r>
            <a:endParaRPr sz="2000">
              <a:solidFill>
                <a:schemeClr val="dk1"/>
              </a:solidFill>
              <a:latin typeface="Cambria"/>
              <a:ea typeface="Cambria"/>
              <a:cs typeface="Cambria"/>
              <a:sym typeface="Cambria"/>
            </a:endParaRPr>
          </a:p>
          <a:p>
            <a:pPr marL="457200" lvl="0" indent="-342900" algn="l" rtl="0">
              <a:lnSpc>
                <a:spcPct val="115000"/>
              </a:lnSpc>
              <a:spcBef>
                <a:spcPts val="0"/>
              </a:spcBef>
              <a:spcAft>
                <a:spcPts val="0"/>
              </a:spcAft>
              <a:buSzPts val="1800"/>
              <a:buChar char="●"/>
            </a:pPr>
            <a:r>
              <a:rPr lang="en-US" sz="2000">
                <a:solidFill>
                  <a:schemeClr val="dk1"/>
                </a:solidFill>
                <a:latin typeface="Cambria"/>
                <a:ea typeface="Cambria"/>
                <a:cs typeface="Cambria"/>
                <a:sym typeface="Cambria"/>
              </a:rPr>
              <a:t>A complex mixture of biopolymers such as </a:t>
            </a:r>
            <a:r>
              <a:rPr lang="en-US" sz="2000" i="1">
                <a:solidFill>
                  <a:schemeClr val="dk1"/>
                </a:solidFill>
                <a:latin typeface="Cambria"/>
                <a:ea typeface="Cambria"/>
                <a:cs typeface="Cambria"/>
                <a:sym typeface="Cambria"/>
              </a:rPr>
              <a:t>proteins, polysaccharides, lipopolysaccharides</a:t>
            </a:r>
            <a:r>
              <a:rPr lang="en-US" sz="2000">
                <a:solidFill>
                  <a:schemeClr val="dk1"/>
                </a:solidFill>
                <a:latin typeface="Cambria"/>
                <a:ea typeface="Cambria"/>
                <a:cs typeface="Cambria"/>
                <a:sym typeface="Cambria"/>
              </a:rPr>
              <a:t> were the base components of the polymeric surfactants obtained from many bacteria.</a:t>
            </a:r>
            <a:endParaRPr/>
          </a:p>
          <a:p>
            <a:pPr marL="457200" lvl="0" indent="-228600" algn="l" rtl="0">
              <a:lnSpc>
                <a:spcPct val="115000"/>
              </a:lnSpc>
              <a:spcBef>
                <a:spcPts val="0"/>
              </a:spcBef>
              <a:spcAft>
                <a:spcPts val="0"/>
              </a:spcAft>
              <a:buSzPts val="1800"/>
              <a:buNone/>
            </a:pPr>
            <a:endParaRPr>
              <a:solidFill>
                <a:schemeClr val="dk1"/>
              </a:solidFill>
              <a:latin typeface="Cambria"/>
              <a:ea typeface="Cambria"/>
              <a:cs typeface="Cambria"/>
              <a:sym typeface="Cambria"/>
            </a:endParaRPr>
          </a:p>
        </p:txBody>
      </p:sp>
      <p:pic>
        <p:nvPicPr>
          <p:cNvPr id="133" name="Google Shape;133;p11"/>
          <p:cNvPicPr preferRelativeResize="0"/>
          <p:nvPr/>
        </p:nvPicPr>
        <p:blipFill rotWithShape="1">
          <a:blip r:embed="rId3">
            <a:alphaModFix/>
          </a:blip>
          <a:srcRect/>
          <a:stretch/>
        </p:blipFill>
        <p:spPr>
          <a:xfrm>
            <a:off x="152399" y="1070072"/>
            <a:ext cx="8823649" cy="671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39" name="Google Shape;139;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sz="2000">
                <a:solidFill>
                  <a:schemeClr val="dk1"/>
                </a:solidFill>
                <a:latin typeface="Cambria"/>
                <a:ea typeface="Cambria"/>
                <a:cs typeface="Cambria"/>
                <a:sym typeface="Cambria"/>
              </a:rPr>
              <a:t>Through o-ester linkages the polysaccharides are covalently linked to fatty acids. </a:t>
            </a:r>
            <a:endParaRPr/>
          </a:p>
          <a:p>
            <a:pPr marL="457200" lvl="0" indent="-342900" algn="l" rtl="0">
              <a:lnSpc>
                <a:spcPct val="115000"/>
              </a:lnSpc>
              <a:spcBef>
                <a:spcPts val="0"/>
              </a:spcBef>
              <a:spcAft>
                <a:spcPts val="0"/>
              </a:spcAft>
              <a:buSzPts val="1800"/>
              <a:buChar char="●"/>
            </a:pPr>
            <a:r>
              <a:rPr lang="en-US" sz="2000">
                <a:solidFill>
                  <a:schemeClr val="dk1"/>
                </a:solidFill>
                <a:latin typeface="Cambria"/>
                <a:ea typeface="Cambria"/>
                <a:cs typeface="Cambria"/>
                <a:sym typeface="Cambria"/>
              </a:rPr>
              <a:t>Emulsan, liposan, and mannoprotein are the best examples of polymeric biosurfactants</a:t>
            </a:r>
            <a:endParaRPr sz="2000">
              <a:solidFill>
                <a:schemeClr val="dk1"/>
              </a:solidFill>
              <a:latin typeface="Cambria"/>
              <a:ea typeface="Cambria"/>
              <a:cs typeface="Cambria"/>
              <a:sym typeface="Cambria"/>
            </a:endParaRPr>
          </a:p>
          <a:p>
            <a:pPr marL="457200" lvl="0" indent="-342900" algn="l" rtl="0">
              <a:lnSpc>
                <a:spcPct val="115000"/>
              </a:lnSpc>
              <a:spcBef>
                <a:spcPts val="0"/>
              </a:spcBef>
              <a:spcAft>
                <a:spcPts val="0"/>
              </a:spcAft>
              <a:buSzPts val="1800"/>
              <a:buChar char="●"/>
            </a:pPr>
            <a:r>
              <a:rPr lang="en-US" sz="2000">
                <a:solidFill>
                  <a:schemeClr val="dk1"/>
                </a:solidFill>
                <a:latin typeface="Cambria"/>
                <a:ea typeface="Cambria"/>
                <a:cs typeface="Cambria"/>
                <a:sym typeface="Cambria"/>
              </a:rPr>
              <a:t>Emulsan shows emulsifying activities under low concentrations.</a:t>
            </a:r>
            <a:endParaRPr/>
          </a:p>
          <a:p>
            <a:pPr marL="457200" lvl="0" indent="-342900" algn="l" rtl="0">
              <a:lnSpc>
                <a:spcPct val="115000"/>
              </a:lnSpc>
              <a:spcBef>
                <a:spcPts val="0"/>
              </a:spcBef>
              <a:spcAft>
                <a:spcPts val="0"/>
              </a:spcAft>
              <a:buSzPts val="1800"/>
              <a:buChar char="●"/>
            </a:pPr>
            <a:r>
              <a:rPr lang="en-US" sz="2000">
                <a:solidFill>
                  <a:schemeClr val="dk1"/>
                </a:solidFill>
                <a:latin typeface="Cambria"/>
                <a:ea typeface="Cambria"/>
                <a:cs typeface="Cambria"/>
                <a:sym typeface="Cambria"/>
              </a:rPr>
              <a:t> Emulsan produced by </a:t>
            </a:r>
            <a:r>
              <a:rPr lang="en-US" sz="2000" i="1">
                <a:solidFill>
                  <a:schemeClr val="dk1"/>
                </a:solidFill>
                <a:latin typeface="Cambria"/>
                <a:ea typeface="Cambria"/>
                <a:cs typeface="Cambria"/>
                <a:sym typeface="Cambria"/>
              </a:rPr>
              <a:t>Acinetobacter </a:t>
            </a:r>
            <a:r>
              <a:rPr lang="en-US" sz="2000">
                <a:solidFill>
                  <a:schemeClr val="dk1"/>
                </a:solidFill>
                <a:latin typeface="Cambria"/>
                <a:ea typeface="Cambria"/>
                <a:cs typeface="Cambria"/>
                <a:sym typeface="Cambria"/>
              </a:rPr>
              <a:t>showed crude oil degradation properties </a:t>
            </a:r>
            <a:endParaRPr sz="2000">
              <a:solidFill>
                <a:schemeClr val="dk1"/>
              </a:solidFill>
              <a:latin typeface="Cambria"/>
              <a:ea typeface="Cambria"/>
              <a:cs typeface="Cambria"/>
              <a:sym typeface="Cambria"/>
            </a:endParaRPr>
          </a:p>
          <a:p>
            <a:pPr marL="457200" lvl="0" indent="-342900" algn="l" rtl="0">
              <a:lnSpc>
                <a:spcPct val="115000"/>
              </a:lnSpc>
              <a:spcBef>
                <a:spcPts val="0"/>
              </a:spcBef>
              <a:spcAft>
                <a:spcPts val="0"/>
              </a:spcAft>
              <a:buSzPts val="1800"/>
              <a:buChar char="●"/>
            </a:pPr>
            <a:r>
              <a:rPr lang="en-US" sz="2000">
                <a:solidFill>
                  <a:schemeClr val="dk1"/>
                </a:solidFill>
                <a:latin typeface="Cambria"/>
                <a:ea typeface="Cambria"/>
                <a:cs typeface="Cambria"/>
                <a:sym typeface="Cambria"/>
              </a:rPr>
              <a:t>Liposan produced by yeasts finds a prominent place in the food and cosmetic industries. It forms stable emulsions with edible oils.</a:t>
            </a:r>
            <a:endParaRPr sz="2000">
              <a:solidFill>
                <a:schemeClr val="dk1"/>
              </a:solidFill>
              <a:latin typeface="Cambria"/>
              <a:ea typeface="Cambria"/>
              <a:cs typeface="Cambria"/>
              <a:sym typeface="Cambria"/>
            </a:endParaRPr>
          </a:p>
        </p:txBody>
      </p:sp>
      <p:pic>
        <p:nvPicPr>
          <p:cNvPr id="140" name="Google Shape;140;p12"/>
          <p:cNvPicPr preferRelativeResize="0"/>
          <p:nvPr/>
        </p:nvPicPr>
        <p:blipFill rotWithShape="1">
          <a:blip r:embed="rId3">
            <a:alphaModFix/>
          </a:blip>
          <a:srcRect/>
          <a:stretch/>
        </p:blipFill>
        <p:spPr>
          <a:xfrm>
            <a:off x="161730" y="1051412"/>
            <a:ext cx="8916955" cy="678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solidFill>
                  <a:schemeClr val="dk1"/>
                </a:solidFill>
                <a:latin typeface="Cambria"/>
                <a:ea typeface="Cambria"/>
                <a:cs typeface="Cambria"/>
                <a:sym typeface="Cambria"/>
              </a:rPr>
              <a:t>A biosensor is an analytical device which is used to determine the presence and concentration of  a specific substance in a biological analyte.</a:t>
            </a:r>
            <a:endParaRPr/>
          </a:p>
          <a:p>
            <a:pPr marL="457200" lvl="0" indent="-342900" algn="l" rtl="0">
              <a:lnSpc>
                <a:spcPct val="115000"/>
              </a:lnSpc>
              <a:spcBef>
                <a:spcPts val="0"/>
              </a:spcBef>
              <a:spcAft>
                <a:spcPts val="0"/>
              </a:spcAft>
              <a:buSzPts val="1800"/>
              <a:buChar char="●"/>
            </a:pPr>
            <a:r>
              <a:rPr lang="en-US">
                <a:solidFill>
                  <a:schemeClr val="dk1"/>
                </a:solidFill>
                <a:latin typeface="Cambria"/>
                <a:ea typeface="Cambria"/>
                <a:cs typeface="Cambria"/>
                <a:sym typeface="Cambria"/>
              </a:rPr>
              <a:t>Enzyme Glucose oxidase catalyzes the oxidation of glucose by molecular oxygen producing gluconolactone and hydrogen peroxide.</a:t>
            </a:r>
            <a:endParaRPr/>
          </a:p>
          <a:p>
            <a:pPr marL="457200" lvl="0" indent="-342900" algn="l" rtl="0">
              <a:lnSpc>
                <a:spcPct val="115000"/>
              </a:lnSpc>
              <a:spcBef>
                <a:spcPts val="0"/>
              </a:spcBef>
              <a:spcAft>
                <a:spcPts val="0"/>
              </a:spcAft>
              <a:buSzPts val="1800"/>
              <a:buChar char="●"/>
            </a:pPr>
            <a:r>
              <a:rPr lang="en-US">
                <a:solidFill>
                  <a:schemeClr val="dk1"/>
                </a:solidFill>
                <a:latin typeface="Cambria"/>
                <a:ea typeface="Cambria"/>
                <a:cs typeface="Cambria"/>
                <a:sym typeface="Cambria"/>
              </a:rPr>
              <a:t>In order to work as catalyst, GOx requires a redox cofactor- FAD that works as an initial electron acceptor and is reduced to FADH</a:t>
            </a:r>
            <a:r>
              <a:rPr lang="en-US" baseline="-25000">
                <a:solidFill>
                  <a:schemeClr val="dk1"/>
                </a:solidFill>
                <a:latin typeface="Cambria"/>
                <a:ea typeface="Cambria"/>
                <a:cs typeface="Cambria"/>
                <a:sym typeface="Cambria"/>
              </a:rPr>
              <a:t>2</a:t>
            </a:r>
            <a:endParaRPr/>
          </a:p>
          <a:p>
            <a:pPr marL="457200" lvl="0" indent="-228600" algn="l" rtl="0">
              <a:lnSpc>
                <a:spcPct val="115000"/>
              </a:lnSpc>
              <a:spcBef>
                <a:spcPts val="0"/>
              </a:spcBef>
              <a:spcAft>
                <a:spcPts val="0"/>
              </a:spcAft>
              <a:buSzPts val="1800"/>
              <a:buNone/>
            </a:pPr>
            <a:endParaRPr/>
          </a:p>
        </p:txBody>
      </p:sp>
      <p:pic>
        <p:nvPicPr>
          <p:cNvPr id="146" name="Google Shape;146;p13"/>
          <p:cNvPicPr preferRelativeResize="0"/>
          <p:nvPr/>
        </p:nvPicPr>
        <p:blipFill rotWithShape="1">
          <a:blip r:embed="rId3">
            <a:alphaModFix/>
          </a:blip>
          <a:srcRect/>
          <a:stretch/>
        </p:blipFill>
        <p:spPr>
          <a:xfrm>
            <a:off x="105746" y="1070073"/>
            <a:ext cx="9038253" cy="68801"/>
          </a:xfrm>
          <a:prstGeom prst="rect">
            <a:avLst/>
          </a:prstGeom>
          <a:noFill/>
          <a:ln>
            <a:noFill/>
          </a:ln>
        </p:spPr>
      </p:pic>
      <p:sp>
        <p:nvSpPr>
          <p:cNvPr id="147" name="Google Shape;147;p13"/>
          <p:cNvSpPr txBox="1">
            <a:spLocks noGrp="1"/>
          </p:cNvSpPr>
          <p:nvPr>
            <p:ph type="title"/>
          </p:nvPr>
        </p:nvSpPr>
        <p:spPr>
          <a:xfrm>
            <a:off x="364572" y="269884"/>
            <a:ext cx="8520600" cy="800189"/>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SzPts val="2800"/>
              <a:buNone/>
            </a:pPr>
            <a:r>
              <a:rPr lang="en-US" sz="1600" b="1">
                <a:solidFill>
                  <a:schemeClr val="dk1"/>
                </a:solidFill>
                <a:latin typeface="Cambria"/>
                <a:ea typeface="Cambria"/>
                <a:cs typeface="Cambria"/>
                <a:sym typeface="Cambria"/>
              </a:rPr>
              <a:t>Biology for Engineers</a:t>
            </a:r>
            <a:endParaRPr sz="1600" b="1">
              <a:solidFill>
                <a:schemeClr val="dk1"/>
              </a:solidFill>
              <a:latin typeface="Cambria"/>
              <a:ea typeface="Cambria"/>
              <a:cs typeface="Cambria"/>
              <a:sym typeface="Cambria"/>
            </a:endParaRPr>
          </a:p>
          <a:p>
            <a:pPr marL="0" lvl="0" indent="0" algn="l" rtl="0">
              <a:lnSpc>
                <a:spcPct val="100000"/>
              </a:lnSpc>
              <a:spcBef>
                <a:spcPts val="0"/>
              </a:spcBef>
              <a:spcAft>
                <a:spcPts val="0"/>
              </a:spcAft>
              <a:buSzPts val="2800"/>
              <a:buNone/>
            </a:pPr>
            <a:r>
              <a:rPr lang="en-US" sz="1600" b="1">
                <a:latin typeface="Cambria"/>
                <a:ea typeface="Cambria"/>
                <a:cs typeface="Cambria"/>
                <a:sym typeface="Cambria"/>
              </a:rPr>
              <a:t>UNIT  I: </a:t>
            </a:r>
            <a:r>
              <a:rPr lang="en-US" sz="1600" b="1">
                <a:solidFill>
                  <a:schemeClr val="dk1"/>
                </a:solidFill>
                <a:latin typeface="Cambria"/>
                <a:ea typeface="Cambria"/>
                <a:cs typeface="Cambria"/>
                <a:sym typeface="Cambria"/>
              </a:rPr>
              <a:t>Enzymes (glucose-oxidase in biosensors, </a:t>
            </a:r>
            <a:r>
              <a:rPr lang="en-US" sz="1600">
                <a:latin typeface="Cambria"/>
                <a:ea typeface="Cambria"/>
                <a:cs typeface="Cambria"/>
                <a:sym typeface="Cambria"/>
              </a:rPr>
              <a:t>lignolytic enzyme in bio-bleaching)</a:t>
            </a:r>
            <a:endParaRPr sz="1600" b="1">
              <a:solidFill>
                <a:schemeClr val="dk1"/>
              </a:solidFill>
              <a:latin typeface="Cambria"/>
              <a:ea typeface="Cambria"/>
              <a:cs typeface="Cambria"/>
              <a:sym typeface="Cambria"/>
            </a:endParaRPr>
          </a:p>
        </p:txBody>
      </p:sp>
      <p:pic>
        <p:nvPicPr>
          <p:cNvPr id="148" name="Google Shape;148;p13"/>
          <p:cNvPicPr preferRelativeResize="0"/>
          <p:nvPr/>
        </p:nvPicPr>
        <p:blipFill rotWithShape="1">
          <a:blip r:embed="rId4">
            <a:alphaModFix/>
          </a:blip>
          <a:srcRect l="17696" t="32029" r="43805" b="42592"/>
          <a:stretch/>
        </p:blipFill>
        <p:spPr>
          <a:xfrm>
            <a:off x="3778898" y="3107971"/>
            <a:ext cx="5365102" cy="1920350"/>
          </a:xfrm>
          <a:prstGeom prst="rect">
            <a:avLst/>
          </a:prstGeom>
          <a:noFill/>
          <a:ln>
            <a:noFill/>
          </a:ln>
        </p:spPr>
      </p:pic>
      <p:pic>
        <p:nvPicPr>
          <p:cNvPr id="149" name="Google Shape;149;p13"/>
          <p:cNvPicPr preferRelativeResize="0"/>
          <p:nvPr/>
        </p:nvPicPr>
        <p:blipFill rotWithShape="1">
          <a:blip r:embed="rId5">
            <a:alphaModFix/>
          </a:blip>
          <a:srcRect l="19026" t="57017" r="46752" b="35517"/>
          <a:stretch/>
        </p:blipFill>
        <p:spPr>
          <a:xfrm>
            <a:off x="105746" y="3107971"/>
            <a:ext cx="3673152" cy="960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4"/>
          <p:cNvSpPr txBox="1">
            <a:spLocks noGrp="1"/>
          </p:cNvSpPr>
          <p:nvPr>
            <p:ph type="body" idx="1"/>
          </p:nvPr>
        </p:nvSpPr>
        <p:spPr>
          <a:xfrm>
            <a:off x="311700" y="158620"/>
            <a:ext cx="8520600" cy="4410255"/>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endParaRPr/>
          </a:p>
        </p:txBody>
      </p:sp>
      <p:pic>
        <p:nvPicPr>
          <p:cNvPr id="155" name="Google Shape;155;p14" descr="Principle of GOD based amperometric glucose biosensor | Download Scientific  Diagram"/>
          <p:cNvPicPr preferRelativeResize="0"/>
          <p:nvPr/>
        </p:nvPicPr>
        <p:blipFill rotWithShape="1">
          <a:blip r:embed="rId3">
            <a:alphaModFix/>
          </a:blip>
          <a:srcRect/>
          <a:stretch/>
        </p:blipFill>
        <p:spPr>
          <a:xfrm>
            <a:off x="138702" y="208260"/>
            <a:ext cx="4629241" cy="3822564"/>
          </a:xfrm>
          <a:prstGeom prst="rect">
            <a:avLst/>
          </a:prstGeom>
          <a:noFill/>
          <a:ln>
            <a:noFill/>
          </a:ln>
        </p:spPr>
      </p:pic>
      <p:sp>
        <p:nvSpPr>
          <p:cNvPr id="156" name="Google Shape;156;p14"/>
          <p:cNvSpPr/>
          <p:nvPr/>
        </p:nvSpPr>
        <p:spPr>
          <a:xfrm>
            <a:off x="1390262" y="2232348"/>
            <a:ext cx="3377682" cy="2462213"/>
          </a:xfrm>
          <a:prstGeom prst="rect">
            <a:avLst/>
          </a:prstGeom>
          <a:noFill/>
          <a:ln w="9525" cap="flat" cmpd="sng">
            <a:solidFill>
              <a:schemeClr val="dk1"/>
            </a:solidFill>
            <a:prstDash val="dashDot"/>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Basic working principle for glucose biosensors : (a) Glucose binds in the enzymatic binding pocket of glucose oxidase (GOX).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 An applied potential catalyzes the oxidation of glucose to gluconic acid and hydrogen peroxide.</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 Hydrogen peroxide dissociates to O</a:t>
            </a:r>
            <a:r>
              <a:rPr lang="en-US" sz="1400" b="0" i="0" u="none" strike="noStrike" cap="none" baseline="-25000">
                <a:solidFill>
                  <a:srgbClr val="000000"/>
                </a:solidFill>
                <a:latin typeface="Arial"/>
                <a:ea typeface="Arial"/>
                <a:cs typeface="Arial"/>
                <a:sym typeface="Arial"/>
              </a:rPr>
              <a:t>2</a:t>
            </a:r>
            <a:r>
              <a:rPr lang="en-US" sz="1400" b="0" i="0" u="none" strike="noStrike" cap="none">
                <a:solidFill>
                  <a:srgbClr val="000000"/>
                </a:solidFill>
                <a:latin typeface="Arial"/>
                <a:ea typeface="Arial"/>
                <a:cs typeface="Arial"/>
                <a:sym typeface="Arial"/>
              </a:rPr>
              <a:t> , 2H</a:t>
            </a:r>
            <a:r>
              <a:rPr lang="en-US" sz="1400" b="0" i="0" u="none" strike="noStrike" cap="none" baseline="30000">
                <a:solidFill>
                  <a:srgbClr val="000000"/>
                </a:solidFill>
                <a:latin typeface="Arial"/>
                <a:ea typeface="Arial"/>
                <a:cs typeface="Arial"/>
                <a:sym typeface="Arial"/>
              </a:rPr>
              <a:t>+</a:t>
            </a:r>
            <a:r>
              <a:rPr lang="en-US" sz="1400" b="0" i="0" u="none" strike="noStrike" cap="none">
                <a:solidFill>
                  <a:srgbClr val="000000"/>
                </a:solidFill>
                <a:latin typeface="Arial"/>
                <a:ea typeface="Arial"/>
                <a:cs typeface="Arial"/>
                <a:sym typeface="Arial"/>
              </a:rPr>
              <a:t> , and 2 free electrons; electrons are measured using electrochemical or optical techniques</a:t>
            </a:r>
            <a:endParaRPr/>
          </a:p>
        </p:txBody>
      </p:sp>
      <p:pic>
        <p:nvPicPr>
          <p:cNvPr id="157" name="Google Shape;157;p14"/>
          <p:cNvPicPr preferRelativeResize="0"/>
          <p:nvPr/>
        </p:nvPicPr>
        <p:blipFill rotWithShape="1">
          <a:blip r:embed="rId4">
            <a:alphaModFix/>
          </a:blip>
          <a:srcRect/>
          <a:stretch/>
        </p:blipFill>
        <p:spPr>
          <a:xfrm>
            <a:off x="4907902" y="208259"/>
            <a:ext cx="4114800" cy="44863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63" name="Google Shape;163;p15"/>
          <p:cNvSpPr txBox="1">
            <a:spLocks noGrp="1"/>
          </p:cNvSpPr>
          <p:nvPr>
            <p:ph type="body" idx="1"/>
          </p:nvPr>
        </p:nvSpPr>
        <p:spPr>
          <a:xfrm>
            <a:off x="311699" y="1152474"/>
            <a:ext cx="8580373" cy="3811411"/>
          </a:xfrm>
          <a:prstGeom prst="rect">
            <a:avLst/>
          </a:prstGeom>
          <a:noFill/>
          <a:ln>
            <a:noFill/>
          </a:ln>
        </p:spPr>
        <p:txBody>
          <a:bodyPr spcFirstLastPara="1" wrap="square" lIns="91425" tIns="91425" rIns="91425" bIns="91425" anchor="t" anchorCtr="0">
            <a:normAutofit fontScale="70000" lnSpcReduction="20000"/>
          </a:bodyPr>
          <a:lstStyle/>
          <a:p>
            <a:pPr marL="457200" lvl="0" indent="-342900" algn="l" rtl="0">
              <a:lnSpc>
                <a:spcPct val="115000"/>
              </a:lnSpc>
              <a:spcBef>
                <a:spcPts val="0"/>
              </a:spcBef>
              <a:spcAft>
                <a:spcPts val="0"/>
              </a:spcAft>
              <a:buSzPct val="111801"/>
              <a:buChar char="●"/>
            </a:pPr>
            <a:r>
              <a:rPr lang="en-US" sz="2300">
                <a:solidFill>
                  <a:schemeClr val="dk1"/>
                </a:solidFill>
                <a:latin typeface="Cambria"/>
                <a:ea typeface="Cambria"/>
                <a:cs typeface="Cambria"/>
                <a:sym typeface="Cambria"/>
              </a:rPr>
              <a:t>Electrochemical biosensors are classified into two groups: amperometric and potentiometric sensors. </a:t>
            </a:r>
            <a:endParaRPr sz="2300">
              <a:solidFill>
                <a:schemeClr val="dk1"/>
              </a:solidFill>
              <a:latin typeface="Cambria"/>
              <a:ea typeface="Cambria"/>
              <a:cs typeface="Cambria"/>
              <a:sym typeface="Cambria"/>
            </a:endParaRPr>
          </a:p>
          <a:p>
            <a:pPr marL="457200" lvl="0" indent="-342900" algn="l" rtl="0">
              <a:lnSpc>
                <a:spcPct val="115000"/>
              </a:lnSpc>
              <a:spcBef>
                <a:spcPts val="0"/>
              </a:spcBef>
              <a:spcAft>
                <a:spcPts val="0"/>
              </a:spcAft>
              <a:buSzPct val="111801"/>
              <a:buChar char="●"/>
            </a:pPr>
            <a:r>
              <a:rPr lang="en-US" sz="2300">
                <a:solidFill>
                  <a:schemeClr val="dk1"/>
                </a:solidFill>
                <a:latin typeface="Cambria"/>
                <a:ea typeface="Cambria"/>
                <a:cs typeface="Cambria"/>
                <a:sym typeface="Cambria"/>
              </a:rPr>
              <a:t>Amperometric biosensors are based on the redox output electrochemical signal under a defined potential.</a:t>
            </a:r>
            <a:endParaRPr/>
          </a:p>
          <a:p>
            <a:pPr marL="457200" lvl="0" indent="-342900" algn="l" rtl="0">
              <a:lnSpc>
                <a:spcPct val="115000"/>
              </a:lnSpc>
              <a:spcBef>
                <a:spcPts val="0"/>
              </a:spcBef>
              <a:spcAft>
                <a:spcPts val="0"/>
              </a:spcAft>
              <a:buSzPct val="111801"/>
              <a:buChar char="●"/>
            </a:pPr>
            <a:r>
              <a:rPr lang="en-US" sz="2300">
                <a:solidFill>
                  <a:schemeClr val="dk1"/>
                </a:solidFill>
                <a:latin typeface="Cambria"/>
                <a:ea typeface="Cambria"/>
                <a:cs typeface="Cambria"/>
                <a:sym typeface="Cambria"/>
              </a:rPr>
              <a:t>The amperometric method is the commonly used method in the design of electrochemical biosensors.</a:t>
            </a:r>
            <a:endParaRPr/>
          </a:p>
          <a:p>
            <a:pPr marL="457200" lvl="0" indent="-342900" algn="l" rtl="0">
              <a:lnSpc>
                <a:spcPct val="115000"/>
              </a:lnSpc>
              <a:spcBef>
                <a:spcPts val="0"/>
              </a:spcBef>
              <a:spcAft>
                <a:spcPts val="0"/>
              </a:spcAft>
              <a:buSzPct val="111801"/>
              <a:buChar char="●"/>
            </a:pPr>
            <a:r>
              <a:rPr lang="en-US" sz="2300">
                <a:solidFill>
                  <a:schemeClr val="dk1"/>
                </a:solidFill>
                <a:latin typeface="Cambria"/>
                <a:ea typeface="Cambria"/>
                <a:cs typeface="Cambria"/>
                <a:sym typeface="Cambria"/>
              </a:rPr>
              <a:t>Amperometric biosensors -production of a current when a potential is applied between two electrodes and the analyte undergoes, or is involved in, a redox reaction that can be followed by measuring the current in an electrochemical cell. </a:t>
            </a:r>
            <a:endParaRPr sz="2300">
              <a:solidFill>
                <a:schemeClr val="dk1"/>
              </a:solidFill>
              <a:latin typeface="Cambria"/>
              <a:ea typeface="Cambria"/>
              <a:cs typeface="Cambria"/>
              <a:sym typeface="Cambria"/>
            </a:endParaRPr>
          </a:p>
          <a:p>
            <a:pPr marL="457200" lvl="0" indent="-342900" algn="l" rtl="0">
              <a:lnSpc>
                <a:spcPct val="115000"/>
              </a:lnSpc>
              <a:spcBef>
                <a:spcPts val="0"/>
              </a:spcBef>
              <a:spcAft>
                <a:spcPts val="0"/>
              </a:spcAft>
              <a:buSzPct val="111801"/>
              <a:buChar char="●"/>
            </a:pPr>
            <a:r>
              <a:rPr lang="en-US" sz="2300">
                <a:solidFill>
                  <a:schemeClr val="dk1"/>
                </a:solidFill>
                <a:latin typeface="Cambria"/>
                <a:ea typeface="Cambria"/>
                <a:cs typeface="Cambria"/>
                <a:sym typeface="Cambria"/>
              </a:rPr>
              <a:t>Potentiometric biosensors make use of ion-selective electrodes in order to transduce the biological reaction into an electrical signal.</a:t>
            </a:r>
            <a:endParaRPr/>
          </a:p>
          <a:p>
            <a:pPr marL="457200" lvl="0" indent="-342900" algn="l" rtl="0">
              <a:lnSpc>
                <a:spcPct val="115000"/>
              </a:lnSpc>
              <a:spcBef>
                <a:spcPts val="0"/>
              </a:spcBef>
              <a:spcAft>
                <a:spcPts val="0"/>
              </a:spcAft>
              <a:buSzPct val="111801"/>
              <a:buChar char="●"/>
            </a:pPr>
            <a:r>
              <a:rPr lang="en-US" sz="2300">
                <a:solidFill>
                  <a:schemeClr val="dk1"/>
                </a:solidFill>
                <a:latin typeface="Cambria"/>
                <a:ea typeface="Cambria"/>
                <a:cs typeface="Cambria"/>
                <a:sym typeface="Cambria"/>
              </a:rPr>
              <a:t> In the simplest terms this consists of an immobilized enzyme membrane surrounding the probe from a pH-meter, where the catalyzed reaction generates or absorbs hydrogen ions.</a:t>
            </a:r>
            <a:endParaRPr sz="2300">
              <a:solidFill>
                <a:schemeClr val="dk1"/>
              </a:solidFill>
              <a:latin typeface="Cambria"/>
              <a:ea typeface="Cambria"/>
              <a:cs typeface="Cambria"/>
              <a:sym typeface="Cambria"/>
            </a:endParaRPr>
          </a:p>
          <a:p>
            <a:pPr marL="457200" lvl="0" indent="-228600" algn="l" rtl="0">
              <a:lnSpc>
                <a:spcPct val="115000"/>
              </a:lnSpc>
              <a:spcBef>
                <a:spcPts val="0"/>
              </a:spcBef>
              <a:spcAft>
                <a:spcPts val="0"/>
              </a:spcAft>
              <a:buSzPct val="142857"/>
              <a:buNone/>
            </a:pPr>
            <a:endParaRPr/>
          </a:p>
        </p:txBody>
      </p:sp>
      <p:pic>
        <p:nvPicPr>
          <p:cNvPr id="164" name="Google Shape;164;p15"/>
          <p:cNvPicPr preferRelativeResize="0"/>
          <p:nvPr/>
        </p:nvPicPr>
        <p:blipFill rotWithShape="1">
          <a:blip r:embed="rId3">
            <a:alphaModFix/>
          </a:blip>
          <a:srcRect/>
          <a:stretch/>
        </p:blipFill>
        <p:spPr>
          <a:xfrm>
            <a:off x="103187" y="1039230"/>
            <a:ext cx="9040813" cy="66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16"/>
          <p:cNvPicPr preferRelativeResize="0"/>
          <p:nvPr/>
        </p:nvPicPr>
        <p:blipFill rotWithShape="1">
          <a:blip r:embed="rId3">
            <a:alphaModFix/>
          </a:blip>
          <a:srcRect l="12180" t="24743" r="18141" b="67464"/>
          <a:stretch/>
        </p:blipFill>
        <p:spPr>
          <a:xfrm>
            <a:off x="2062065" y="1940768"/>
            <a:ext cx="4730621" cy="345232"/>
          </a:xfrm>
          <a:prstGeom prst="rect">
            <a:avLst/>
          </a:prstGeom>
          <a:noFill/>
          <a:ln>
            <a:noFill/>
          </a:ln>
        </p:spPr>
      </p:pic>
      <p:sp>
        <p:nvSpPr>
          <p:cNvPr id="170" name="Google Shape;170;p16"/>
          <p:cNvSpPr txBox="1">
            <a:spLocks noGrp="1"/>
          </p:cNvSpPr>
          <p:nvPr>
            <p:ph type="body" idx="1"/>
          </p:nvPr>
        </p:nvSpPr>
        <p:spPr>
          <a:xfrm>
            <a:off x="167075" y="150852"/>
            <a:ext cx="8520600" cy="4270295"/>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solidFill>
                  <a:schemeClr val="dk1"/>
                </a:solidFill>
                <a:latin typeface="Cambria"/>
                <a:ea typeface="Cambria"/>
                <a:cs typeface="Cambria"/>
                <a:sym typeface="Cambria"/>
              </a:rPr>
              <a:t>The cofactor is regenrated by reacting with oxygen, leading to formation of Hydrogen peroxide.</a:t>
            </a:r>
            <a:endParaRPr/>
          </a:p>
          <a:p>
            <a:pPr marL="457200" lvl="0" indent="-342900" algn="l" rtl="0">
              <a:lnSpc>
                <a:spcPct val="115000"/>
              </a:lnSpc>
              <a:spcBef>
                <a:spcPts val="0"/>
              </a:spcBef>
              <a:spcAft>
                <a:spcPts val="0"/>
              </a:spcAft>
              <a:buSzPts val="1800"/>
              <a:buChar char="●"/>
            </a:pPr>
            <a:r>
              <a:rPr lang="en-US">
                <a:solidFill>
                  <a:schemeClr val="dk1"/>
                </a:solidFill>
                <a:latin typeface="Cambria"/>
                <a:ea typeface="Cambria"/>
                <a:cs typeface="Cambria"/>
                <a:sym typeface="Cambria"/>
              </a:rPr>
              <a:t>Hydrogen peroxide is oxidized at a platinum, electrode. The no. of electron transfers at the electrode surface is directly proportional to the number of glucose molecules present in the blood.</a:t>
            </a:r>
            <a:endParaRPr/>
          </a:p>
          <a:p>
            <a:pPr marL="457200" lvl="0" indent="-228600" algn="l" rtl="0">
              <a:lnSpc>
                <a:spcPct val="115000"/>
              </a:lnSpc>
              <a:spcBef>
                <a:spcPts val="0"/>
              </a:spcBef>
              <a:spcAft>
                <a:spcPts val="0"/>
              </a:spcAft>
              <a:buSzPts val="1800"/>
              <a:buNone/>
            </a:pPr>
            <a:endParaRPr>
              <a:solidFill>
                <a:schemeClr val="dk1"/>
              </a:solidFill>
              <a:latin typeface="Cambria"/>
              <a:ea typeface="Cambria"/>
              <a:cs typeface="Cambria"/>
              <a:sym typeface="Cambria"/>
            </a:endParaRPr>
          </a:p>
          <a:p>
            <a:pPr marL="457200" lvl="0" indent="-342900" algn="l" rtl="0">
              <a:lnSpc>
                <a:spcPct val="115000"/>
              </a:lnSpc>
              <a:spcBef>
                <a:spcPts val="0"/>
              </a:spcBef>
              <a:spcAft>
                <a:spcPts val="0"/>
              </a:spcAft>
              <a:buSzPts val="1800"/>
              <a:buChar char="●"/>
            </a:pPr>
            <a:r>
              <a:rPr lang="en-US">
                <a:solidFill>
                  <a:schemeClr val="dk1"/>
                </a:solidFill>
                <a:latin typeface="Cambria"/>
                <a:ea typeface="Cambria"/>
                <a:cs typeface="Cambria"/>
                <a:sym typeface="Cambria"/>
              </a:rPr>
              <a:t>H</a:t>
            </a:r>
            <a:r>
              <a:rPr lang="en-US" baseline="-25000">
                <a:solidFill>
                  <a:schemeClr val="dk1"/>
                </a:solidFill>
                <a:latin typeface="Cambria"/>
                <a:ea typeface="Cambria"/>
                <a:cs typeface="Cambria"/>
                <a:sym typeface="Cambria"/>
              </a:rPr>
              <a:t>2</a:t>
            </a:r>
            <a:r>
              <a:rPr lang="en-US">
                <a:solidFill>
                  <a:schemeClr val="dk1"/>
                </a:solidFill>
                <a:latin typeface="Cambria"/>
                <a:ea typeface="Cambria"/>
                <a:cs typeface="Cambria"/>
                <a:sym typeface="Cambria"/>
              </a:rPr>
              <a:t>O</a:t>
            </a:r>
            <a:r>
              <a:rPr lang="en-US" baseline="-25000">
                <a:solidFill>
                  <a:schemeClr val="dk1"/>
                </a:solidFill>
                <a:latin typeface="Cambria"/>
                <a:ea typeface="Cambria"/>
                <a:cs typeface="Cambria"/>
                <a:sym typeface="Cambria"/>
              </a:rPr>
              <a:t>2</a:t>
            </a:r>
            <a:r>
              <a:rPr lang="en-US">
                <a:solidFill>
                  <a:schemeClr val="dk1"/>
                </a:solidFill>
                <a:latin typeface="Cambria"/>
                <a:ea typeface="Cambria"/>
                <a:cs typeface="Cambria"/>
                <a:sym typeface="Cambria"/>
              </a:rPr>
              <a:t>→  2H</a:t>
            </a:r>
            <a:r>
              <a:rPr lang="en-US" baseline="30000">
                <a:solidFill>
                  <a:schemeClr val="dk1"/>
                </a:solidFill>
                <a:latin typeface="Cambria"/>
                <a:ea typeface="Cambria"/>
                <a:cs typeface="Cambria"/>
                <a:sym typeface="Cambria"/>
              </a:rPr>
              <a:t>+</a:t>
            </a:r>
            <a:r>
              <a:rPr lang="en-US">
                <a:solidFill>
                  <a:schemeClr val="dk1"/>
                </a:solidFill>
                <a:latin typeface="Cambria"/>
                <a:ea typeface="Cambria"/>
                <a:cs typeface="Cambria"/>
                <a:sym typeface="Cambria"/>
              </a:rPr>
              <a:t>   + O</a:t>
            </a:r>
            <a:r>
              <a:rPr lang="en-US" baseline="-25000">
                <a:solidFill>
                  <a:schemeClr val="dk1"/>
                </a:solidFill>
                <a:latin typeface="Cambria"/>
                <a:ea typeface="Cambria"/>
                <a:cs typeface="Cambria"/>
                <a:sym typeface="Cambria"/>
              </a:rPr>
              <a:t>2</a:t>
            </a:r>
            <a:r>
              <a:rPr lang="en-US">
                <a:solidFill>
                  <a:schemeClr val="dk1"/>
                </a:solidFill>
                <a:latin typeface="Cambria"/>
                <a:ea typeface="Cambria"/>
                <a:cs typeface="Cambria"/>
                <a:sym typeface="Cambria"/>
              </a:rPr>
              <a:t>  + 2 e</a:t>
            </a:r>
            <a:r>
              <a:rPr lang="en-US" baseline="30000">
                <a:solidFill>
                  <a:schemeClr val="dk1"/>
                </a:solidFill>
                <a:latin typeface="Cambria"/>
                <a:ea typeface="Cambria"/>
                <a:cs typeface="Cambria"/>
                <a:sym typeface="Cambria"/>
              </a:rPr>
              <a:t>-    </a:t>
            </a:r>
            <a:endParaRPr/>
          </a:p>
          <a:p>
            <a:pPr marL="457200" lvl="0" indent="-342900" algn="l" rtl="0">
              <a:lnSpc>
                <a:spcPct val="115000"/>
              </a:lnSpc>
              <a:spcBef>
                <a:spcPts val="0"/>
              </a:spcBef>
              <a:spcAft>
                <a:spcPts val="0"/>
              </a:spcAft>
              <a:buSzPts val="1800"/>
              <a:buChar char="●"/>
            </a:pPr>
            <a:r>
              <a:rPr lang="en-US">
                <a:solidFill>
                  <a:schemeClr val="dk1"/>
                </a:solidFill>
                <a:latin typeface="Cambria"/>
                <a:ea typeface="Cambria"/>
                <a:cs typeface="Cambria"/>
                <a:sym typeface="Cambria"/>
              </a:rPr>
              <a:t>Three stategies used for electrochemical sensing of glucose are</a:t>
            </a:r>
            <a:endParaRPr/>
          </a:p>
          <a:p>
            <a:pPr marL="914400" lvl="1" indent="-317500" algn="l" rtl="0">
              <a:lnSpc>
                <a:spcPct val="115000"/>
              </a:lnSpc>
              <a:spcBef>
                <a:spcPts val="0"/>
              </a:spcBef>
              <a:spcAft>
                <a:spcPts val="0"/>
              </a:spcAft>
              <a:buSzPts val="1400"/>
              <a:buChar char="○"/>
            </a:pPr>
            <a:r>
              <a:rPr lang="en-US" sz="1800" i="1">
                <a:solidFill>
                  <a:schemeClr val="dk1"/>
                </a:solidFill>
                <a:latin typeface="Cambria"/>
                <a:ea typeface="Cambria"/>
                <a:cs typeface="Cambria"/>
                <a:sym typeface="Cambria"/>
              </a:rPr>
              <a:t>By measuring oxygen consumption</a:t>
            </a:r>
            <a:endParaRPr/>
          </a:p>
          <a:p>
            <a:pPr marL="914400" lvl="1" indent="-317500" algn="l" rtl="0">
              <a:lnSpc>
                <a:spcPct val="115000"/>
              </a:lnSpc>
              <a:spcBef>
                <a:spcPts val="0"/>
              </a:spcBef>
              <a:spcAft>
                <a:spcPts val="0"/>
              </a:spcAft>
              <a:buSzPts val="1400"/>
              <a:buChar char="○"/>
            </a:pPr>
            <a:r>
              <a:rPr lang="en-US" sz="1800" i="1">
                <a:solidFill>
                  <a:schemeClr val="dk1"/>
                </a:solidFill>
                <a:latin typeface="Cambria"/>
                <a:ea typeface="Cambria"/>
                <a:cs typeface="Cambria"/>
                <a:sym typeface="Cambria"/>
              </a:rPr>
              <a:t>By measuring amount of H</a:t>
            </a:r>
            <a:r>
              <a:rPr lang="en-US" sz="1800" i="1" baseline="-25000">
                <a:solidFill>
                  <a:schemeClr val="dk1"/>
                </a:solidFill>
                <a:latin typeface="Cambria"/>
                <a:ea typeface="Cambria"/>
                <a:cs typeface="Cambria"/>
                <a:sym typeface="Cambria"/>
              </a:rPr>
              <a:t>2</a:t>
            </a:r>
            <a:r>
              <a:rPr lang="en-US" sz="1800" i="1">
                <a:solidFill>
                  <a:schemeClr val="dk1"/>
                </a:solidFill>
                <a:latin typeface="Cambria"/>
                <a:ea typeface="Cambria"/>
                <a:cs typeface="Cambria"/>
                <a:sym typeface="Cambria"/>
              </a:rPr>
              <a:t>O</a:t>
            </a:r>
            <a:r>
              <a:rPr lang="en-US" sz="1800" i="1" baseline="-25000">
                <a:solidFill>
                  <a:schemeClr val="dk1"/>
                </a:solidFill>
                <a:latin typeface="Cambria"/>
                <a:ea typeface="Cambria"/>
                <a:cs typeface="Cambria"/>
                <a:sym typeface="Cambria"/>
              </a:rPr>
              <a:t>2 </a:t>
            </a:r>
            <a:r>
              <a:rPr lang="en-US" sz="1800" i="1">
                <a:solidFill>
                  <a:schemeClr val="dk1"/>
                </a:solidFill>
                <a:latin typeface="Cambria"/>
                <a:ea typeface="Cambria"/>
                <a:cs typeface="Cambria"/>
                <a:sym typeface="Cambria"/>
              </a:rPr>
              <a:t>produced by the enzyme reaction</a:t>
            </a:r>
            <a:endParaRPr/>
          </a:p>
          <a:p>
            <a:pPr marL="914400" lvl="1" indent="-317500" algn="l" rtl="0">
              <a:lnSpc>
                <a:spcPct val="115000"/>
              </a:lnSpc>
              <a:spcBef>
                <a:spcPts val="0"/>
              </a:spcBef>
              <a:spcAft>
                <a:spcPts val="0"/>
              </a:spcAft>
              <a:buSzPts val="1400"/>
              <a:buChar char="○"/>
            </a:pPr>
            <a:r>
              <a:rPr lang="en-US" sz="1800" i="1">
                <a:solidFill>
                  <a:schemeClr val="dk1"/>
                </a:solidFill>
                <a:latin typeface="Cambria"/>
                <a:ea typeface="Cambria"/>
                <a:cs typeface="Cambria"/>
                <a:sym typeface="Cambria"/>
              </a:rPr>
              <a:t>By using a diffusible or immobilized mediator to transfer the electrons from Gox to the electrode.</a:t>
            </a:r>
            <a:endParaRPr/>
          </a:p>
          <a:p>
            <a:pPr marL="457200" lvl="0" indent="-228600" algn="l" rtl="0">
              <a:lnSpc>
                <a:spcPct val="115000"/>
              </a:lnSpc>
              <a:spcBef>
                <a:spcPts val="0"/>
              </a:spcBef>
              <a:spcAft>
                <a:spcPts val="0"/>
              </a:spcAft>
              <a:buSzPts val="1800"/>
              <a:buNone/>
            </a:pPr>
            <a:endParaRPr sz="2400" i="1" baseline="30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title"/>
          </p:nvPr>
        </p:nvSpPr>
        <p:spPr>
          <a:xfrm>
            <a:off x="274378" y="71801"/>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b="1">
                <a:latin typeface="Cambria"/>
                <a:ea typeface="Cambria"/>
                <a:cs typeface="Cambria"/>
                <a:sym typeface="Cambria"/>
              </a:rPr>
              <a:t>Biology for Engineers</a:t>
            </a:r>
            <a:br>
              <a:rPr lang="en-US" sz="2400" b="1">
                <a:latin typeface="Cambria"/>
                <a:ea typeface="Cambria"/>
                <a:cs typeface="Cambria"/>
                <a:sym typeface="Cambria"/>
              </a:rPr>
            </a:br>
            <a:r>
              <a:rPr lang="en-US" sz="2400" b="1">
                <a:latin typeface="Cambria"/>
                <a:ea typeface="Cambria"/>
                <a:cs typeface="Cambria"/>
                <a:sym typeface="Cambria"/>
              </a:rPr>
              <a:t>UNIT  I: Enzymes (lignolytic enzyme in bio-bleaching)</a:t>
            </a:r>
            <a:endParaRPr/>
          </a:p>
        </p:txBody>
      </p:sp>
      <p:sp>
        <p:nvSpPr>
          <p:cNvPr id="176" name="Google Shape;176;p17"/>
          <p:cNvSpPr txBox="1">
            <a:spLocks noGrp="1"/>
          </p:cNvSpPr>
          <p:nvPr>
            <p:ph type="body" idx="1"/>
          </p:nvPr>
        </p:nvSpPr>
        <p:spPr>
          <a:xfrm>
            <a:off x="5551714" y="830423"/>
            <a:ext cx="3405674" cy="4245429"/>
          </a:xfrm>
          <a:prstGeom prst="rect">
            <a:avLst/>
          </a:prstGeom>
          <a:noFill/>
          <a:ln>
            <a:noFill/>
          </a:ln>
        </p:spPr>
        <p:txBody>
          <a:bodyPr spcFirstLastPara="1" wrap="square" lIns="91425" tIns="91425" rIns="91425" bIns="91425" anchor="t" anchorCtr="0">
            <a:normAutofit fontScale="77500" lnSpcReduction="20000"/>
          </a:bodyPr>
          <a:lstStyle/>
          <a:p>
            <a:pPr marL="233363" lvl="0" indent="-233363" algn="l" rtl="0">
              <a:lnSpc>
                <a:spcPct val="115000"/>
              </a:lnSpc>
              <a:spcBef>
                <a:spcPts val="0"/>
              </a:spcBef>
              <a:spcAft>
                <a:spcPts val="0"/>
              </a:spcAft>
              <a:buSzPct val="129032"/>
              <a:buFont typeface="Noto Sans Symbols"/>
              <a:buChar char="⮚"/>
            </a:pPr>
            <a:r>
              <a:rPr lang="en-US" b="1">
                <a:solidFill>
                  <a:srgbClr val="FF0066"/>
                </a:solidFill>
              </a:rPr>
              <a:t>Pitch</a:t>
            </a:r>
            <a:r>
              <a:rPr lang="en-US">
                <a:solidFill>
                  <a:srgbClr val="002060"/>
                </a:solidFill>
              </a:rPr>
              <a:t> is composed of fatty acids, resin acids, sterols, glycerol esters of fatty acids, other fats, and waxes. </a:t>
            </a:r>
            <a:endParaRPr/>
          </a:p>
          <a:p>
            <a:pPr marL="233363" lvl="0" indent="-233363" algn="l" rtl="0">
              <a:lnSpc>
                <a:spcPct val="115000"/>
              </a:lnSpc>
              <a:spcBef>
                <a:spcPts val="0"/>
              </a:spcBef>
              <a:spcAft>
                <a:spcPts val="0"/>
              </a:spcAft>
              <a:buSzPct val="129032"/>
              <a:buFont typeface="Noto Sans Symbols"/>
              <a:buChar char="⮚"/>
            </a:pPr>
            <a:r>
              <a:rPr lang="en-US">
                <a:solidFill>
                  <a:srgbClr val="002060"/>
                </a:solidFill>
              </a:rPr>
              <a:t>It is less than 10% of the total weight of wood but causes major problems. </a:t>
            </a:r>
            <a:endParaRPr>
              <a:solidFill>
                <a:srgbClr val="002060"/>
              </a:solidFill>
            </a:endParaRPr>
          </a:p>
          <a:p>
            <a:pPr marL="233363" lvl="0" indent="-233363" algn="l" rtl="0">
              <a:lnSpc>
                <a:spcPct val="115000"/>
              </a:lnSpc>
              <a:spcBef>
                <a:spcPts val="0"/>
              </a:spcBef>
              <a:spcAft>
                <a:spcPts val="0"/>
              </a:spcAft>
              <a:buSzPct val="129032"/>
              <a:buFont typeface="Noto Sans Symbols"/>
              <a:buChar char="⮚"/>
            </a:pPr>
            <a:r>
              <a:rPr lang="en-US">
                <a:solidFill>
                  <a:srgbClr val="002060"/>
                </a:solidFill>
              </a:rPr>
              <a:t>Pitch reduction with enzymes is a very efficient method. </a:t>
            </a:r>
            <a:endParaRPr>
              <a:solidFill>
                <a:srgbClr val="002060"/>
              </a:solidFill>
            </a:endParaRPr>
          </a:p>
          <a:p>
            <a:pPr marL="233363" lvl="0" indent="-233363" algn="l" rtl="0">
              <a:lnSpc>
                <a:spcPct val="115000"/>
              </a:lnSpc>
              <a:spcBef>
                <a:spcPts val="0"/>
              </a:spcBef>
              <a:spcAft>
                <a:spcPts val="0"/>
              </a:spcAft>
              <a:buSzPct val="129032"/>
              <a:buFont typeface="Noto Sans Symbols"/>
              <a:buChar char="⮚"/>
            </a:pPr>
            <a:r>
              <a:rPr lang="en-US">
                <a:solidFill>
                  <a:srgbClr val="002060"/>
                </a:solidFill>
              </a:rPr>
              <a:t>Different</a:t>
            </a:r>
            <a:r>
              <a:rPr lang="en-US" b="1">
                <a:solidFill>
                  <a:srgbClr val="002060"/>
                </a:solidFill>
              </a:rPr>
              <a:t> lipases </a:t>
            </a:r>
            <a:r>
              <a:rPr lang="en-US">
                <a:solidFill>
                  <a:srgbClr val="002060"/>
                </a:solidFill>
              </a:rPr>
              <a:t>have been used for removal of pitch. </a:t>
            </a:r>
            <a:endParaRPr>
              <a:solidFill>
                <a:srgbClr val="002060"/>
              </a:solidFill>
            </a:endParaRPr>
          </a:p>
          <a:p>
            <a:pPr marL="233363" lvl="0" indent="-233363" algn="l" rtl="0">
              <a:lnSpc>
                <a:spcPct val="115000"/>
              </a:lnSpc>
              <a:spcBef>
                <a:spcPts val="0"/>
              </a:spcBef>
              <a:spcAft>
                <a:spcPts val="0"/>
              </a:spcAft>
              <a:buSzPct val="129032"/>
              <a:buFont typeface="Noto Sans Symbols"/>
              <a:buChar char="⮚"/>
            </a:pPr>
            <a:r>
              <a:rPr lang="en-US">
                <a:solidFill>
                  <a:srgbClr val="002060"/>
                </a:solidFill>
              </a:rPr>
              <a:t>Reduces defects on paper, other advantages:ecofriendly and nontoxic technology, improved pulp and paper quality, reduction in bleaching chemical consumption, reduction of effluent load, and space and cost saving in a mill wood yard </a:t>
            </a:r>
            <a:endParaRPr>
              <a:solidFill>
                <a:srgbClr val="002060"/>
              </a:solidFill>
            </a:endParaRPr>
          </a:p>
        </p:txBody>
      </p:sp>
      <p:pic>
        <p:nvPicPr>
          <p:cNvPr id="177" name="Google Shape;177;p17"/>
          <p:cNvPicPr preferRelativeResize="0"/>
          <p:nvPr/>
        </p:nvPicPr>
        <p:blipFill rotWithShape="1">
          <a:blip r:embed="rId3">
            <a:alphaModFix/>
          </a:blip>
          <a:srcRect l="16336" t="29204" r="44732" b="35970"/>
          <a:stretch/>
        </p:blipFill>
        <p:spPr>
          <a:xfrm>
            <a:off x="0" y="951723"/>
            <a:ext cx="5645422" cy="322839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b="1">
                <a:latin typeface="Cambria"/>
                <a:ea typeface="Cambria"/>
                <a:cs typeface="Cambria"/>
                <a:sym typeface="Cambria"/>
              </a:rPr>
              <a:t>Enzymes in Biobleaching</a:t>
            </a:r>
            <a:endParaRPr b="1">
              <a:latin typeface="Cambria"/>
              <a:ea typeface="Cambria"/>
              <a:cs typeface="Cambria"/>
              <a:sym typeface="Cambria"/>
            </a:endParaRPr>
          </a:p>
        </p:txBody>
      </p:sp>
      <p:sp>
        <p:nvSpPr>
          <p:cNvPr id="183" name="Google Shape;183;p18"/>
          <p:cNvSpPr txBox="1">
            <a:spLocks noGrp="1"/>
          </p:cNvSpPr>
          <p:nvPr>
            <p:ph type="body" idx="1"/>
          </p:nvPr>
        </p:nvSpPr>
        <p:spPr>
          <a:xfrm>
            <a:off x="311700" y="1152474"/>
            <a:ext cx="8711002" cy="3848733"/>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Char char="●"/>
            </a:pPr>
            <a:r>
              <a:rPr lang="en-US" sz="2000">
                <a:solidFill>
                  <a:schemeClr val="dk1"/>
                </a:solidFill>
                <a:latin typeface="Cambria"/>
                <a:ea typeface="Cambria"/>
                <a:cs typeface="Cambria"/>
                <a:sym typeface="Cambria"/>
              </a:rPr>
              <a:t>In pulp and paper industry, the most important application of enzymes is in the prebleaching of kraft pulp. </a:t>
            </a:r>
            <a:endParaRPr sz="2000">
              <a:solidFill>
                <a:schemeClr val="dk1"/>
              </a:solidFill>
              <a:latin typeface="Cambria"/>
              <a:ea typeface="Cambria"/>
              <a:cs typeface="Cambria"/>
              <a:sym typeface="Cambria"/>
            </a:endParaRPr>
          </a:p>
          <a:p>
            <a:pPr marL="457200" lvl="0" indent="-342900" algn="l" rtl="0">
              <a:lnSpc>
                <a:spcPct val="115000"/>
              </a:lnSpc>
              <a:spcBef>
                <a:spcPts val="0"/>
              </a:spcBef>
              <a:spcAft>
                <a:spcPts val="0"/>
              </a:spcAft>
              <a:buSzPts val="1800"/>
              <a:buChar char="●"/>
            </a:pPr>
            <a:r>
              <a:rPr lang="en-US" sz="2000">
                <a:solidFill>
                  <a:schemeClr val="dk1"/>
                </a:solidFill>
                <a:latin typeface="Cambria"/>
                <a:ea typeface="Cambria"/>
                <a:cs typeface="Cambria"/>
                <a:sym typeface="Cambria"/>
              </a:rPr>
              <a:t>Xylanase enzymes have been found to be most effective for this purpose. </a:t>
            </a:r>
            <a:endParaRPr sz="2000">
              <a:solidFill>
                <a:schemeClr val="dk1"/>
              </a:solidFill>
              <a:latin typeface="Cambria"/>
              <a:ea typeface="Cambria"/>
              <a:cs typeface="Cambria"/>
              <a:sym typeface="Cambria"/>
            </a:endParaRPr>
          </a:p>
          <a:p>
            <a:pPr marL="457200" lvl="0" indent="-342900" algn="l" rtl="0">
              <a:lnSpc>
                <a:spcPct val="115000"/>
              </a:lnSpc>
              <a:spcBef>
                <a:spcPts val="0"/>
              </a:spcBef>
              <a:spcAft>
                <a:spcPts val="0"/>
              </a:spcAft>
              <a:buSzPts val="1800"/>
              <a:buChar char="●"/>
            </a:pPr>
            <a:r>
              <a:rPr lang="en-US" sz="2000">
                <a:solidFill>
                  <a:schemeClr val="dk1"/>
                </a:solidFill>
                <a:latin typeface="Cambria"/>
                <a:ea typeface="Cambria"/>
                <a:cs typeface="Cambria"/>
                <a:sym typeface="Cambria"/>
              </a:rPr>
              <a:t>Enzymes have also been used to increase pulp fibrillation and water retention and to reduce beating time in virgin pulps. </a:t>
            </a:r>
            <a:endParaRPr sz="2000">
              <a:solidFill>
                <a:schemeClr val="dk1"/>
              </a:solidFill>
              <a:latin typeface="Cambria"/>
              <a:ea typeface="Cambria"/>
              <a:cs typeface="Cambria"/>
              <a:sym typeface="Cambria"/>
            </a:endParaRPr>
          </a:p>
          <a:p>
            <a:pPr marL="457200" lvl="0" indent="-342900" algn="l" rtl="0">
              <a:lnSpc>
                <a:spcPct val="115000"/>
              </a:lnSpc>
              <a:spcBef>
                <a:spcPts val="0"/>
              </a:spcBef>
              <a:spcAft>
                <a:spcPts val="0"/>
              </a:spcAft>
              <a:buSzPts val="1800"/>
              <a:buChar char="●"/>
            </a:pPr>
            <a:r>
              <a:rPr lang="en-US" sz="2000">
                <a:solidFill>
                  <a:schemeClr val="dk1"/>
                </a:solidFill>
                <a:latin typeface="Cambria"/>
                <a:ea typeface="Cambria"/>
                <a:cs typeface="Cambria"/>
                <a:sym typeface="Cambria"/>
              </a:rPr>
              <a:t>With recycled fibers, enzymes have been used for deinking and to restore bonding and increase freeness.</a:t>
            </a:r>
            <a:endParaRPr/>
          </a:p>
          <a:p>
            <a:pPr marL="457200" lvl="0" indent="-342900" algn="l" rtl="0">
              <a:lnSpc>
                <a:spcPct val="115000"/>
              </a:lnSpc>
              <a:spcBef>
                <a:spcPts val="0"/>
              </a:spcBef>
              <a:spcAft>
                <a:spcPts val="0"/>
              </a:spcAft>
              <a:buSzPts val="1800"/>
              <a:buChar char="●"/>
            </a:pPr>
            <a:r>
              <a:rPr lang="en-US" sz="2000">
                <a:solidFill>
                  <a:schemeClr val="dk1"/>
                </a:solidFill>
                <a:latin typeface="Cambria"/>
                <a:ea typeface="Cambria"/>
                <a:cs typeface="Cambria"/>
                <a:sym typeface="Cambria"/>
              </a:rPr>
              <a:t>Specialized applications include the reduction of vessel picking in tropical hardwood pulps and the selective removal of xylan from dissolving pulp. </a:t>
            </a:r>
            <a:endParaRPr sz="2000">
              <a:solidFill>
                <a:schemeClr val="dk1"/>
              </a:solidFill>
              <a:latin typeface="Cambria"/>
              <a:ea typeface="Cambria"/>
              <a:cs typeface="Cambria"/>
              <a:sym typeface="Cambria"/>
            </a:endParaRPr>
          </a:p>
          <a:p>
            <a:pPr marL="457200" lvl="0" indent="-342900" algn="l" rtl="0">
              <a:lnSpc>
                <a:spcPct val="115000"/>
              </a:lnSpc>
              <a:spcBef>
                <a:spcPts val="0"/>
              </a:spcBef>
              <a:spcAft>
                <a:spcPts val="0"/>
              </a:spcAft>
              <a:buSzPts val="1800"/>
              <a:buChar char="●"/>
            </a:pPr>
            <a:r>
              <a:rPr lang="en-US" sz="2000">
                <a:solidFill>
                  <a:schemeClr val="dk1"/>
                </a:solidFill>
                <a:latin typeface="Cambria"/>
                <a:ea typeface="Cambria"/>
                <a:cs typeface="Cambria"/>
                <a:sym typeface="Cambria"/>
              </a:rPr>
              <a:t>Enzymes have also been investigated for removal of bark, shives, pitch, and slime and for retting of flax fibers.</a:t>
            </a:r>
            <a:endParaRPr sz="2000">
              <a:solidFill>
                <a:schemeClr val="dk1"/>
              </a:solidFill>
              <a:latin typeface="Cambria"/>
              <a:ea typeface="Cambria"/>
              <a:cs typeface="Cambria"/>
              <a:sym typeface="Cambria"/>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9"/>
          <p:cNvSpPr txBox="1">
            <a:spLocks noGrp="1"/>
          </p:cNvSpPr>
          <p:nvPr>
            <p:ph type="title"/>
          </p:nvPr>
        </p:nvSpPr>
        <p:spPr>
          <a:xfrm>
            <a:off x="311700" y="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b="1">
                <a:latin typeface="Cambria"/>
                <a:ea typeface="Cambria"/>
                <a:cs typeface="Cambria"/>
                <a:sym typeface="Cambria"/>
              </a:rPr>
              <a:t>Bleaching</a:t>
            </a:r>
            <a:br>
              <a:rPr lang="en-US">
                <a:latin typeface="Cambria"/>
                <a:ea typeface="Cambria"/>
                <a:cs typeface="Cambria"/>
                <a:sym typeface="Cambria"/>
              </a:rPr>
            </a:br>
            <a:endParaRPr>
              <a:latin typeface="Cambria"/>
              <a:ea typeface="Cambria"/>
              <a:cs typeface="Cambria"/>
              <a:sym typeface="Cambria"/>
            </a:endParaRPr>
          </a:p>
        </p:txBody>
      </p:sp>
      <p:sp>
        <p:nvSpPr>
          <p:cNvPr id="189" name="Google Shape;189;p19"/>
          <p:cNvSpPr txBox="1">
            <a:spLocks noGrp="1"/>
          </p:cNvSpPr>
          <p:nvPr>
            <p:ph type="body" idx="1"/>
          </p:nvPr>
        </p:nvSpPr>
        <p:spPr>
          <a:xfrm>
            <a:off x="102637" y="522514"/>
            <a:ext cx="8701671" cy="3757112"/>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sz="2000">
                <a:solidFill>
                  <a:schemeClr val="dk1"/>
                </a:solidFill>
                <a:latin typeface="Cambria"/>
                <a:ea typeface="Cambria"/>
                <a:cs typeface="Cambria"/>
                <a:sym typeface="Cambria"/>
              </a:rPr>
              <a:t>The removal of lignin from chemical pulps is called bleaching, and it is necessary for aesthetic reasons and for improvement of paper properties. </a:t>
            </a:r>
            <a:endParaRPr sz="2000">
              <a:solidFill>
                <a:schemeClr val="dk1"/>
              </a:solidFill>
              <a:latin typeface="Cambria"/>
              <a:ea typeface="Cambria"/>
              <a:cs typeface="Cambria"/>
              <a:sym typeface="Cambria"/>
            </a:endParaRPr>
          </a:p>
          <a:p>
            <a:pPr marL="457200" lvl="0" indent="-342900" algn="l" rtl="0">
              <a:lnSpc>
                <a:spcPct val="115000"/>
              </a:lnSpc>
              <a:spcBef>
                <a:spcPts val="0"/>
              </a:spcBef>
              <a:spcAft>
                <a:spcPts val="0"/>
              </a:spcAft>
              <a:buSzPts val="1800"/>
              <a:buChar char="●"/>
            </a:pPr>
            <a:r>
              <a:rPr lang="en-US" sz="2000">
                <a:solidFill>
                  <a:schemeClr val="dk1"/>
                </a:solidFill>
                <a:latin typeface="Cambria"/>
                <a:ea typeface="Cambria"/>
                <a:cs typeface="Cambria"/>
                <a:sym typeface="Cambria"/>
              </a:rPr>
              <a:t>Present-day bleaching of kraft pulp uses large amounts of chlorine and chlorine chemicals. </a:t>
            </a:r>
            <a:endParaRPr sz="2000">
              <a:solidFill>
                <a:schemeClr val="dk1"/>
              </a:solidFill>
              <a:latin typeface="Cambria"/>
              <a:ea typeface="Cambria"/>
              <a:cs typeface="Cambria"/>
              <a:sym typeface="Cambria"/>
            </a:endParaRPr>
          </a:p>
          <a:p>
            <a:pPr marL="457200" lvl="0" indent="-342900" algn="l" rtl="0">
              <a:lnSpc>
                <a:spcPct val="115000"/>
              </a:lnSpc>
              <a:spcBef>
                <a:spcPts val="0"/>
              </a:spcBef>
              <a:spcAft>
                <a:spcPts val="0"/>
              </a:spcAft>
              <a:buSzPts val="1800"/>
              <a:buChar char="●"/>
            </a:pPr>
            <a:r>
              <a:rPr lang="en-US" sz="2000">
                <a:solidFill>
                  <a:schemeClr val="dk1"/>
                </a:solidFill>
                <a:latin typeface="Cambria"/>
                <a:ea typeface="Cambria"/>
                <a:cs typeface="Cambria"/>
                <a:sym typeface="Cambria"/>
              </a:rPr>
              <a:t>Byproducts from using these chemicals are chlorinated organic substances, some of which are </a:t>
            </a:r>
            <a:r>
              <a:rPr lang="en-US" sz="2000" b="1">
                <a:solidFill>
                  <a:srgbClr val="FF0000"/>
                </a:solidFill>
                <a:latin typeface="Cambria"/>
                <a:ea typeface="Cambria"/>
                <a:cs typeface="Cambria"/>
                <a:sym typeface="Cambria"/>
              </a:rPr>
              <a:t>toxic, mutagenic, persistent, and bioaccumulating and cause numerous harmful disturbances in biological systems. </a:t>
            </a:r>
            <a:endParaRPr sz="2000" b="1">
              <a:solidFill>
                <a:srgbClr val="FF0000"/>
              </a:solidFill>
              <a:latin typeface="Cambria"/>
              <a:ea typeface="Cambria"/>
              <a:cs typeface="Cambria"/>
              <a:sym typeface="Cambria"/>
            </a:endParaRPr>
          </a:p>
          <a:p>
            <a:pPr marL="457200" lvl="0" indent="-342900" algn="l" rtl="0">
              <a:lnSpc>
                <a:spcPct val="115000"/>
              </a:lnSpc>
              <a:spcBef>
                <a:spcPts val="0"/>
              </a:spcBef>
              <a:spcAft>
                <a:spcPts val="0"/>
              </a:spcAft>
              <a:buSzPts val="1800"/>
              <a:buChar char="●"/>
            </a:pPr>
            <a:r>
              <a:rPr lang="en-US" sz="2000">
                <a:solidFill>
                  <a:schemeClr val="dk1"/>
                </a:solidFill>
                <a:latin typeface="Cambria"/>
                <a:ea typeface="Cambria"/>
                <a:cs typeface="Cambria"/>
                <a:sym typeface="Cambria"/>
              </a:rPr>
              <a:t>Enzymes provide a very simple and cost-effective way to reduce the use of chlorine, chlorine compounds, and other bleaching chemicals. </a:t>
            </a:r>
            <a:endParaRPr sz="2000">
              <a:solidFill>
                <a:schemeClr val="dk1"/>
              </a:solidFill>
              <a:latin typeface="Cambria"/>
              <a:ea typeface="Cambria"/>
              <a:cs typeface="Cambria"/>
              <a:sym typeface="Cambria"/>
            </a:endParaRPr>
          </a:p>
          <a:p>
            <a:pPr marL="457200" lvl="0" indent="-342900" algn="l" rtl="0">
              <a:lnSpc>
                <a:spcPct val="115000"/>
              </a:lnSpc>
              <a:spcBef>
                <a:spcPts val="0"/>
              </a:spcBef>
              <a:spcAft>
                <a:spcPts val="0"/>
              </a:spcAft>
              <a:buSzPts val="1800"/>
              <a:buChar char="●"/>
            </a:pPr>
            <a:r>
              <a:rPr lang="en-US" sz="2000">
                <a:solidFill>
                  <a:schemeClr val="dk1"/>
                </a:solidFill>
                <a:latin typeface="Cambria"/>
                <a:ea typeface="Cambria"/>
                <a:cs typeface="Cambria"/>
                <a:sym typeface="Cambria"/>
              </a:rPr>
              <a:t>So far, two enzyme-based approaches have been investigated. One uses </a:t>
            </a:r>
            <a:r>
              <a:rPr lang="en-US" sz="2000" i="1">
                <a:solidFill>
                  <a:srgbClr val="C00000"/>
                </a:solidFill>
                <a:latin typeface="Cambria"/>
                <a:ea typeface="Cambria"/>
                <a:cs typeface="Cambria"/>
                <a:sym typeface="Cambria"/>
              </a:rPr>
              <a:t>hemicellulase</a:t>
            </a:r>
            <a:r>
              <a:rPr lang="en-US" sz="2000">
                <a:solidFill>
                  <a:schemeClr val="dk1"/>
                </a:solidFill>
                <a:latin typeface="Cambria"/>
                <a:ea typeface="Cambria"/>
                <a:cs typeface="Cambria"/>
                <a:sym typeface="Cambria"/>
              </a:rPr>
              <a:t> enzymes, and the other uses </a:t>
            </a:r>
            <a:r>
              <a:rPr lang="en-US" sz="2000" b="1">
                <a:solidFill>
                  <a:srgbClr val="C00000"/>
                </a:solidFill>
                <a:latin typeface="Cambria"/>
                <a:ea typeface="Cambria"/>
                <a:cs typeface="Cambria"/>
                <a:sym typeface="Cambria"/>
              </a:rPr>
              <a:t>ligninolytic </a:t>
            </a:r>
            <a:r>
              <a:rPr lang="en-US" sz="2000">
                <a:solidFill>
                  <a:schemeClr val="dk1"/>
                </a:solidFill>
                <a:latin typeface="Cambria"/>
                <a:ea typeface="Cambria"/>
                <a:cs typeface="Cambria"/>
                <a:sym typeface="Cambria"/>
              </a:rPr>
              <a:t>enzymes.</a:t>
            </a:r>
            <a:endParaRPr sz="2000">
              <a:solidFill>
                <a:schemeClr val="dk1"/>
              </a:solidFill>
              <a:latin typeface="Cambria"/>
              <a:ea typeface="Cambria"/>
              <a:cs typeface="Cambria"/>
              <a:sym typeface="Cambria"/>
            </a:endParaRPr>
          </a:p>
          <a:p>
            <a:pPr marL="457200" lvl="0" indent="-228600" algn="l" rtl="0">
              <a:lnSpc>
                <a:spcPct val="115000"/>
              </a:lnSpc>
              <a:spcBef>
                <a:spcPts val="0"/>
              </a:spcBef>
              <a:spcAft>
                <a:spcPts val="0"/>
              </a:spcAft>
              <a:buSzPts val="1800"/>
              <a:buNone/>
            </a:pPr>
            <a:endParaRPr sz="2000">
              <a:solidFill>
                <a:schemeClr val="dk1"/>
              </a:solidFill>
              <a:latin typeface="Cambria"/>
              <a:ea typeface="Cambria"/>
              <a:cs typeface="Cambria"/>
              <a:sym typeface="Cambr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0"/>
          <p:cNvSpPr txBox="1">
            <a:spLocks noGrp="1"/>
          </p:cNvSpPr>
          <p:nvPr>
            <p:ph type="title"/>
          </p:nvPr>
        </p:nvSpPr>
        <p:spPr>
          <a:xfrm>
            <a:off x="311700" y="183768"/>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b="1">
                <a:solidFill>
                  <a:srgbClr val="C00000"/>
                </a:solidFill>
                <a:latin typeface="Cambria"/>
                <a:ea typeface="Cambria"/>
                <a:cs typeface="Cambria"/>
                <a:sym typeface="Cambria"/>
              </a:rPr>
              <a:t>Fibre Modification                                                      Deinking</a:t>
            </a:r>
            <a:endParaRPr b="1">
              <a:solidFill>
                <a:srgbClr val="C00000"/>
              </a:solidFill>
              <a:latin typeface="Cambria"/>
              <a:ea typeface="Cambria"/>
              <a:cs typeface="Cambria"/>
              <a:sym typeface="Cambria"/>
            </a:endParaRPr>
          </a:p>
        </p:txBody>
      </p:sp>
      <p:sp>
        <p:nvSpPr>
          <p:cNvPr id="195" name="Google Shape;195;p2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SzPts val="1400"/>
              <a:buChar char="●"/>
            </a:pPr>
            <a:r>
              <a:rPr lang="en-US">
                <a:solidFill>
                  <a:schemeClr val="dk1"/>
                </a:solidFill>
                <a:latin typeface="Cambria"/>
                <a:ea typeface="Cambria"/>
                <a:cs typeface="Cambria"/>
                <a:sym typeface="Cambria"/>
              </a:rPr>
              <a:t>Results in decreased energy consumption in the production of thermomechanical pulps and increased beatability of chemical pulps or improvement of fiber properties.</a:t>
            </a:r>
            <a:endParaRPr/>
          </a:p>
          <a:p>
            <a:pPr marL="457200" lvl="0" indent="-317500" algn="l" rtl="0">
              <a:lnSpc>
                <a:spcPct val="115000"/>
              </a:lnSpc>
              <a:spcBef>
                <a:spcPts val="0"/>
              </a:spcBef>
              <a:spcAft>
                <a:spcPts val="0"/>
              </a:spcAft>
              <a:buSzPts val="1400"/>
              <a:buChar char="●"/>
            </a:pPr>
            <a:r>
              <a:rPr lang="en-US">
                <a:solidFill>
                  <a:schemeClr val="dk1"/>
                </a:solidFill>
                <a:latin typeface="Cambria"/>
                <a:ea typeface="Cambria"/>
                <a:cs typeface="Cambria"/>
                <a:sym typeface="Cambria"/>
              </a:rPr>
              <a:t> In high yield mechanical pulps, most of the lignin and hemicellulose remains in the pulps. </a:t>
            </a:r>
            <a:endParaRPr>
              <a:solidFill>
                <a:schemeClr val="dk1"/>
              </a:solidFill>
              <a:latin typeface="Cambria"/>
              <a:ea typeface="Cambria"/>
              <a:cs typeface="Cambria"/>
              <a:sym typeface="Cambria"/>
            </a:endParaRPr>
          </a:p>
          <a:p>
            <a:pPr marL="457200" lvl="0" indent="-317500" algn="l" rtl="0">
              <a:lnSpc>
                <a:spcPct val="115000"/>
              </a:lnSpc>
              <a:spcBef>
                <a:spcPts val="0"/>
              </a:spcBef>
              <a:spcAft>
                <a:spcPts val="0"/>
              </a:spcAft>
              <a:buSzPts val="1400"/>
              <a:buChar char="●"/>
            </a:pPr>
            <a:r>
              <a:rPr lang="en-US">
                <a:solidFill>
                  <a:schemeClr val="dk1"/>
                </a:solidFill>
                <a:latin typeface="Cambria"/>
                <a:ea typeface="Cambria"/>
                <a:cs typeface="Cambria"/>
                <a:sym typeface="Cambria"/>
              </a:rPr>
              <a:t>Enzymatic modifications to the composition of mechanical pulps can be achieved only on the outer surface of the fiber using  xylanases </a:t>
            </a:r>
            <a:endParaRPr/>
          </a:p>
          <a:p>
            <a:pPr marL="457200" lvl="0" indent="-317500" algn="l" rtl="0">
              <a:lnSpc>
                <a:spcPct val="115000"/>
              </a:lnSpc>
              <a:spcBef>
                <a:spcPts val="0"/>
              </a:spcBef>
              <a:spcAft>
                <a:spcPts val="0"/>
              </a:spcAft>
              <a:buSzPts val="1400"/>
              <a:buChar char="●"/>
            </a:pPr>
            <a:r>
              <a:rPr lang="en-US">
                <a:solidFill>
                  <a:schemeClr val="dk1"/>
                </a:solidFill>
                <a:latin typeface="Cambria"/>
                <a:ea typeface="Cambria"/>
                <a:cs typeface="Cambria"/>
                <a:sym typeface="Cambria"/>
              </a:rPr>
              <a:t>Improved treatment when combined with an alkaline pretreatment, </a:t>
            </a:r>
            <a:endParaRPr>
              <a:solidFill>
                <a:schemeClr val="dk1"/>
              </a:solidFill>
              <a:latin typeface="Cambria"/>
              <a:ea typeface="Cambria"/>
              <a:cs typeface="Cambria"/>
              <a:sym typeface="Cambria"/>
            </a:endParaRPr>
          </a:p>
        </p:txBody>
      </p:sp>
      <p:sp>
        <p:nvSpPr>
          <p:cNvPr id="196" name="Google Shape;196;p20"/>
          <p:cNvSpPr txBox="1">
            <a:spLocks noGrp="1"/>
          </p:cNvSpPr>
          <p:nvPr>
            <p:ph type="body" idx="2"/>
          </p:nvPr>
        </p:nvSpPr>
        <p:spPr>
          <a:xfrm>
            <a:off x="4516016" y="653143"/>
            <a:ext cx="4553339" cy="3834881"/>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US">
                <a:solidFill>
                  <a:srgbClr val="002060"/>
                </a:solidFill>
                <a:latin typeface="Cambria"/>
                <a:ea typeface="Cambria"/>
                <a:cs typeface="Cambria"/>
                <a:sym typeface="Cambria"/>
              </a:rPr>
              <a:t>Proven on laboratory and industrial scale to be an effective and economical method Drainage enhancement is known to be a secondary benefit of enzymatic deinking. </a:t>
            </a:r>
            <a:endParaRPr>
              <a:solidFill>
                <a:srgbClr val="002060"/>
              </a:solidFill>
              <a:latin typeface="Cambria"/>
              <a:ea typeface="Cambria"/>
              <a:cs typeface="Cambria"/>
              <a:sym typeface="Cambria"/>
            </a:endParaRPr>
          </a:p>
          <a:p>
            <a:pPr marL="457200" lvl="0" indent="-317500" algn="l" rtl="0">
              <a:lnSpc>
                <a:spcPct val="115000"/>
              </a:lnSpc>
              <a:spcBef>
                <a:spcPts val="0"/>
              </a:spcBef>
              <a:spcAft>
                <a:spcPts val="0"/>
              </a:spcAft>
              <a:buSzPts val="1400"/>
              <a:buChar char="●"/>
            </a:pPr>
            <a:r>
              <a:rPr lang="en-US">
                <a:solidFill>
                  <a:srgbClr val="002060"/>
                </a:solidFill>
                <a:latin typeface="Cambria"/>
                <a:ea typeface="Cambria"/>
                <a:cs typeface="Cambria"/>
                <a:sym typeface="Cambria"/>
              </a:rPr>
              <a:t>Possess superior physical properties, higher brightness, and lower residual ink compared to chemically deinked recycled pulps.</a:t>
            </a:r>
            <a:endParaRPr/>
          </a:p>
          <a:p>
            <a:pPr marL="457200" lvl="0" indent="-317500" algn="l" rtl="0">
              <a:lnSpc>
                <a:spcPct val="115000"/>
              </a:lnSpc>
              <a:spcBef>
                <a:spcPts val="0"/>
              </a:spcBef>
              <a:spcAft>
                <a:spcPts val="0"/>
              </a:spcAft>
              <a:buSzPts val="1400"/>
              <a:buChar char="●"/>
            </a:pPr>
            <a:r>
              <a:rPr lang="en-US">
                <a:solidFill>
                  <a:srgbClr val="002060"/>
                </a:solidFill>
                <a:latin typeface="Cambria"/>
                <a:ea typeface="Cambria"/>
                <a:cs typeface="Cambria"/>
                <a:sym typeface="Cambria"/>
              </a:rPr>
              <a:t> More importantly, size distribution and shape of ink could be effectively controlled using the enzymatic process to maximize the efficiency of size-based flotation process. </a:t>
            </a:r>
            <a:endParaRPr>
              <a:solidFill>
                <a:srgbClr val="002060"/>
              </a:solidFill>
              <a:latin typeface="Cambria"/>
              <a:ea typeface="Cambria"/>
              <a:cs typeface="Cambria"/>
              <a:sym typeface="Cambria"/>
            </a:endParaRPr>
          </a:p>
          <a:p>
            <a:pPr marL="457200" lvl="0" indent="-317500" algn="l" rtl="0">
              <a:lnSpc>
                <a:spcPct val="115000"/>
              </a:lnSpc>
              <a:spcBef>
                <a:spcPts val="0"/>
              </a:spcBef>
              <a:spcAft>
                <a:spcPts val="0"/>
              </a:spcAft>
              <a:buSzPts val="1400"/>
              <a:buChar char="●"/>
            </a:pPr>
            <a:r>
              <a:rPr lang="en-US">
                <a:solidFill>
                  <a:srgbClr val="002060"/>
                </a:solidFill>
                <a:latin typeface="Cambria"/>
                <a:ea typeface="Cambria"/>
                <a:cs typeface="Cambria"/>
                <a:sym typeface="Cambria"/>
              </a:rPr>
              <a:t> Achieved by selectively varying enzyme composition, charge, and residence time as well as varying other additives and pH in the system to effectively dislodge the ink particles into much fewer and nonplatelet forms.</a:t>
            </a:r>
            <a:endParaRPr/>
          </a:p>
          <a:p>
            <a:pPr marL="457200" lvl="0" indent="-317500" algn="l" rtl="0">
              <a:lnSpc>
                <a:spcPct val="115000"/>
              </a:lnSpc>
              <a:spcBef>
                <a:spcPts val="0"/>
              </a:spcBef>
              <a:spcAft>
                <a:spcPts val="0"/>
              </a:spcAft>
              <a:buSzPts val="1400"/>
              <a:buChar char="●"/>
            </a:pPr>
            <a:r>
              <a:rPr lang="en-US">
                <a:solidFill>
                  <a:srgbClr val="002060"/>
                </a:solidFill>
                <a:latin typeface="Cambria"/>
                <a:ea typeface="Cambria"/>
                <a:cs typeface="Cambria"/>
                <a:sym typeface="Cambria"/>
              </a:rPr>
              <a:t>Also improves freeness compared to chemically deinked pulps.</a:t>
            </a:r>
            <a:endParaRPr>
              <a:solidFill>
                <a:srgbClr val="002060"/>
              </a:solidFill>
              <a:latin typeface="Cambria"/>
              <a:ea typeface="Cambria"/>
              <a:cs typeface="Cambria"/>
              <a:sym typeface="Cambria"/>
            </a:endParaRPr>
          </a:p>
          <a:p>
            <a:pPr marL="457200" lvl="0" indent="-228600" algn="l" rtl="0">
              <a:lnSpc>
                <a:spcPct val="115000"/>
              </a:lnSpc>
              <a:spcBef>
                <a:spcPts val="0"/>
              </a:spcBef>
              <a:spcAft>
                <a:spcPts val="0"/>
              </a:spcAft>
              <a:buSzPts val="1400"/>
              <a:buNone/>
            </a:pPr>
            <a:endParaRPr>
              <a:solidFill>
                <a:srgbClr val="002060"/>
              </a:solidFill>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p3"/>
          <p:cNvPicPr preferRelativeResize="0"/>
          <p:nvPr/>
        </p:nvPicPr>
        <p:blipFill rotWithShape="1">
          <a:blip r:embed="rId3">
            <a:alphaModFix/>
          </a:blip>
          <a:srcRect/>
          <a:stretch/>
        </p:blipFill>
        <p:spPr>
          <a:xfrm>
            <a:off x="205272" y="46655"/>
            <a:ext cx="8416213" cy="5111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4"/>
          <p:cNvSpPr txBox="1">
            <a:spLocks noGrp="1"/>
          </p:cNvSpPr>
          <p:nvPr>
            <p:ph type="title"/>
          </p:nvPr>
        </p:nvSpPr>
        <p:spPr>
          <a:xfrm>
            <a:off x="293038" y="193099"/>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6" name="Google Shape;76;p4"/>
          <p:cNvSpPr txBox="1">
            <a:spLocks noGrp="1"/>
          </p:cNvSpPr>
          <p:nvPr>
            <p:ph type="body" idx="1"/>
          </p:nvPr>
        </p:nvSpPr>
        <p:spPr>
          <a:xfrm>
            <a:off x="311699" y="835234"/>
            <a:ext cx="8636357" cy="4035346"/>
          </a:xfrm>
          <a:prstGeom prst="rect">
            <a:avLst/>
          </a:prstGeom>
          <a:noFill/>
          <a:ln>
            <a:noFill/>
          </a:ln>
        </p:spPr>
        <p:txBody>
          <a:bodyPr spcFirstLastPara="1" wrap="square" lIns="91425" tIns="91425" rIns="91425" bIns="91425" anchor="t" anchorCtr="0">
            <a:normAutofit fontScale="92500" lnSpcReduction="20000"/>
          </a:bodyPr>
          <a:lstStyle/>
          <a:p>
            <a:pPr marL="457200" lvl="0" indent="-342900" algn="l" rtl="0">
              <a:lnSpc>
                <a:spcPct val="115000"/>
              </a:lnSpc>
              <a:spcBef>
                <a:spcPts val="0"/>
              </a:spcBef>
              <a:spcAft>
                <a:spcPts val="0"/>
              </a:spcAft>
              <a:buSzPct val="108108"/>
              <a:buChar char="●"/>
            </a:pPr>
            <a:r>
              <a:rPr lang="en-US">
                <a:solidFill>
                  <a:srgbClr val="FF0000"/>
                </a:solidFill>
                <a:latin typeface="Cambria"/>
                <a:ea typeface="Cambria"/>
                <a:cs typeface="Cambria"/>
                <a:sym typeface="Cambria"/>
              </a:rPr>
              <a:t>Transesterification</a:t>
            </a:r>
            <a:r>
              <a:rPr lang="en-US">
                <a:solidFill>
                  <a:schemeClr val="dk1"/>
                </a:solidFill>
                <a:latin typeface="Cambria"/>
                <a:ea typeface="Cambria"/>
                <a:cs typeface="Cambria"/>
                <a:sym typeface="Cambria"/>
              </a:rPr>
              <a:t> is the main commercial method for biodiesel production and requires the use of an alcohol with one to eight carbon atoms (e.g. methanol) and a catalyst. </a:t>
            </a:r>
            <a:endParaRPr>
              <a:solidFill>
                <a:schemeClr val="dk1"/>
              </a:solidFill>
              <a:latin typeface="Cambria"/>
              <a:ea typeface="Cambria"/>
              <a:cs typeface="Cambria"/>
              <a:sym typeface="Cambria"/>
            </a:endParaRPr>
          </a:p>
          <a:p>
            <a:pPr marL="457200" lvl="0" indent="-342900" algn="l" rtl="0">
              <a:lnSpc>
                <a:spcPct val="115000"/>
              </a:lnSpc>
              <a:spcBef>
                <a:spcPts val="0"/>
              </a:spcBef>
              <a:spcAft>
                <a:spcPts val="0"/>
              </a:spcAft>
              <a:buSzPct val="108108"/>
              <a:buChar char="●"/>
            </a:pPr>
            <a:r>
              <a:rPr lang="en-US">
                <a:solidFill>
                  <a:schemeClr val="dk1"/>
                </a:solidFill>
                <a:latin typeface="Cambria"/>
                <a:ea typeface="Cambria"/>
                <a:cs typeface="Cambria"/>
                <a:sym typeface="Cambria"/>
              </a:rPr>
              <a:t>Esterification prior to the transesterification process is the most common method for reducing the free fatty acid content of the feedstock.</a:t>
            </a:r>
            <a:endParaRPr/>
          </a:p>
          <a:p>
            <a:pPr marL="457200" lvl="0" indent="-342900" algn="l" rtl="0">
              <a:lnSpc>
                <a:spcPct val="115000"/>
              </a:lnSpc>
              <a:spcBef>
                <a:spcPts val="0"/>
              </a:spcBef>
              <a:spcAft>
                <a:spcPts val="0"/>
              </a:spcAft>
              <a:buSzPct val="108108"/>
              <a:buChar char="●"/>
            </a:pPr>
            <a:r>
              <a:rPr lang="en-US">
                <a:solidFill>
                  <a:schemeClr val="dk1"/>
                </a:solidFill>
                <a:latin typeface="Cambria"/>
                <a:ea typeface="Cambria"/>
                <a:cs typeface="Cambria"/>
                <a:sym typeface="Cambria"/>
              </a:rPr>
              <a:t>Animal fat gives biodiesel with a high cetane number, which is an important quality parameter for diesel fuels. </a:t>
            </a:r>
            <a:endParaRPr>
              <a:solidFill>
                <a:schemeClr val="dk1"/>
              </a:solidFill>
              <a:latin typeface="Cambria"/>
              <a:ea typeface="Cambria"/>
              <a:cs typeface="Cambria"/>
              <a:sym typeface="Cambria"/>
            </a:endParaRPr>
          </a:p>
          <a:p>
            <a:pPr marL="914400" lvl="1" indent="-317500" algn="l" rtl="0">
              <a:lnSpc>
                <a:spcPct val="115000"/>
              </a:lnSpc>
              <a:spcBef>
                <a:spcPts val="0"/>
              </a:spcBef>
              <a:spcAft>
                <a:spcPts val="0"/>
              </a:spcAft>
              <a:buSzPct val="108108"/>
              <a:buChar char="○"/>
            </a:pPr>
            <a:r>
              <a:rPr lang="en-US">
                <a:solidFill>
                  <a:schemeClr val="dk1"/>
                </a:solidFill>
                <a:latin typeface="Cambria"/>
                <a:ea typeface="Cambria"/>
                <a:cs typeface="Cambria"/>
                <a:sym typeface="Cambria"/>
              </a:rPr>
              <a:t>Saturated fatty acids are the source of high cetane number and values over 60 are common. </a:t>
            </a:r>
            <a:endParaRPr>
              <a:solidFill>
                <a:schemeClr val="dk1"/>
              </a:solidFill>
              <a:latin typeface="Cambria"/>
              <a:ea typeface="Cambria"/>
              <a:cs typeface="Cambria"/>
              <a:sym typeface="Cambria"/>
            </a:endParaRPr>
          </a:p>
          <a:p>
            <a:pPr marL="914400" lvl="1" indent="-317500" algn="l" rtl="0">
              <a:lnSpc>
                <a:spcPct val="115000"/>
              </a:lnSpc>
              <a:spcBef>
                <a:spcPts val="0"/>
              </a:spcBef>
              <a:spcAft>
                <a:spcPts val="0"/>
              </a:spcAft>
              <a:buSzPct val="108108"/>
              <a:buChar char="○"/>
            </a:pPr>
            <a:r>
              <a:rPr lang="en-US">
                <a:solidFill>
                  <a:schemeClr val="dk1"/>
                </a:solidFill>
                <a:latin typeface="Cambria"/>
                <a:ea typeface="Cambria"/>
                <a:cs typeface="Cambria"/>
                <a:sym typeface="Cambria"/>
              </a:rPr>
              <a:t>Soybean oil based biodiesel usually has a cetane number of about 48-52 and petroleum-based diesel fuel is usually between 40 and 44. </a:t>
            </a:r>
            <a:endParaRPr>
              <a:solidFill>
                <a:schemeClr val="dk1"/>
              </a:solidFill>
              <a:latin typeface="Cambria"/>
              <a:ea typeface="Cambria"/>
              <a:cs typeface="Cambria"/>
              <a:sym typeface="Cambria"/>
            </a:endParaRPr>
          </a:p>
          <a:p>
            <a:pPr marL="914400" lvl="1" indent="-317500" algn="l" rtl="0">
              <a:lnSpc>
                <a:spcPct val="115000"/>
              </a:lnSpc>
              <a:spcBef>
                <a:spcPts val="0"/>
              </a:spcBef>
              <a:spcAft>
                <a:spcPts val="0"/>
              </a:spcAft>
              <a:buSzPct val="108108"/>
              <a:buChar char="○"/>
            </a:pPr>
            <a:r>
              <a:rPr lang="en-US">
                <a:solidFill>
                  <a:schemeClr val="dk1"/>
                </a:solidFill>
                <a:latin typeface="Cambria"/>
                <a:ea typeface="Cambria"/>
                <a:cs typeface="Cambria"/>
                <a:sym typeface="Cambria"/>
              </a:rPr>
              <a:t>When animal fat biodiesel is blended with petro-diesel, this high cetane number can help the engine start more quickly and run more quietly.</a:t>
            </a:r>
            <a:endParaRPr/>
          </a:p>
          <a:p>
            <a:pPr marL="457200" lvl="0" indent="-342900" algn="l" rtl="0">
              <a:lnSpc>
                <a:spcPct val="115000"/>
              </a:lnSpc>
              <a:spcBef>
                <a:spcPts val="0"/>
              </a:spcBef>
              <a:spcAft>
                <a:spcPts val="0"/>
              </a:spcAft>
              <a:buSzPct val="108108"/>
              <a:buChar char="●"/>
            </a:pPr>
            <a:r>
              <a:rPr lang="en-US" b="1">
                <a:solidFill>
                  <a:schemeClr val="dk1"/>
                </a:solidFill>
                <a:latin typeface="Cambria"/>
                <a:ea typeface="Cambria"/>
                <a:cs typeface="Cambria"/>
                <a:sym typeface="Cambria"/>
              </a:rPr>
              <a:t>Cetane number</a:t>
            </a:r>
            <a:r>
              <a:rPr lang="en-US">
                <a:solidFill>
                  <a:schemeClr val="dk1"/>
                </a:solidFill>
                <a:latin typeface="Cambria"/>
                <a:ea typeface="Cambria"/>
                <a:cs typeface="Cambria"/>
                <a:sym typeface="Cambria"/>
              </a:rPr>
              <a:t> (</a:t>
            </a:r>
            <a:r>
              <a:rPr lang="en-US" b="1">
                <a:solidFill>
                  <a:schemeClr val="dk1"/>
                </a:solidFill>
                <a:latin typeface="Cambria"/>
                <a:ea typeface="Cambria"/>
                <a:cs typeface="Cambria"/>
                <a:sym typeface="Cambria"/>
              </a:rPr>
              <a:t>cetane rating</a:t>
            </a:r>
            <a:r>
              <a:rPr lang="en-US">
                <a:solidFill>
                  <a:schemeClr val="dk1"/>
                </a:solidFill>
                <a:latin typeface="Cambria"/>
                <a:ea typeface="Cambria"/>
                <a:cs typeface="Cambria"/>
                <a:sym typeface="Cambria"/>
              </a:rPr>
              <a:t>) is an indicator of the combustion speed of diesel fuel and compression needed for ignition. Cetane number is an inverse function of a fuel's ignition delay, the time period between the start of ignition and the first identifiable pressure increase during combustion of the fuel.</a:t>
            </a:r>
            <a:endParaRPr>
              <a:solidFill>
                <a:schemeClr val="dk1"/>
              </a:solidFill>
              <a:latin typeface="Cambria"/>
              <a:ea typeface="Cambria"/>
              <a:cs typeface="Cambria"/>
              <a:sym typeface="Cambria"/>
            </a:endParaRPr>
          </a:p>
        </p:txBody>
      </p:sp>
      <p:pic>
        <p:nvPicPr>
          <p:cNvPr id="77" name="Google Shape;77;p4"/>
          <p:cNvPicPr preferRelativeResize="0"/>
          <p:nvPr/>
        </p:nvPicPr>
        <p:blipFill rotWithShape="1">
          <a:blip r:embed="rId3">
            <a:alphaModFix/>
          </a:blip>
          <a:srcRect/>
          <a:stretch/>
        </p:blipFill>
        <p:spPr>
          <a:xfrm>
            <a:off x="307911" y="823751"/>
            <a:ext cx="8518848" cy="57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txBox="1">
            <a:spLocks noGrp="1"/>
          </p:cNvSpPr>
          <p:nvPr>
            <p:ph type="body" idx="1"/>
          </p:nvPr>
        </p:nvSpPr>
        <p:spPr>
          <a:xfrm>
            <a:off x="149290" y="191422"/>
            <a:ext cx="8724122"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solidFill>
                  <a:schemeClr val="dk1"/>
                </a:solidFill>
                <a:latin typeface="Cambria"/>
                <a:ea typeface="Cambria"/>
                <a:cs typeface="Cambria"/>
                <a:sym typeface="Cambria"/>
              </a:rPr>
              <a:t>Biodiesel or fatty acid methyl esters (FAME) are produced by the transesterification reaction. </a:t>
            </a:r>
            <a:endParaRPr/>
          </a:p>
          <a:p>
            <a:pPr marL="457200" lvl="0" indent="-342900" algn="l" rtl="0">
              <a:lnSpc>
                <a:spcPct val="115000"/>
              </a:lnSpc>
              <a:spcBef>
                <a:spcPts val="0"/>
              </a:spcBef>
              <a:spcAft>
                <a:spcPts val="0"/>
              </a:spcAft>
              <a:buSzPts val="1800"/>
              <a:buChar char="●"/>
            </a:pPr>
            <a:r>
              <a:rPr lang="en-US">
                <a:solidFill>
                  <a:schemeClr val="dk1"/>
                </a:solidFill>
                <a:latin typeface="Cambria"/>
                <a:ea typeface="Cambria"/>
                <a:cs typeface="Cambria"/>
                <a:sym typeface="Cambria"/>
              </a:rPr>
              <a:t>This reaction can be catalyzed by acids, bases, or enzymes. In addition, biodiesel can be synthesized under supercritical conditions without using any catalysts. </a:t>
            </a:r>
            <a:endParaRPr>
              <a:solidFill>
                <a:schemeClr val="dk1"/>
              </a:solidFill>
              <a:latin typeface="Cambria"/>
              <a:ea typeface="Cambria"/>
              <a:cs typeface="Cambria"/>
              <a:sym typeface="Cambria"/>
            </a:endParaRPr>
          </a:p>
          <a:p>
            <a:pPr marL="457200" lvl="0" indent="-342900" algn="l" rtl="0">
              <a:lnSpc>
                <a:spcPct val="115000"/>
              </a:lnSpc>
              <a:spcBef>
                <a:spcPts val="0"/>
              </a:spcBef>
              <a:spcAft>
                <a:spcPts val="0"/>
              </a:spcAft>
              <a:buSzPts val="1800"/>
              <a:buChar char="●"/>
            </a:pPr>
            <a:r>
              <a:rPr lang="en-US">
                <a:solidFill>
                  <a:schemeClr val="dk1"/>
                </a:solidFill>
                <a:latin typeface="Cambria"/>
                <a:ea typeface="Cambria"/>
                <a:cs typeface="Cambria"/>
                <a:sym typeface="Cambria"/>
              </a:rPr>
              <a:t>Yield of biodiesel is generally affected by temperature, molar ratio of lipid to methanol, reaction time and the type of catalyst used </a:t>
            </a:r>
            <a:endParaRPr>
              <a:solidFill>
                <a:schemeClr val="dk1"/>
              </a:solidFill>
              <a:latin typeface="Cambria"/>
              <a:ea typeface="Cambria"/>
              <a:cs typeface="Cambria"/>
              <a:sym typeface="Cambria"/>
            </a:endParaRPr>
          </a:p>
          <a:p>
            <a:pPr marL="457200" lvl="0" indent="-342900" algn="l" rtl="0">
              <a:lnSpc>
                <a:spcPct val="115000"/>
              </a:lnSpc>
              <a:spcBef>
                <a:spcPts val="0"/>
              </a:spcBef>
              <a:spcAft>
                <a:spcPts val="0"/>
              </a:spcAft>
              <a:buSzPts val="1800"/>
              <a:buChar char="●"/>
            </a:pPr>
            <a:r>
              <a:rPr lang="en-US">
                <a:solidFill>
                  <a:schemeClr val="dk1"/>
                </a:solidFill>
                <a:latin typeface="Cambria"/>
                <a:ea typeface="Cambria"/>
                <a:cs typeface="Cambria"/>
                <a:sym typeface="Cambria"/>
              </a:rPr>
              <a:t>Commercially, bases are used as a catalyst for the large scale biodiesel production due to high biodiesel yield and short reaction time. However, the base catalyzed process is sensitive to moisture and free fatty acid (FFA) content </a:t>
            </a:r>
            <a:endParaRPr/>
          </a:p>
        </p:txBody>
      </p:sp>
      <p:graphicFrame>
        <p:nvGraphicFramePr>
          <p:cNvPr id="83" name="Google Shape;83;p5"/>
          <p:cNvGraphicFramePr/>
          <p:nvPr/>
        </p:nvGraphicFramePr>
        <p:xfrm>
          <a:off x="463550" y="3270708"/>
          <a:ext cx="8680450" cy="1434657"/>
        </p:xfrm>
        <a:graphic>
          <a:graphicData uri="http://schemas.openxmlformats.org/drawingml/2006/table">
            <a:tbl>
              <a:tblPr firstRow="1" firstCol="1" bandRow="1">
                <a:noFill/>
                <a:tableStyleId>{804AF146-21B5-430C-B81A-F5D432763B64}</a:tableStyleId>
              </a:tblPr>
              <a:tblGrid>
                <a:gridCol w="1663675">
                  <a:extLst>
                    <a:ext uri="{9D8B030D-6E8A-4147-A177-3AD203B41FA5}">
                      <a16:colId xmlns:a16="http://schemas.microsoft.com/office/drawing/2014/main" val="20000"/>
                    </a:ext>
                  </a:extLst>
                </a:gridCol>
                <a:gridCol w="645900">
                  <a:extLst>
                    <a:ext uri="{9D8B030D-6E8A-4147-A177-3AD203B41FA5}">
                      <a16:colId xmlns:a16="http://schemas.microsoft.com/office/drawing/2014/main" val="20001"/>
                    </a:ext>
                  </a:extLst>
                </a:gridCol>
                <a:gridCol w="1585375">
                  <a:extLst>
                    <a:ext uri="{9D8B030D-6E8A-4147-A177-3AD203B41FA5}">
                      <a16:colId xmlns:a16="http://schemas.microsoft.com/office/drawing/2014/main" val="20002"/>
                    </a:ext>
                  </a:extLst>
                </a:gridCol>
                <a:gridCol w="841625">
                  <a:extLst>
                    <a:ext uri="{9D8B030D-6E8A-4147-A177-3AD203B41FA5}">
                      <a16:colId xmlns:a16="http://schemas.microsoft.com/office/drawing/2014/main" val="20003"/>
                    </a:ext>
                  </a:extLst>
                </a:gridCol>
                <a:gridCol w="3943875">
                  <a:extLst>
                    <a:ext uri="{9D8B030D-6E8A-4147-A177-3AD203B41FA5}">
                      <a16:colId xmlns:a16="http://schemas.microsoft.com/office/drawing/2014/main" val="20004"/>
                    </a:ext>
                  </a:extLst>
                </a:gridCol>
              </a:tblGrid>
              <a:tr h="355600">
                <a:tc>
                  <a:txBody>
                    <a:bodyPr/>
                    <a:lstStyle/>
                    <a:p>
                      <a:pPr marL="0" marR="0" lvl="0" indent="0" algn="ctr" rtl="0">
                        <a:lnSpc>
                          <a:spcPct val="115000"/>
                        </a:lnSpc>
                        <a:spcBef>
                          <a:spcPts val="0"/>
                        </a:spcBef>
                        <a:spcAft>
                          <a:spcPts val="0"/>
                        </a:spcAft>
                        <a:buNone/>
                      </a:pPr>
                      <a:r>
                        <a:rPr lang="en-US" sz="1800" b="1" u="none" strike="noStrike" cap="none">
                          <a:solidFill>
                            <a:srgbClr val="FF0000"/>
                          </a:solidFill>
                        </a:rPr>
                        <a:t>RCO</a:t>
                      </a:r>
                      <a:r>
                        <a:rPr lang="en-US" sz="1200" b="1" u="none" strike="noStrike" cap="none" baseline="-25000">
                          <a:solidFill>
                            <a:srgbClr val="FF0000"/>
                          </a:solidFill>
                        </a:rPr>
                        <a:t>2</a:t>
                      </a:r>
                      <a:r>
                        <a:rPr lang="en-US" sz="1800" b="1" u="none" strike="noStrike" cap="none">
                          <a:solidFill>
                            <a:srgbClr val="FF0000"/>
                          </a:solidFill>
                        </a:rPr>
                        <a:t>H</a:t>
                      </a:r>
                      <a:endParaRPr sz="1800" b="1" u="none" strike="noStrike" cap="none">
                        <a:solidFill>
                          <a:srgbClr val="FF0000"/>
                        </a:solidFill>
                        <a:latin typeface="Calibri"/>
                        <a:ea typeface="Calibri"/>
                        <a:cs typeface="Calibri"/>
                        <a:sym typeface="Calibri"/>
                      </a:endParaRPr>
                    </a:p>
                  </a:txBody>
                  <a:tcPr marL="9525" marR="9525" marT="9525" marB="9525" anchor="ctr"/>
                </a:tc>
                <a:tc>
                  <a:txBody>
                    <a:bodyPr/>
                    <a:lstStyle/>
                    <a:p>
                      <a:pPr marL="0" marR="0" lvl="0" indent="0" algn="ctr" rtl="0">
                        <a:lnSpc>
                          <a:spcPct val="115000"/>
                        </a:lnSpc>
                        <a:spcBef>
                          <a:spcPts val="0"/>
                        </a:spcBef>
                        <a:spcAft>
                          <a:spcPts val="0"/>
                        </a:spcAft>
                        <a:buNone/>
                      </a:pPr>
                      <a:r>
                        <a:rPr lang="en-US" sz="1800" b="1" u="none" strike="noStrike" cap="none">
                          <a:solidFill>
                            <a:srgbClr val="FF0000"/>
                          </a:solidFill>
                        </a:rPr>
                        <a:t>+</a:t>
                      </a:r>
                      <a:endParaRPr sz="1800" b="1" u="none" strike="noStrike" cap="none">
                        <a:solidFill>
                          <a:srgbClr val="FF0000"/>
                        </a:solidFill>
                        <a:latin typeface="Calibri"/>
                        <a:ea typeface="Calibri"/>
                        <a:cs typeface="Calibri"/>
                        <a:sym typeface="Calibri"/>
                      </a:endParaRPr>
                    </a:p>
                  </a:txBody>
                  <a:tcPr marL="9525" marR="9525" marT="9525" marB="9525" anchor="ctr"/>
                </a:tc>
                <a:tc>
                  <a:txBody>
                    <a:bodyPr/>
                    <a:lstStyle/>
                    <a:p>
                      <a:pPr marL="0" marR="0" lvl="0" indent="0" algn="ctr" rtl="0">
                        <a:lnSpc>
                          <a:spcPct val="115000"/>
                        </a:lnSpc>
                        <a:spcBef>
                          <a:spcPts val="0"/>
                        </a:spcBef>
                        <a:spcAft>
                          <a:spcPts val="0"/>
                        </a:spcAft>
                        <a:buNone/>
                      </a:pPr>
                      <a:r>
                        <a:rPr lang="en-US" sz="1800" b="1" u="none" strike="noStrike" cap="none">
                          <a:solidFill>
                            <a:srgbClr val="FF0000"/>
                          </a:solidFill>
                        </a:rPr>
                        <a:t>NaHCO</a:t>
                      </a:r>
                      <a:r>
                        <a:rPr lang="en-US" sz="1200" b="1" u="none" strike="noStrike" cap="none" baseline="-25000">
                          <a:solidFill>
                            <a:srgbClr val="FF0000"/>
                          </a:solidFill>
                        </a:rPr>
                        <a:t>3</a:t>
                      </a:r>
                      <a:endParaRPr sz="1800" b="1" u="none" strike="noStrike" cap="none">
                        <a:solidFill>
                          <a:srgbClr val="FF0000"/>
                        </a:solidFill>
                        <a:latin typeface="Calibri"/>
                        <a:ea typeface="Calibri"/>
                        <a:cs typeface="Calibri"/>
                        <a:sym typeface="Calibri"/>
                      </a:endParaRPr>
                    </a:p>
                  </a:txBody>
                  <a:tcPr marL="9525" marR="9525" marT="9525" marB="9525" anchor="ctr"/>
                </a:tc>
                <a:tc>
                  <a:txBody>
                    <a:bodyPr/>
                    <a:lstStyle/>
                    <a:p>
                      <a:pPr marL="0" marR="0" lvl="0" indent="0" algn="ctr" rtl="0">
                        <a:lnSpc>
                          <a:spcPct val="115000"/>
                        </a:lnSpc>
                        <a:spcBef>
                          <a:spcPts val="0"/>
                        </a:spcBef>
                        <a:spcAft>
                          <a:spcPts val="0"/>
                        </a:spcAft>
                        <a:buNone/>
                      </a:pPr>
                      <a:r>
                        <a:rPr lang="en-US" sz="2800" b="1" u="none" strike="noStrike" cap="none">
                          <a:solidFill>
                            <a:srgbClr val="FF0000"/>
                          </a:solidFill>
                        </a:rPr>
                        <a:t>→</a:t>
                      </a:r>
                      <a:endParaRPr sz="2800" b="1" u="none" strike="noStrike" cap="none">
                        <a:solidFill>
                          <a:srgbClr val="FF0000"/>
                        </a:solidFill>
                        <a:latin typeface="Calibri"/>
                        <a:ea typeface="Calibri"/>
                        <a:cs typeface="Calibri"/>
                        <a:sym typeface="Calibri"/>
                      </a:endParaRPr>
                    </a:p>
                  </a:txBody>
                  <a:tcPr marL="9525" marR="9525" marT="9525" marB="9525" anchor="ctr"/>
                </a:tc>
                <a:tc>
                  <a:txBody>
                    <a:bodyPr/>
                    <a:lstStyle/>
                    <a:p>
                      <a:pPr marL="0" marR="0" lvl="0" indent="0" algn="ctr" rtl="0">
                        <a:lnSpc>
                          <a:spcPct val="115000"/>
                        </a:lnSpc>
                        <a:spcBef>
                          <a:spcPts val="0"/>
                        </a:spcBef>
                        <a:spcAft>
                          <a:spcPts val="0"/>
                        </a:spcAft>
                        <a:buNone/>
                      </a:pPr>
                      <a:r>
                        <a:rPr lang="en-US" sz="1800" b="1" u="none" strike="noStrike" cap="none">
                          <a:solidFill>
                            <a:srgbClr val="FF0000"/>
                          </a:solidFill>
                        </a:rPr>
                        <a:t>RCO</a:t>
                      </a:r>
                      <a:r>
                        <a:rPr lang="en-US" sz="1200" b="1" u="none" strike="noStrike" cap="none" baseline="-25000">
                          <a:solidFill>
                            <a:srgbClr val="FF0000"/>
                          </a:solidFill>
                        </a:rPr>
                        <a:t>2</a:t>
                      </a:r>
                      <a:r>
                        <a:rPr lang="en-US" sz="1200" b="1" u="none" strike="noStrike" cap="none" baseline="30000">
                          <a:solidFill>
                            <a:srgbClr val="FF0000"/>
                          </a:solidFill>
                        </a:rPr>
                        <a:t>()</a:t>
                      </a:r>
                      <a:r>
                        <a:rPr lang="en-US" sz="1800" b="1" u="none" strike="noStrike" cap="none">
                          <a:solidFill>
                            <a:srgbClr val="FF0000"/>
                          </a:solidFill>
                        </a:rPr>
                        <a:t> Na</a:t>
                      </a:r>
                      <a:r>
                        <a:rPr lang="en-US" sz="1200" b="1" u="none" strike="noStrike" cap="none" baseline="30000">
                          <a:solidFill>
                            <a:srgbClr val="FF0000"/>
                          </a:solidFill>
                        </a:rPr>
                        <a:t>(+)</a:t>
                      </a:r>
                      <a:r>
                        <a:rPr lang="en-US" sz="1800" b="1" u="none" strike="noStrike" cap="none">
                          <a:solidFill>
                            <a:srgbClr val="FF0000"/>
                          </a:solidFill>
                        </a:rPr>
                        <a:t>   +   CO</a:t>
                      </a:r>
                      <a:r>
                        <a:rPr lang="en-US" sz="1200" b="1" u="none" strike="noStrike" cap="none" baseline="-25000">
                          <a:solidFill>
                            <a:srgbClr val="FF0000"/>
                          </a:solidFill>
                        </a:rPr>
                        <a:t>2</a:t>
                      </a:r>
                      <a:r>
                        <a:rPr lang="en-US" sz="1800" b="1" u="none" strike="noStrike" cap="none">
                          <a:solidFill>
                            <a:srgbClr val="FF0000"/>
                          </a:solidFill>
                        </a:rPr>
                        <a:t>   +   H</a:t>
                      </a:r>
                      <a:r>
                        <a:rPr lang="en-US" sz="1200" b="1" u="none" strike="noStrike" cap="none" baseline="-25000">
                          <a:solidFill>
                            <a:srgbClr val="FF0000"/>
                          </a:solidFill>
                        </a:rPr>
                        <a:t>2</a:t>
                      </a:r>
                      <a:r>
                        <a:rPr lang="en-US" sz="1800" b="1" u="none" strike="noStrike" cap="none">
                          <a:solidFill>
                            <a:srgbClr val="FF0000"/>
                          </a:solidFill>
                        </a:rPr>
                        <a:t>O</a:t>
                      </a:r>
                      <a:endParaRPr sz="1800" b="1" u="none" strike="noStrike" cap="none">
                        <a:solidFill>
                          <a:srgbClr val="FF0000"/>
                        </a:solidFill>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00"/>
                  </a:ext>
                </a:extLst>
              </a:tr>
              <a:tr h="355600">
                <a:tc>
                  <a:txBody>
                    <a:bodyPr/>
                    <a:lstStyle/>
                    <a:p>
                      <a:pPr marL="0" marR="0" lvl="0" indent="0" algn="ctr" rtl="0">
                        <a:lnSpc>
                          <a:spcPct val="115000"/>
                        </a:lnSpc>
                        <a:spcBef>
                          <a:spcPts val="0"/>
                        </a:spcBef>
                        <a:spcAft>
                          <a:spcPts val="0"/>
                        </a:spcAft>
                        <a:buNone/>
                      </a:pPr>
                      <a:r>
                        <a:rPr lang="en-US" sz="1800" b="1" u="none" strike="noStrike" cap="none">
                          <a:solidFill>
                            <a:srgbClr val="FF0000"/>
                          </a:solidFill>
                        </a:rPr>
                        <a:t>RCO</a:t>
                      </a:r>
                      <a:r>
                        <a:rPr lang="en-US" sz="1200" b="1" u="none" strike="noStrike" cap="none" baseline="-25000">
                          <a:solidFill>
                            <a:srgbClr val="FF0000"/>
                          </a:solidFill>
                        </a:rPr>
                        <a:t>2</a:t>
                      </a:r>
                      <a:r>
                        <a:rPr lang="en-US" sz="1800" b="1" u="none" strike="noStrike" cap="none">
                          <a:solidFill>
                            <a:srgbClr val="FF0000"/>
                          </a:solidFill>
                        </a:rPr>
                        <a:t>H</a:t>
                      </a:r>
                      <a:endParaRPr sz="1800" b="1" u="none" strike="noStrike" cap="none">
                        <a:solidFill>
                          <a:srgbClr val="FF0000"/>
                        </a:solidFill>
                        <a:latin typeface="Calibri"/>
                        <a:ea typeface="Calibri"/>
                        <a:cs typeface="Calibri"/>
                        <a:sym typeface="Calibri"/>
                      </a:endParaRPr>
                    </a:p>
                  </a:txBody>
                  <a:tcPr marL="9525" marR="9525" marT="9525" marB="9525" anchor="ctr"/>
                </a:tc>
                <a:tc>
                  <a:txBody>
                    <a:bodyPr/>
                    <a:lstStyle/>
                    <a:p>
                      <a:pPr marL="0" marR="0" lvl="0" indent="0" algn="ctr" rtl="0">
                        <a:lnSpc>
                          <a:spcPct val="115000"/>
                        </a:lnSpc>
                        <a:spcBef>
                          <a:spcPts val="0"/>
                        </a:spcBef>
                        <a:spcAft>
                          <a:spcPts val="0"/>
                        </a:spcAft>
                        <a:buNone/>
                      </a:pPr>
                      <a:r>
                        <a:rPr lang="en-US" sz="1800" b="1" u="none" strike="noStrike" cap="none">
                          <a:solidFill>
                            <a:srgbClr val="FF0000"/>
                          </a:solidFill>
                        </a:rPr>
                        <a:t>+</a:t>
                      </a:r>
                      <a:endParaRPr sz="1800" b="1" u="none" strike="noStrike" cap="none">
                        <a:solidFill>
                          <a:srgbClr val="FF0000"/>
                        </a:solidFill>
                        <a:latin typeface="Calibri"/>
                        <a:ea typeface="Calibri"/>
                        <a:cs typeface="Calibri"/>
                        <a:sym typeface="Calibri"/>
                      </a:endParaRPr>
                    </a:p>
                  </a:txBody>
                  <a:tcPr marL="9525" marR="9525" marT="9525" marB="9525" anchor="ctr"/>
                </a:tc>
                <a:tc>
                  <a:txBody>
                    <a:bodyPr/>
                    <a:lstStyle/>
                    <a:p>
                      <a:pPr marL="0" marR="0" lvl="0" indent="0" algn="ctr" rtl="0">
                        <a:lnSpc>
                          <a:spcPct val="115000"/>
                        </a:lnSpc>
                        <a:spcBef>
                          <a:spcPts val="0"/>
                        </a:spcBef>
                        <a:spcAft>
                          <a:spcPts val="0"/>
                        </a:spcAft>
                        <a:buNone/>
                      </a:pPr>
                      <a:r>
                        <a:rPr lang="en-US" sz="1800" b="1" u="none" strike="noStrike" cap="none">
                          <a:solidFill>
                            <a:srgbClr val="FF0000"/>
                          </a:solidFill>
                        </a:rPr>
                        <a:t>(CH</a:t>
                      </a:r>
                      <a:r>
                        <a:rPr lang="en-US" sz="1200" b="1" u="none" strike="noStrike" cap="none" baseline="-25000">
                          <a:solidFill>
                            <a:srgbClr val="FF0000"/>
                          </a:solidFill>
                        </a:rPr>
                        <a:t>3</a:t>
                      </a:r>
                      <a:r>
                        <a:rPr lang="en-US" sz="1800" b="1" u="none" strike="noStrike" cap="none">
                          <a:solidFill>
                            <a:srgbClr val="FF0000"/>
                          </a:solidFill>
                        </a:rPr>
                        <a:t>)</a:t>
                      </a:r>
                      <a:r>
                        <a:rPr lang="en-US" sz="1200" b="1" u="none" strike="noStrike" cap="none" baseline="-25000">
                          <a:solidFill>
                            <a:srgbClr val="FF0000"/>
                          </a:solidFill>
                        </a:rPr>
                        <a:t>3</a:t>
                      </a:r>
                      <a:r>
                        <a:rPr lang="en-US" sz="1800" b="1" u="none" strike="noStrike" cap="none">
                          <a:solidFill>
                            <a:srgbClr val="FF0000"/>
                          </a:solidFill>
                        </a:rPr>
                        <a:t>N:</a:t>
                      </a:r>
                      <a:endParaRPr sz="1800" b="1" u="none" strike="noStrike" cap="none">
                        <a:solidFill>
                          <a:srgbClr val="FF0000"/>
                        </a:solidFill>
                        <a:latin typeface="Calibri"/>
                        <a:ea typeface="Calibri"/>
                        <a:cs typeface="Calibri"/>
                        <a:sym typeface="Calibri"/>
                      </a:endParaRPr>
                    </a:p>
                  </a:txBody>
                  <a:tcPr marL="9525" marR="9525" marT="9525" marB="9525" anchor="ctr"/>
                </a:tc>
                <a:tc>
                  <a:txBody>
                    <a:bodyPr/>
                    <a:lstStyle/>
                    <a:p>
                      <a:pPr marL="0" marR="0" lvl="0" indent="0" algn="ctr" rtl="0">
                        <a:lnSpc>
                          <a:spcPct val="115000"/>
                        </a:lnSpc>
                        <a:spcBef>
                          <a:spcPts val="0"/>
                        </a:spcBef>
                        <a:spcAft>
                          <a:spcPts val="0"/>
                        </a:spcAft>
                        <a:buClr>
                          <a:srgbClr val="000000"/>
                        </a:buClr>
                        <a:buSzPts val="2800"/>
                        <a:buFont typeface="Arial"/>
                        <a:buNone/>
                      </a:pPr>
                      <a:r>
                        <a:rPr lang="en-US" sz="2800" b="1" u="none" strike="noStrike" cap="none">
                          <a:solidFill>
                            <a:srgbClr val="FF0000"/>
                          </a:solidFill>
                        </a:rPr>
                        <a:t>→</a:t>
                      </a:r>
                      <a:endParaRPr sz="2800" b="1" u="none" strike="noStrike" cap="none">
                        <a:solidFill>
                          <a:srgbClr val="FF0000"/>
                        </a:solidFill>
                        <a:latin typeface="Calibri"/>
                        <a:ea typeface="Calibri"/>
                        <a:cs typeface="Calibri"/>
                        <a:sym typeface="Calibri"/>
                      </a:endParaRPr>
                    </a:p>
                  </a:txBody>
                  <a:tcPr marL="9525" marR="9525" marT="9525" marB="9525" anchor="ctr"/>
                </a:tc>
                <a:tc>
                  <a:txBody>
                    <a:bodyPr/>
                    <a:lstStyle/>
                    <a:p>
                      <a:pPr marL="0" marR="0" lvl="0" indent="0" algn="ctr" rtl="0">
                        <a:lnSpc>
                          <a:spcPct val="115000"/>
                        </a:lnSpc>
                        <a:spcBef>
                          <a:spcPts val="0"/>
                        </a:spcBef>
                        <a:spcAft>
                          <a:spcPts val="0"/>
                        </a:spcAft>
                        <a:buNone/>
                      </a:pPr>
                      <a:r>
                        <a:rPr lang="en-US" sz="1800" b="1" u="none" strike="noStrike" cap="none">
                          <a:solidFill>
                            <a:srgbClr val="FF0000"/>
                          </a:solidFill>
                        </a:rPr>
                        <a:t>RCO</a:t>
                      </a:r>
                      <a:r>
                        <a:rPr lang="en-US" sz="1200" b="1" u="none" strike="noStrike" cap="none" baseline="-25000">
                          <a:solidFill>
                            <a:srgbClr val="FF0000"/>
                          </a:solidFill>
                        </a:rPr>
                        <a:t>2</a:t>
                      </a:r>
                      <a:r>
                        <a:rPr lang="en-US" sz="1200" b="1" u="none" strike="noStrike" cap="none" baseline="30000">
                          <a:solidFill>
                            <a:srgbClr val="FF0000"/>
                          </a:solidFill>
                        </a:rPr>
                        <a:t>(–)</a:t>
                      </a:r>
                      <a:r>
                        <a:rPr lang="en-US" sz="1800" b="1" u="none" strike="noStrike" cap="none">
                          <a:solidFill>
                            <a:srgbClr val="FF0000"/>
                          </a:solidFill>
                        </a:rPr>
                        <a:t> (CH</a:t>
                      </a:r>
                      <a:r>
                        <a:rPr lang="en-US" sz="1200" b="1" u="none" strike="noStrike" cap="none" baseline="-25000">
                          <a:solidFill>
                            <a:srgbClr val="FF0000"/>
                          </a:solidFill>
                        </a:rPr>
                        <a:t>3</a:t>
                      </a:r>
                      <a:r>
                        <a:rPr lang="en-US" sz="1800" b="1" u="none" strike="noStrike" cap="none">
                          <a:solidFill>
                            <a:srgbClr val="FF0000"/>
                          </a:solidFill>
                        </a:rPr>
                        <a:t>)</a:t>
                      </a:r>
                      <a:r>
                        <a:rPr lang="en-US" sz="1200" b="1" u="none" strike="noStrike" cap="none" baseline="-25000">
                          <a:solidFill>
                            <a:srgbClr val="FF0000"/>
                          </a:solidFill>
                        </a:rPr>
                        <a:t>3</a:t>
                      </a:r>
                      <a:r>
                        <a:rPr lang="en-US" sz="1800" b="1" u="none" strike="noStrike" cap="none">
                          <a:solidFill>
                            <a:srgbClr val="FF0000"/>
                          </a:solidFill>
                        </a:rPr>
                        <a:t>NH</a:t>
                      </a:r>
                      <a:r>
                        <a:rPr lang="en-US" sz="1200" b="1" u="none" strike="noStrike" cap="none" baseline="30000">
                          <a:solidFill>
                            <a:srgbClr val="FF0000"/>
                          </a:solidFill>
                        </a:rPr>
                        <a:t>(+)</a:t>
                      </a:r>
                      <a:endParaRPr sz="1800" b="1" u="none" strike="noStrike" cap="none">
                        <a:solidFill>
                          <a:srgbClr val="FF0000"/>
                        </a:solidFill>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01"/>
                  </a:ext>
                </a:extLst>
              </a:tr>
              <a:tr h="355600">
                <a:tc>
                  <a:txBody>
                    <a:bodyPr/>
                    <a:lstStyle/>
                    <a:p>
                      <a:pPr marL="0" marR="0" lvl="0" indent="0" algn="ctr" rtl="0">
                        <a:lnSpc>
                          <a:spcPct val="115000"/>
                        </a:lnSpc>
                        <a:spcBef>
                          <a:spcPts val="0"/>
                        </a:spcBef>
                        <a:spcAft>
                          <a:spcPts val="0"/>
                        </a:spcAft>
                        <a:buNone/>
                      </a:pPr>
                      <a:r>
                        <a:rPr lang="en-US" sz="1800" b="1" u="none" strike="noStrike" cap="none">
                          <a:solidFill>
                            <a:srgbClr val="FF0000"/>
                          </a:solidFill>
                        </a:rPr>
                        <a:t>RCO</a:t>
                      </a:r>
                      <a:r>
                        <a:rPr lang="en-US" sz="1200" b="1" u="none" strike="noStrike" cap="none" baseline="-25000">
                          <a:solidFill>
                            <a:srgbClr val="FF0000"/>
                          </a:solidFill>
                        </a:rPr>
                        <a:t>2</a:t>
                      </a:r>
                      <a:r>
                        <a:rPr lang="en-US" sz="1800" b="1" u="none" strike="noStrike" cap="none">
                          <a:solidFill>
                            <a:srgbClr val="FF0000"/>
                          </a:solidFill>
                        </a:rPr>
                        <a:t>H</a:t>
                      </a:r>
                      <a:endParaRPr sz="1800" b="1" u="none" strike="noStrike" cap="none">
                        <a:solidFill>
                          <a:srgbClr val="FF0000"/>
                        </a:solidFill>
                        <a:latin typeface="Calibri"/>
                        <a:ea typeface="Calibri"/>
                        <a:cs typeface="Calibri"/>
                        <a:sym typeface="Calibri"/>
                      </a:endParaRPr>
                    </a:p>
                  </a:txBody>
                  <a:tcPr marL="9525" marR="9525" marT="9525" marB="9525" anchor="ctr"/>
                </a:tc>
                <a:tc>
                  <a:txBody>
                    <a:bodyPr/>
                    <a:lstStyle/>
                    <a:p>
                      <a:pPr marL="0" marR="0" lvl="0" indent="0" algn="ctr" rtl="0">
                        <a:lnSpc>
                          <a:spcPct val="115000"/>
                        </a:lnSpc>
                        <a:spcBef>
                          <a:spcPts val="0"/>
                        </a:spcBef>
                        <a:spcAft>
                          <a:spcPts val="0"/>
                        </a:spcAft>
                        <a:buNone/>
                      </a:pPr>
                      <a:r>
                        <a:rPr lang="en-US" sz="1800" b="1" u="none" strike="noStrike" cap="none">
                          <a:solidFill>
                            <a:srgbClr val="FF0000"/>
                          </a:solidFill>
                        </a:rPr>
                        <a:t>+</a:t>
                      </a:r>
                      <a:endParaRPr sz="1800" b="1" u="none" strike="noStrike" cap="none">
                        <a:solidFill>
                          <a:srgbClr val="FF0000"/>
                        </a:solidFill>
                        <a:latin typeface="Calibri"/>
                        <a:ea typeface="Calibri"/>
                        <a:cs typeface="Calibri"/>
                        <a:sym typeface="Calibri"/>
                      </a:endParaRPr>
                    </a:p>
                  </a:txBody>
                  <a:tcPr marL="9525" marR="9525" marT="9525" marB="9525" anchor="ctr"/>
                </a:tc>
                <a:tc>
                  <a:txBody>
                    <a:bodyPr/>
                    <a:lstStyle/>
                    <a:p>
                      <a:pPr marL="0" marR="0" lvl="0" indent="0" algn="ctr" rtl="0">
                        <a:lnSpc>
                          <a:spcPct val="115000"/>
                        </a:lnSpc>
                        <a:spcBef>
                          <a:spcPts val="0"/>
                        </a:spcBef>
                        <a:spcAft>
                          <a:spcPts val="0"/>
                        </a:spcAft>
                        <a:buNone/>
                      </a:pPr>
                      <a:r>
                        <a:rPr lang="en-US" sz="1800" b="1" u="none" strike="noStrike" cap="none">
                          <a:solidFill>
                            <a:srgbClr val="FF0000"/>
                          </a:solidFill>
                        </a:rPr>
                        <a:t>AgOH</a:t>
                      </a:r>
                      <a:endParaRPr sz="1800" b="1" u="none" strike="noStrike" cap="none">
                        <a:solidFill>
                          <a:srgbClr val="FF0000"/>
                        </a:solidFill>
                        <a:latin typeface="Calibri"/>
                        <a:ea typeface="Calibri"/>
                        <a:cs typeface="Calibri"/>
                        <a:sym typeface="Calibri"/>
                      </a:endParaRPr>
                    </a:p>
                  </a:txBody>
                  <a:tcPr marL="9525" marR="9525" marT="9525" marB="9525" anchor="ctr"/>
                </a:tc>
                <a:tc>
                  <a:txBody>
                    <a:bodyPr/>
                    <a:lstStyle/>
                    <a:p>
                      <a:pPr marL="0" marR="0" lvl="0" indent="0" algn="ctr" rtl="0">
                        <a:lnSpc>
                          <a:spcPct val="115000"/>
                        </a:lnSpc>
                        <a:spcBef>
                          <a:spcPts val="0"/>
                        </a:spcBef>
                        <a:spcAft>
                          <a:spcPts val="0"/>
                        </a:spcAft>
                        <a:buClr>
                          <a:srgbClr val="000000"/>
                        </a:buClr>
                        <a:buSzPts val="2800"/>
                        <a:buFont typeface="Arial"/>
                        <a:buNone/>
                      </a:pPr>
                      <a:r>
                        <a:rPr lang="en-US" sz="2800" b="1" u="none" strike="noStrike" cap="none">
                          <a:solidFill>
                            <a:srgbClr val="FF0000"/>
                          </a:solidFill>
                        </a:rPr>
                        <a:t>→</a:t>
                      </a:r>
                      <a:endParaRPr sz="2800" b="1" u="none" strike="noStrike" cap="none">
                        <a:solidFill>
                          <a:srgbClr val="FF0000"/>
                        </a:solidFill>
                        <a:latin typeface="Calibri"/>
                        <a:ea typeface="Calibri"/>
                        <a:cs typeface="Calibri"/>
                        <a:sym typeface="Calibri"/>
                      </a:endParaRPr>
                    </a:p>
                  </a:txBody>
                  <a:tcPr marL="9525" marR="9525" marT="9525" marB="9525" anchor="ctr"/>
                </a:tc>
                <a:tc>
                  <a:txBody>
                    <a:bodyPr/>
                    <a:lstStyle/>
                    <a:p>
                      <a:pPr marL="0" marR="0" lvl="0" indent="0" algn="ctr" rtl="0">
                        <a:lnSpc>
                          <a:spcPct val="115000"/>
                        </a:lnSpc>
                        <a:spcBef>
                          <a:spcPts val="0"/>
                        </a:spcBef>
                        <a:spcAft>
                          <a:spcPts val="0"/>
                        </a:spcAft>
                        <a:buNone/>
                      </a:pPr>
                      <a:r>
                        <a:rPr lang="en-US" sz="1800" b="1" u="none" strike="noStrike" cap="none">
                          <a:solidFill>
                            <a:srgbClr val="FF0000"/>
                          </a:solidFill>
                        </a:rPr>
                        <a:t>RCO</a:t>
                      </a:r>
                      <a:r>
                        <a:rPr lang="en-US" sz="1200" b="1" u="none" strike="noStrike" cap="none" baseline="-25000">
                          <a:solidFill>
                            <a:srgbClr val="FF0000"/>
                          </a:solidFill>
                        </a:rPr>
                        <a:t>2</a:t>
                      </a:r>
                      <a:r>
                        <a:rPr lang="en-US" sz="1200" b="1" u="none" strike="noStrike" cap="none" baseline="30000">
                          <a:solidFill>
                            <a:srgbClr val="FF0000"/>
                          </a:solidFill>
                        </a:rPr>
                        <a:t>δ(–)</a:t>
                      </a:r>
                      <a:r>
                        <a:rPr lang="en-US" sz="1800" b="1" u="none" strike="noStrike" cap="none">
                          <a:solidFill>
                            <a:srgbClr val="FF0000"/>
                          </a:solidFill>
                        </a:rPr>
                        <a:t> Ag</a:t>
                      </a:r>
                      <a:r>
                        <a:rPr lang="en-US" sz="1200" b="1" u="none" strike="noStrike" cap="none" baseline="30000">
                          <a:solidFill>
                            <a:srgbClr val="FF0000"/>
                          </a:solidFill>
                        </a:rPr>
                        <a:t>δ(+)</a:t>
                      </a:r>
                      <a:r>
                        <a:rPr lang="en-US" sz="1800" b="1" u="none" strike="noStrike" cap="none">
                          <a:solidFill>
                            <a:srgbClr val="FF0000"/>
                          </a:solidFill>
                        </a:rPr>
                        <a:t>   +   H</a:t>
                      </a:r>
                      <a:r>
                        <a:rPr lang="en-US" sz="1200" b="1" u="none" strike="noStrike" cap="none" baseline="-25000">
                          <a:solidFill>
                            <a:srgbClr val="FF0000"/>
                          </a:solidFill>
                        </a:rPr>
                        <a:t>2</a:t>
                      </a:r>
                      <a:r>
                        <a:rPr lang="en-US" sz="1800" b="1" u="none" strike="noStrike" cap="none">
                          <a:solidFill>
                            <a:srgbClr val="FF0000"/>
                          </a:solidFill>
                        </a:rPr>
                        <a:t>O</a:t>
                      </a:r>
                      <a:endParaRPr sz="1800" b="1" u="none" strike="noStrike" cap="none">
                        <a:solidFill>
                          <a:srgbClr val="FF0000"/>
                        </a:solidFill>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02"/>
                  </a:ext>
                </a:extLst>
              </a:tr>
            </a:tbl>
          </a:graphicData>
        </a:graphic>
      </p:graphicFrame>
      <p:sp>
        <p:nvSpPr>
          <p:cNvPr id="84" name="Google Shape;84;p5" descr="https://www2.chemistry.msu.edu/faculty/reusch/virttxtjml/Images/arrow2.gif"/>
          <p:cNvSpPr/>
          <p:nvPr/>
        </p:nvSpPr>
        <p:spPr>
          <a:xfrm>
            <a:off x="311150" y="254317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 name="Google Shape;85;p5" descr="https://www2.chemistry.msu.edu/faculty/reusch/virttxtjml/Images/arrow2.gif"/>
          <p:cNvSpPr/>
          <p:nvPr/>
        </p:nvSpPr>
        <p:spPr>
          <a:xfrm>
            <a:off x="311150" y="254317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 name="Google Shape;86;p5" descr="https://www2.chemistry.msu.edu/faculty/reusch/virttxtjml/Images/arrow2.gif"/>
          <p:cNvSpPr/>
          <p:nvPr/>
        </p:nvSpPr>
        <p:spPr>
          <a:xfrm>
            <a:off x="311150" y="254317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87" name="Google Shape;87;p5"/>
          <p:cNvPicPr preferRelativeResize="0"/>
          <p:nvPr/>
        </p:nvPicPr>
        <p:blipFill rotWithShape="1">
          <a:blip r:embed="rId3">
            <a:alphaModFix/>
          </a:blip>
          <a:srcRect/>
          <a:stretch/>
        </p:blipFill>
        <p:spPr>
          <a:xfrm>
            <a:off x="245705" y="3188834"/>
            <a:ext cx="8693021" cy="661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93" name="Google Shape;93;p6"/>
          <p:cNvSpPr txBox="1">
            <a:spLocks noGrp="1"/>
          </p:cNvSpPr>
          <p:nvPr>
            <p:ph type="body" idx="1"/>
          </p:nvPr>
        </p:nvSpPr>
        <p:spPr>
          <a:xfrm>
            <a:off x="186612" y="998376"/>
            <a:ext cx="8645688" cy="3570499"/>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sz="2000">
                <a:solidFill>
                  <a:schemeClr val="dk1"/>
                </a:solidFill>
                <a:latin typeface="Cambria"/>
                <a:ea typeface="Cambria"/>
                <a:cs typeface="Cambria"/>
                <a:sym typeface="Cambria"/>
              </a:rPr>
              <a:t>Acid catalysts are not affected by FFA content but requires longer reaction time and higher reaction temperature.</a:t>
            </a:r>
            <a:endParaRPr/>
          </a:p>
          <a:p>
            <a:pPr marL="457200" lvl="0" indent="-342900" algn="l" rtl="0">
              <a:lnSpc>
                <a:spcPct val="115000"/>
              </a:lnSpc>
              <a:spcBef>
                <a:spcPts val="0"/>
              </a:spcBef>
              <a:spcAft>
                <a:spcPts val="0"/>
              </a:spcAft>
              <a:buSzPts val="1800"/>
              <a:buChar char="●"/>
            </a:pPr>
            <a:r>
              <a:rPr lang="en-US" sz="2000">
                <a:solidFill>
                  <a:schemeClr val="dk1"/>
                </a:solidFill>
                <a:latin typeface="Cambria"/>
                <a:ea typeface="Cambria"/>
                <a:cs typeface="Cambria"/>
                <a:sym typeface="Cambria"/>
              </a:rPr>
              <a:t>Furthermore, there is an increase in capital cost of the biodiesel production due to the corrosive nature of acids and bases.</a:t>
            </a:r>
            <a:endParaRPr/>
          </a:p>
          <a:p>
            <a:pPr marL="457200" lvl="0" indent="-342900" algn="l" rtl="0">
              <a:lnSpc>
                <a:spcPct val="115000"/>
              </a:lnSpc>
              <a:spcBef>
                <a:spcPts val="0"/>
              </a:spcBef>
              <a:spcAft>
                <a:spcPts val="0"/>
              </a:spcAft>
              <a:buSzPts val="1800"/>
              <a:buChar char="●"/>
            </a:pPr>
            <a:r>
              <a:rPr lang="en-US" sz="2000">
                <a:solidFill>
                  <a:schemeClr val="dk1"/>
                </a:solidFill>
                <a:latin typeface="Cambria"/>
                <a:ea typeface="Cambria"/>
                <a:cs typeface="Cambria"/>
                <a:sym typeface="Cambria"/>
              </a:rPr>
              <a:t>As an alternative to the chemical methods, lipases are used for biodiesel production </a:t>
            </a:r>
            <a:endParaRPr sz="2000">
              <a:solidFill>
                <a:schemeClr val="dk1"/>
              </a:solidFill>
              <a:latin typeface="Cambria"/>
              <a:ea typeface="Cambria"/>
              <a:cs typeface="Cambria"/>
              <a:sym typeface="Cambria"/>
            </a:endParaRPr>
          </a:p>
          <a:p>
            <a:pPr marL="457200" lvl="0" indent="-342900" algn="l" rtl="0">
              <a:lnSpc>
                <a:spcPct val="115000"/>
              </a:lnSpc>
              <a:spcBef>
                <a:spcPts val="0"/>
              </a:spcBef>
              <a:spcAft>
                <a:spcPts val="0"/>
              </a:spcAft>
              <a:buSzPts val="1800"/>
              <a:buChar char="●"/>
            </a:pPr>
            <a:r>
              <a:rPr lang="en-US" sz="2000">
                <a:solidFill>
                  <a:schemeClr val="dk1"/>
                </a:solidFill>
                <a:latin typeface="Cambria"/>
                <a:ea typeface="Cambria"/>
                <a:cs typeface="Cambria"/>
                <a:sym typeface="Cambria"/>
              </a:rPr>
              <a:t>Lipase catalyzed biodiesel production is moisture and FFA tolerant. </a:t>
            </a:r>
            <a:endParaRPr sz="2000">
              <a:solidFill>
                <a:schemeClr val="dk1"/>
              </a:solidFill>
              <a:latin typeface="Cambria"/>
              <a:ea typeface="Cambria"/>
              <a:cs typeface="Cambria"/>
              <a:sym typeface="Cambria"/>
            </a:endParaRPr>
          </a:p>
          <a:p>
            <a:pPr marL="457200" lvl="0" indent="-342900" algn="l" rtl="0">
              <a:lnSpc>
                <a:spcPct val="115000"/>
              </a:lnSpc>
              <a:spcBef>
                <a:spcPts val="0"/>
              </a:spcBef>
              <a:spcAft>
                <a:spcPts val="0"/>
              </a:spcAft>
              <a:buSzPts val="1800"/>
              <a:buChar char="●"/>
            </a:pPr>
            <a:r>
              <a:rPr lang="en-US" sz="2000">
                <a:solidFill>
                  <a:schemeClr val="dk1"/>
                </a:solidFill>
                <a:latin typeface="Cambria"/>
                <a:ea typeface="Cambria"/>
                <a:cs typeface="Cambria"/>
                <a:sym typeface="Cambria"/>
              </a:rPr>
              <a:t>Additionally, biocatalysts are sustainable and require mild reaction conditions. Also, the use of lipase allows for an easy separation of glycerol and catalyst </a:t>
            </a:r>
            <a:endParaRPr sz="2000">
              <a:solidFill>
                <a:schemeClr val="dk1"/>
              </a:solidFill>
              <a:latin typeface="Cambria"/>
              <a:ea typeface="Cambria"/>
              <a:cs typeface="Cambria"/>
              <a:sym typeface="Cambria"/>
            </a:endParaRPr>
          </a:p>
        </p:txBody>
      </p:sp>
      <p:pic>
        <p:nvPicPr>
          <p:cNvPr id="94" name="Google Shape;94;p6"/>
          <p:cNvPicPr preferRelativeResize="0"/>
          <p:nvPr/>
        </p:nvPicPr>
        <p:blipFill rotWithShape="1">
          <a:blip r:embed="rId3">
            <a:alphaModFix/>
          </a:blip>
          <a:srcRect/>
          <a:stretch/>
        </p:blipFill>
        <p:spPr>
          <a:xfrm>
            <a:off x="329681" y="977091"/>
            <a:ext cx="8497078" cy="646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7"/>
          <p:cNvSpPr txBox="1">
            <a:spLocks noGrp="1"/>
          </p:cNvSpPr>
          <p:nvPr>
            <p:ph type="body" idx="1"/>
          </p:nvPr>
        </p:nvSpPr>
        <p:spPr>
          <a:xfrm>
            <a:off x="149289" y="1000618"/>
            <a:ext cx="8804209" cy="3797559"/>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b="1" dirty="0">
                <a:solidFill>
                  <a:srgbClr val="FF0000"/>
                </a:solidFill>
                <a:latin typeface="Cambria"/>
                <a:ea typeface="Cambria"/>
                <a:cs typeface="Cambria"/>
                <a:sym typeface="Cambria"/>
              </a:rPr>
              <a:t>Lipids  as Cleansing Agents</a:t>
            </a:r>
          </a:p>
          <a:p>
            <a:pPr marL="457200" lvl="0" indent="-342900" algn="l" rtl="0">
              <a:lnSpc>
                <a:spcPct val="115000"/>
              </a:lnSpc>
              <a:spcBef>
                <a:spcPts val="0"/>
              </a:spcBef>
              <a:spcAft>
                <a:spcPts val="0"/>
              </a:spcAft>
              <a:buSzPts val="1800"/>
              <a:buFont typeface="Noto Sans Symbols"/>
              <a:buChar char="⮚"/>
            </a:pPr>
            <a:r>
              <a:rPr lang="en-US" dirty="0">
                <a:solidFill>
                  <a:schemeClr val="dk1"/>
                </a:solidFill>
                <a:latin typeface="Cambria"/>
                <a:ea typeface="Cambria"/>
                <a:cs typeface="Cambria"/>
                <a:sym typeface="Cambria"/>
              </a:rPr>
              <a:t>Carboxylic acids and salts having alkyl chains &gt;C</a:t>
            </a:r>
            <a:r>
              <a:rPr lang="en-US" baseline="-25000" dirty="0">
                <a:solidFill>
                  <a:schemeClr val="dk1"/>
                </a:solidFill>
                <a:latin typeface="Cambria"/>
                <a:ea typeface="Cambria"/>
                <a:cs typeface="Cambria"/>
                <a:sym typeface="Cambria"/>
              </a:rPr>
              <a:t>8</a:t>
            </a:r>
            <a:r>
              <a:rPr lang="en-US" dirty="0">
                <a:solidFill>
                  <a:schemeClr val="dk1"/>
                </a:solidFill>
                <a:latin typeface="Cambria"/>
                <a:ea typeface="Cambria"/>
                <a:cs typeface="Cambria"/>
                <a:sym typeface="Cambria"/>
              </a:rPr>
              <a:t> exhibit unusual behavior in water due to the presence of both hydrophilic (CO</a:t>
            </a:r>
            <a:r>
              <a:rPr lang="en-US" baseline="-25000" dirty="0">
                <a:solidFill>
                  <a:schemeClr val="dk1"/>
                </a:solidFill>
                <a:latin typeface="Cambria"/>
                <a:ea typeface="Cambria"/>
                <a:cs typeface="Cambria"/>
                <a:sym typeface="Cambria"/>
              </a:rPr>
              <a:t>2</a:t>
            </a:r>
            <a:r>
              <a:rPr lang="en-US" dirty="0">
                <a:solidFill>
                  <a:schemeClr val="dk1"/>
                </a:solidFill>
                <a:latin typeface="Cambria"/>
                <a:ea typeface="Cambria"/>
                <a:cs typeface="Cambria"/>
                <a:sym typeface="Cambria"/>
              </a:rPr>
              <a:t>) and hydrophobic (alkyl) regions in the same molecule. </a:t>
            </a:r>
            <a:endParaRPr dirty="0">
              <a:solidFill>
                <a:schemeClr val="dk1"/>
              </a:solidFill>
              <a:latin typeface="Cambria"/>
              <a:ea typeface="Cambria"/>
              <a:cs typeface="Cambria"/>
              <a:sym typeface="Cambria"/>
            </a:endParaRPr>
          </a:p>
          <a:p>
            <a:pPr marL="457200" lvl="0" indent="-342900" algn="l" rtl="0">
              <a:lnSpc>
                <a:spcPct val="115000"/>
              </a:lnSpc>
              <a:spcBef>
                <a:spcPts val="0"/>
              </a:spcBef>
              <a:spcAft>
                <a:spcPts val="0"/>
              </a:spcAft>
              <a:buSzPts val="1800"/>
              <a:buFont typeface="Noto Sans Symbols"/>
              <a:buChar char="⮚"/>
            </a:pPr>
            <a:r>
              <a:rPr lang="en-US" dirty="0">
                <a:solidFill>
                  <a:schemeClr val="dk1"/>
                </a:solidFill>
                <a:latin typeface="Cambria"/>
                <a:ea typeface="Cambria"/>
                <a:cs typeface="Cambria"/>
                <a:sym typeface="Cambria"/>
              </a:rPr>
              <a:t>Such molecules are   termed as </a:t>
            </a:r>
            <a:r>
              <a:rPr lang="en-US" b="1" dirty="0">
                <a:solidFill>
                  <a:schemeClr val="dk1"/>
                </a:solidFill>
                <a:latin typeface="Cambria"/>
                <a:ea typeface="Cambria"/>
                <a:cs typeface="Cambria"/>
                <a:sym typeface="Cambria"/>
              </a:rPr>
              <a:t>amphiphilic</a:t>
            </a:r>
            <a:r>
              <a:rPr lang="en-US" dirty="0">
                <a:solidFill>
                  <a:schemeClr val="dk1"/>
                </a:solidFill>
                <a:latin typeface="Cambria"/>
                <a:ea typeface="Cambria"/>
                <a:cs typeface="Cambria"/>
                <a:sym typeface="Cambria"/>
              </a:rPr>
              <a:t>  or </a:t>
            </a:r>
            <a:r>
              <a:rPr lang="en-US" b="1" dirty="0">
                <a:solidFill>
                  <a:schemeClr val="dk1"/>
                </a:solidFill>
                <a:latin typeface="Cambria"/>
                <a:ea typeface="Cambria"/>
                <a:cs typeface="Cambria"/>
                <a:sym typeface="Cambria"/>
              </a:rPr>
              <a:t>amphipathic</a:t>
            </a:r>
            <a:r>
              <a:rPr lang="en-US" dirty="0">
                <a:solidFill>
                  <a:schemeClr val="dk1"/>
                </a:solidFill>
                <a:latin typeface="Cambria"/>
                <a:ea typeface="Cambria"/>
                <a:cs typeface="Cambria"/>
                <a:sym typeface="Cambria"/>
              </a:rPr>
              <a:t>.  </a:t>
            </a:r>
            <a:endParaRPr dirty="0">
              <a:solidFill>
                <a:schemeClr val="dk1"/>
              </a:solidFill>
              <a:latin typeface="Cambria"/>
              <a:ea typeface="Cambria"/>
              <a:cs typeface="Cambria"/>
              <a:sym typeface="Cambria"/>
            </a:endParaRPr>
          </a:p>
          <a:p>
            <a:pPr marL="457200" lvl="0" indent="-342900" algn="l" rtl="0">
              <a:lnSpc>
                <a:spcPct val="115000"/>
              </a:lnSpc>
              <a:spcBef>
                <a:spcPts val="0"/>
              </a:spcBef>
              <a:spcAft>
                <a:spcPts val="0"/>
              </a:spcAft>
              <a:buSzPts val="1800"/>
              <a:buFont typeface="Noto Sans Symbols"/>
              <a:buChar char="⮚"/>
            </a:pPr>
            <a:r>
              <a:rPr lang="en-US" dirty="0">
                <a:solidFill>
                  <a:schemeClr val="dk1"/>
                </a:solidFill>
                <a:latin typeface="Cambria"/>
                <a:ea typeface="Cambria"/>
                <a:cs typeface="Cambria"/>
                <a:sym typeface="Cambria"/>
              </a:rPr>
              <a:t>Fatty acids made &gt;= C</a:t>
            </a:r>
            <a:r>
              <a:rPr lang="en-US" baseline="-25000" dirty="0">
                <a:solidFill>
                  <a:schemeClr val="dk1"/>
                </a:solidFill>
                <a:latin typeface="Cambria"/>
                <a:ea typeface="Cambria"/>
                <a:cs typeface="Cambria"/>
                <a:sym typeface="Cambria"/>
              </a:rPr>
              <a:t>10 </a:t>
            </a:r>
            <a:r>
              <a:rPr lang="en-US" dirty="0">
                <a:solidFill>
                  <a:schemeClr val="dk1"/>
                </a:solidFill>
                <a:latin typeface="Cambria"/>
                <a:ea typeface="Cambria"/>
                <a:cs typeface="Cambria"/>
                <a:sym typeface="Cambria"/>
              </a:rPr>
              <a:t>are nearly insoluble in water, and because of their lower density, float on the surface when mixed with water. </a:t>
            </a:r>
            <a:endParaRPr dirty="0">
              <a:solidFill>
                <a:schemeClr val="dk1"/>
              </a:solidFill>
              <a:latin typeface="Cambria"/>
              <a:ea typeface="Cambria"/>
              <a:cs typeface="Cambria"/>
              <a:sym typeface="Cambria"/>
            </a:endParaRPr>
          </a:p>
          <a:p>
            <a:pPr marL="457200" lvl="0" indent="-342900" algn="l" rtl="0">
              <a:lnSpc>
                <a:spcPct val="115000"/>
              </a:lnSpc>
              <a:spcBef>
                <a:spcPts val="0"/>
              </a:spcBef>
              <a:spcAft>
                <a:spcPts val="0"/>
              </a:spcAft>
              <a:buSzPts val="1800"/>
              <a:buFont typeface="Noto Sans Symbols"/>
              <a:buChar char="⮚"/>
            </a:pPr>
            <a:r>
              <a:rPr lang="en-US" dirty="0">
                <a:solidFill>
                  <a:schemeClr val="dk1"/>
                </a:solidFill>
                <a:latin typeface="Cambria"/>
                <a:ea typeface="Cambria"/>
                <a:cs typeface="Cambria"/>
                <a:sym typeface="Cambria"/>
              </a:rPr>
              <a:t>Unlike paraffin or other alkanes, which tend to puddle on the waters surface, these fatty acids spread evenly over an extended water surface, forming a monomolecular layer in which polar carboxyl groups are hydrogen bonded at the water interface, and the hydrocarbon chains are aligned together away from water. </a:t>
            </a:r>
            <a:endParaRPr dirty="0">
              <a:solidFill>
                <a:schemeClr val="dk1"/>
              </a:solidFill>
              <a:latin typeface="Cambria"/>
              <a:ea typeface="Cambria"/>
              <a:cs typeface="Cambria"/>
              <a:sym typeface="Cambria"/>
            </a:endParaRPr>
          </a:p>
          <a:p>
            <a:pPr marL="457200" lvl="0" indent="-342900" algn="l" rtl="0">
              <a:lnSpc>
                <a:spcPct val="115000"/>
              </a:lnSpc>
              <a:spcBef>
                <a:spcPts val="0"/>
              </a:spcBef>
              <a:spcAft>
                <a:spcPts val="0"/>
              </a:spcAft>
              <a:buSzPts val="1800"/>
              <a:buFont typeface="Noto Sans Symbols"/>
              <a:buChar char="⮚"/>
            </a:pPr>
            <a:r>
              <a:rPr lang="en-US" dirty="0">
                <a:solidFill>
                  <a:schemeClr val="dk1"/>
                </a:solidFill>
                <a:latin typeface="Cambria"/>
                <a:ea typeface="Cambria"/>
                <a:cs typeface="Cambria"/>
                <a:sym typeface="Cambria"/>
              </a:rPr>
              <a:t>Substances that accumulate at water surfaces and change the surface properties are called </a:t>
            </a:r>
            <a:r>
              <a:rPr lang="en-US" b="1" dirty="0">
                <a:solidFill>
                  <a:schemeClr val="dk1"/>
                </a:solidFill>
                <a:latin typeface="Cambria"/>
                <a:ea typeface="Cambria"/>
                <a:cs typeface="Cambria"/>
                <a:sym typeface="Cambria"/>
              </a:rPr>
              <a:t>surfactants</a:t>
            </a:r>
            <a:endParaRPr dirty="0">
              <a:solidFill>
                <a:schemeClr val="dk1"/>
              </a:solidFill>
              <a:latin typeface="Cambria"/>
              <a:ea typeface="Cambria"/>
              <a:cs typeface="Cambria"/>
              <a:sym typeface="Cambria"/>
            </a:endParaRPr>
          </a:p>
        </p:txBody>
      </p:sp>
      <p:sp>
        <p:nvSpPr>
          <p:cNvPr id="100" name="Google Shape;100;p7"/>
          <p:cNvSpPr txBox="1">
            <a:spLocks noGrp="1"/>
          </p:cNvSpPr>
          <p:nvPr>
            <p:ph type="title"/>
          </p:nvPr>
        </p:nvSpPr>
        <p:spPr>
          <a:xfrm>
            <a:off x="302370" y="174437"/>
            <a:ext cx="8520600" cy="923299"/>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SzPts val="2800"/>
              <a:buNone/>
            </a:pPr>
            <a:r>
              <a:rPr lang="en-US" sz="1600" b="1">
                <a:solidFill>
                  <a:schemeClr val="dk1"/>
                </a:solidFill>
                <a:latin typeface="Cambria"/>
                <a:ea typeface="Cambria"/>
                <a:cs typeface="Cambria"/>
                <a:sym typeface="Cambria"/>
              </a:rPr>
              <a:t>Biology for Engineers</a:t>
            </a:r>
            <a:endParaRPr sz="1600" b="1">
              <a:solidFill>
                <a:schemeClr val="dk1"/>
              </a:solidFill>
              <a:latin typeface="Cambria"/>
              <a:ea typeface="Cambria"/>
              <a:cs typeface="Cambria"/>
              <a:sym typeface="Cambria"/>
            </a:endParaRPr>
          </a:p>
          <a:p>
            <a:pPr marL="0" lvl="0" indent="0" algn="l" rtl="0">
              <a:lnSpc>
                <a:spcPct val="150000"/>
              </a:lnSpc>
              <a:spcBef>
                <a:spcPts val="0"/>
              </a:spcBef>
              <a:spcAft>
                <a:spcPts val="0"/>
              </a:spcAft>
              <a:buSzPts val="2800"/>
              <a:buNone/>
            </a:pPr>
            <a:r>
              <a:rPr lang="en-US" sz="1600" b="1">
                <a:latin typeface="Cambria"/>
                <a:ea typeface="Cambria"/>
                <a:cs typeface="Cambria"/>
                <a:sym typeface="Cambria"/>
              </a:rPr>
              <a:t>Lipids (</a:t>
            </a:r>
            <a:r>
              <a:rPr lang="en-US" sz="1600">
                <a:latin typeface="Cambria"/>
                <a:ea typeface="Cambria"/>
                <a:cs typeface="Cambria"/>
                <a:sym typeface="Cambria"/>
              </a:rPr>
              <a:t>Biodiesel, </a:t>
            </a:r>
            <a:r>
              <a:rPr lang="en-US" sz="1600" b="1">
                <a:latin typeface="Cambria"/>
                <a:ea typeface="Cambria"/>
                <a:cs typeface="Cambria"/>
                <a:sym typeface="Cambria"/>
              </a:rPr>
              <a:t>Cleaning agents/detergents</a:t>
            </a:r>
            <a:r>
              <a:rPr lang="en-US" sz="1600">
                <a:latin typeface="Cambria"/>
                <a:ea typeface="Cambria"/>
                <a:cs typeface="Cambria"/>
                <a:sym typeface="Cambria"/>
              </a:rPr>
              <a:t>)</a:t>
            </a:r>
            <a:endParaRPr sz="1600" b="1">
              <a:solidFill>
                <a:schemeClr val="dk1"/>
              </a:solidFill>
              <a:latin typeface="Cambria"/>
              <a:ea typeface="Cambria"/>
              <a:cs typeface="Cambria"/>
              <a:sym typeface="Cambria"/>
            </a:endParaRPr>
          </a:p>
        </p:txBody>
      </p:sp>
      <p:pic>
        <p:nvPicPr>
          <p:cNvPr id="101" name="Google Shape;101;p7"/>
          <p:cNvPicPr preferRelativeResize="0"/>
          <p:nvPr/>
        </p:nvPicPr>
        <p:blipFill rotWithShape="1">
          <a:blip r:embed="rId3">
            <a:alphaModFix/>
          </a:blip>
          <a:srcRect/>
          <a:stretch/>
        </p:blipFill>
        <p:spPr>
          <a:xfrm>
            <a:off x="6148872" y="0"/>
            <a:ext cx="2804627" cy="1043503"/>
          </a:xfrm>
          <a:prstGeom prst="rect">
            <a:avLst/>
          </a:prstGeom>
          <a:noFill/>
          <a:ln>
            <a:noFill/>
          </a:ln>
        </p:spPr>
      </p:pic>
      <p:pic>
        <p:nvPicPr>
          <p:cNvPr id="102" name="Google Shape;102;p7"/>
          <p:cNvPicPr preferRelativeResize="0"/>
          <p:nvPr/>
        </p:nvPicPr>
        <p:blipFill rotWithShape="1">
          <a:blip r:embed="rId4">
            <a:alphaModFix/>
          </a:blip>
          <a:srcRect/>
          <a:stretch/>
        </p:blipFill>
        <p:spPr>
          <a:xfrm>
            <a:off x="251927" y="1036415"/>
            <a:ext cx="7924800" cy="57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8"/>
          <p:cNvSpPr txBox="1">
            <a:spLocks noGrp="1"/>
          </p:cNvSpPr>
          <p:nvPr>
            <p:ph type="title"/>
          </p:nvPr>
        </p:nvSpPr>
        <p:spPr>
          <a:xfrm>
            <a:off x="307975" y="37809"/>
            <a:ext cx="4288292" cy="572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US" sz="2400" b="1">
                <a:solidFill>
                  <a:srgbClr val="7030A0"/>
                </a:solidFill>
                <a:latin typeface="Cambria"/>
                <a:ea typeface="Cambria"/>
                <a:cs typeface="Cambria"/>
                <a:sym typeface="Cambria"/>
              </a:rPr>
              <a:t>Lipids as detergents</a:t>
            </a:r>
            <a:endParaRPr sz="2400" b="1">
              <a:solidFill>
                <a:srgbClr val="7030A0"/>
              </a:solidFill>
              <a:latin typeface="Cambria"/>
              <a:ea typeface="Cambria"/>
              <a:cs typeface="Cambria"/>
              <a:sym typeface="Cambria"/>
            </a:endParaRPr>
          </a:p>
        </p:txBody>
      </p:sp>
      <p:sp>
        <p:nvSpPr>
          <p:cNvPr id="108" name="Google Shape;108;p8"/>
          <p:cNvSpPr txBox="1">
            <a:spLocks noGrp="1"/>
          </p:cNvSpPr>
          <p:nvPr>
            <p:ph type="body" idx="1"/>
          </p:nvPr>
        </p:nvSpPr>
        <p:spPr>
          <a:xfrm>
            <a:off x="155575" y="773986"/>
            <a:ext cx="4323119" cy="34164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SzPts val="1800"/>
              <a:buFont typeface="Noto Sans Symbols"/>
              <a:buChar char="❑"/>
            </a:pPr>
            <a:r>
              <a:rPr lang="en-US" sz="1600">
                <a:solidFill>
                  <a:schemeClr val="dk1"/>
                </a:solidFill>
                <a:latin typeface="Cambria"/>
                <a:ea typeface="Cambria"/>
                <a:cs typeface="Cambria"/>
                <a:sym typeface="Cambria"/>
              </a:rPr>
              <a:t>The use of such compounds as cleaning agents is facilitated by their surfactant character, which lowers the surface tension of water, allowing it to penetrate and wet a variety of materials.</a:t>
            </a:r>
            <a:endParaRPr/>
          </a:p>
          <a:p>
            <a:pPr marL="285750" lvl="0" indent="-285750" algn="l" rtl="0">
              <a:lnSpc>
                <a:spcPct val="115000"/>
              </a:lnSpc>
              <a:spcBef>
                <a:spcPts val="0"/>
              </a:spcBef>
              <a:spcAft>
                <a:spcPts val="0"/>
              </a:spcAft>
              <a:buSzPts val="1800"/>
              <a:buFont typeface="Noto Sans Symbols"/>
              <a:buChar char="❑"/>
            </a:pPr>
            <a:r>
              <a:rPr lang="en-US" sz="1600">
                <a:solidFill>
                  <a:schemeClr val="dk1"/>
                </a:solidFill>
                <a:latin typeface="Cambria"/>
                <a:ea typeface="Cambria"/>
                <a:cs typeface="Cambria"/>
                <a:sym typeface="Cambria"/>
              </a:rPr>
              <a:t>In oil biodegradation, the primary role of surfactants is to increase the collision frequency between microbes and oil. </a:t>
            </a:r>
            <a:endParaRPr sz="1600">
              <a:solidFill>
                <a:schemeClr val="dk1"/>
              </a:solidFill>
              <a:latin typeface="Cambria"/>
              <a:ea typeface="Cambria"/>
              <a:cs typeface="Cambria"/>
              <a:sym typeface="Cambria"/>
            </a:endParaRPr>
          </a:p>
          <a:p>
            <a:pPr marL="285750" lvl="0" indent="-285750" algn="l" rtl="0">
              <a:lnSpc>
                <a:spcPct val="115000"/>
              </a:lnSpc>
              <a:spcBef>
                <a:spcPts val="0"/>
              </a:spcBef>
              <a:spcAft>
                <a:spcPts val="0"/>
              </a:spcAft>
              <a:buSzPts val="1800"/>
              <a:buFont typeface="Noto Sans Symbols"/>
              <a:buChar char="❑"/>
            </a:pPr>
            <a:r>
              <a:rPr lang="en-US" sz="1600">
                <a:solidFill>
                  <a:schemeClr val="dk1"/>
                </a:solidFill>
                <a:latin typeface="Cambria"/>
                <a:ea typeface="Cambria"/>
                <a:cs typeface="Cambria"/>
                <a:sym typeface="Cambria"/>
              </a:rPr>
              <a:t>The amphiphilic nature of biosurfactants drives them to partition at material interfaces, alter the interfacial composition and </a:t>
            </a:r>
            <a:r>
              <a:rPr lang="en-US" sz="1600" u="sng">
                <a:solidFill>
                  <a:schemeClr val="dk1"/>
                </a:solidFill>
                <a:latin typeface="Cambria"/>
                <a:ea typeface="Cambria"/>
                <a:cs typeface="Cambria"/>
                <a:sym typeface="Cambria"/>
              </a:rPr>
              <a:t>rheology</a:t>
            </a:r>
            <a:r>
              <a:rPr lang="en-US" sz="1600">
                <a:solidFill>
                  <a:schemeClr val="dk1"/>
                </a:solidFill>
                <a:latin typeface="Cambria"/>
                <a:ea typeface="Cambria"/>
                <a:cs typeface="Cambria"/>
                <a:sym typeface="Cambria"/>
              </a:rPr>
              <a:t>, reduce the interfacial tensions, and increase the interfacial area</a:t>
            </a:r>
            <a:endParaRPr sz="1600">
              <a:solidFill>
                <a:schemeClr val="dk1"/>
              </a:solidFill>
              <a:latin typeface="Cambria"/>
              <a:ea typeface="Cambria"/>
              <a:cs typeface="Cambria"/>
              <a:sym typeface="Cambria"/>
            </a:endParaRPr>
          </a:p>
        </p:txBody>
      </p:sp>
      <p:sp>
        <p:nvSpPr>
          <p:cNvPr id="109" name="Google Shape;109;p8" descr="https://www2.chemistry.msu.edu/faculty/reusch/virttxtjml/Images3/surfact.gif"/>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10" name="Google Shape;110;p8"/>
          <p:cNvPicPr preferRelativeResize="0"/>
          <p:nvPr/>
        </p:nvPicPr>
        <p:blipFill rotWithShape="1">
          <a:blip r:embed="rId3">
            <a:alphaModFix/>
          </a:blip>
          <a:srcRect/>
          <a:stretch/>
        </p:blipFill>
        <p:spPr>
          <a:xfrm>
            <a:off x="4478694" y="644298"/>
            <a:ext cx="4665306" cy="4235612"/>
          </a:xfrm>
          <a:prstGeom prst="rect">
            <a:avLst/>
          </a:prstGeom>
          <a:noFill/>
          <a:ln>
            <a:noFill/>
          </a:ln>
        </p:spPr>
      </p:pic>
      <p:pic>
        <p:nvPicPr>
          <p:cNvPr id="111" name="Google Shape;111;p8"/>
          <p:cNvPicPr preferRelativeResize="0"/>
          <p:nvPr/>
        </p:nvPicPr>
        <p:blipFill rotWithShape="1">
          <a:blip r:embed="rId4">
            <a:alphaModFix/>
          </a:blip>
          <a:srcRect/>
          <a:stretch/>
        </p:blipFill>
        <p:spPr>
          <a:xfrm>
            <a:off x="236375" y="501294"/>
            <a:ext cx="7924800" cy="60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9"/>
          <p:cNvSpPr txBox="1">
            <a:spLocks noGrp="1"/>
          </p:cNvSpPr>
          <p:nvPr>
            <p:ph type="body" idx="1"/>
          </p:nvPr>
        </p:nvSpPr>
        <p:spPr>
          <a:xfrm>
            <a:off x="0" y="1399593"/>
            <a:ext cx="8985380" cy="339634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Noto Sans Symbols"/>
              <a:buChar char="❑"/>
            </a:pPr>
            <a:r>
              <a:rPr lang="en-US" sz="1600">
                <a:solidFill>
                  <a:schemeClr val="dk1"/>
                </a:solidFill>
                <a:latin typeface="Cambria"/>
                <a:ea typeface="Cambria"/>
                <a:cs typeface="Cambria"/>
                <a:sym typeface="Cambria"/>
              </a:rPr>
              <a:t>Very small amounts of these surfactants dissolve in water to give a random dispersion of solute molecules. </a:t>
            </a:r>
            <a:endParaRPr sz="1600">
              <a:solidFill>
                <a:schemeClr val="dk1"/>
              </a:solidFill>
              <a:latin typeface="Cambria"/>
              <a:ea typeface="Cambria"/>
              <a:cs typeface="Cambria"/>
              <a:sym typeface="Cambria"/>
            </a:endParaRPr>
          </a:p>
          <a:p>
            <a:pPr marL="457200" lvl="0" indent="-342900" algn="l" rtl="0">
              <a:lnSpc>
                <a:spcPct val="115000"/>
              </a:lnSpc>
              <a:spcBef>
                <a:spcPts val="0"/>
              </a:spcBef>
              <a:spcAft>
                <a:spcPts val="0"/>
              </a:spcAft>
              <a:buSzPts val="1800"/>
              <a:buFont typeface="Noto Sans Symbols"/>
              <a:buChar char="❑"/>
            </a:pPr>
            <a:r>
              <a:rPr lang="en-US" sz="1600">
                <a:solidFill>
                  <a:schemeClr val="dk1"/>
                </a:solidFill>
                <a:latin typeface="Cambria"/>
                <a:ea typeface="Cambria"/>
                <a:cs typeface="Cambria"/>
                <a:sym typeface="Cambria"/>
              </a:rPr>
              <a:t>However, when the concentration is increased an interesting change occurs. </a:t>
            </a:r>
            <a:endParaRPr sz="1600">
              <a:solidFill>
                <a:schemeClr val="dk1"/>
              </a:solidFill>
              <a:latin typeface="Cambria"/>
              <a:ea typeface="Cambria"/>
              <a:cs typeface="Cambria"/>
              <a:sym typeface="Cambria"/>
            </a:endParaRPr>
          </a:p>
          <a:p>
            <a:pPr marL="457200" lvl="0" indent="-342900" algn="l" rtl="0">
              <a:lnSpc>
                <a:spcPct val="115000"/>
              </a:lnSpc>
              <a:spcBef>
                <a:spcPts val="0"/>
              </a:spcBef>
              <a:spcAft>
                <a:spcPts val="0"/>
              </a:spcAft>
              <a:buSzPts val="1800"/>
              <a:buFont typeface="Noto Sans Symbols"/>
              <a:buChar char="❑"/>
            </a:pPr>
            <a:r>
              <a:rPr lang="en-US" sz="1600">
                <a:solidFill>
                  <a:schemeClr val="dk1"/>
                </a:solidFill>
                <a:latin typeface="Cambria"/>
                <a:ea typeface="Cambria"/>
                <a:cs typeface="Cambria"/>
                <a:sym typeface="Cambria"/>
              </a:rPr>
              <a:t>The surfactant molecules reversibly assemble into polymolecular aggregates called </a:t>
            </a:r>
            <a:r>
              <a:rPr lang="en-US" sz="1600" b="1">
                <a:solidFill>
                  <a:schemeClr val="dk1"/>
                </a:solidFill>
                <a:latin typeface="Cambria"/>
                <a:ea typeface="Cambria"/>
                <a:cs typeface="Cambria"/>
                <a:sym typeface="Cambria"/>
              </a:rPr>
              <a:t>micelles</a:t>
            </a:r>
            <a:r>
              <a:rPr lang="en-US" sz="1600">
                <a:solidFill>
                  <a:schemeClr val="dk1"/>
                </a:solidFill>
                <a:latin typeface="Cambria"/>
                <a:ea typeface="Cambria"/>
                <a:cs typeface="Cambria"/>
                <a:sym typeface="Cambria"/>
              </a:rPr>
              <a:t>. </a:t>
            </a:r>
            <a:endParaRPr sz="1600">
              <a:solidFill>
                <a:schemeClr val="dk1"/>
              </a:solidFill>
              <a:latin typeface="Cambria"/>
              <a:ea typeface="Cambria"/>
              <a:cs typeface="Cambria"/>
              <a:sym typeface="Cambria"/>
            </a:endParaRPr>
          </a:p>
          <a:p>
            <a:pPr marL="457200" lvl="0" indent="-342900" algn="l" rtl="0">
              <a:lnSpc>
                <a:spcPct val="115000"/>
              </a:lnSpc>
              <a:spcBef>
                <a:spcPts val="0"/>
              </a:spcBef>
              <a:spcAft>
                <a:spcPts val="0"/>
              </a:spcAft>
              <a:buSzPts val="1800"/>
              <a:buFont typeface="Noto Sans Symbols"/>
              <a:buChar char="❑"/>
            </a:pPr>
            <a:r>
              <a:rPr lang="en-US" sz="1600">
                <a:solidFill>
                  <a:schemeClr val="dk1"/>
                </a:solidFill>
                <a:latin typeface="Cambria"/>
                <a:ea typeface="Cambria"/>
                <a:cs typeface="Cambria"/>
                <a:sym typeface="Cambria"/>
              </a:rPr>
              <a:t>By gathering the hydrophobic chains together in the center of the micelle, disruption of the hydrogen bonded structure of liquid water is minimized, and the polar head groups extend into the surrounding water where they participate in hydrogen bonding. </a:t>
            </a:r>
            <a:endParaRPr sz="1600">
              <a:solidFill>
                <a:schemeClr val="dk1"/>
              </a:solidFill>
              <a:latin typeface="Cambria"/>
              <a:ea typeface="Cambria"/>
              <a:cs typeface="Cambria"/>
              <a:sym typeface="Cambria"/>
            </a:endParaRPr>
          </a:p>
          <a:p>
            <a:pPr marL="457200" lvl="0" indent="-342900" algn="l" rtl="0">
              <a:lnSpc>
                <a:spcPct val="115000"/>
              </a:lnSpc>
              <a:spcBef>
                <a:spcPts val="0"/>
              </a:spcBef>
              <a:spcAft>
                <a:spcPts val="0"/>
              </a:spcAft>
              <a:buSzPts val="1800"/>
              <a:buFont typeface="Noto Sans Symbols"/>
              <a:buChar char="❑"/>
            </a:pPr>
            <a:r>
              <a:rPr lang="en-US" sz="1600">
                <a:solidFill>
                  <a:schemeClr val="dk1"/>
                </a:solidFill>
                <a:latin typeface="Cambria"/>
                <a:ea typeface="Cambria"/>
                <a:cs typeface="Cambria"/>
                <a:sym typeface="Cambria"/>
              </a:rPr>
              <a:t>These micelles are often spherical in shape, but may also assume cylindrical and branched forms, as illustrated on the right. </a:t>
            </a:r>
            <a:endParaRPr sz="1600">
              <a:solidFill>
                <a:schemeClr val="dk1"/>
              </a:solidFill>
              <a:latin typeface="Cambria"/>
              <a:ea typeface="Cambria"/>
              <a:cs typeface="Cambria"/>
              <a:sym typeface="Cambria"/>
            </a:endParaRPr>
          </a:p>
          <a:p>
            <a:pPr marL="457200" lvl="0" indent="-342900" algn="l" rtl="0">
              <a:lnSpc>
                <a:spcPct val="115000"/>
              </a:lnSpc>
              <a:spcBef>
                <a:spcPts val="0"/>
              </a:spcBef>
              <a:spcAft>
                <a:spcPts val="0"/>
              </a:spcAft>
              <a:buSzPts val="1800"/>
              <a:buFont typeface="Noto Sans Symbols"/>
              <a:buChar char="❑"/>
            </a:pPr>
            <a:r>
              <a:rPr lang="en-US" sz="1600">
                <a:solidFill>
                  <a:schemeClr val="dk1"/>
                </a:solidFill>
                <a:latin typeface="Cambria"/>
                <a:ea typeface="Cambria"/>
                <a:cs typeface="Cambria"/>
                <a:sym typeface="Cambria"/>
              </a:rPr>
              <a:t>The hydrophilic segments might be </a:t>
            </a:r>
            <a:r>
              <a:rPr lang="en-US" sz="1600" i="1">
                <a:solidFill>
                  <a:srgbClr val="FF0066"/>
                </a:solidFill>
                <a:latin typeface="Cambria"/>
                <a:ea typeface="Cambria"/>
                <a:cs typeface="Cambria"/>
                <a:sym typeface="Cambria"/>
              </a:rPr>
              <a:t>carbohydrates, polar peptides or acids</a:t>
            </a:r>
            <a:r>
              <a:rPr lang="en-US" sz="1600">
                <a:solidFill>
                  <a:schemeClr val="dk1"/>
                </a:solidFill>
                <a:latin typeface="Cambria"/>
                <a:ea typeface="Cambria"/>
                <a:cs typeface="Cambria"/>
                <a:sym typeface="Cambria"/>
              </a:rPr>
              <a:t>, while the hydrophobic segments are usually lipids. Accordingly, biosurfactants are classified as  </a:t>
            </a:r>
            <a:r>
              <a:rPr lang="en-US" sz="1600" u="sng">
                <a:solidFill>
                  <a:schemeClr val="dk1"/>
                </a:solidFill>
                <a:latin typeface="Cambria"/>
                <a:ea typeface="Cambria"/>
                <a:cs typeface="Cambria"/>
                <a:sym typeface="Cambria"/>
                <a:hlinkClick r:id="rId3">
                  <a:extLst>
                    <a:ext uri="{A12FA001-AC4F-418D-AE19-62706E023703}">
                      <ahyp:hlinkClr xmlns:ahyp="http://schemas.microsoft.com/office/drawing/2018/hyperlinkcolor" val="tx"/>
                    </a:ext>
                  </a:extLst>
                </a:hlinkClick>
              </a:rPr>
              <a:t>glycolipids</a:t>
            </a:r>
            <a:r>
              <a:rPr lang="en-US" sz="1600">
                <a:solidFill>
                  <a:schemeClr val="dk1"/>
                </a:solidFill>
                <a:latin typeface="Cambria"/>
                <a:ea typeface="Cambria"/>
                <a:cs typeface="Cambria"/>
                <a:sym typeface="Cambria"/>
              </a:rPr>
              <a:t> (e.g., </a:t>
            </a:r>
            <a:r>
              <a:rPr lang="en-US" sz="1600" u="sng">
                <a:solidFill>
                  <a:schemeClr val="dk1"/>
                </a:solidFill>
                <a:latin typeface="Cambria"/>
                <a:ea typeface="Cambria"/>
                <a:cs typeface="Cambria"/>
                <a:sym typeface="Cambria"/>
                <a:hlinkClick r:id="rId4">
                  <a:extLst>
                    <a:ext uri="{A12FA001-AC4F-418D-AE19-62706E023703}">
                      <ahyp:hlinkClr xmlns:ahyp="http://schemas.microsoft.com/office/drawing/2018/hyperlinkcolor" val="tx"/>
                    </a:ext>
                  </a:extLst>
                </a:hlinkClick>
              </a:rPr>
              <a:t>rhamnolipids</a:t>
            </a:r>
            <a:r>
              <a:rPr lang="en-US" sz="1600">
                <a:solidFill>
                  <a:schemeClr val="dk1"/>
                </a:solidFill>
                <a:latin typeface="Cambria"/>
                <a:ea typeface="Cambria"/>
                <a:cs typeface="Cambria"/>
                <a:sym typeface="Cambria"/>
              </a:rPr>
              <a:t>, trehalolipids, sophorolipids), </a:t>
            </a:r>
            <a:r>
              <a:rPr lang="en-US" sz="1600" u="sng">
                <a:solidFill>
                  <a:schemeClr val="dk1"/>
                </a:solidFill>
                <a:latin typeface="Cambria"/>
                <a:ea typeface="Cambria"/>
                <a:cs typeface="Cambria"/>
                <a:sym typeface="Cambria"/>
                <a:hlinkClick r:id="rId5">
                  <a:extLst>
                    <a:ext uri="{A12FA001-AC4F-418D-AE19-62706E023703}">
                      <ahyp:hlinkClr xmlns:ahyp="http://schemas.microsoft.com/office/drawing/2018/hyperlinkcolor" val="tx"/>
                    </a:ext>
                  </a:extLst>
                </a:hlinkClick>
              </a:rPr>
              <a:t>lipopeptides</a:t>
            </a:r>
            <a:r>
              <a:rPr lang="en-US" sz="1600">
                <a:solidFill>
                  <a:schemeClr val="dk1"/>
                </a:solidFill>
                <a:latin typeface="Cambria"/>
                <a:ea typeface="Cambria"/>
                <a:cs typeface="Cambria"/>
                <a:sym typeface="Cambria"/>
              </a:rPr>
              <a:t> and lipoproteins, </a:t>
            </a:r>
            <a:r>
              <a:rPr lang="en-US" sz="1600" u="sng">
                <a:solidFill>
                  <a:schemeClr val="dk1"/>
                </a:solidFill>
                <a:latin typeface="Cambria"/>
                <a:ea typeface="Cambria"/>
                <a:cs typeface="Cambria"/>
                <a:sym typeface="Cambria"/>
                <a:hlinkClick r:id="rId6">
                  <a:extLst>
                    <a:ext uri="{A12FA001-AC4F-418D-AE19-62706E023703}">
                      <ahyp:hlinkClr xmlns:ahyp="http://schemas.microsoft.com/office/drawing/2018/hyperlinkcolor" val="tx"/>
                    </a:ext>
                  </a:extLst>
                </a:hlinkClick>
              </a:rPr>
              <a:t>phospholipids</a:t>
            </a:r>
            <a:r>
              <a:rPr lang="en-US" sz="1600">
                <a:solidFill>
                  <a:schemeClr val="dk1"/>
                </a:solidFill>
                <a:latin typeface="Cambria"/>
                <a:ea typeface="Cambria"/>
                <a:cs typeface="Cambria"/>
                <a:sym typeface="Cambria"/>
              </a:rPr>
              <a:t>, protein–polysaccharide complexes, and membranous vesicles.</a:t>
            </a:r>
            <a:endParaRPr sz="1600">
              <a:solidFill>
                <a:schemeClr val="dk1"/>
              </a:solidFill>
              <a:latin typeface="Cambria"/>
              <a:ea typeface="Cambria"/>
              <a:cs typeface="Cambria"/>
              <a:sym typeface="Cambria"/>
            </a:endParaRPr>
          </a:p>
        </p:txBody>
      </p:sp>
      <p:pic>
        <p:nvPicPr>
          <p:cNvPr id="117" name="Google Shape;117;p9"/>
          <p:cNvPicPr preferRelativeResize="0"/>
          <p:nvPr/>
        </p:nvPicPr>
        <p:blipFill rotWithShape="1">
          <a:blip r:embed="rId7">
            <a:alphaModFix/>
          </a:blip>
          <a:srcRect/>
          <a:stretch/>
        </p:blipFill>
        <p:spPr>
          <a:xfrm>
            <a:off x="335903" y="34377"/>
            <a:ext cx="3181738" cy="1467853"/>
          </a:xfrm>
          <a:prstGeom prst="rect">
            <a:avLst/>
          </a:prstGeom>
          <a:noFill/>
          <a:ln>
            <a:noFill/>
          </a:ln>
        </p:spPr>
      </p:pic>
      <p:sp>
        <p:nvSpPr>
          <p:cNvPr id="118" name="Google Shape;118;p9"/>
          <p:cNvSpPr/>
          <p:nvPr/>
        </p:nvSpPr>
        <p:spPr>
          <a:xfrm>
            <a:off x="4077478" y="890532"/>
            <a:ext cx="2873828"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C5ADB"/>
                </a:solidFill>
                <a:latin typeface="Cambria"/>
                <a:ea typeface="Cambria"/>
                <a:cs typeface="Cambria"/>
                <a:sym typeface="Cambria"/>
              </a:rPr>
              <a:t>Polar head group -blue circle, </a:t>
            </a:r>
            <a:endParaRPr sz="1400" b="1" i="0" u="none" strike="noStrike" cap="none">
              <a:solidFill>
                <a:srgbClr val="0C5ADB"/>
              </a:solidFill>
              <a:latin typeface="Cambria"/>
              <a:ea typeface="Cambria"/>
              <a:cs typeface="Cambria"/>
              <a:sym typeface="Cambria"/>
            </a:endParaRPr>
          </a:p>
          <a:p>
            <a:pPr marL="0" marR="0" lvl="0" indent="0" algn="l" rtl="0">
              <a:lnSpc>
                <a:spcPct val="100000"/>
              </a:lnSpc>
              <a:spcBef>
                <a:spcPts val="0"/>
              </a:spcBef>
              <a:spcAft>
                <a:spcPts val="0"/>
              </a:spcAft>
              <a:buNone/>
            </a:pPr>
            <a:r>
              <a:rPr lang="en-US" sz="1400" b="1" i="0" u="none" strike="noStrike" cap="none">
                <a:solidFill>
                  <a:srgbClr val="0C5ADB"/>
                </a:solidFill>
                <a:latin typeface="Cambria"/>
                <a:ea typeface="Cambria"/>
                <a:cs typeface="Cambria"/>
                <a:sym typeface="Cambria"/>
              </a:rPr>
              <a:t>Nonpolar tail - zig-zag black line.</a:t>
            </a:r>
            <a:br>
              <a:rPr lang="en-US" sz="1400" b="1" i="0" u="none" strike="noStrike" cap="none">
                <a:solidFill>
                  <a:srgbClr val="0C5ADB"/>
                </a:solidFill>
                <a:latin typeface="Cambria"/>
                <a:ea typeface="Cambria"/>
                <a:cs typeface="Cambria"/>
                <a:sym typeface="Cambria"/>
              </a:rPr>
            </a:br>
            <a:endParaRPr sz="1400" b="1" i="0" u="none" strike="noStrike" cap="none">
              <a:solidFill>
                <a:srgbClr val="0C5ADB"/>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latin typeface="Cambria"/>
                <a:ea typeface="Cambria"/>
                <a:cs typeface="Cambria"/>
                <a:sym typeface="Cambria"/>
              </a:rPr>
              <a:t>Lipids from microbes: Biosurfactants</a:t>
            </a:r>
            <a:endParaRPr>
              <a:latin typeface="Cambria"/>
              <a:ea typeface="Cambria"/>
              <a:cs typeface="Cambria"/>
              <a:sym typeface="Cambria"/>
            </a:endParaRPr>
          </a:p>
        </p:txBody>
      </p:sp>
      <p:sp>
        <p:nvSpPr>
          <p:cNvPr id="124" name="Google Shape;124;p10"/>
          <p:cNvSpPr txBox="1">
            <a:spLocks noGrp="1"/>
          </p:cNvSpPr>
          <p:nvPr>
            <p:ph type="body" idx="1"/>
          </p:nvPr>
        </p:nvSpPr>
        <p:spPr>
          <a:xfrm>
            <a:off x="152400" y="1152475"/>
            <a:ext cx="4223658" cy="3746096"/>
          </a:xfrm>
          <a:prstGeom prst="rect">
            <a:avLst/>
          </a:prstGeom>
          <a:noFill/>
          <a:ln>
            <a:noFill/>
          </a:ln>
        </p:spPr>
        <p:txBody>
          <a:bodyPr spcFirstLastPara="1" wrap="square" lIns="91425" tIns="91425" rIns="91425" bIns="91425" anchor="t" anchorCtr="0">
            <a:normAutofit fontScale="92500" lnSpcReduction="10000"/>
          </a:bodyPr>
          <a:lstStyle/>
          <a:p>
            <a:pPr marL="457200" lvl="0" indent="-342900" algn="l" rtl="0">
              <a:lnSpc>
                <a:spcPct val="115000"/>
              </a:lnSpc>
              <a:spcBef>
                <a:spcPts val="0"/>
              </a:spcBef>
              <a:spcAft>
                <a:spcPts val="0"/>
              </a:spcAft>
              <a:buSzPct val="108108"/>
              <a:buChar char="●"/>
            </a:pPr>
            <a:r>
              <a:rPr lang="en-US">
                <a:solidFill>
                  <a:schemeClr val="dk1"/>
                </a:solidFill>
                <a:latin typeface="Cambria"/>
                <a:ea typeface="Cambria"/>
                <a:cs typeface="Cambria"/>
                <a:sym typeface="Cambria"/>
              </a:rPr>
              <a:t>For oil–water systems, biosurfactants </a:t>
            </a:r>
            <a:r>
              <a:rPr lang="en-US" i="1">
                <a:solidFill>
                  <a:schemeClr val="dk1"/>
                </a:solidFill>
                <a:latin typeface="Cambria"/>
                <a:ea typeface="Cambria"/>
                <a:cs typeface="Cambria"/>
                <a:sym typeface="Cambria"/>
              </a:rPr>
              <a:t>in synergy with flow</a:t>
            </a:r>
            <a:r>
              <a:rPr lang="en-US">
                <a:solidFill>
                  <a:schemeClr val="dk1"/>
                </a:solidFill>
                <a:latin typeface="Cambria"/>
                <a:ea typeface="Cambria"/>
                <a:cs typeface="Cambria"/>
                <a:sym typeface="Cambria"/>
              </a:rPr>
              <a:t> break down and disperse one phase into the other; this process is known as </a:t>
            </a:r>
            <a:r>
              <a:rPr lang="en-US" i="1">
                <a:solidFill>
                  <a:schemeClr val="dk1"/>
                </a:solidFill>
                <a:latin typeface="Cambria"/>
                <a:ea typeface="Cambria"/>
                <a:cs typeface="Cambria"/>
                <a:sym typeface="Cambria"/>
              </a:rPr>
              <a:t>emulsification</a:t>
            </a:r>
            <a:r>
              <a:rPr lang="en-US">
                <a:solidFill>
                  <a:schemeClr val="dk1"/>
                </a:solidFill>
                <a:latin typeface="Cambria"/>
                <a:ea typeface="Cambria"/>
                <a:cs typeface="Cambria"/>
                <a:sym typeface="Cambria"/>
              </a:rPr>
              <a:t>. </a:t>
            </a:r>
            <a:endParaRPr>
              <a:solidFill>
                <a:schemeClr val="dk1"/>
              </a:solidFill>
              <a:latin typeface="Cambria"/>
              <a:ea typeface="Cambria"/>
              <a:cs typeface="Cambria"/>
              <a:sym typeface="Cambria"/>
            </a:endParaRPr>
          </a:p>
          <a:p>
            <a:pPr marL="457200" lvl="0" indent="-342900" algn="l" rtl="0">
              <a:lnSpc>
                <a:spcPct val="115000"/>
              </a:lnSpc>
              <a:spcBef>
                <a:spcPts val="0"/>
              </a:spcBef>
              <a:spcAft>
                <a:spcPts val="0"/>
              </a:spcAft>
              <a:buSzPct val="108108"/>
              <a:buChar char="●"/>
            </a:pPr>
            <a:r>
              <a:rPr lang="en-US">
                <a:solidFill>
                  <a:schemeClr val="dk1"/>
                </a:solidFill>
                <a:latin typeface="Cambria"/>
                <a:ea typeface="Cambria"/>
                <a:cs typeface="Cambria"/>
                <a:sym typeface="Cambria"/>
              </a:rPr>
              <a:t>Depending on the biosurfactant affinity for each phase (hydrophilic–lipophilic balance) as well as the volume and composition of each phase, the biosurfactants might disperse oil droplets in a continuous aqueous phase (oil-in-water emulsion) or vice versa (water-in-oil emulsion).</a:t>
            </a:r>
            <a:endParaRPr>
              <a:solidFill>
                <a:schemeClr val="dk1"/>
              </a:solidFill>
              <a:latin typeface="Cambria"/>
              <a:ea typeface="Cambria"/>
              <a:cs typeface="Cambria"/>
              <a:sym typeface="Cambria"/>
            </a:endParaRPr>
          </a:p>
        </p:txBody>
      </p:sp>
      <p:pic>
        <p:nvPicPr>
          <p:cNvPr id="125" name="Google Shape;125;p10"/>
          <p:cNvPicPr preferRelativeResize="0"/>
          <p:nvPr/>
        </p:nvPicPr>
        <p:blipFill rotWithShape="1">
          <a:blip r:embed="rId3">
            <a:alphaModFix/>
          </a:blip>
          <a:srcRect/>
          <a:stretch/>
        </p:blipFill>
        <p:spPr>
          <a:xfrm>
            <a:off x="152400" y="1070397"/>
            <a:ext cx="8907624" cy="67806"/>
          </a:xfrm>
          <a:prstGeom prst="rect">
            <a:avLst/>
          </a:prstGeom>
          <a:noFill/>
          <a:ln>
            <a:noFill/>
          </a:ln>
        </p:spPr>
      </p:pic>
      <p:pic>
        <p:nvPicPr>
          <p:cNvPr id="126" name="Google Shape;126;p10"/>
          <p:cNvPicPr preferRelativeResize="0"/>
          <p:nvPr/>
        </p:nvPicPr>
        <p:blipFill rotWithShape="1">
          <a:blip r:embed="rId4">
            <a:alphaModFix/>
          </a:blip>
          <a:srcRect/>
          <a:stretch/>
        </p:blipFill>
        <p:spPr>
          <a:xfrm>
            <a:off x="4245429" y="1138203"/>
            <a:ext cx="4898571" cy="388166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2140</Words>
  <Application>Microsoft Office PowerPoint</Application>
  <PresentationFormat>On-screen Show (16:9)</PresentationFormat>
  <Paragraphs>122</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Cambria</vt:lpstr>
      <vt:lpstr>Noto Sans Symbols</vt:lpstr>
      <vt:lpstr>Simple Light</vt:lpstr>
      <vt:lpstr>PowerPoint Presentation</vt:lpstr>
      <vt:lpstr>PowerPoint Presentation</vt:lpstr>
      <vt:lpstr>PowerPoint Presentation</vt:lpstr>
      <vt:lpstr>PowerPoint Presentation</vt:lpstr>
      <vt:lpstr>PowerPoint Presentation</vt:lpstr>
      <vt:lpstr>Biology for Engineers Lipids (Biodiesel, Cleaning agents/detergents)</vt:lpstr>
      <vt:lpstr>Lipids as detergents</vt:lpstr>
      <vt:lpstr>PowerPoint Presentation</vt:lpstr>
      <vt:lpstr>Lipids from microbes: Biosurfactants</vt:lpstr>
      <vt:lpstr>Few examples of  lipid biosurfactants produced by microbes</vt:lpstr>
      <vt:lpstr>PowerPoint Presentation</vt:lpstr>
      <vt:lpstr>Biology for Engineers UNIT  I: Enzymes (glucose-oxidase in biosensors, lignolytic enzyme in bio-bleaching)</vt:lpstr>
      <vt:lpstr>PowerPoint Presentation</vt:lpstr>
      <vt:lpstr>PowerPoint Presentation</vt:lpstr>
      <vt:lpstr>PowerPoint Presentation</vt:lpstr>
      <vt:lpstr>Biology for Engineers UNIT  I: Enzymes (lignolytic enzyme in bio-bleaching)</vt:lpstr>
      <vt:lpstr>Enzymes in Biobleaching</vt:lpstr>
      <vt:lpstr>Bleaching </vt:lpstr>
      <vt:lpstr>Fibre Modification                                                      Deinking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Biotech</dc:creator>
  <cp:lastModifiedBy>MAHESH MALINI</cp:lastModifiedBy>
  <cp:revision>3</cp:revision>
  <dcterms:modified xsi:type="dcterms:W3CDTF">2023-06-06T05:19:10Z</dcterms:modified>
</cp:coreProperties>
</file>