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0" r:id="rId2"/>
    <p:sldId id="316" r:id="rId3"/>
    <p:sldId id="278" r:id="rId4"/>
    <p:sldId id="279" r:id="rId5"/>
    <p:sldId id="306" r:id="rId6"/>
    <p:sldId id="307" r:id="rId7"/>
    <p:sldId id="317" r:id="rId8"/>
    <p:sldId id="309" r:id="rId9"/>
    <p:sldId id="318" r:id="rId10"/>
    <p:sldId id="310" r:id="rId11"/>
    <p:sldId id="311" r:id="rId12"/>
    <p:sldId id="312" r:id="rId13"/>
    <p:sldId id="313" r:id="rId14"/>
    <p:sldId id="31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0" autoAdjust="0"/>
  </p:normalViewPr>
  <p:slideViewPr>
    <p:cSldViewPr>
      <p:cViewPr>
        <p:scale>
          <a:sx n="72" d="100"/>
          <a:sy n="72" d="100"/>
        </p:scale>
        <p:origin x="1762" y="1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AD2A6-F3C5-4953-9456-11E1FDE8BE20}" type="datetimeFigureOut">
              <a:rPr lang="en-IN" smtClean="0"/>
              <a:t>05-06-2023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B5800-6114-4D8D-844B-951BA853D73A}" type="slidenum">
              <a:rPr lang="en-IN" smtClean="0"/>
              <a:t>‹#›</a:t>
            </a:fld>
            <a:endParaRPr lang="en-IN"/>
          </a:p>
        </p:txBody>
      </p:sp>
    </p:spTree>
    <p:extLst>
      <p:ext uri="{BB962C8B-B14F-4D97-AF65-F5344CB8AC3E}">
        <p14:creationId xmlns:p14="http://schemas.microsoft.com/office/powerpoint/2010/main" val="252503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B5800-6114-4D8D-844B-951BA853D73A}" type="slidenum">
              <a:rPr lang="en-IN" smtClean="0"/>
              <a:t>8</a:t>
            </a:fld>
            <a:endParaRPr lang="en-IN"/>
          </a:p>
        </p:txBody>
      </p:sp>
    </p:spTree>
    <p:extLst>
      <p:ext uri="{BB962C8B-B14F-4D97-AF65-F5344CB8AC3E}">
        <p14:creationId xmlns:p14="http://schemas.microsoft.com/office/powerpoint/2010/main" val="71937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E1F565-37F4-4029-BB43-31499C5CFD83}" type="datetime1">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84D4-8B18-40ED-BBB2-091BCC2A1393}" type="datetime1">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B80A5-BE14-4C11-9088-AAE74F4B5E78}" type="datetime1">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FF824A-2A4F-49D8-8175-774E400138E7}" type="datetime1">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F1BC0-B1E8-4748-BBC9-FF2B4EFE8F43}" type="datetime1">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1338C6-043D-4026-B15A-E33E6D670A82}" type="datetime1">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E251F-9F23-4773-BB71-854234697BFF}" type="datetime1">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0E7359-6CC3-417C-8BBB-01D16764EDD1}" type="datetime1">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A67A1-FD86-4E6A-8DB9-7F81882DAC45}" type="datetime1">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E2E24-6EE1-4F18-8B82-0CDBFC275006}" type="datetime1">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2D6DE-37FE-4773-AFE6-2D169C873FD9}" type="datetime1">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5D53D-4017-4D9F-B765-2DA6B4C1F5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06253-71CB-4289-811E-DBBE2EAD9DC1}" type="datetime1">
              <a:rPr lang="en-US" smtClean="0"/>
              <a:pPr/>
              <a:t>6/5/2023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5D53D-4017-4D9F-B765-2DA6B4C1F5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388794" y="1196752"/>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endParaRPr lang="en-US" sz="2000" b="1" dirty="0">
              <a:solidFill>
                <a:srgbClr val="000000"/>
              </a:solidFill>
              <a:latin typeface="Cambria"/>
            </a:endParaRP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92D82A-480E-2994-9D57-0220A9C449B3}"/>
              </a:ext>
            </a:extLst>
          </p:cNvPr>
          <p:cNvSpPr txBox="1">
            <a:spLocks/>
          </p:cNvSpPr>
          <p:nvPr/>
        </p:nvSpPr>
        <p:spPr>
          <a:xfrm>
            <a:off x="-3990689" y="1247386"/>
            <a:ext cx="10515600" cy="10174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Introduction:</a:t>
            </a:r>
            <a:endParaRPr lang="en-IN" sz="2400" b="1" dirty="0"/>
          </a:p>
        </p:txBody>
      </p:sp>
      <p:sp>
        <p:nvSpPr>
          <p:cNvPr id="3" name="Content Placeholder 2">
            <a:extLst>
              <a:ext uri="{FF2B5EF4-FFF2-40B4-BE49-F238E27FC236}">
                <a16:creationId xmlns:a16="http://schemas.microsoft.com/office/drawing/2014/main" id="{391696BE-A7CC-F4C1-FD80-85BD9DEC9A01}"/>
              </a:ext>
            </a:extLst>
          </p:cNvPr>
          <p:cNvSpPr txBox="1">
            <a:spLocks/>
          </p:cNvSpPr>
          <p:nvPr/>
        </p:nvSpPr>
        <p:spPr>
          <a:xfrm>
            <a:off x="152051" y="1462992"/>
            <a:ext cx="6495854" cy="529687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p>
          <a:p>
            <a:pPr algn="just">
              <a:buFont typeface="Wingdings" panose="05000000000000000000" pitchFamily="2" charset="2"/>
              <a:buChar char="Ø"/>
            </a:pPr>
            <a:r>
              <a:rPr lang="en-US" sz="2400" dirty="0"/>
              <a:t>Protein is a nutrient our body needs to grow and repair cells, and to work properly. </a:t>
            </a:r>
          </a:p>
          <a:p>
            <a:pPr algn="just">
              <a:buFont typeface="Wingdings" panose="05000000000000000000" pitchFamily="2" charset="2"/>
              <a:buChar char="Ø"/>
            </a:pPr>
            <a:r>
              <a:rPr lang="en-US" sz="2400" dirty="0"/>
              <a:t>Protein is found in a wide range of food and it’s important that we get enough protein in your diet every day. </a:t>
            </a:r>
          </a:p>
          <a:p>
            <a:pPr algn="just">
              <a:buFont typeface="Wingdings" panose="05000000000000000000" pitchFamily="2" charset="2"/>
              <a:buChar char="Ø"/>
            </a:pPr>
            <a:r>
              <a:rPr lang="en-US" sz="2400" dirty="0"/>
              <a:t>Weight of a person, gender, age and health determines the quantity of protein required</a:t>
            </a:r>
            <a:r>
              <a:rPr lang="en-US" sz="2600" dirty="0"/>
              <a:t>.</a:t>
            </a:r>
          </a:p>
          <a:p>
            <a:pPr marL="0" indent="0" algn="just">
              <a:buFont typeface="Arial" pitchFamily="34" charset="0"/>
              <a:buNone/>
            </a:pPr>
            <a:endParaRPr lang="en-US" dirty="0"/>
          </a:p>
          <a:p>
            <a:pPr marL="0" indent="0" algn="just">
              <a:buFont typeface="Arial" pitchFamily="34" charset="0"/>
              <a:buNone/>
            </a:pPr>
            <a:endParaRPr lang="en-US" dirty="0"/>
          </a:p>
          <a:p>
            <a:pPr marL="0" indent="0" algn="just">
              <a:buFont typeface="Arial" pitchFamily="34" charset="0"/>
              <a:buNone/>
            </a:pPr>
            <a:endParaRPr lang="en-IN" dirty="0"/>
          </a:p>
        </p:txBody>
      </p:sp>
      <p:pic>
        <p:nvPicPr>
          <p:cNvPr id="6" name="Picture 5">
            <a:extLst>
              <a:ext uri="{FF2B5EF4-FFF2-40B4-BE49-F238E27FC236}">
                <a16:creationId xmlns:a16="http://schemas.microsoft.com/office/drawing/2014/main" id="{C12EB848-6734-F073-0394-DC5D1CA9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019" y="1798629"/>
            <a:ext cx="2340469" cy="2782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35729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10</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4">
            <a:extLst>
              <a:ext uri="{FF2B5EF4-FFF2-40B4-BE49-F238E27FC236}">
                <a16:creationId xmlns:a16="http://schemas.microsoft.com/office/drawing/2014/main" id="{B6FCE67A-5A8F-C04F-C3D2-9CBB9DA06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412359"/>
            <a:ext cx="5328236" cy="5040976"/>
          </a:xfrm>
          <a:prstGeom prst="rect">
            <a:avLst/>
          </a:prstGeom>
        </p:spPr>
      </p:pic>
    </p:spTree>
    <p:extLst>
      <p:ext uri="{BB962C8B-B14F-4D97-AF65-F5344CB8AC3E}">
        <p14:creationId xmlns:p14="http://schemas.microsoft.com/office/powerpoint/2010/main" val="12777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155575" y="1196752"/>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541" y="666072"/>
            <a:ext cx="8572560" cy="769441"/>
          </a:xfrm>
          <a:prstGeom prst="rect">
            <a:avLst/>
          </a:prstGeom>
        </p:spPr>
        <p:txBody>
          <a:bodyPr wrap="square">
            <a:spAutoFit/>
          </a:bodyPr>
          <a:lstStyle/>
          <a:p>
            <a:r>
              <a:rPr lang="en-US" sz="2400" b="1" dirty="0"/>
              <a:t>        Proteins</a:t>
            </a:r>
            <a:endParaRPr lang="en-US" sz="2000" b="1" dirty="0">
              <a:solidFill>
                <a:srgbClr val="000000"/>
              </a:solidFill>
              <a:latin typeface="Cambria"/>
            </a:endParaRP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059629" y="193213"/>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11</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a:extLst>
              <a:ext uri="{FF2B5EF4-FFF2-40B4-BE49-F238E27FC236}">
                <a16:creationId xmlns:a16="http://schemas.microsoft.com/office/drawing/2014/main" id="{34254B0F-2EE7-1D64-0721-D668F7F6F084}"/>
              </a:ext>
            </a:extLst>
          </p:cNvPr>
          <p:cNvSpPr txBox="1">
            <a:spLocks/>
          </p:cNvSpPr>
          <p:nvPr/>
        </p:nvSpPr>
        <p:spPr>
          <a:xfrm>
            <a:off x="-3132856" y="130093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PLANT BASED PROTEIN</a:t>
            </a:r>
            <a:endParaRPr lang="en-IN" sz="2800" b="1" dirty="0"/>
          </a:p>
        </p:txBody>
      </p:sp>
      <p:sp>
        <p:nvSpPr>
          <p:cNvPr id="9" name="Content Placeholder 3">
            <a:extLst>
              <a:ext uri="{FF2B5EF4-FFF2-40B4-BE49-F238E27FC236}">
                <a16:creationId xmlns:a16="http://schemas.microsoft.com/office/drawing/2014/main" id="{075DA5D5-23CC-3950-A351-41FC41FBBF33}"/>
              </a:ext>
            </a:extLst>
          </p:cNvPr>
          <p:cNvSpPr txBox="1">
            <a:spLocks/>
          </p:cNvSpPr>
          <p:nvPr/>
        </p:nvSpPr>
        <p:spPr>
          <a:xfrm>
            <a:off x="-32" y="1772816"/>
            <a:ext cx="9144032" cy="20882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Plant based protein or plant based food refers to plant based products that are direct replacement of animal based protein products.</a:t>
            </a:r>
          </a:p>
          <a:p>
            <a:pPr algn="just"/>
            <a:r>
              <a:rPr lang="en-US" dirty="0"/>
              <a:t>These products use the biomimicry approach to replicate animal based protein products in terms of texture and </a:t>
            </a:r>
            <a:r>
              <a:rPr lang="en-US" dirty="0" err="1"/>
              <a:t>flavour</a:t>
            </a:r>
            <a:r>
              <a:rPr lang="en-US" dirty="0"/>
              <a:t>.</a:t>
            </a:r>
          </a:p>
          <a:p>
            <a:pPr algn="just"/>
            <a:r>
              <a:rPr lang="en-US" dirty="0"/>
              <a:t>Plant sources like soy, lentils, jack fruit, seitan, </a:t>
            </a:r>
            <a:r>
              <a:rPr lang="en-US" dirty="0" err="1"/>
              <a:t>temph</a:t>
            </a:r>
            <a:r>
              <a:rPr lang="en-US" dirty="0"/>
              <a:t>, broccoli, quinoa, ragi etc. can be used to make products that can replace animal based meat, egg and sea food.</a:t>
            </a:r>
            <a:endParaRPr lang="en-IN" dirty="0"/>
          </a:p>
        </p:txBody>
      </p:sp>
    </p:spTree>
    <p:extLst>
      <p:ext uri="{BB962C8B-B14F-4D97-AF65-F5344CB8AC3E}">
        <p14:creationId xmlns:p14="http://schemas.microsoft.com/office/powerpoint/2010/main" val="192880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35729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12</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175761B6-FA41-5F2B-9367-34F98D3DD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26" y="1412441"/>
            <a:ext cx="6387974" cy="5112903"/>
          </a:xfrm>
          <a:prstGeom prst="rect">
            <a:avLst/>
          </a:prstGeom>
        </p:spPr>
      </p:pic>
    </p:spTree>
    <p:extLst>
      <p:ext uri="{BB962C8B-B14F-4D97-AF65-F5344CB8AC3E}">
        <p14:creationId xmlns:p14="http://schemas.microsoft.com/office/powerpoint/2010/main" val="144938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35729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endParaRPr lang="en-US" sz="2000" b="1" dirty="0">
              <a:solidFill>
                <a:srgbClr val="000000"/>
              </a:solidFill>
              <a:latin typeface="Cambria"/>
            </a:endParaRP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7740352" y="201149"/>
            <a:ext cx="1020926"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13</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EA48FF0A-26AA-4992-79E4-883DD12F79E9}"/>
              </a:ext>
            </a:extLst>
          </p:cNvPr>
          <p:cNvSpPr txBox="1">
            <a:spLocks/>
          </p:cNvSpPr>
          <p:nvPr/>
        </p:nvSpPr>
        <p:spPr>
          <a:xfrm>
            <a:off x="15899" y="1556792"/>
            <a:ext cx="7888155" cy="530120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Plant based meat: uses 72 to 89% less water than conventional meat</a:t>
            </a:r>
          </a:p>
          <a:p>
            <a:pPr algn="just"/>
            <a:r>
              <a:rPr lang="en-US" dirty="0"/>
              <a:t>Animal agriculture uses almost a third of the water used in global agriculture.</a:t>
            </a:r>
          </a:p>
          <a:p>
            <a:pPr algn="just"/>
            <a:r>
              <a:rPr lang="en-US" dirty="0"/>
              <a:t>Plant based: meat causes 51% to 81% less aquatic nutrient pollution than conventional meat.</a:t>
            </a:r>
          </a:p>
          <a:p>
            <a:pPr algn="just"/>
            <a:r>
              <a:rPr lang="en-US" dirty="0"/>
              <a:t>Plant based meat requires no antibiotics. About 70% of medically relevant antibiotics are used in animal agriculture.</a:t>
            </a:r>
            <a:endParaRPr lang="en-IN" dirty="0"/>
          </a:p>
        </p:txBody>
      </p:sp>
    </p:spTree>
    <p:extLst>
      <p:ext uri="{BB962C8B-B14F-4D97-AF65-F5344CB8AC3E}">
        <p14:creationId xmlns:p14="http://schemas.microsoft.com/office/powerpoint/2010/main" val="1206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35729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1077218"/>
          </a:xfrm>
          <a:prstGeom prst="rect">
            <a:avLst/>
          </a:prstGeom>
        </p:spPr>
        <p:txBody>
          <a:bodyPr wrap="square">
            <a:spAutoFit/>
          </a:bodyPr>
          <a:lstStyle/>
          <a:p>
            <a:r>
              <a:rPr lang="en-US" sz="2400" b="1" dirty="0"/>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Proteins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14</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2E991E6E-91C5-05A9-3FC2-184A0ADB4CC7}"/>
              </a:ext>
            </a:extLst>
          </p:cNvPr>
          <p:cNvPicPr>
            <a:picLocks noChangeAspect="1"/>
          </p:cNvPicPr>
          <p:nvPr/>
        </p:nvPicPr>
        <p:blipFill rotWithShape="1">
          <a:blip r:embed="rId3">
            <a:extLst>
              <a:ext uri="{28A0092B-C50C-407E-A947-70E740481C1C}">
                <a14:useLocalDpi xmlns:a14="http://schemas.microsoft.com/office/drawing/2010/main" val="0"/>
              </a:ext>
            </a:extLst>
          </a:blip>
          <a:srcRect b="1380"/>
          <a:stretch/>
        </p:blipFill>
        <p:spPr>
          <a:xfrm>
            <a:off x="106878" y="1390141"/>
            <a:ext cx="8940516" cy="5366013"/>
          </a:xfrm>
          <a:prstGeom prst="rect">
            <a:avLst/>
          </a:prstGeom>
        </p:spPr>
      </p:pic>
    </p:spTree>
    <p:extLst>
      <p:ext uri="{BB962C8B-B14F-4D97-AF65-F5344CB8AC3E}">
        <p14:creationId xmlns:p14="http://schemas.microsoft.com/office/powerpoint/2010/main" val="261316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311284" y="1268760"/>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2</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A15500F0-C89A-3678-7390-C2C633D7F178}"/>
              </a:ext>
            </a:extLst>
          </p:cNvPr>
          <p:cNvSpPr txBox="1"/>
          <p:nvPr/>
        </p:nvSpPr>
        <p:spPr>
          <a:xfrm>
            <a:off x="539552" y="1792397"/>
            <a:ext cx="5832648" cy="4524315"/>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Proteins are made up of amino acids which are called building blocks. </a:t>
            </a:r>
          </a:p>
          <a:p>
            <a:pPr algn="just"/>
            <a:endParaRPr lang="en-US" sz="2400" dirty="0"/>
          </a:p>
          <a:p>
            <a:pPr marL="285750" indent="-285750" algn="just">
              <a:buFont typeface="Wingdings" panose="05000000000000000000" pitchFamily="2" charset="2"/>
              <a:buChar char="Ø"/>
            </a:pPr>
            <a:r>
              <a:rPr lang="en-US" sz="2400" dirty="0"/>
              <a:t>20 different amino acids that link together in different combinations. </a:t>
            </a:r>
          </a:p>
          <a:p>
            <a:pPr algn="just"/>
            <a:endParaRPr lang="en-US" sz="2400" dirty="0"/>
          </a:p>
          <a:p>
            <a:pPr marL="285750" indent="-285750" algn="just">
              <a:buFont typeface="Wingdings" panose="05000000000000000000" pitchFamily="2" charset="2"/>
              <a:buChar char="Ø"/>
            </a:pPr>
            <a:r>
              <a:rPr lang="en-US" sz="2400" dirty="0"/>
              <a:t>Our body uses them to make new proteins, such as muscle and bone, and other compounds such as enzymes and hormones.</a:t>
            </a:r>
          </a:p>
          <a:p>
            <a:pPr marL="0" indent="0" algn="just">
              <a:buFont typeface="Arial" pitchFamily="34" charset="0"/>
              <a:buNone/>
            </a:pPr>
            <a:endParaRPr lang="en-US" sz="2400" dirty="0"/>
          </a:p>
          <a:p>
            <a:pPr marL="285750" indent="-285750" algn="just">
              <a:buFont typeface="Wingdings" panose="05000000000000000000" pitchFamily="2" charset="2"/>
              <a:buChar char="Ø"/>
            </a:pPr>
            <a:r>
              <a:rPr lang="en-US" sz="2400" dirty="0"/>
              <a:t> It can also use them as an energy source.</a:t>
            </a:r>
          </a:p>
        </p:txBody>
      </p:sp>
      <p:pic>
        <p:nvPicPr>
          <p:cNvPr id="9" name="Picture 8">
            <a:extLst>
              <a:ext uri="{FF2B5EF4-FFF2-40B4-BE49-F238E27FC236}">
                <a16:creationId xmlns:a16="http://schemas.microsoft.com/office/drawing/2014/main" id="{A6B92ACF-F499-ABF8-1932-980FC9006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019" y="1798629"/>
            <a:ext cx="2340469" cy="2782499"/>
          </a:xfrm>
          <a:prstGeom prst="rect">
            <a:avLst/>
          </a:prstGeom>
        </p:spPr>
      </p:pic>
    </p:spTree>
    <p:extLst>
      <p:ext uri="{BB962C8B-B14F-4D97-AF65-F5344CB8AC3E}">
        <p14:creationId xmlns:p14="http://schemas.microsoft.com/office/powerpoint/2010/main" val="216318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0710"/>
            <a:ext cx="3877985" cy="830997"/>
          </a:xfrm>
          <a:prstGeom prst="rect">
            <a:avLst/>
          </a:prstGeom>
        </p:spPr>
        <p:txBody>
          <a:bodyPr wrap="none">
            <a:spAutoFit/>
          </a:bodyPr>
          <a:lstStyle/>
          <a:p>
            <a:r>
              <a:rPr lang="en-US" sz="2400" b="1" dirty="0"/>
              <a:t>   Biology for Engineers</a:t>
            </a:r>
            <a:r>
              <a:rPr lang="en-US" sz="2000" b="1" dirty="0"/>
              <a:t>	</a:t>
            </a:r>
          </a:p>
          <a:p>
            <a:r>
              <a:rPr lang="en-US" sz="2400" b="1" dirty="0"/>
              <a:t>   Proteins</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311284" y="1349486"/>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3</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B8C16D8-4950-BD23-9A76-C447BF1D85B6}"/>
              </a:ext>
            </a:extLst>
          </p:cNvPr>
          <p:cNvSpPr txBox="1">
            <a:spLocks/>
          </p:cNvSpPr>
          <p:nvPr/>
        </p:nvSpPr>
        <p:spPr>
          <a:xfrm>
            <a:off x="-3492896" y="1392326"/>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Protein as food</a:t>
            </a:r>
            <a:endParaRPr lang="en-IN" sz="2800" b="1" dirty="0"/>
          </a:p>
        </p:txBody>
      </p:sp>
      <p:sp>
        <p:nvSpPr>
          <p:cNvPr id="3" name="Content Placeholder 2">
            <a:extLst>
              <a:ext uri="{FF2B5EF4-FFF2-40B4-BE49-F238E27FC236}">
                <a16:creationId xmlns:a16="http://schemas.microsoft.com/office/drawing/2014/main" id="{A16A6351-5CDA-59AD-8984-01DA0388E894}"/>
              </a:ext>
            </a:extLst>
          </p:cNvPr>
          <p:cNvSpPr txBox="1">
            <a:spLocks/>
          </p:cNvSpPr>
          <p:nvPr/>
        </p:nvSpPr>
        <p:spPr>
          <a:xfrm>
            <a:off x="-3331" y="2185844"/>
            <a:ext cx="8967819" cy="435133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Two types of amino acids in food – 1) </a:t>
            </a:r>
            <a:r>
              <a:rPr lang="en-US" b="1" dirty="0"/>
              <a:t>essential amino acids </a:t>
            </a:r>
            <a:r>
              <a:rPr lang="en-US" dirty="0"/>
              <a:t>(those which cannot be </a:t>
            </a:r>
            <a:r>
              <a:rPr lang="en-US" dirty="0" err="1"/>
              <a:t>synthesised</a:t>
            </a:r>
            <a:r>
              <a:rPr lang="en-US" dirty="0"/>
              <a:t> in the body) </a:t>
            </a:r>
            <a:r>
              <a:rPr lang="en-US" dirty="0" err="1"/>
              <a:t>Eg</a:t>
            </a:r>
            <a:r>
              <a:rPr lang="en-US" dirty="0"/>
              <a:t>: Histidine, leucine, isoleucine, etc.</a:t>
            </a:r>
          </a:p>
          <a:p>
            <a:pPr algn="just"/>
            <a:r>
              <a:rPr lang="en-US" dirty="0"/>
              <a:t> 2) </a:t>
            </a:r>
            <a:r>
              <a:rPr lang="en-US" b="1" dirty="0"/>
              <a:t>Non-essential amino acids </a:t>
            </a:r>
            <a:r>
              <a:rPr lang="en-US" dirty="0"/>
              <a:t>(those which the body can </a:t>
            </a:r>
            <a:r>
              <a:rPr lang="en-US" dirty="0" err="1"/>
              <a:t>synthesise</a:t>
            </a:r>
            <a:r>
              <a:rPr lang="en-US" dirty="0"/>
              <a:t>) </a:t>
            </a:r>
            <a:r>
              <a:rPr lang="en-US" dirty="0" err="1"/>
              <a:t>Eg</a:t>
            </a:r>
            <a:r>
              <a:rPr lang="en-US" dirty="0"/>
              <a:t>: Arginine, Aspartic acid, Glutamic acid, etc.</a:t>
            </a:r>
          </a:p>
          <a:p>
            <a:pPr algn="just"/>
            <a:r>
              <a:rPr lang="en-US" dirty="0"/>
              <a:t>Meat, fish, eggs, milk and dairy products are high sources of good quality protein. Pulses (peas, beans and lentils), nuts, seeds, legumes, tofu, textured vegetable protein and tempeh are sources of lesser quality protein. </a:t>
            </a:r>
          </a:p>
          <a:p>
            <a:pPr algn="just"/>
            <a:r>
              <a:rPr lang="en-US" dirty="0"/>
              <a:t>Despite the lower quality of the protein in these foods, they are an important contribution to the diets of many pregnant women worldwide, in particular those with consuming little or no meat for economic, social, cultural or religious reasons.</a:t>
            </a:r>
          </a:p>
          <a:p>
            <a:pPr algn="just"/>
            <a:r>
              <a:rPr lang="en-US" dirty="0"/>
              <a:t>The WHO recommend that additional protein should be consumed through dietary sources rather than supplements (WHO/FAO/UNU, 2007).</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311284" y="98072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0568" y="181759"/>
            <a:ext cx="8572560" cy="707886"/>
          </a:xfrm>
          <a:prstGeom prst="rect">
            <a:avLst/>
          </a:prstGeom>
        </p:spPr>
        <p:txBody>
          <a:bodyPr wrap="square">
            <a:spAutoFit/>
          </a:bodyPr>
          <a:lstStyle/>
          <a:p>
            <a:r>
              <a:rPr lang="en-US" sz="2000" b="1" dirty="0">
                <a:solidFill>
                  <a:srgbClr val="000000"/>
                </a:solidFill>
                <a:latin typeface="Cambria"/>
              </a:rPr>
              <a:t>	</a:t>
            </a:r>
          </a:p>
          <a:p>
            <a:r>
              <a:rPr lang="en-US" sz="2000" b="1" dirty="0"/>
              <a:t> 	 Proteins</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4</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8741C776-4509-87A4-DBC0-7CBB720BDD99}"/>
              </a:ext>
            </a:extLst>
          </p:cNvPr>
          <p:cNvSpPr txBox="1"/>
          <p:nvPr/>
        </p:nvSpPr>
        <p:spPr>
          <a:xfrm>
            <a:off x="343707" y="189985"/>
            <a:ext cx="2877263" cy="461665"/>
          </a:xfrm>
          <a:prstGeom prst="rect">
            <a:avLst/>
          </a:prstGeom>
          <a:noFill/>
        </p:spPr>
        <p:txBody>
          <a:bodyPr wrap="none" rtlCol="0">
            <a:spAutoFit/>
          </a:bodyPr>
          <a:lstStyle/>
          <a:p>
            <a:r>
              <a:rPr lang="en-US" sz="2400" b="1" dirty="0"/>
              <a:t>Biology for Engineers</a:t>
            </a:r>
            <a:endParaRPr lang="en-IN" sz="2400" dirty="0"/>
          </a:p>
        </p:txBody>
      </p:sp>
      <p:pic>
        <p:nvPicPr>
          <p:cNvPr id="3" name="Content Placeholder 4">
            <a:extLst>
              <a:ext uri="{FF2B5EF4-FFF2-40B4-BE49-F238E27FC236}">
                <a16:creationId xmlns:a16="http://schemas.microsoft.com/office/drawing/2014/main" id="{C36708F3-41F4-E16C-2BB6-B3134EF05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129052"/>
            <a:ext cx="5882325" cy="55736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214282" y="1124744"/>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0568" y="181759"/>
            <a:ext cx="8572560" cy="707886"/>
          </a:xfrm>
          <a:prstGeom prst="rect">
            <a:avLst/>
          </a:prstGeom>
        </p:spPr>
        <p:txBody>
          <a:bodyPr wrap="square">
            <a:spAutoFit/>
          </a:bodyPr>
          <a:lstStyle/>
          <a:p>
            <a:r>
              <a:rPr lang="en-US" sz="2000" b="1" dirty="0">
                <a:solidFill>
                  <a:srgbClr val="000000"/>
                </a:solidFill>
                <a:latin typeface="Cambria"/>
              </a:rPr>
              <a:t>	</a:t>
            </a:r>
          </a:p>
          <a:p>
            <a:r>
              <a:rPr lang="en-US" sz="2000" b="1" dirty="0"/>
              <a:t> 	 Proteins</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5</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3"/>
          <p:cNvSpPr txBox="1">
            <a:spLocks noChangeArrowheads="1"/>
          </p:cNvSpPr>
          <p:nvPr/>
        </p:nvSpPr>
        <p:spPr>
          <a:xfrm>
            <a:off x="214282" y="1571612"/>
            <a:ext cx="8229600" cy="4681537"/>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a:extLst>
              <a:ext uri="{FF2B5EF4-FFF2-40B4-BE49-F238E27FC236}">
                <a16:creationId xmlns:a16="http://schemas.microsoft.com/office/drawing/2014/main" id="{8741C776-4509-87A4-DBC0-7CBB720BDD99}"/>
              </a:ext>
            </a:extLst>
          </p:cNvPr>
          <p:cNvSpPr txBox="1"/>
          <p:nvPr/>
        </p:nvSpPr>
        <p:spPr>
          <a:xfrm>
            <a:off x="343707" y="189985"/>
            <a:ext cx="2877263" cy="461665"/>
          </a:xfrm>
          <a:prstGeom prst="rect">
            <a:avLst/>
          </a:prstGeom>
          <a:noFill/>
        </p:spPr>
        <p:txBody>
          <a:bodyPr wrap="none" rtlCol="0">
            <a:spAutoFit/>
          </a:bodyPr>
          <a:lstStyle/>
          <a:p>
            <a:r>
              <a:rPr lang="en-US" sz="2400" b="1" dirty="0"/>
              <a:t>Biology for Engineers</a:t>
            </a:r>
            <a:endParaRPr lang="en-IN" sz="2400" dirty="0"/>
          </a:p>
        </p:txBody>
      </p:sp>
      <p:sp>
        <p:nvSpPr>
          <p:cNvPr id="11" name="Title 1">
            <a:extLst>
              <a:ext uri="{FF2B5EF4-FFF2-40B4-BE49-F238E27FC236}">
                <a16:creationId xmlns:a16="http://schemas.microsoft.com/office/drawing/2014/main" id="{B280FECA-B81B-48FC-0C66-B0BD38FD3C8D}"/>
              </a:ext>
            </a:extLst>
          </p:cNvPr>
          <p:cNvSpPr txBox="1">
            <a:spLocks/>
          </p:cNvSpPr>
          <p:nvPr/>
        </p:nvSpPr>
        <p:spPr>
          <a:xfrm>
            <a:off x="-162773" y="1428915"/>
            <a:ext cx="8229600" cy="49968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t>Multiple protein functionality in selected processed foods</a:t>
            </a:r>
          </a:p>
        </p:txBody>
      </p:sp>
      <p:sp>
        <p:nvSpPr>
          <p:cNvPr id="13" name="Content Placeholder 2">
            <a:extLst>
              <a:ext uri="{FF2B5EF4-FFF2-40B4-BE49-F238E27FC236}">
                <a16:creationId xmlns:a16="http://schemas.microsoft.com/office/drawing/2014/main" id="{67CE47F4-CE0B-318E-E97F-FBD2F5FFCBA6}"/>
              </a:ext>
            </a:extLst>
          </p:cNvPr>
          <p:cNvSpPr txBox="1">
            <a:spLocks/>
          </p:cNvSpPr>
          <p:nvPr/>
        </p:nvSpPr>
        <p:spPr>
          <a:xfrm>
            <a:off x="111337" y="2375471"/>
            <a:ext cx="8788485" cy="435133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u="sng" dirty="0"/>
              <a:t>Type of food</a:t>
            </a:r>
            <a:r>
              <a:rPr lang="en-IN" dirty="0"/>
              <a:t>                         	</a:t>
            </a:r>
            <a:r>
              <a:rPr lang="en-IN" u="sng" dirty="0"/>
              <a:t>Multiple functionality </a:t>
            </a:r>
          </a:p>
          <a:p>
            <a:pPr marL="0" indent="0">
              <a:buFont typeface="Arial" pitchFamily="34" charset="0"/>
              <a:buNone/>
            </a:pPr>
            <a:r>
              <a:rPr lang="en-IN" dirty="0"/>
              <a:t>Beverage                               	Solubility, grittiness, </a:t>
            </a:r>
            <a:r>
              <a:rPr lang="en-IN" dirty="0" err="1"/>
              <a:t>color</a:t>
            </a:r>
            <a:r>
              <a:rPr lang="en-IN" dirty="0"/>
              <a:t>  </a:t>
            </a:r>
          </a:p>
          <a:p>
            <a:pPr marL="0" indent="0">
              <a:buFont typeface="Arial" pitchFamily="34" charset="0"/>
              <a:buNone/>
            </a:pPr>
            <a:r>
              <a:rPr lang="en-IN" dirty="0"/>
              <a:t>Baked goods	                        Emulsification, foaming, gelation</a:t>
            </a:r>
          </a:p>
          <a:p>
            <a:pPr marL="0" indent="0">
              <a:buFont typeface="Arial" pitchFamily="34" charset="0"/>
              <a:buNone/>
            </a:pPr>
            <a:r>
              <a:rPr lang="en-IN" dirty="0"/>
              <a:t>Dairy substitutes	            Gelation, foaming, emulsification </a:t>
            </a:r>
          </a:p>
          <a:p>
            <a:pPr marL="0" indent="0">
              <a:buFont typeface="Arial" pitchFamily="34" charset="0"/>
              <a:buNone/>
            </a:pPr>
            <a:r>
              <a:rPr lang="en-IN" dirty="0"/>
              <a:t>Egg substitutes	            Foaming, gelation </a:t>
            </a:r>
          </a:p>
          <a:p>
            <a:pPr marL="0" indent="0">
              <a:buFont typeface="Arial" pitchFamily="34" charset="0"/>
              <a:buNone/>
            </a:pPr>
            <a:r>
              <a:rPr lang="en-IN" dirty="0"/>
              <a:t>Meat emulsions	            Emulsification, foaming, gelation,   adhesion-cohesion</a:t>
            </a:r>
          </a:p>
          <a:p>
            <a:pPr marL="0" indent="0">
              <a:buFont typeface="Arial" pitchFamily="34" charset="0"/>
              <a:buNone/>
            </a:pPr>
            <a:r>
              <a:rPr lang="en-IN" dirty="0"/>
              <a:t>Soups and gravies              	Viscosity, emulsification, water adsorption Topping                                   Foaming, emulsification</a:t>
            </a:r>
          </a:p>
          <a:p>
            <a:pPr marL="0" indent="0">
              <a:buFont typeface="Arial" pitchFamily="34" charset="0"/>
              <a:buNone/>
            </a:pPr>
            <a:r>
              <a:rPr lang="en-IN" dirty="0"/>
              <a:t>Whipped dessert	             Foaming, gelation, emulsification</a:t>
            </a:r>
          </a:p>
        </p:txBody>
      </p:sp>
    </p:spTree>
    <p:extLst>
      <p:ext uri="{BB962C8B-B14F-4D97-AF65-F5344CB8AC3E}">
        <p14:creationId xmlns:p14="http://schemas.microsoft.com/office/powerpoint/2010/main" val="417094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214282" y="1026823"/>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0568" y="181759"/>
            <a:ext cx="8572560" cy="707886"/>
          </a:xfrm>
          <a:prstGeom prst="rect">
            <a:avLst/>
          </a:prstGeom>
        </p:spPr>
        <p:txBody>
          <a:bodyPr wrap="square">
            <a:spAutoFit/>
          </a:bodyPr>
          <a:lstStyle/>
          <a:p>
            <a:r>
              <a:rPr lang="en-US" sz="2000" b="1" dirty="0">
                <a:solidFill>
                  <a:srgbClr val="000000"/>
                </a:solidFill>
                <a:latin typeface="Cambria"/>
              </a:rPr>
              <a:t>	</a:t>
            </a:r>
          </a:p>
          <a:p>
            <a:r>
              <a:rPr lang="en-US" sz="2000" b="1" dirty="0"/>
              <a:t> 	 Proteins</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6</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3"/>
          <p:cNvSpPr txBox="1">
            <a:spLocks noChangeArrowheads="1"/>
          </p:cNvSpPr>
          <p:nvPr/>
        </p:nvSpPr>
        <p:spPr>
          <a:xfrm>
            <a:off x="214282" y="1571612"/>
            <a:ext cx="8229600" cy="4681537"/>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a:extLst>
              <a:ext uri="{FF2B5EF4-FFF2-40B4-BE49-F238E27FC236}">
                <a16:creationId xmlns:a16="http://schemas.microsoft.com/office/drawing/2014/main" id="{8741C776-4509-87A4-DBC0-7CBB720BDD99}"/>
              </a:ext>
            </a:extLst>
          </p:cNvPr>
          <p:cNvSpPr txBox="1"/>
          <p:nvPr/>
        </p:nvSpPr>
        <p:spPr>
          <a:xfrm>
            <a:off x="343707" y="189985"/>
            <a:ext cx="2877263" cy="461665"/>
          </a:xfrm>
          <a:prstGeom prst="rect">
            <a:avLst/>
          </a:prstGeom>
          <a:noFill/>
        </p:spPr>
        <p:txBody>
          <a:bodyPr wrap="none" rtlCol="0">
            <a:spAutoFit/>
          </a:bodyPr>
          <a:lstStyle/>
          <a:p>
            <a:r>
              <a:rPr lang="en-US" sz="2400" b="1" dirty="0"/>
              <a:t>Biology for Engineers</a:t>
            </a:r>
            <a:endParaRPr lang="en-IN" sz="2400" dirty="0"/>
          </a:p>
        </p:txBody>
      </p:sp>
      <p:sp>
        <p:nvSpPr>
          <p:cNvPr id="3" name="Title 1">
            <a:extLst>
              <a:ext uri="{FF2B5EF4-FFF2-40B4-BE49-F238E27FC236}">
                <a16:creationId xmlns:a16="http://schemas.microsoft.com/office/drawing/2014/main" id="{B0A78E92-BF72-3AD2-8DD1-138BBF4F1CA9}"/>
              </a:ext>
            </a:extLst>
          </p:cNvPr>
          <p:cNvSpPr txBox="1">
            <a:spLocks/>
          </p:cNvSpPr>
          <p:nvPr/>
        </p:nvSpPr>
        <p:spPr>
          <a:xfrm>
            <a:off x="-3204864" y="1026823"/>
            <a:ext cx="10515600" cy="707881"/>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WHEY PROTEINS</a:t>
            </a:r>
            <a:endParaRPr lang="en-IN" sz="2800" b="1" dirty="0"/>
          </a:p>
        </p:txBody>
      </p:sp>
      <p:sp>
        <p:nvSpPr>
          <p:cNvPr id="6" name="Content Placeholder 2">
            <a:extLst>
              <a:ext uri="{FF2B5EF4-FFF2-40B4-BE49-F238E27FC236}">
                <a16:creationId xmlns:a16="http://schemas.microsoft.com/office/drawing/2014/main" id="{93A2F8B5-2268-6B6A-44CB-6D5443465F42}"/>
              </a:ext>
            </a:extLst>
          </p:cNvPr>
          <p:cNvSpPr txBox="1">
            <a:spLocks/>
          </p:cNvSpPr>
          <p:nvPr/>
        </p:nvSpPr>
        <p:spPr>
          <a:xfrm>
            <a:off x="0" y="1571612"/>
            <a:ext cx="9072562" cy="579748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t>Whey or serum proteins are soluble milk proteins representing about 20% of total milk proteins.</a:t>
            </a:r>
          </a:p>
          <a:p>
            <a:pPr algn="just"/>
            <a:r>
              <a:rPr lang="en-US" sz="2400" dirty="0"/>
              <a:t> The β-lactoglobulin, α-lactalbumin, proteose peptone, serum albumin, and immunoglobulins form the bovine whey proteins. </a:t>
            </a:r>
          </a:p>
          <a:p>
            <a:pPr algn="just"/>
            <a:r>
              <a:rPr lang="en-US" sz="2400" dirty="0"/>
              <a:t>They are available as an ingredient in the form of whey powder, whey protein concentrates, and whey protein isolates. </a:t>
            </a:r>
          </a:p>
          <a:p>
            <a:pPr algn="just"/>
            <a:r>
              <a:rPr lang="en-US" sz="2400" dirty="0"/>
              <a:t>The unique characteristics of whey proteins such as solubility over a wide range of pH, favorable nutritional profile with respect to essential amino acids, diverse functionality, and relatively low cost make them an ideal ingredient in formulating wide array of food products.</a:t>
            </a:r>
          </a:p>
        </p:txBody>
      </p:sp>
    </p:spTree>
    <p:extLst>
      <p:ext uri="{BB962C8B-B14F-4D97-AF65-F5344CB8AC3E}">
        <p14:creationId xmlns:p14="http://schemas.microsoft.com/office/powerpoint/2010/main" val="15696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357298"/>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7</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EFD7830-DA94-022B-73F8-45A33049BBDF}"/>
              </a:ext>
            </a:extLst>
          </p:cNvPr>
          <p:cNvSpPr txBox="1"/>
          <p:nvPr/>
        </p:nvSpPr>
        <p:spPr>
          <a:xfrm>
            <a:off x="307975" y="1772816"/>
            <a:ext cx="8136904" cy="2308324"/>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Whey protein ingredients have become increasingly important in formulated foods over the past 30 years. Whey proteins are usually supplied as whey protein concentrates (80% protein) and whey protein isolates (90% protein).</a:t>
            </a:r>
          </a:p>
          <a:p>
            <a:pPr marL="285750" indent="-285750" algn="just">
              <a:buFont typeface="Wingdings" panose="05000000000000000000" pitchFamily="2" charset="2"/>
              <a:buChar char="Ø"/>
            </a:pPr>
            <a:r>
              <a:rPr lang="en-US" sz="2400" dirty="0"/>
              <a:t> Whey proteins are a by-product from processing of other dairy products - cheese and casein. </a:t>
            </a:r>
          </a:p>
        </p:txBody>
      </p:sp>
    </p:spTree>
    <p:extLst>
      <p:ext uri="{BB962C8B-B14F-4D97-AF65-F5344CB8AC3E}">
        <p14:creationId xmlns:p14="http://schemas.microsoft.com/office/powerpoint/2010/main" val="196124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0" y="1052736"/>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0568" y="181759"/>
            <a:ext cx="8572560" cy="707886"/>
          </a:xfrm>
          <a:prstGeom prst="rect">
            <a:avLst/>
          </a:prstGeom>
        </p:spPr>
        <p:txBody>
          <a:bodyPr wrap="square">
            <a:spAutoFit/>
          </a:bodyPr>
          <a:lstStyle/>
          <a:p>
            <a:r>
              <a:rPr lang="en-US" sz="2000" b="1" dirty="0">
                <a:solidFill>
                  <a:srgbClr val="000000"/>
                </a:solidFill>
                <a:latin typeface="Cambria"/>
              </a:rPr>
              <a:t>	</a:t>
            </a:r>
          </a:p>
          <a:p>
            <a:r>
              <a:rPr lang="en-US" sz="2000" b="1" dirty="0"/>
              <a:t> 	 Proteins</a:t>
            </a:r>
          </a:p>
        </p:txBody>
      </p:sp>
      <p:pic>
        <p:nvPicPr>
          <p:cNvPr id="8" name="Picture 7" descr="C:\Users\DSCE-COE\Desktop\template.jpg"/>
          <p:cNvPicPr/>
          <p:nvPr/>
        </p:nvPicPr>
        <p:blipFill>
          <a:blip r:embed="rId3"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8</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8741C776-4509-87A4-DBC0-7CBB720BDD99}"/>
              </a:ext>
            </a:extLst>
          </p:cNvPr>
          <p:cNvSpPr txBox="1"/>
          <p:nvPr/>
        </p:nvSpPr>
        <p:spPr>
          <a:xfrm>
            <a:off x="343707" y="189985"/>
            <a:ext cx="2877263" cy="461665"/>
          </a:xfrm>
          <a:prstGeom prst="rect">
            <a:avLst/>
          </a:prstGeom>
          <a:noFill/>
        </p:spPr>
        <p:txBody>
          <a:bodyPr wrap="none" rtlCol="0">
            <a:spAutoFit/>
          </a:bodyPr>
          <a:lstStyle/>
          <a:p>
            <a:r>
              <a:rPr lang="en-US" sz="2400" b="1" dirty="0"/>
              <a:t>Biology for Engineers</a:t>
            </a:r>
            <a:endParaRPr lang="en-IN" sz="2400" dirty="0"/>
          </a:p>
        </p:txBody>
      </p:sp>
      <p:sp>
        <p:nvSpPr>
          <p:cNvPr id="3" name="Title 1">
            <a:extLst>
              <a:ext uri="{FF2B5EF4-FFF2-40B4-BE49-F238E27FC236}">
                <a16:creationId xmlns:a16="http://schemas.microsoft.com/office/drawing/2014/main" id="{B2D79885-648C-867B-9F53-F58CD647AF6B}"/>
              </a:ext>
            </a:extLst>
          </p:cNvPr>
          <p:cNvSpPr txBox="1">
            <a:spLocks/>
          </p:cNvSpPr>
          <p:nvPr/>
        </p:nvSpPr>
        <p:spPr>
          <a:xfrm>
            <a:off x="-3204864" y="1078760"/>
            <a:ext cx="10515600" cy="100965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MEAT ANALOGS</a:t>
            </a:r>
            <a:endParaRPr lang="en-IN" sz="2400" b="1" dirty="0"/>
          </a:p>
        </p:txBody>
      </p:sp>
      <p:sp>
        <p:nvSpPr>
          <p:cNvPr id="6" name="Content Placeholder 2">
            <a:extLst>
              <a:ext uri="{FF2B5EF4-FFF2-40B4-BE49-F238E27FC236}">
                <a16:creationId xmlns:a16="http://schemas.microsoft.com/office/drawing/2014/main" id="{FCA384E3-F54A-4FAA-2B3F-CAA740D8CDE8}"/>
              </a:ext>
            </a:extLst>
          </p:cNvPr>
          <p:cNvSpPr txBox="1">
            <a:spLocks/>
          </p:cNvSpPr>
          <p:nvPr/>
        </p:nvSpPr>
        <p:spPr>
          <a:xfrm>
            <a:off x="-54260" y="1556793"/>
            <a:ext cx="9252520" cy="530120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Meat analog refers to replacement with ingredient other than meat.</a:t>
            </a:r>
          </a:p>
          <a:p>
            <a:r>
              <a:rPr lang="en-US" sz="2400" dirty="0"/>
              <a:t> It also called a meat substitute, meat alternatives, fake or mock meat, and imitation meat.</a:t>
            </a:r>
          </a:p>
          <a:p>
            <a:r>
              <a:rPr lang="en-US" sz="2400" dirty="0"/>
              <a:t>Meat Analogs consists of low fat and calorie foods intake, </a:t>
            </a:r>
          </a:p>
          <a:p>
            <a:r>
              <a:rPr lang="en-US" sz="2400" dirty="0"/>
              <a:t>Currently, available marketed meat analog products are plant-based meat in which the quality (i.e., texture and taste) are similar to the conventional meat. </a:t>
            </a:r>
          </a:p>
          <a:p>
            <a:r>
              <a:rPr lang="en-US" sz="2400" dirty="0"/>
              <a:t>The ingredients are mainly soy proteins with novel ingredients added, such as mycoprotein and soy leghemoglobin. </a:t>
            </a:r>
          </a:p>
          <a:p>
            <a:r>
              <a:rPr lang="en-US" sz="2400" dirty="0"/>
              <a:t>However, plant-based meat is sold primarily in Western countries</a:t>
            </a:r>
          </a:p>
        </p:txBody>
      </p:sp>
    </p:spTree>
    <p:extLst>
      <p:ext uri="{BB962C8B-B14F-4D97-AF65-F5344CB8AC3E}">
        <p14:creationId xmlns:p14="http://schemas.microsoft.com/office/powerpoint/2010/main" val="319788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836" y="142852"/>
            <a:ext cx="3877985" cy="523220"/>
          </a:xfrm>
          <a:prstGeom prst="rect">
            <a:avLst/>
          </a:prstGeom>
        </p:spPr>
        <p:txBody>
          <a:bodyPr wrap="none">
            <a:spAutoFit/>
          </a:bodyPr>
          <a:lstStyle/>
          <a:p>
            <a:r>
              <a:rPr lang="en-US" sz="2800" b="1" dirty="0"/>
              <a:t>Biology for Engineers</a:t>
            </a:r>
            <a:r>
              <a:rPr lang="en-US" sz="2400" b="1" dirty="0"/>
              <a:t>	</a:t>
            </a:r>
          </a:p>
        </p:txBody>
      </p:sp>
      <p:cxnSp>
        <p:nvCxnSpPr>
          <p:cNvPr id="5" name="Straight Connector 4">
            <a:extLst>
              <a:ext uri="{FF2B5EF4-FFF2-40B4-BE49-F238E27FC236}">
                <a16:creationId xmlns:a16="http://schemas.microsoft.com/office/drawing/2014/main" id="{DD6B6443-C2DA-47C3-A986-5EE935046CC9}"/>
              </a:ext>
            </a:extLst>
          </p:cNvPr>
          <p:cNvCxnSpPr>
            <a:cxnSpLocks/>
          </p:cNvCxnSpPr>
          <p:nvPr/>
        </p:nvCxnSpPr>
        <p:spPr>
          <a:xfrm flipV="1">
            <a:off x="155575" y="1412359"/>
            <a:ext cx="790405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 y="642918"/>
            <a:ext cx="8572560" cy="769441"/>
          </a:xfrm>
          <a:prstGeom prst="rect">
            <a:avLst/>
          </a:prstGeom>
        </p:spPr>
        <p:txBody>
          <a:bodyPr wrap="square">
            <a:spAutoFit/>
          </a:bodyPr>
          <a:lstStyle/>
          <a:p>
            <a:r>
              <a:rPr lang="en-US" sz="2400" b="1" dirty="0"/>
              <a:t>        Proteins</a:t>
            </a:r>
            <a:r>
              <a:rPr lang="en-US" sz="2000" b="1" dirty="0">
                <a:solidFill>
                  <a:srgbClr val="000000"/>
                </a:solidFill>
                <a:latin typeface="Cambria"/>
              </a:rPr>
              <a:t>	</a:t>
            </a:r>
          </a:p>
          <a:p>
            <a:r>
              <a:rPr lang="en-US" sz="2000" b="1" dirty="0"/>
              <a:t> 	</a:t>
            </a:r>
          </a:p>
        </p:txBody>
      </p:sp>
      <p:pic>
        <p:nvPicPr>
          <p:cNvPr id="8" name="Picture 7" descr="C:\Users\DSCE-COE\Desktop\template.jpg"/>
          <p:cNvPicPr/>
          <p:nvPr/>
        </p:nvPicPr>
        <p:blipFill>
          <a:blip r:embed="rId2" cstate="print">
            <a:extLst>
              <a:ext uri="{28A0092B-C50C-407E-A947-70E740481C1C}">
                <a14:useLocalDpi xmlns:a14="http://schemas.microsoft.com/office/drawing/2010/main" val="0"/>
              </a:ext>
            </a:extLst>
          </a:blip>
          <a:srcRect l="2565" r="82207" b="35664"/>
          <a:stretch>
            <a:fillRect/>
          </a:stretch>
        </p:blipFill>
        <p:spPr bwMode="auto">
          <a:xfrm>
            <a:off x="8215338" y="142852"/>
            <a:ext cx="857224" cy="720000"/>
          </a:xfrm>
          <a:prstGeom prst="rect">
            <a:avLst/>
          </a:prstGeom>
          <a:noFill/>
          <a:ln>
            <a:noFill/>
          </a:ln>
        </p:spPr>
      </p:pic>
      <p:sp>
        <p:nvSpPr>
          <p:cNvPr id="10" name="Slide Number Placeholder 9"/>
          <p:cNvSpPr>
            <a:spLocks noGrp="1"/>
          </p:cNvSpPr>
          <p:nvPr>
            <p:ph type="sldNum" sz="quarter" idx="12"/>
          </p:nvPr>
        </p:nvSpPr>
        <p:spPr/>
        <p:txBody>
          <a:bodyPr/>
          <a:lstStyle/>
          <a:p>
            <a:fld id="{71A5D53D-4017-4D9F-B765-2DA6B4C1F5E6}" type="slidenum">
              <a:rPr lang="en-US" smtClean="0"/>
              <a:pPr/>
              <a:t>9</a:t>
            </a:fld>
            <a:endParaRPr lang="en-US"/>
          </a:p>
        </p:txBody>
      </p:sp>
      <p:sp>
        <p:nvSpPr>
          <p:cNvPr id="1026" name="AutoShape 2" descr="https://peachyessay.com/wp-content/webp-express/webp-images/uploads/2018/09/Screenshot_17-1.jpg.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A9A9376-862B-7518-4E10-ADF267147191}"/>
              </a:ext>
            </a:extLst>
          </p:cNvPr>
          <p:cNvSpPr txBox="1"/>
          <p:nvPr/>
        </p:nvSpPr>
        <p:spPr>
          <a:xfrm>
            <a:off x="311284" y="1988841"/>
            <a:ext cx="7904054"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t>Advance technology - lab-grown meat with no livestock raising,  known as cultured meat will be expected to boost the food market in the future.</a:t>
            </a:r>
          </a:p>
          <a:p>
            <a:pPr marL="342900" indent="-342900">
              <a:buFont typeface="Wingdings" panose="05000000000000000000" pitchFamily="2" charset="2"/>
              <a:buChar char="Ø"/>
            </a:pPr>
            <a:r>
              <a:rPr lang="en-US" sz="2400" dirty="0"/>
              <a:t>Meat Analogs are advantageous because they are cost-effective, reliable production, and consistent quality </a:t>
            </a:r>
          </a:p>
          <a:p>
            <a:pPr marL="342900" indent="-342900">
              <a:buFont typeface="Wingdings" panose="05000000000000000000" pitchFamily="2" charset="2"/>
              <a:buChar char="Ø"/>
            </a:pPr>
            <a:r>
              <a:rPr lang="en-US" sz="2400" dirty="0"/>
              <a:t>But product safety is the top priority. Therefore, the regulatory frameworks need to be developed alongside.</a:t>
            </a:r>
            <a:endParaRPr lang="en-IN" sz="2400" dirty="0"/>
          </a:p>
        </p:txBody>
      </p:sp>
    </p:spTree>
    <p:extLst>
      <p:ext uri="{BB962C8B-B14F-4D97-AF65-F5344CB8AC3E}">
        <p14:creationId xmlns:p14="http://schemas.microsoft.com/office/powerpoint/2010/main" val="122508224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5078</TotalTime>
  <Words>980</Words>
  <Application>Microsoft Office PowerPoint</Application>
  <PresentationFormat>On-screen Show (4:3)</PresentationFormat>
  <Paragraphs>110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Prashantha Karunakar</dc:creator>
  <cp:lastModifiedBy>MAHESH MALINI</cp:lastModifiedBy>
  <cp:revision>199</cp:revision>
  <dcterms:created xsi:type="dcterms:W3CDTF">2022-12-29T06:50:08Z</dcterms:created>
  <dcterms:modified xsi:type="dcterms:W3CDTF">2023-06-05T03:00:42Z</dcterms:modified>
</cp:coreProperties>
</file>